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62" r:id="rId10"/>
    <p:sldId id="265" r:id="rId11"/>
    <p:sldId id="266" r:id="rId12"/>
    <p:sldId id="269" r:id="rId13"/>
    <p:sldId id="268" r:id="rId14"/>
    <p:sldId id="270" r:id="rId15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8" d="100"/>
          <a:sy n="78" d="100"/>
        </p:scale>
        <p:origin x="43" y="5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31.03.2020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31.03.2020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31.03.2020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31.03.2020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31.03.2020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31.03.2020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31.03.2020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31.03.2020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90650" y="2071955"/>
            <a:ext cx="8729344" cy="1503745"/>
          </a:xfrm>
        </p:spPr>
        <p:txBody>
          <a:bodyPr/>
          <a:lstStyle/>
          <a:p>
            <a:r>
              <a:rPr lang="cs-CZ" b="1" dirty="0" err="1"/>
              <a:t>Investment</a:t>
            </a:r>
            <a:r>
              <a:rPr lang="cs-CZ" b="1" dirty="0"/>
              <a:t> </a:t>
            </a:r>
            <a:r>
              <a:rPr lang="cs-CZ" b="1" dirty="0" smtClean="0"/>
              <a:t> </a:t>
            </a:r>
            <a:r>
              <a:rPr lang="cs-CZ" b="1" dirty="0" err="1" smtClean="0"/>
              <a:t>effectiveness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err="1" smtClean="0"/>
              <a:t>Methods</a:t>
            </a:r>
            <a:r>
              <a:rPr lang="cs-CZ" b="1" dirty="0" smtClean="0"/>
              <a:t> of </a:t>
            </a:r>
            <a:r>
              <a:rPr lang="cs-CZ" b="1" dirty="0" err="1" smtClean="0"/>
              <a:t>Investment</a:t>
            </a:r>
            <a:r>
              <a:rPr lang="cs-CZ" b="1" dirty="0" smtClean="0"/>
              <a:t> </a:t>
            </a:r>
            <a:r>
              <a:rPr lang="cs-CZ" b="1" dirty="0" err="1" smtClean="0"/>
              <a:t>Evaluation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 err="1"/>
              <a:t>T</a:t>
            </a:r>
            <a:r>
              <a:rPr lang="cs-CZ" sz="3200" dirty="0" err="1" smtClean="0"/>
              <a:t>he</a:t>
            </a:r>
            <a:r>
              <a:rPr lang="cs-CZ" sz="3200" dirty="0" smtClean="0"/>
              <a:t> </a:t>
            </a:r>
            <a:r>
              <a:rPr lang="cs-CZ" sz="3200" dirty="0"/>
              <a:t>profitability index (PI</a:t>
            </a:r>
            <a:r>
              <a:rPr lang="cs-CZ" sz="3200" dirty="0" smtClean="0"/>
              <a:t>) 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profitability index is calculated as follows</a:t>
            </a:r>
            <a:r>
              <a:rPr lang="en-US" dirty="0" smtClean="0"/>
              <a:t>: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dirty="0"/>
              <a:t>In PI analysis, a project with PI &gt;1 should be accepted and a project with PI &lt; 1 should be rejected.  PI method is used for alternative projects.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933825" y="350520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305175" y="239651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6752551"/>
              </p:ext>
            </p:extLst>
          </p:nvPr>
        </p:nvGraphicFramePr>
        <p:xfrm>
          <a:off x="3581400" y="2151597"/>
          <a:ext cx="1381125" cy="79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Rovnice" r:id="rId3" imgW="685800" imgH="393700" progId="Equation.3">
                  <p:embed/>
                </p:oleObj>
              </mc:Choice>
              <mc:Fallback>
                <p:oleObj name="Rovnice" r:id="rId3" imgW="685800" imgH="3937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151597"/>
                        <a:ext cx="1381125" cy="799262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6027613"/>
              </p:ext>
            </p:extLst>
          </p:nvPr>
        </p:nvGraphicFramePr>
        <p:xfrm>
          <a:off x="0" y="0"/>
          <a:ext cx="6858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Rovnice" r:id="rId5" imgW="685800" imgH="393700" progId="Equation.3">
                  <p:embed/>
                </p:oleObj>
              </mc:Choice>
              <mc:Fallback>
                <p:oleObj name="Rovnice" r:id="rId5" imgW="685800" imgH="3937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685800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2442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78758"/>
            <a:ext cx="9623425" cy="556728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internal rate of return (IRR) is the interest or discount rate that equates the present value of the future receipts of a project to the initial cost: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667432" y="3421625"/>
            <a:ext cx="1229741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175819" y="3962399"/>
            <a:ext cx="1485113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2993411" y="4684311"/>
            <a:ext cx="18614508" cy="50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3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cs-CZ" sz="2800" dirty="0" err="1"/>
              <a:t>Internal</a:t>
            </a:r>
            <a:r>
              <a:rPr lang="cs-CZ" sz="2800" dirty="0"/>
              <a:t> </a:t>
            </a:r>
            <a:r>
              <a:rPr lang="cs-CZ" sz="2800" dirty="0" err="1"/>
              <a:t>Rate</a:t>
            </a:r>
            <a:r>
              <a:rPr lang="cs-CZ" sz="2800" dirty="0"/>
              <a:t> of Return </a:t>
            </a:r>
            <a:r>
              <a:rPr lang="cs-CZ" sz="2800" dirty="0" err="1" smtClean="0"/>
              <a:t>method</a:t>
            </a:r>
            <a:endParaRPr lang="cs-CZ" sz="2800" dirty="0"/>
          </a:p>
        </p:txBody>
      </p:sp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3441290" y="3061574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" name="Rectangle 24"/>
          <p:cNvSpPr>
            <a:spLocks noChangeArrowheads="1"/>
          </p:cNvSpPr>
          <p:nvPr/>
        </p:nvSpPr>
        <p:spPr bwMode="auto">
          <a:xfrm>
            <a:off x="737419" y="4014811"/>
            <a:ext cx="1697776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307946"/>
              </p:ext>
            </p:extLst>
          </p:nvPr>
        </p:nvGraphicFramePr>
        <p:xfrm>
          <a:off x="737419" y="4014811"/>
          <a:ext cx="2777219" cy="48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Rovnice" r:id="rId3" imgW="621760" imgH="177646" progId="Equation.3">
                  <p:embed/>
                </p:oleObj>
              </mc:Choice>
              <mc:Fallback>
                <p:oleObj name="Rovnice" r:id="rId3" imgW="621760" imgH="177646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419" y="4014811"/>
                        <a:ext cx="2777219" cy="488362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28"/>
          <p:cNvSpPr>
            <a:spLocks noChangeArrowheads="1"/>
          </p:cNvSpPr>
          <p:nvPr/>
        </p:nvSpPr>
        <p:spPr bwMode="auto">
          <a:xfrm>
            <a:off x="4611329" y="3962399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6" name="Objek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806754"/>
              </p:ext>
            </p:extLst>
          </p:nvPr>
        </p:nvGraphicFramePr>
        <p:xfrm>
          <a:off x="4611329" y="3579020"/>
          <a:ext cx="2481057" cy="1130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Rovnice" r:id="rId5" imgW="965200" imgH="444500" progId="Equation.3">
                  <p:embed/>
                </p:oleObj>
              </mc:Choice>
              <mc:Fallback>
                <p:oleObj name="Rovnice" r:id="rId5" imgW="965200" imgH="4445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1329" y="3579020"/>
                        <a:ext cx="2481057" cy="1130711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062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cs-CZ" sz="2800" dirty="0" err="1"/>
              <a:t>Internal</a:t>
            </a:r>
            <a:r>
              <a:rPr lang="cs-CZ" sz="2800" dirty="0"/>
              <a:t> </a:t>
            </a:r>
            <a:r>
              <a:rPr lang="cs-CZ" sz="2800" dirty="0" err="1"/>
              <a:t>Rate</a:t>
            </a:r>
            <a:r>
              <a:rPr lang="cs-CZ" sz="2800" dirty="0"/>
              <a:t> of Return </a:t>
            </a:r>
            <a:r>
              <a:rPr lang="cs-CZ" sz="2800" dirty="0" err="1" smtClean="0"/>
              <a:t>method</a:t>
            </a:r>
            <a:endParaRPr lang="cs-CZ" sz="2800" dirty="0"/>
          </a:p>
        </p:txBody>
      </p:sp>
      <p:sp>
        <p:nvSpPr>
          <p:cNvPr id="9" name="Zástupný symbol pro obsah 2"/>
          <p:cNvSpPr>
            <a:spLocks noGrp="1"/>
          </p:cNvSpPr>
          <p:nvPr>
            <p:ph idx="1"/>
          </p:nvPr>
        </p:nvSpPr>
        <p:spPr>
          <a:xfrm>
            <a:off x="534988" y="1142340"/>
            <a:ext cx="9623425" cy="5567281"/>
          </a:xfrm>
        </p:spPr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449580" algn="l"/>
              </a:tabLst>
            </a:pPr>
            <a:r>
              <a:rPr lang="en-US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In practical calculations of </a:t>
            </a:r>
            <a:r>
              <a:rPr lang="cs-CZ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IRR </a:t>
            </a:r>
            <a:r>
              <a:rPr lang="en-US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can use the iterative </a:t>
            </a:r>
            <a:r>
              <a:rPr lang="en-US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cs-CZ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cs-CZ" dirty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49580" algn="l"/>
              </a:tabLst>
            </a:pPr>
            <a:r>
              <a:rPr lang="en-US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it yields a </a:t>
            </a:r>
            <a:r>
              <a:rPr lang="en-US" dirty="0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positive NPV</a:t>
            </a:r>
            <a:r>
              <a:rPr lang="en-US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IRR </a:t>
            </a:r>
            <a:r>
              <a:rPr lang="en-US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must </a:t>
            </a:r>
            <a:r>
              <a:rPr lang="en-US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be greater than the discount rate used, and another higher rate is tried.  </a:t>
            </a:r>
            <a:endParaRPr lang="cs-CZ" dirty="0" smtClean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49580" algn="l"/>
              </a:tabLst>
            </a:pPr>
            <a:r>
              <a:rPr lang="en-US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the chosen rate yields a </a:t>
            </a:r>
            <a:r>
              <a:rPr lang="en-US" dirty="0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negative NPV</a:t>
            </a:r>
            <a:r>
              <a:rPr lang="en-US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IRR </a:t>
            </a:r>
            <a:r>
              <a:rPr lang="en-US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the project is lower than the discount rate, and the NPV calculation must be repeated using a lower discount rate. </a:t>
            </a:r>
            <a:endParaRPr lang="cs-CZ" dirty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9522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42340"/>
            <a:ext cx="10158412" cy="5779570"/>
          </a:xfrm>
        </p:spPr>
        <p:txBody>
          <a:bodyPr/>
          <a:lstStyle/>
          <a:p>
            <a:pPr marL="0" indent="0">
              <a:buNone/>
            </a:pPr>
            <a:r>
              <a:rPr lang="cs-CZ" sz="2800" dirty="0" smtClean="0"/>
              <a:t>L</a:t>
            </a:r>
            <a:r>
              <a:rPr lang="en-US" sz="2800" dirty="0" err="1" smtClean="0"/>
              <a:t>inear</a:t>
            </a:r>
            <a:r>
              <a:rPr lang="en-US" sz="2800" dirty="0" smtClean="0"/>
              <a:t> </a:t>
            </a:r>
            <a:r>
              <a:rPr lang="en-US" sz="2800" dirty="0"/>
              <a:t>interpolation for </a:t>
            </a:r>
            <a:r>
              <a:rPr lang="en-US" sz="2800" dirty="0" smtClean="0"/>
              <a:t>our</a:t>
            </a:r>
            <a:r>
              <a:rPr lang="cs-CZ" sz="2800" dirty="0" smtClean="0"/>
              <a:t> </a:t>
            </a:r>
            <a:r>
              <a:rPr lang="en-US" sz="2800" dirty="0" smtClean="0"/>
              <a:t>calculation</a:t>
            </a:r>
            <a:r>
              <a:rPr lang="en-US" sz="2800" dirty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/>
              <a:t>     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where</a:t>
            </a:r>
            <a:r>
              <a:rPr lang="en-US" dirty="0"/>
              <a:t>:	</a:t>
            </a:r>
            <a:endParaRPr lang="cs-CZ" dirty="0" smtClean="0"/>
          </a:p>
          <a:p>
            <a:pPr marL="0" indent="0">
              <a:buNone/>
            </a:pPr>
            <a:r>
              <a:rPr lang="en-US" sz="2800" dirty="0" smtClean="0"/>
              <a:t>IRR </a:t>
            </a:r>
            <a:r>
              <a:rPr lang="en-US" sz="2800" dirty="0"/>
              <a:t>– internal rate of return („</a:t>
            </a:r>
            <a:r>
              <a:rPr lang="en-US" sz="2800" dirty="0" err="1"/>
              <a:t>i</a:t>
            </a:r>
            <a:r>
              <a:rPr lang="en-US" sz="2800" dirty="0"/>
              <a:t>“),</a:t>
            </a:r>
          </a:p>
          <a:p>
            <a:pPr marL="0" indent="0">
              <a:buNone/>
            </a:pPr>
            <a:r>
              <a:rPr lang="en-US" sz="2800" dirty="0" smtClean="0"/>
              <a:t>in </a:t>
            </a:r>
            <a:r>
              <a:rPr lang="en-US" sz="2800" dirty="0"/>
              <a:t>– lower discount rate, where positive NPV,</a:t>
            </a:r>
          </a:p>
          <a:p>
            <a:pPr marL="0" indent="0">
              <a:buNone/>
            </a:pPr>
            <a:r>
              <a:rPr lang="en-US" sz="2800" dirty="0" smtClean="0"/>
              <a:t>iv </a:t>
            </a:r>
            <a:r>
              <a:rPr lang="en-US" sz="2800" dirty="0"/>
              <a:t>– higher discount rate, where negative NPV,</a:t>
            </a:r>
          </a:p>
          <a:p>
            <a:pPr marL="0" indent="0">
              <a:buNone/>
            </a:pPr>
            <a:r>
              <a:rPr lang="en-US" sz="2800" dirty="0" err="1" smtClean="0"/>
              <a:t>NPVn</a:t>
            </a:r>
            <a:r>
              <a:rPr lang="en-US" sz="2800" dirty="0" smtClean="0"/>
              <a:t> </a:t>
            </a:r>
            <a:r>
              <a:rPr lang="en-US" sz="2800" dirty="0"/>
              <a:t>– positive NPV (in),</a:t>
            </a:r>
          </a:p>
          <a:p>
            <a:pPr marL="0" indent="0">
              <a:buNone/>
            </a:pPr>
            <a:r>
              <a:rPr lang="en-US" sz="2800" dirty="0" err="1" smtClean="0"/>
              <a:t>NPVv</a:t>
            </a:r>
            <a:r>
              <a:rPr lang="en-US" sz="2800" dirty="0" smtClean="0"/>
              <a:t> </a:t>
            </a:r>
            <a:r>
              <a:rPr lang="en-US" sz="2800" dirty="0"/>
              <a:t>– negative NPV.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63D660-356F-4B7B-9477-B5CEBBE7ED6F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31.03.2020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5B7347-35A8-416A-A6BF-14F7C64C136A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667432" y="3421625"/>
            <a:ext cx="1229741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151515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175819" y="3962399"/>
            <a:ext cx="1485113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151515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2993411" y="4684311"/>
            <a:ext cx="18614508" cy="50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151515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993411" y="292657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3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cs-CZ" sz="2800" dirty="0" err="1"/>
              <a:t>Internal</a:t>
            </a:r>
            <a:r>
              <a:rPr lang="cs-CZ" sz="2800" dirty="0"/>
              <a:t> </a:t>
            </a:r>
            <a:r>
              <a:rPr lang="cs-CZ" sz="2800" dirty="0" err="1"/>
              <a:t>Rate</a:t>
            </a:r>
            <a:r>
              <a:rPr lang="cs-CZ" sz="2800" dirty="0"/>
              <a:t> of Return </a:t>
            </a:r>
            <a:r>
              <a:rPr lang="cs-CZ" sz="2800" dirty="0" err="1" smtClean="0"/>
              <a:t>method</a:t>
            </a:r>
            <a:endParaRPr lang="cs-CZ" sz="2800" dirty="0"/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1944688" y="195145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8" name="Objek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2548894"/>
              </p:ext>
            </p:extLst>
          </p:nvPr>
        </p:nvGraphicFramePr>
        <p:xfrm>
          <a:off x="1944688" y="1951455"/>
          <a:ext cx="4920188" cy="10358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Rovnice" r:id="rId3" imgW="2171700" imgH="457200" progId="Equation.3">
                  <p:embed/>
                </p:oleObj>
              </mc:Choice>
              <mc:Fallback>
                <p:oleObj name="Rovnice" r:id="rId3" imgW="2171700" imgH="457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4688" y="1951455"/>
                        <a:ext cx="4920188" cy="1035829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5063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Thank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attencion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6332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Investment</a:t>
            </a:r>
            <a:r>
              <a:rPr lang="cs-CZ" dirty="0"/>
              <a:t> </a:t>
            </a:r>
            <a:r>
              <a:rPr lang="cs-CZ" dirty="0" err="1" smtClean="0"/>
              <a:t>effectiveness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030513"/>
            <a:ext cx="9818687" cy="5660943"/>
          </a:xfrm>
        </p:spPr>
        <p:txBody>
          <a:bodyPr/>
          <a:lstStyle/>
          <a:p>
            <a:pPr marL="0" indent="0">
              <a:buNone/>
            </a:pP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basis</a:t>
            </a:r>
            <a:r>
              <a:rPr lang="cs-CZ" b="1" dirty="0"/>
              <a:t> of </a:t>
            </a:r>
            <a:r>
              <a:rPr lang="cs-CZ" b="1" dirty="0" err="1"/>
              <a:t>investment</a:t>
            </a:r>
            <a:r>
              <a:rPr lang="cs-CZ" b="1" dirty="0"/>
              <a:t> </a:t>
            </a:r>
            <a:r>
              <a:rPr lang="cs-CZ" b="1" dirty="0" err="1"/>
              <a:t>evaluation</a:t>
            </a:r>
            <a:r>
              <a:rPr lang="cs-CZ" b="1" dirty="0"/>
              <a:t> </a:t>
            </a:r>
            <a:r>
              <a:rPr lang="cs-CZ" dirty="0" err="1"/>
              <a:t>lies</a:t>
            </a:r>
            <a:r>
              <a:rPr lang="cs-CZ" dirty="0"/>
              <a:t> in </a:t>
            </a:r>
            <a:r>
              <a:rPr lang="cs-CZ" dirty="0" err="1"/>
              <a:t>comparing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investment</a:t>
            </a:r>
            <a:r>
              <a:rPr lang="cs-CZ" dirty="0"/>
              <a:t> </a:t>
            </a:r>
            <a:r>
              <a:rPr lang="cs-CZ" dirty="0" err="1"/>
              <a:t>cost</a:t>
            </a:r>
            <a:r>
              <a:rPr lang="cs-CZ" dirty="0"/>
              <a:t> (cash </a:t>
            </a:r>
            <a:r>
              <a:rPr lang="cs-CZ" dirty="0" err="1"/>
              <a:t>outflow</a:t>
            </a:r>
            <a:r>
              <a:rPr lang="cs-CZ" dirty="0"/>
              <a:t>)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expected</a:t>
            </a:r>
            <a:r>
              <a:rPr lang="cs-CZ" dirty="0"/>
              <a:t> cash </a:t>
            </a:r>
            <a:r>
              <a:rPr lang="cs-CZ" dirty="0" err="1"/>
              <a:t>inflows</a:t>
            </a:r>
            <a:r>
              <a:rPr lang="cs-CZ" dirty="0"/>
              <a:t> </a:t>
            </a:r>
            <a:r>
              <a:rPr lang="cs-CZ" dirty="0" err="1"/>
              <a:t>resulting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investment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ultimate</a:t>
            </a:r>
            <a:r>
              <a:rPr lang="cs-CZ" dirty="0"/>
              <a:t> </a:t>
            </a:r>
            <a:r>
              <a:rPr lang="cs-CZ" dirty="0" err="1"/>
              <a:t>result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decision</a:t>
            </a:r>
            <a:endParaRPr lang="cs-CZ" dirty="0"/>
          </a:p>
          <a:p>
            <a:pPr lvl="0"/>
            <a:r>
              <a:rPr lang="cs-CZ" dirty="0" err="1">
                <a:solidFill>
                  <a:srgbClr val="FF0000"/>
                </a:solidFill>
              </a:rPr>
              <a:t>whether</a:t>
            </a:r>
            <a:r>
              <a:rPr lang="cs-CZ" dirty="0">
                <a:solidFill>
                  <a:srgbClr val="FF0000"/>
                </a:solidFill>
              </a:rPr>
              <a:t> to make </a:t>
            </a:r>
            <a:r>
              <a:rPr lang="cs-CZ" dirty="0" err="1">
                <a:solidFill>
                  <a:srgbClr val="FF0000"/>
                </a:solidFill>
              </a:rPr>
              <a:t>the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investment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or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lvl="0"/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there</a:t>
            </a:r>
            <a:r>
              <a:rPr lang="cs-CZ" dirty="0"/>
              <a:t> are more </a:t>
            </a:r>
            <a:r>
              <a:rPr lang="cs-CZ" dirty="0" err="1"/>
              <a:t>investment</a:t>
            </a:r>
            <a:r>
              <a:rPr lang="cs-CZ" dirty="0"/>
              <a:t> </a:t>
            </a:r>
            <a:r>
              <a:rPr lang="cs-CZ" dirty="0" err="1"/>
              <a:t>options</a:t>
            </a:r>
            <a:r>
              <a:rPr lang="cs-CZ" dirty="0"/>
              <a:t>,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>
                <a:solidFill>
                  <a:srgbClr val="FF0000"/>
                </a:solidFill>
              </a:rPr>
              <a:t>one</a:t>
            </a:r>
            <a:r>
              <a:rPr lang="cs-CZ" dirty="0">
                <a:solidFill>
                  <a:srgbClr val="FF0000"/>
                </a:solidFill>
              </a:rPr>
              <a:t> to </a:t>
            </a:r>
            <a:r>
              <a:rPr lang="cs-CZ" dirty="0" err="1">
                <a:solidFill>
                  <a:srgbClr val="FF0000"/>
                </a:solidFill>
              </a:rPr>
              <a:t>choose</a:t>
            </a:r>
            <a:r>
              <a:rPr lang="cs-CZ" dirty="0"/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2000" dirty="0" smtClean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31.03.2020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876675" y="399097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evaluation</a:t>
            </a:r>
            <a:r>
              <a:rPr lang="cs-CZ" dirty="0"/>
              <a:t> of </a:t>
            </a:r>
            <a:r>
              <a:rPr lang="cs-CZ" dirty="0" err="1"/>
              <a:t>investment</a:t>
            </a:r>
            <a:r>
              <a:rPr lang="cs-CZ" dirty="0"/>
              <a:t> </a:t>
            </a:r>
            <a:r>
              <a:rPr lang="cs-CZ" dirty="0" err="1"/>
              <a:t>effectiveness</a:t>
            </a:r>
            <a:r>
              <a:rPr lang="cs-CZ" dirty="0"/>
              <a:t>,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use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following</a:t>
            </a:r>
            <a:r>
              <a:rPr lang="cs-CZ" dirty="0"/>
              <a:t> </a:t>
            </a:r>
            <a:r>
              <a:rPr lang="cs-CZ" dirty="0" err="1"/>
              <a:t>methods</a:t>
            </a:r>
            <a:r>
              <a:rPr lang="cs-CZ" dirty="0"/>
              <a:t>:</a:t>
            </a:r>
          </a:p>
          <a:p>
            <a:pPr lvl="0"/>
            <a:r>
              <a:rPr lang="cs-CZ" b="1" dirty="0">
                <a:solidFill>
                  <a:srgbClr val="FF0000"/>
                </a:solidFill>
              </a:rPr>
              <a:t>Return on </a:t>
            </a:r>
            <a:r>
              <a:rPr lang="cs-CZ" b="1" dirty="0" err="1">
                <a:solidFill>
                  <a:srgbClr val="FF0000"/>
                </a:solidFill>
              </a:rPr>
              <a:t>Investment</a:t>
            </a:r>
            <a:r>
              <a:rPr lang="cs-CZ" b="1" dirty="0">
                <a:solidFill>
                  <a:srgbClr val="FF0000"/>
                </a:solidFill>
              </a:rPr>
              <a:t>,</a:t>
            </a:r>
            <a:endParaRPr lang="cs-CZ" dirty="0">
              <a:solidFill>
                <a:srgbClr val="FF0000"/>
              </a:solidFill>
            </a:endParaRPr>
          </a:p>
          <a:p>
            <a:endParaRPr lang="cs-CZ" dirty="0">
              <a:solidFill>
                <a:srgbClr val="FF0000"/>
              </a:solidFill>
            </a:endParaRPr>
          </a:p>
          <a:p>
            <a:pPr lvl="0"/>
            <a:r>
              <a:rPr lang="cs-CZ" b="1" dirty="0" err="1">
                <a:solidFill>
                  <a:srgbClr val="FF0000"/>
                </a:solidFill>
              </a:rPr>
              <a:t>Payback</a:t>
            </a:r>
            <a:r>
              <a:rPr lang="cs-CZ" b="1" dirty="0">
                <a:solidFill>
                  <a:srgbClr val="FF0000"/>
                </a:solidFill>
              </a:rPr>
              <a:t> period </a:t>
            </a:r>
            <a:r>
              <a:rPr lang="cs-CZ" b="1" dirty="0" err="1">
                <a:solidFill>
                  <a:srgbClr val="FF0000"/>
                </a:solidFill>
              </a:rPr>
              <a:t>method</a:t>
            </a:r>
            <a:r>
              <a:rPr lang="cs-CZ" b="1" dirty="0">
                <a:solidFill>
                  <a:srgbClr val="FF0000"/>
                </a:solidFill>
              </a:rPr>
              <a:t>,</a:t>
            </a:r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 </a:t>
            </a:r>
            <a:endParaRPr lang="cs-CZ" dirty="0">
              <a:solidFill>
                <a:srgbClr val="FF0000"/>
              </a:solidFill>
            </a:endParaRPr>
          </a:p>
          <a:p>
            <a:pPr lvl="0"/>
            <a:r>
              <a:rPr lang="cs-CZ" b="1" dirty="0">
                <a:solidFill>
                  <a:srgbClr val="FF0000"/>
                </a:solidFill>
              </a:rPr>
              <a:t>Net </a:t>
            </a:r>
            <a:r>
              <a:rPr lang="cs-CZ" b="1" dirty="0" err="1">
                <a:solidFill>
                  <a:srgbClr val="FF0000"/>
                </a:solidFill>
              </a:rPr>
              <a:t>Present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Value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method</a:t>
            </a:r>
            <a:r>
              <a:rPr lang="cs-CZ" b="1" dirty="0">
                <a:solidFill>
                  <a:srgbClr val="FF0000"/>
                </a:solidFill>
              </a:rPr>
              <a:t>,</a:t>
            </a:r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 </a:t>
            </a:r>
            <a:endParaRPr lang="cs-CZ" dirty="0">
              <a:solidFill>
                <a:srgbClr val="FF0000"/>
              </a:solidFill>
            </a:endParaRPr>
          </a:p>
          <a:p>
            <a:pPr lvl="0"/>
            <a:r>
              <a:rPr lang="cs-CZ" b="1" dirty="0" err="1">
                <a:solidFill>
                  <a:srgbClr val="FF0000"/>
                </a:solidFill>
              </a:rPr>
              <a:t>Internal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Rate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smtClean="0">
                <a:solidFill>
                  <a:srgbClr val="FF0000"/>
                </a:solidFill>
              </a:rPr>
              <a:t>of </a:t>
            </a:r>
            <a:r>
              <a:rPr lang="cs-CZ" b="1" dirty="0">
                <a:solidFill>
                  <a:srgbClr val="FF0000"/>
                </a:solidFill>
              </a:rPr>
              <a:t>Return </a:t>
            </a:r>
            <a:r>
              <a:rPr lang="cs-CZ" b="1" dirty="0" err="1">
                <a:solidFill>
                  <a:srgbClr val="FF0000"/>
                </a:solidFill>
              </a:rPr>
              <a:t>Method</a:t>
            </a:r>
            <a:r>
              <a:rPr lang="cs-CZ" b="1" dirty="0"/>
              <a:t>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90800" y="180231"/>
            <a:ext cx="7791449" cy="662917"/>
          </a:xfrm>
        </p:spPr>
        <p:txBody>
          <a:bodyPr/>
          <a:lstStyle/>
          <a:p>
            <a:r>
              <a:rPr lang="cs-CZ" sz="2800" dirty="0" err="1" smtClean="0"/>
              <a:t>Methods</a:t>
            </a:r>
            <a:r>
              <a:rPr lang="cs-CZ" sz="2800" dirty="0" smtClean="0"/>
              <a:t> of </a:t>
            </a:r>
            <a:r>
              <a:rPr lang="cs-CZ" sz="2800" dirty="0" err="1" smtClean="0"/>
              <a:t>Investment</a:t>
            </a:r>
            <a:r>
              <a:rPr lang="cs-CZ" sz="2800" dirty="0" smtClean="0"/>
              <a:t> </a:t>
            </a:r>
            <a:r>
              <a:rPr lang="cs-CZ" sz="2800" dirty="0" err="1" smtClean="0"/>
              <a:t>Evaluati</a:t>
            </a:r>
            <a:r>
              <a:rPr lang="cs-CZ" sz="3200" dirty="0" err="1" smtClean="0"/>
              <a:t>on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24466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651418"/>
          </a:xfrm>
        </p:spPr>
        <p:txBody>
          <a:bodyPr/>
          <a:lstStyle/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methods</a:t>
            </a:r>
            <a:r>
              <a:rPr lang="cs-CZ" dirty="0"/>
              <a:t> </a:t>
            </a:r>
            <a:r>
              <a:rPr lang="cs-CZ" dirty="0" smtClean="0"/>
              <a:t>re </a:t>
            </a:r>
            <a:r>
              <a:rPr lang="cs-CZ" dirty="0" err="1"/>
              <a:t>usually</a:t>
            </a:r>
            <a:r>
              <a:rPr lang="cs-CZ" dirty="0"/>
              <a:t> </a:t>
            </a:r>
            <a:r>
              <a:rPr lang="cs-CZ" dirty="0" err="1"/>
              <a:t>divided</a:t>
            </a:r>
            <a:r>
              <a:rPr lang="cs-CZ" dirty="0"/>
              <a:t> </a:t>
            </a:r>
            <a:r>
              <a:rPr lang="cs-CZ" dirty="0" err="1" smtClean="0"/>
              <a:t>into</a:t>
            </a:r>
            <a:r>
              <a:rPr lang="cs-CZ" dirty="0"/>
              <a:t>:</a:t>
            </a:r>
            <a:r>
              <a:rPr lang="cs-CZ" dirty="0" smtClean="0"/>
              <a:t> 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static </a:t>
            </a:r>
            <a:r>
              <a:rPr lang="cs-CZ" dirty="0" err="1">
                <a:solidFill>
                  <a:srgbClr val="FF0000"/>
                </a:solidFill>
              </a:rPr>
              <a:t>methods</a:t>
            </a:r>
            <a:r>
              <a:rPr lang="cs-CZ" dirty="0"/>
              <a:t>, </a:t>
            </a:r>
            <a:r>
              <a:rPr lang="cs-CZ" dirty="0" err="1"/>
              <a:t>which</a:t>
            </a:r>
            <a:r>
              <a:rPr lang="cs-CZ" dirty="0"/>
              <a:t> do not </a:t>
            </a:r>
            <a:r>
              <a:rPr lang="cs-CZ" dirty="0" err="1"/>
              <a:t>account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time</a:t>
            </a:r>
            <a:r>
              <a:rPr lang="cs-CZ" dirty="0"/>
              <a:t> </a:t>
            </a:r>
            <a:r>
              <a:rPr lang="cs-CZ" dirty="0" err="1"/>
              <a:t>factor</a:t>
            </a:r>
            <a:r>
              <a:rPr lang="cs-CZ" dirty="0"/>
              <a:t>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lvl="0"/>
            <a:r>
              <a:rPr lang="cs-CZ" dirty="0" err="1">
                <a:solidFill>
                  <a:srgbClr val="FF0000"/>
                </a:solidFill>
              </a:rPr>
              <a:t>dynamic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methods</a:t>
            </a:r>
            <a:r>
              <a:rPr lang="cs-CZ" dirty="0"/>
              <a:t>,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account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time</a:t>
            </a:r>
            <a:r>
              <a:rPr lang="cs-CZ" dirty="0"/>
              <a:t> </a:t>
            </a:r>
            <a:r>
              <a:rPr lang="cs-CZ" dirty="0" err="1"/>
              <a:t>factor</a:t>
            </a:r>
            <a:r>
              <a:rPr lang="cs-CZ" dirty="0"/>
              <a:t> and are </a:t>
            </a:r>
            <a:r>
              <a:rPr lang="cs-CZ" dirty="0" err="1"/>
              <a:t>based</a:t>
            </a:r>
            <a:r>
              <a:rPr lang="cs-CZ" dirty="0"/>
              <a:t> on </a:t>
            </a:r>
            <a:r>
              <a:rPr lang="cs-CZ" dirty="0" err="1"/>
              <a:t>updating</a:t>
            </a:r>
            <a:r>
              <a:rPr lang="cs-CZ" dirty="0"/>
              <a:t> (</a:t>
            </a:r>
            <a:r>
              <a:rPr lang="cs-CZ" dirty="0" err="1"/>
              <a:t>discounting</a:t>
            </a:r>
            <a:r>
              <a:rPr lang="cs-CZ" dirty="0"/>
              <a:t>) </a:t>
            </a:r>
            <a:r>
              <a:rPr lang="cs-CZ" dirty="0" err="1"/>
              <a:t>all</a:t>
            </a:r>
            <a:r>
              <a:rPr lang="cs-CZ" dirty="0"/>
              <a:t> input data </a:t>
            </a:r>
            <a:r>
              <a:rPr lang="cs-CZ" dirty="0" err="1"/>
              <a:t>entering</a:t>
            </a:r>
            <a:r>
              <a:rPr lang="cs-CZ" dirty="0"/>
              <a:t> </a:t>
            </a:r>
            <a:r>
              <a:rPr lang="cs-CZ" dirty="0" err="1"/>
              <a:t>into</a:t>
            </a:r>
            <a:r>
              <a:rPr lang="cs-CZ" dirty="0"/>
              <a:t> </a:t>
            </a:r>
            <a:r>
              <a:rPr lang="cs-CZ" dirty="0" err="1" smtClean="0"/>
              <a:t>the</a:t>
            </a:r>
            <a:r>
              <a:rPr lang="cs-CZ" dirty="0"/>
              <a:t> </a:t>
            </a:r>
            <a:r>
              <a:rPr lang="cs-CZ" dirty="0" err="1" smtClean="0"/>
              <a:t>calculations</a:t>
            </a:r>
            <a:r>
              <a:rPr lang="cs-CZ" dirty="0" smtClean="0"/>
              <a:t>. </a:t>
            </a:r>
            <a:r>
              <a:rPr lang="cs-CZ" dirty="0"/>
              <a:t> 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943350" y="346710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Nadpis 1"/>
          <p:cNvSpPr>
            <a:spLocks noGrp="1"/>
          </p:cNvSpPr>
          <p:nvPr>
            <p:ph type="title"/>
          </p:nvPr>
        </p:nvSpPr>
        <p:spPr>
          <a:xfrm>
            <a:off x="2590800" y="180231"/>
            <a:ext cx="7791449" cy="662917"/>
          </a:xfrm>
        </p:spPr>
        <p:txBody>
          <a:bodyPr/>
          <a:lstStyle/>
          <a:p>
            <a:r>
              <a:rPr lang="cs-CZ" sz="2800" dirty="0" err="1" smtClean="0"/>
              <a:t>Methods</a:t>
            </a:r>
            <a:r>
              <a:rPr lang="cs-CZ" sz="2800" dirty="0" smtClean="0"/>
              <a:t> of </a:t>
            </a:r>
            <a:r>
              <a:rPr lang="cs-CZ" sz="2800" dirty="0" err="1" smtClean="0"/>
              <a:t>Investment</a:t>
            </a:r>
            <a:r>
              <a:rPr lang="cs-CZ" sz="2800" dirty="0" smtClean="0"/>
              <a:t> </a:t>
            </a:r>
            <a:r>
              <a:rPr lang="cs-CZ" sz="2800" dirty="0" err="1" smtClean="0"/>
              <a:t>Evaluati</a:t>
            </a:r>
            <a:r>
              <a:rPr lang="cs-CZ" sz="3200" dirty="0" err="1" smtClean="0"/>
              <a:t>on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83094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/>
              <a:t>Return on Investment method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894887" cy="565141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Return on Investment (ROI ) is expressed by the following relationship:</a:t>
            </a:r>
          </a:p>
          <a:p>
            <a:pPr marL="0" indent="0">
              <a:buNone/>
            </a:pPr>
            <a:r>
              <a:rPr lang="en-US" dirty="0"/>
              <a:t>	      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where:	</a:t>
            </a:r>
            <a:endParaRPr lang="cs-CZ" dirty="0" smtClean="0"/>
          </a:p>
          <a:p>
            <a:pPr marL="0" indent="0">
              <a:buNone/>
            </a:pPr>
            <a:r>
              <a:rPr lang="en-US" dirty="0" err="1" smtClean="0"/>
              <a:t>Zr</a:t>
            </a:r>
            <a:r>
              <a:rPr lang="en-US" dirty="0" smtClean="0"/>
              <a:t> </a:t>
            </a:r>
            <a:r>
              <a:rPr lang="en-US" dirty="0"/>
              <a:t>– Average annual Earning after Taxes resulting from the investment,</a:t>
            </a:r>
          </a:p>
          <a:p>
            <a:pPr marL="0" indent="0">
              <a:buNone/>
            </a:pPr>
            <a:r>
              <a:rPr lang="en-US" dirty="0" smtClean="0"/>
              <a:t>K </a:t>
            </a:r>
            <a:r>
              <a:rPr lang="en-US" dirty="0"/>
              <a:t>– investment cost (cash outflow). </a:t>
            </a:r>
          </a:p>
          <a:p>
            <a:pPr marL="0" indent="0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648075" y="313372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747312"/>
              </p:ext>
            </p:extLst>
          </p:nvPr>
        </p:nvGraphicFramePr>
        <p:xfrm>
          <a:off x="3543300" y="2960585"/>
          <a:ext cx="1781175" cy="1072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Rovnice" r:id="rId3" imgW="672808" imgH="406224" progId="Equation.3">
                  <p:embed/>
                </p:oleObj>
              </mc:Choice>
              <mc:Fallback>
                <p:oleObj name="Rovnice" r:id="rId3" imgW="672808" imgH="406224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2960585"/>
                        <a:ext cx="1781175" cy="1072082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4737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Payback Period Method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58035"/>
            <a:ext cx="9623425" cy="5567281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 smtClean="0">
                <a:solidFill>
                  <a:srgbClr val="FF0000"/>
                </a:solidFill>
              </a:rPr>
              <a:t>NOMINAL </a:t>
            </a:r>
            <a:r>
              <a:rPr lang="cs-CZ" dirty="0">
                <a:solidFill>
                  <a:srgbClr val="FF0000"/>
                </a:solidFill>
              </a:rPr>
              <a:t>PAYBACK PERIOD (PP</a:t>
            </a:r>
            <a:r>
              <a:rPr lang="cs-CZ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>
                <a:solidFill>
                  <a:srgbClr val="FF0000"/>
                </a:solidFill>
              </a:rPr>
              <a:t>DISCOUNTED PAYBACK PERIOD (PPDS</a:t>
            </a:r>
            <a:r>
              <a:rPr lang="cs-CZ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en-US" dirty="0"/>
              <a:t>The shorter the payback period, the more desirable the investment project. Naturally, the payback period must be shorter than the life of the investment.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2549683" y="2666688"/>
            <a:ext cx="1284917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3844413" y="4194813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809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866312" cy="556728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the cash flow is </a:t>
            </a:r>
            <a:r>
              <a:rPr lang="en-US" dirty="0">
                <a:solidFill>
                  <a:srgbClr val="FF0000"/>
                </a:solidFill>
              </a:rPr>
              <a:t>the same for every year </a:t>
            </a:r>
            <a:r>
              <a:rPr lang="en-US" dirty="0"/>
              <a:t>of life of the investment, </a:t>
            </a:r>
            <a:r>
              <a:rPr lang="cs-CZ" dirty="0" err="1" smtClean="0"/>
              <a:t>than</a:t>
            </a:r>
            <a:r>
              <a:rPr lang="cs-CZ" dirty="0" smtClean="0"/>
              <a:t>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smtClean="0"/>
              <a:t>  </a:t>
            </a:r>
            <a:endParaRPr lang="en-US" dirty="0"/>
          </a:p>
          <a:p>
            <a:pPr marL="0" indent="0">
              <a:buNone/>
            </a:pPr>
            <a:r>
              <a:rPr lang="en-US" sz="2400" dirty="0" smtClean="0"/>
              <a:t>where</a:t>
            </a:r>
            <a:r>
              <a:rPr lang="en-US" sz="2400" dirty="0"/>
              <a:t>:	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PP </a:t>
            </a:r>
            <a:r>
              <a:rPr lang="en-US" sz="2400" dirty="0"/>
              <a:t>– Nominal payback period in years, </a:t>
            </a:r>
          </a:p>
          <a:p>
            <a:pPr marL="0" indent="0">
              <a:buNone/>
            </a:pPr>
            <a:r>
              <a:rPr lang="en-US" sz="2400" dirty="0" smtClean="0"/>
              <a:t>K </a:t>
            </a:r>
            <a:r>
              <a:rPr lang="en-US" sz="2400" dirty="0"/>
              <a:t>– investment cost (cash outflow</a:t>
            </a:r>
            <a:r>
              <a:rPr lang="en-US" sz="2400" dirty="0" smtClean="0"/>
              <a:t>)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P </a:t>
            </a:r>
            <a:r>
              <a:rPr lang="en-US" sz="2400" dirty="0"/>
              <a:t>– Annual Expected cash flow </a:t>
            </a:r>
            <a:endParaRPr lang="cs-CZ" sz="2400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the cash flow is </a:t>
            </a:r>
            <a:r>
              <a:rPr lang="en-US" dirty="0">
                <a:solidFill>
                  <a:srgbClr val="FF0000"/>
                </a:solidFill>
              </a:rPr>
              <a:t>different for different years</a:t>
            </a:r>
            <a:r>
              <a:rPr lang="en-US" dirty="0"/>
              <a:t> of life of the </a:t>
            </a:r>
            <a:r>
              <a:rPr lang="en-US" dirty="0" smtClean="0"/>
              <a:t>investment</a:t>
            </a:r>
            <a:r>
              <a:rPr lang="cs-CZ" dirty="0" smtClean="0"/>
              <a:t> - </a:t>
            </a:r>
            <a:r>
              <a:rPr lang="en-US" dirty="0"/>
              <a:t>the cumulative </a:t>
            </a:r>
            <a:r>
              <a:rPr lang="en-US" dirty="0" smtClean="0"/>
              <a:t>expected</a:t>
            </a:r>
            <a:r>
              <a:rPr lang="cs-CZ" dirty="0" smtClean="0"/>
              <a:t> CF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31.03.2020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142232" y="3639312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43325" y="448627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3419475" y="509595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1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cs-CZ" dirty="0" err="1" smtClean="0"/>
              <a:t>Nominal</a:t>
            </a:r>
            <a:r>
              <a:rPr lang="cs-CZ" dirty="0" smtClean="0"/>
              <a:t> </a:t>
            </a:r>
            <a:r>
              <a:rPr lang="en-US" dirty="0" smtClean="0"/>
              <a:t>Payback Period</a:t>
            </a:r>
            <a:endParaRPr lang="cs-CZ" dirty="0"/>
          </a:p>
        </p:txBody>
      </p:sp>
      <p:sp>
        <p:nvSpPr>
          <p:cNvPr id="12" name="Rectangle 20"/>
          <p:cNvSpPr>
            <a:spLocks noChangeArrowheads="1"/>
          </p:cNvSpPr>
          <p:nvPr/>
        </p:nvSpPr>
        <p:spPr bwMode="auto">
          <a:xfrm>
            <a:off x="3197225" y="233362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0053834"/>
              </p:ext>
            </p:extLst>
          </p:nvPr>
        </p:nvGraphicFramePr>
        <p:xfrm>
          <a:off x="3197225" y="2333626"/>
          <a:ext cx="1270000" cy="9071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Rovnice" r:id="rId3" imgW="558558" imgH="393529" progId="Equation.3">
                  <p:embed/>
                </p:oleObj>
              </mc:Choice>
              <mc:Fallback>
                <p:oleObj name="Rovnice" r:id="rId3" imgW="558558" imgH="393529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225" y="2333626"/>
                        <a:ext cx="1270000" cy="907143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0202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-457200" algn="l"/>
              </a:tabLst>
            </a:pP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improvement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Payback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period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works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discounted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cash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Expected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cash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investment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discounted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cs-CZ" dirty="0" err="1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Average</a:t>
            </a:r>
            <a:r>
              <a:rPr lang="cs-CZ" dirty="0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dirty="0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cs-CZ" dirty="0" err="1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dirty="0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(WACC)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endParaRPr lang="cs-CZ" dirty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cs-CZ" dirty="0" err="1" smtClean="0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Required</a:t>
            </a:r>
            <a:r>
              <a:rPr lang="cs-CZ" dirty="0" smtClean="0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Return on </a:t>
            </a:r>
            <a:r>
              <a:rPr lang="cs-CZ" dirty="0" err="1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Investment</a:t>
            </a:r>
            <a:r>
              <a:rPr lang="cs-CZ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 lang="cs-CZ" sz="1400" dirty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Payback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period 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detected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cumulative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discounted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cash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63D660-356F-4B7B-9477-B5CEBBE7ED6F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31.03.2020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5B7347-35A8-416A-A6BF-14F7C64C136A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2549683" y="2666688"/>
            <a:ext cx="1284917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151515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740656" y="5522131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cs-CZ" dirty="0" err="1" smtClean="0"/>
              <a:t>Discouted</a:t>
            </a:r>
            <a:r>
              <a:rPr lang="cs-CZ" dirty="0" smtClean="0"/>
              <a:t> </a:t>
            </a:r>
            <a:r>
              <a:rPr lang="en-US" dirty="0" smtClean="0"/>
              <a:t>Payback Period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380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Net present value can be characterized as sum of the cumulative discounted cash inflows. </a:t>
            </a:r>
            <a:r>
              <a:rPr lang="en-US" dirty="0" smtClean="0"/>
              <a:t>   </a:t>
            </a:r>
            <a:endParaRPr lang="en-US" dirty="0"/>
          </a:p>
          <a:p>
            <a:pPr marL="0" indent="0">
              <a:buNone/>
            </a:pPr>
            <a:r>
              <a:rPr lang="en-US" sz="2800" dirty="0" smtClean="0"/>
              <a:t>where</a:t>
            </a:r>
            <a:r>
              <a:rPr lang="en-US" sz="2800" dirty="0"/>
              <a:t>:</a:t>
            </a:r>
            <a:r>
              <a:rPr lang="en-US" dirty="0"/>
              <a:t>	</a:t>
            </a:r>
            <a:endParaRPr lang="cs-CZ" dirty="0" smtClean="0"/>
          </a:p>
          <a:p>
            <a:pPr marL="0" indent="0">
              <a:buNone/>
            </a:pPr>
            <a:r>
              <a:rPr lang="en-US" sz="2400" dirty="0" smtClean="0"/>
              <a:t>NPV </a:t>
            </a:r>
            <a:r>
              <a:rPr lang="en-US" sz="2400" dirty="0"/>
              <a:t>– Net Present Value,</a:t>
            </a:r>
          </a:p>
          <a:p>
            <a:pPr marL="0" indent="0">
              <a:buNone/>
            </a:pPr>
            <a:r>
              <a:rPr lang="en-US" sz="2400" dirty="0" smtClean="0"/>
              <a:t>SHP </a:t>
            </a:r>
            <a:r>
              <a:rPr lang="en-US" sz="2400" dirty="0"/>
              <a:t>– the expected discounted </a:t>
            </a:r>
            <a:r>
              <a:rPr lang="cs-CZ" sz="2400" dirty="0" smtClean="0"/>
              <a:t>CF </a:t>
            </a:r>
            <a:r>
              <a:rPr lang="en-US" sz="2400" dirty="0" smtClean="0"/>
              <a:t>in the </a:t>
            </a:r>
            <a:r>
              <a:rPr lang="en-US" sz="2400" dirty="0"/>
              <a:t>t </a:t>
            </a:r>
            <a:r>
              <a:rPr lang="en-US" sz="2400" dirty="0" err="1"/>
              <a:t>th</a:t>
            </a:r>
            <a:r>
              <a:rPr lang="en-US" sz="2400" dirty="0"/>
              <a:t> years, </a:t>
            </a:r>
          </a:p>
          <a:p>
            <a:pPr marL="0" indent="0">
              <a:buNone/>
            </a:pPr>
            <a:r>
              <a:rPr lang="en-US" sz="2400" dirty="0" err="1" smtClean="0"/>
              <a:t>Pn</a:t>
            </a:r>
            <a:r>
              <a:rPr lang="en-US" sz="2400" dirty="0" smtClean="0"/>
              <a:t> </a:t>
            </a:r>
            <a:r>
              <a:rPr lang="en-US" sz="2400" dirty="0"/>
              <a:t>– the expected cash inflows of the investment in the n </a:t>
            </a:r>
            <a:r>
              <a:rPr lang="en-US" sz="2400" dirty="0" err="1"/>
              <a:t>th</a:t>
            </a:r>
            <a:r>
              <a:rPr lang="en-US" sz="2400" dirty="0"/>
              <a:t> years  (n = 1 to t),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 err="1"/>
              <a:t>i</a:t>
            </a:r>
            <a:r>
              <a:rPr lang="en-US" sz="2400" dirty="0"/>
              <a:t> – the risk-adjusted discount rate (coefficient</a:t>
            </a:r>
            <a:r>
              <a:rPr lang="en-US" sz="2400" dirty="0" smtClean="0"/>
              <a:t>),</a:t>
            </a:r>
            <a:endParaRPr lang="cs-CZ" sz="2400" dirty="0" smtClean="0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 smtClean="0"/>
              <a:t>n </a:t>
            </a:r>
            <a:r>
              <a:rPr lang="en-US" sz="2400" dirty="0"/>
              <a:t>– individual life years, i.e. the years 1 to t</a:t>
            </a:r>
            <a:r>
              <a:rPr lang="en-US" sz="2400" dirty="0" smtClean="0"/>
              <a:t>,</a:t>
            </a:r>
            <a:r>
              <a:rPr lang="cs-CZ" sz="2400" i="1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400" dirty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400" dirty="0"/>
              <a:t>K </a:t>
            </a:r>
            <a:r>
              <a:rPr lang="cs-CZ" sz="2400" dirty="0"/>
              <a:t>–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project´s</a:t>
            </a:r>
            <a:r>
              <a:rPr lang="cs-CZ" sz="2400" dirty="0"/>
              <a:t> </a:t>
            </a:r>
            <a:r>
              <a:rPr lang="cs-CZ" sz="2400" dirty="0" err="1"/>
              <a:t>investment</a:t>
            </a:r>
            <a:r>
              <a:rPr lang="cs-CZ" sz="2400" dirty="0"/>
              <a:t> </a:t>
            </a:r>
            <a:r>
              <a:rPr lang="cs-CZ" sz="2400" dirty="0" err="1"/>
              <a:t>cost</a:t>
            </a:r>
            <a:r>
              <a:rPr lang="cs-CZ" sz="2400" dirty="0"/>
              <a:t> </a:t>
            </a:r>
            <a:r>
              <a:rPr lang="cs-CZ" sz="2400" dirty="0" err="1"/>
              <a:t>or</a:t>
            </a:r>
            <a:r>
              <a:rPr lang="cs-CZ" sz="2400" dirty="0"/>
              <a:t> cash </a:t>
            </a:r>
            <a:r>
              <a:rPr lang="cs-CZ" sz="2400" dirty="0" err="1"/>
              <a:t>outflow</a:t>
            </a:r>
            <a:r>
              <a:rPr lang="cs-CZ" sz="2400" dirty="0"/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950976" y="4507992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1323975" y="323850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6455265" y="3540560"/>
            <a:ext cx="1473254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4286864" y="4798939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1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cs-CZ" dirty="0"/>
              <a:t>Net </a:t>
            </a:r>
            <a:r>
              <a:rPr lang="cs-CZ" dirty="0" err="1"/>
              <a:t>Present</a:t>
            </a:r>
            <a:r>
              <a:rPr lang="cs-CZ" dirty="0"/>
              <a:t> </a:t>
            </a:r>
            <a:r>
              <a:rPr lang="cs-CZ" dirty="0" err="1"/>
              <a:t>Value</a:t>
            </a:r>
            <a:r>
              <a:rPr lang="cs-CZ" dirty="0"/>
              <a:t> </a:t>
            </a:r>
            <a:r>
              <a:rPr lang="cs-CZ" dirty="0" err="1"/>
              <a:t>method</a:t>
            </a:r>
            <a:endParaRPr lang="cs-CZ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220064" y="284306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7591055"/>
              </p:ext>
            </p:extLst>
          </p:nvPr>
        </p:nvGraphicFramePr>
        <p:xfrm>
          <a:off x="4197003" y="2413248"/>
          <a:ext cx="4201345" cy="869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Rovnice" r:id="rId3" imgW="2133600" imgH="444500" progId="Equation.3">
                  <p:embed/>
                </p:oleObj>
              </mc:Choice>
              <mc:Fallback>
                <p:oleObj name="Rovnice" r:id="rId3" imgW="2133600" imgH="4445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003" y="2413248"/>
                        <a:ext cx="4201345" cy="869028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38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275</TotalTime>
  <Words>425</Words>
  <Application>Microsoft Office PowerPoint</Application>
  <PresentationFormat>Vlastní</PresentationFormat>
  <Paragraphs>110</Paragraphs>
  <Slides>14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1" baseType="lpstr">
      <vt:lpstr>Arial</vt:lpstr>
      <vt:lpstr>Calibri</vt:lpstr>
      <vt:lpstr>Clara Sans</vt:lpstr>
      <vt:lpstr>Symbol</vt:lpstr>
      <vt:lpstr>Times New Roman</vt:lpstr>
      <vt:lpstr>JU_OPVVV</vt:lpstr>
      <vt:lpstr>Editor rovnic 3.0</vt:lpstr>
      <vt:lpstr>Investment  effectiveness</vt:lpstr>
      <vt:lpstr>Investment effectiveness</vt:lpstr>
      <vt:lpstr>Methods of Investment Evaluation</vt:lpstr>
      <vt:lpstr>Methods of Investment Evaluation</vt:lpstr>
      <vt:lpstr>Return on Investment method</vt:lpstr>
      <vt:lpstr>Payback Period Method</vt:lpstr>
      <vt:lpstr>Nominal Payback Period</vt:lpstr>
      <vt:lpstr>Discouted Payback Period</vt:lpstr>
      <vt:lpstr>Net Present Value method</vt:lpstr>
      <vt:lpstr>The profitability index (PI) </vt:lpstr>
      <vt:lpstr>Internal Rate of Return method</vt:lpstr>
      <vt:lpstr>Internal Rate of Return method</vt:lpstr>
      <vt:lpstr>Internal Rate of Return method</vt:lpstr>
      <vt:lpstr>Thank you for your attencion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Novotná Martina Ing. Ph.D.</cp:lastModifiedBy>
  <cp:revision>25</cp:revision>
  <dcterms:created xsi:type="dcterms:W3CDTF">2017-07-17T18:52:59Z</dcterms:created>
  <dcterms:modified xsi:type="dcterms:W3CDTF">2020-03-31T10:55:18Z</dcterms:modified>
</cp:coreProperties>
</file>