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3"/>
  </p:notesMasterIdLst>
  <p:sldIdLst>
    <p:sldId id="256" r:id="rId2"/>
    <p:sldId id="257" r:id="rId3"/>
    <p:sldId id="258" r:id="rId4"/>
    <p:sldId id="263" r:id="rId5"/>
    <p:sldId id="264" r:id="rId6"/>
    <p:sldId id="265" r:id="rId7"/>
    <p:sldId id="260" r:id="rId8"/>
    <p:sldId id="259" r:id="rId9"/>
    <p:sldId id="262" r:id="rId10"/>
    <p:sldId id="266" r:id="rId11"/>
    <p:sldId id="267" r:id="rId12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00" d="100"/>
          <a:sy n="100" d="100"/>
        </p:scale>
        <p:origin x="490" y="-845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22. 2. 2021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22. 2. 2021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22. 2. 2021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22. 2. 2021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22. 2. 2021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22. 2. 2021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22. 2. 2021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22. 2. 2021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22. 2. 2021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22. 2. 2021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22. 2. 2021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22. 2. 2021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22. 2. 2021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to </a:t>
            </a:r>
            <a:r>
              <a:rPr lang="cs-CZ" dirty="0" smtClean="0"/>
              <a:t>C</a:t>
            </a:r>
            <a:r>
              <a:rPr lang="en-US" dirty="0" err="1" smtClean="0"/>
              <a:t>orporate</a:t>
            </a:r>
            <a:r>
              <a:rPr lang="en-US" dirty="0" smtClean="0"/>
              <a:t> </a:t>
            </a:r>
            <a:r>
              <a:rPr lang="cs-CZ" dirty="0" smtClean="0"/>
              <a:t>F</a:t>
            </a:r>
            <a:r>
              <a:rPr lang="en-US" dirty="0" err="1" smtClean="0"/>
              <a:t>inance</a:t>
            </a:r>
            <a:r>
              <a:rPr lang="en-US" dirty="0"/>
              <a:t/>
            </a:r>
            <a:br>
              <a:rPr lang="en-US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Short-term</a:t>
            </a:r>
            <a:r>
              <a:rPr lang="cs-CZ" sz="2400" dirty="0" smtClean="0"/>
              <a:t> </a:t>
            </a:r>
            <a:r>
              <a:rPr lang="cs-CZ" sz="2400" dirty="0" err="1" smtClean="0"/>
              <a:t>goals</a:t>
            </a:r>
            <a:endParaRPr lang="en-US" sz="2400" dirty="0"/>
          </a:p>
          <a:p>
            <a:r>
              <a:rPr lang="en-US" sz="2400" dirty="0" smtClean="0"/>
              <a:t>Optimization </a:t>
            </a:r>
            <a:r>
              <a:rPr lang="en-US" sz="2400" dirty="0"/>
              <a:t>of current assets management</a:t>
            </a:r>
          </a:p>
          <a:p>
            <a:r>
              <a:rPr lang="en-US" sz="2400" dirty="0" smtClean="0"/>
              <a:t>Optimization </a:t>
            </a:r>
            <a:r>
              <a:rPr lang="en-US" sz="2400" dirty="0"/>
              <a:t>of short-term resource management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en-US" sz="2400" dirty="0" smtClean="0"/>
              <a:t>Specific</a:t>
            </a:r>
            <a:r>
              <a:rPr lang="cs-CZ" sz="2400" dirty="0" smtClean="0"/>
              <a:t> </a:t>
            </a:r>
            <a:r>
              <a:rPr lang="cs-CZ" sz="2400" dirty="0" err="1" smtClean="0"/>
              <a:t>goals</a:t>
            </a:r>
            <a:endParaRPr lang="en-US" sz="2400" dirty="0"/>
          </a:p>
          <a:p>
            <a:r>
              <a:rPr lang="en-US" sz="2400" dirty="0" smtClean="0"/>
              <a:t>Tasks </a:t>
            </a:r>
            <a:r>
              <a:rPr lang="en-US" sz="2400" dirty="0"/>
              <a:t>associated with the integration of the company into higher units</a:t>
            </a:r>
          </a:p>
          <a:p>
            <a:r>
              <a:rPr lang="en-US" sz="2400" dirty="0" smtClean="0"/>
              <a:t>Tasks </a:t>
            </a:r>
            <a:r>
              <a:rPr lang="en-US" sz="2400" dirty="0"/>
              <a:t>associated with the creation, reorganization (or</a:t>
            </a:r>
          </a:p>
          <a:p>
            <a:r>
              <a:rPr lang="en-US" sz="2400" dirty="0"/>
              <a:t>termination) of the enterprise</a:t>
            </a:r>
            <a:endParaRPr lang="cs-CZ" sz="2400" dirty="0"/>
          </a:p>
          <a:p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22. 2. 2021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2947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Principles of financial management:</a:t>
            </a:r>
          </a:p>
          <a:p>
            <a:pPr marL="457200" indent="-457200">
              <a:buAutoNum type="arabicParenR"/>
            </a:pPr>
            <a:r>
              <a:rPr lang="en-US" sz="2000" dirty="0" smtClean="0"/>
              <a:t>Decision-making </a:t>
            </a:r>
            <a:r>
              <a:rPr lang="en-US" sz="2000" dirty="0"/>
              <a:t>according to the amount of cash </a:t>
            </a:r>
            <a:r>
              <a:rPr lang="en-US" sz="2000" dirty="0" smtClean="0"/>
              <a:t>flows</a:t>
            </a:r>
            <a:endParaRPr lang="cs-CZ" sz="2000" dirty="0"/>
          </a:p>
          <a:p>
            <a:pPr marL="457200" indent="-457200">
              <a:buAutoNum type="arabicParenR"/>
            </a:pPr>
            <a:r>
              <a:rPr lang="en-US" sz="2000" dirty="0" smtClean="0"/>
              <a:t>The </a:t>
            </a:r>
            <a:r>
              <a:rPr lang="en-US" sz="2000" dirty="0"/>
              <a:t>principle of net present value </a:t>
            </a:r>
            <a:endParaRPr lang="cs-CZ" sz="2000" dirty="0" smtClean="0"/>
          </a:p>
          <a:p>
            <a:pPr marL="457200" indent="-457200">
              <a:buAutoNum type="arabicParenR"/>
            </a:pPr>
            <a:r>
              <a:rPr lang="en-US" sz="2000" dirty="0" smtClean="0"/>
              <a:t>Respecting </a:t>
            </a:r>
            <a:r>
              <a:rPr lang="en-US" sz="2000" dirty="0"/>
              <a:t>the time factor ("the crown earned today </a:t>
            </a:r>
            <a:r>
              <a:rPr lang="en-US" sz="2000" dirty="0" smtClean="0"/>
              <a:t>has</a:t>
            </a:r>
            <a:r>
              <a:rPr lang="cs-CZ" sz="2000" dirty="0" smtClean="0"/>
              <a:t> </a:t>
            </a:r>
            <a:r>
              <a:rPr lang="en-US" sz="2000" dirty="0" smtClean="0"/>
              <a:t>greater </a:t>
            </a:r>
            <a:r>
              <a:rPr lang="en-US" sz="2000" dirty="0"/>
              <a:t>price than the crown earned tomorrow </a:t>
            </a:r>
            <a:r>
              <a:rPr lang="en-US" sz="2000" dirty="0" smtClean="0"/>
              <a:t>").</a:t>
            </a:r>
            <a:endParaRPr lang="cs-CZ" sz="2000" dirty="0"/>
          </a:p>
          <a:p>
            <a:pPr marL="457200" indent="-457200">
              <a:buAutoNum type="arabicParenR"/>
            </a:pPr>
            <a:r>
              <a:rPr lang="en-US" sz="2000" dirty="0" smtClean="0"/>
              <a:t>Taking </a:t>
            </a:r>
            <a:r>
              <a:rPr lang="en-US" sz="2000" dirty="0"/>
              <a:t>into account risk ("the crown obtained without risk has a </a:t>
            </a:r>
            <a:r>
              <a:rPr lang="en-US" sz="2000" dirty="0" smtClean="0"/>
              <a:t>larger</a:t>
            </a:r>
            <a:r>
              <a:rPr lang="cs-CZ" sz="2000" dirty="0" smtClean="0"/>
              <a:t> </a:t>
            </a:r>
            <a:r>
              <a:rPr lang="en-US" sz="2000" dirty="0" smtClean="0"/>
              <a:t>price </a:t>
            </a:r>
            <a:r>
              <a:rPr lang="en-US" sz="2000" dirty="0"/>
              <a:t>than the crown acquired at risk </a:t>
            </a:r>
            <a:r>
              <a:rPr lang="en-US" sz="2000" dirty="0" smtClean="0"/>
              <a:t>").</a:t>
            </a:r>
            <a:endParaRPr lang="cs-CZ" sz="2000" dirty="0"/>
          </a:p>
          <a:p>
            <a:pPr marL="457200" indent="-457200">
              <a:buAutoNum type="arabicParenR"/>
            </a:pPr>
            <a:r>
              <a:rPr lang="en-US" sz="2000" dirty="0" smtClean="0"/>
              <a:t>Optimization </a:t>
            </a:r>
            <a:r>
              <a:rPr lang="en-US" sz="2000" dirty="0"/>
              <a:t>of capital structure (maximum </a:t>
            </a:r>
            <a:r>
              <a:rPr lang="en-US" sz="2000" dirty="0" smtClean="0"/>
              <a:t>values</a:t>
            </a:r>
            <a:r>
              <a:rPr lang="cs-CZ" sz="2000" dirty="0" smtClean="0"/>
              <a:t> </a:t>
            </a:r>
            <a:r>
              <a:rPr lang="en-US" sz="2000" dirty="0" smtClean="0"/>
              <a:t>can </a:t>
            </a:r>
            <a:r>
              <a:rPr lang="en-US" sz="2000" dirty="0"/>
              <a:t>only be achieved while </a:t>
            </a:r>
            <a:r>
              <a:rPr lang="cs-CZ" sz="2000" dirty="0" smtClean="0"/>
              <a:t>WACC </a:t>
            </a:r>
            <a:r>
              <a:rPr lang="en-US" sz="2000" dirty="0" smtClean="0"/>
              <a:t>are minimized</a:t>
            </a:r>
            <a:r>
              <a:rPr lang="cs-CZ" sz="2000" dirty="0" smtClean="0"/>
              <a:t>).</a:t>
            </a:r>
          </a:p>
          <a:p>
            <a:pPr marL="457200" indent="-457200">
              <a:buAutoNum type="arabicParenR"/>
            </a:pPr>
            <a:r>
              <a:rPr lang="en-US" sz="2000" dirty="0" smtClean="0"/>
              <a:t>Taking </a:t>
            </a:r>
            <a:r>
              <a:rPr lang="en-US" sz="2000" dirty="0"/>
              <a:t>into account the efficiency of capital markets (when </a:t>
            </a:r>
            <a:r>
              <a:rPr lang="en-US" sz="2000" dirty="0" smtClean="0"/>
              <a:t>determining</a:t>
            </a:r>
            <a:r>
              <a:rPr lang="cs-CZ" sz="2000" dirty="0" smtClean="0"/>
              <a:t> </a:t>
            </a:r>
            <a:r>
              <a:rPr lang="en-US" sz="2000" dirty="0" smtClean="0"/>
              <a:t>required </a:t>
            </a:r>
            <a:r>
              <a:rPr lang="en-US" sz="2000" dirty="0"/>
              <a:t>return must be based on the situation </a:t>
            </a:r>
            <a:r>
              <a:rPr lang="en-US" sz="2000" dirty="0" smtClean="0"/>
              <a:t>at</a:t>
            </a:r>
            <a:r>
              <a:rPr lang="cs-CZ" sz="2000" dirty="0" smtClean="0"/>
              <a:t> </a:t>
            </a:r>
            <a:r>
              <a:rPr lang="en-US" sz="2000" dirty="0" smtClean="0"/>
              <a:t>capital </a:t>
            </a:r>
            <a:r>
              <a:rPr lang="en-US" sz="2000" dirty="0"/>
              <a:t>markets</a:t>
            </a:r>
            <a:r>
              <a:rPr lang="en-US" sz="2000" dirty="0" smtClean="0"/>
              <a:t>).</a:t>
            </a:r>
            <a:endParaRPr lang="cs-CZ" sz="2000" dirty="0"/>
          </a:p>
          <a:p>
            <a:pPr marL="457200" indent="-457200">
              <a:buAutoNum type="arabicParenR"/>
            </a:pPr>
            <a:r>
              <a:rPr lang="en-US" sz="2000" dirty="0" smtClean="0"/>
              <a:t>Planning </a:t>
            </a:r>
            <a:r>
              <a:rPr lang="en-US" sz="2000" dirty="0"/>
              <a:t>and analysis of financial expenditures (without </a:t>
            </a:r>
            <a:r>
              <a:rPr lang="en-US" sz="2000" dirty="0" smtClean="0"/>
              <a:t>detailed</a:t>
            </a:r>
            <a:r>
              <a:rPr lang="cs-CZ" sz="2000" dirty="0" smtClean="0"/>
              <a:t> </a:t>
            </a:r>
            <a:r>
              <a:rPr lang="en-US" sz="2000" dirty="0" smtClean="0"/>
              <a:t>data </a:t>
            </a:r>
            <a:r>
              <a:rPr lang="en-US" sz="2000" dirty="0"/>
              <a:t>and their optimal use is to achieve the </a:t>
            </a:r>
            <a:r>
              <a:rPr lang="en-US" sz="2000" dirty="0" smtClean="0"/>
              <a:t>goals</a:t>
            </a:r>
            <a:r>
              <a:rPr lang="cs-CZ" sz="2000" dirty="0" smtClean="0"/>
              <a:t> </a:t>
            </a:r>
            <a:r>
              <a:rPr lang="en-US" sz="2000" dirty="0" smtClean="0"/>
              <a:t>impossible</a:t>
            </a:r>
            <a:r>
              <a:rPr lang="en-US" sz="2000" dirty="0"/>
              <a:t>).</a:t>
            </a:r>
            <a:endParaRPr lang="cs-CZ" sz="20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22. 2. 2021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5912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Subject </a:t>
            </a:r>
            <a:r>
              <a:rPr lang="en-US" sz="2400" dirty="0"/>
              <a:t>of corporate finance activities</a:t>
            </a:r>
          </a:p>
          <a:p>
            <a:pPr algn="just"/>
            <a:r>
              <a:rPr lang="en-US" sz="2400" dirty="0"/>
              <a:t>Corporate Finance manages cash flow</a:t>
            </a:r>
            <a:r>
              <a:rPr lang="en-US" sz="2400" dirty="0" smtClean="0"/>
              <a:t>,</a:t>
            </a:r>
            <a:r>
              <a:rPr lang="cs-CZ" sz="2400" dirty="0" smtClean="0"/>
              <a:t> </a:t>
            </a:r>
            <a:r>
              <a:rPr lang="en-US" sz="2400" dirty="0" smtClean="0"/>
              <a:t>corporate </a:t>
            </a:r>
            <a:r>
              <a:rPr lang="en-US" sz="2400" dirty="0"/>
              <a:t>capital (including its structure and </a:t>
            </a:r>
            <a:r>
              <a:rPr lang="en-US" sz="2400" dirty="0" smtClean="0"/>
              <a:t>financial</a:t>
            </a:r>
            <a:r>
              <a:rPr lang="cs-CZ" sz="2400" dirty="0" smtClean="0"/>
              <a:t> </a:t>
            </a:r>
            <a:r>
              <a:rPr lang="en-US" sz="2400" dirty="0" smtClean="0"/>
              <a:t>resources </a:t>
            </a:r>
            <a:r>
              <a:rPr lang="en-US" sz="2400" dirty="0"/>
              <a:t>of the enterprise</a:t>
            </a:r>
            <a:r>
              <a:rPr lang="en-US" sz="2400" dirty="0" smtClean="0"/>
              <a:t>).</a:t>
            </a:r>
            <a:endParaRPr lang="cs-CZ" sz="2400" dirty="0" smtClean="0"/>
          </a:p>
          <a:p>
            <a:pPr algn="just"/>
            <a:r>
              <a:rPr lang="en-US" sz="2400" dirty="0"/>
              <a:t>It is a subjective economic activity dealing </a:t>
            </a:r>
            <a:r>
              <a:rPr lang="en-US" sz="2400" dirty="0" smtClean="0"/>
              <a:t>with</a:t>
            </a:r>
            <a:r>
              <a:rPr lang="cs-CZ" sz="2400" dirty="0" smtClean="0"/>
              <a:t> </a:t>
            </a:r>
            <a:r>
              <a:rPr lang="en-US" sz="2400" dirty="0" smtClean="0"/>
              <a:t>by </a:t>
            </a:r>
            <a:r>
              <a:rPr lang="en-US" sz="2400" dirty="0"/>
              <a:t>obtaining the necessary amount of money and capital </a:t>
            </a:r>
            <a:r>
              <a:rPr lang="en-US" sz="2400" dirty="0" smtClean="0"/>
              <a:t>from</a:t>
            </a:r>
            <a:r>
              <a:rPr lang="cs-CZ" sz="2400" dirty="0" smtClean="0"/>
              <a:t> </a:t>
            </a:r>
            <a:r>
              <a:rPr lang="en-US" sz="2400" dirty="0" smtClean="0"/>
              <a:t>various </a:t>
            </a:r>
            <a:r>
              <a:rPr lang="en-US" sz="2400" dirty="0"/>
              <a:t>financial sources (FINANCING), </a:t>
            </a:r>
            <a:r>
              <a:rPr lang="en-US" sz="2400" dirty="0" smtClean="0"/>
              <a:t>allocations</a:t>
            </a:r>
            <a:r>
              <a:rPr lang="cs-CZ" sz="2400" dirty="0" smtClean="0"/>
              <a:t> </a:t>
            </a:r>
            <a:r>
              <a:rPr lang="en-US" sz="2400" dirty="0" smtClean="0"/>
              <a:t>money </a:t>
            </a:r>
            <a:r>
              <a:rPr lang="en-US" sz="2400" dirty="0"/>
              <a:t>into various forms of non-monetary </a:t>
            </a:r>
            <a:r>
              <a:rPr lang="en-US" sz="2400" dirty="0" smtClean="0"/>
              <a:t>assets</a:t>
            </a:r>
            <a:r>
              <a:rPr lang="cs-CZ" sz="2400" dirty="0" smtClean="0"/>
              <a:t> </a:t>
            </a:r>
            <a:r>
              <a:rPr lang="en-US" sz="2400" dirty="0" smtClean="0"/>
              <a:t>(</a:t>
            </a:r>
            <a:r>
              <a:rPr lang="en-US" sz="2400" dirty="0"/>
              <a:t>INVESTMENT), and profit </a:t>
            </a:r>
            <a:r>
              <a:rPr lang="en-US" sz="2400" dirty="0" smtClean="0"/>
              <a:t>distribution</a:t>
            </a:r>
            <a:r>
              <a:rPr lang="cs-CZ" sz="2400" dirty="0" smtClean="0"/>
              <a:t> </a:t>
            </a:r>
            <a:r>
              <a:rPr lang="en-US" sz="2400" dirty="0" smtClean="0"/>
              <a:t>(</a:t>
            </a:r>
            <a:r>
              <a:rPr lang="en-US" sz="2400" dirty="0"/>
              <a:t>DIVIDEND POLICY) in order </a:t>
            </a:r>
            <a:r>
              <a:rPr lang="en-US" sz="2400" dirty="0" smtClean="0"/>
              <a:t>to</a:t>
            </a:r>
            <a:r>
              <a:rPr lang="cs-CZ" sz="2400" dirty="0" smtClean="0"/>
              <a:t> m</a:t>
            </a:r>
            <a:r>
              <a:rPr lang="en-US" sz="2400" dirty="0" err="1" smtClean="0"/>
              <a:t>aximize</a:t>
            </a:r>
            <a:r>
              <a:rPr lang="cs-CZ" sz="2400" dirty="0" smtClean="0"/>
              <a:t> </a:t>
            </a:r>
            <a:r>
              <a:rPr lang="en-US" sz="2400" dirty="0" smtClean="0"/>
              <a:t>market </a:t>
            </a:r>
            <a:r>
              <a:rPr lang="en-US" sz="2400" dirty="0"/>
              <a:t>value of assets.</a:t>
            </a:r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22. 2. 2021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Financial management </a:t>
            </a:r>
            <a:r>
              <a:rPr lang="en-US" dirty="0" smtClean="0"/>
              <a:t>is </a:t>
            </a:r>
            <a:r>
              <a:rPr lang="en-US" dirty="0"/>
              <a:t>the dominant and at the same time integrating component of company management. All business activities (production</a:t>
            </a:r>
            <a:r>
              <a:rPr lang="en-US" dirty="0" smtClean="0"/>
              <a:t>,</a:t>
            </a:r>
            <a:r>
              <a:rPr lang="cs-CZ" dirty="0" smtClean="0"/>
              <a:t> </a:t>
            </a:r>
            <a:r>
              <a:rPr lang="en-US" dirty="0" smtClean="0"/>
              <a:t>trade</a:t>
            </a:r>
            <a:r>
              <a:rPr lang="en-US" dirty="0"/>
              <a:t>, sale and acquisition of assets) ..) will affect the movement of </a:t>
            </a:r>
            <a:r>
              <a:rPr lang="en-US" dirty="0" smtClean="0"/>
              <a:t>finances</a:t>
            </a:r>
            <a:r>
              <a:rPr lang="cs-CZ" dirty="0" smtClean="0"/>
              <a:t> </a:t>
            </a:r>
            <a:r>
              <a:rPr lang="en-US" dirty="0" smtClean="0"/>
              <a:t>(</a:t>
            </a:r>
            <a:r>
              <a:rPr lang="en-US" dirty="0"/>
              <a:t>money) At the same time, the financial goals are the decisive goals of the company, to which the other sub-goals are adapted.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22. 2. 2021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7477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Ob</a:t>
            </a:r>
            <a:r>
              <a:rPr lang="en-US" dirty="0" err="1" smtClean="0"/>
              <a:t>jectives</a:t>
            </a:r>
            <a:r>
              <a:rPr lang="en-US" dirty="0" smtClean="0"/>
              <a:t> </a:t>
            </a:r>
            <a:r>
              <a:rPr lang="en-US" dirty="0"/>
              <a:t>of financial management:</a:t>
            </a:r>
          </a:p>
          <a:p>
            <a:r>
              <a:rPr lang="en-US" dirty="0"/>
              <a:t>Maximizing the market price of the </a:t>
            </a:r>
            <a:r>
              <a:rPr lang="en-US" dirty="0" smtClean="0"/>
              <a:t>company</a:t>
            </a:r>
            <a:endParaRPr lang="cs-CZ" dirty="0" smtClean="0"/>
          </a:p>
          <a:p>
            <a:r>
              <a:rPr lang="en-US" dirty="0" smtClean="0"/>
              <a:t>Profit </a:t>
            </a:r>
            <a:r>
              <a:rPr lang="en-US" dirty="0"/>
              <a:t>maximization is an outdated approach to financial </a:t>
            </a:r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22. 2. 2021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2459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Maximizing the value of the company</a:t>
            </a:r>
          </a:p>
          <a:p>
            <a:r>
              <a:rPr lang="cs-CZ" sz="2800" dirty="0" smtClean="0"/>
              <a:t>M</a:t>
            </a:r>
            <a:r>
              <a:rPr lang="en-US" sz="2800" dirty="0" err="1" smtClean="0"/>
              <a:t>ulti</a:t>
            </a:r>
            <a:r>
              <a:rPr lang="en-US" sz="2800" dirty="0" smtClean="0"/>
              <a:t>-criteria </a:t>
            </a:r>
            <a:r>
              <a:rPr lang="en-US" sz="2800" dirty="0"/>
              <a:t>method of financial management</a:t>
            </a:r>
          </a:p>
          <a:p>
            <a:r>
              <a:rPr lang="en-US" sz="2800" dirty="0" smtClean="0"/>
              <a:t>To </a:t>
            </a:r>
            <a:r>
              <a:rPr lang="en-US" sz="2800" dirty="0"/>
              <a:t>achieve </a:t>
            </a:r>
            <a:r>
              <a:rPr lang="cs-CZ" sz="2800" dirty="0" err="1" smtClean="0"/>
              <a:t>this</a:t>
            </a:r>
            <a:r>
              <a:rPr lang="cs-CZ" sz="2800" dirty="0" smtClean="0"/>
              <a:t> </a:t>
            </a:r>
            <a:r>
              <a:rPr lang="en-US" sz="2800" dirty="0" smtClean="0"/>
              <a:t>main </a:t>
            </a:r>
            <a:r>
              <a:rPr lang="en-US" sz="2800" dirty="0"/>
              <a:t>goal, it is necessary to fulfill the </a:t>
            </a:r>
            <a:r>
              <a:rPr lang="en-US" sz="2800" dirty="0" smtClean="0"/>
              <a:t>series</a:t>
            </a:r>
            <a:r>
              <a:rPr lang="cs-CZ" sz="2800" dirty="0" smtClean="0"/>
              <a:t> </a:t>
            </a:r>
            <a:r>
              <a:rPr lang="en-US" sz="2800" dirty="0" smtClean="0"/>
              <a:t>partial </a:t>
            </a:r>
            <a:r>
              <a:rPr lang="en-US" sz="2800" dirty="0"/>
              <a:t>goals, either directly from the field of own </a:t>
            </a:r>
            <a:r>
              <a:rPr lang="en-US" sz="2800" dirty="0" smtClean="0"/>
              <a:t>finance</a:t>
            </a:r>
            <a:r>
              <a:rPr lang="cs-CZ" sz="2800" dirty="0"/>
              <a:t> </a:t>
            </a:r>
            <a:r>
              <a:rPr lang="en-US" sz="2800" dirty="0" smtClean="0"/>
              <a:t>(profitability</a:t>
            </a:r>
            <a:r>
              <a:rPr lang="en-US" sz="2800" dirty="0"/>
              <a:t>, solvency and liquidity</a:t>
            </a:r>
            <a:r>
              <a:rPr lang="en-US" sz="2800" dirty="0" smtClean="0"/>
              <a:t>,</a:t>
            </a:r>
            <a:r>
              <a:rPr lang="cs-CZ" sz="2800" dirty="0" smtClean="0"/>
              <a:t> </a:t>
            </a:r>
            <a:r>
              <a:rPr lang="en-US" sz="2800" dirty="0" smtClean="0"/>
              <a:t>long-term </a:t>
            </a:r>
            <a:r>
              <a:rPr lang="en-US" sz="2800" dirty="0"/>
              <a:t>financial balance) and </a:t>
            </a:r>
            <a:r>
              <a:rPr lang="en-US" sz="2800" dirty="0" smtClean="0"/>
              <a:t>others</a:t>
            </a:r>
            <a:r>
              <a:rPr lang="cs-CZ" sz="2800" dirty="0" smtClean="0"/>
              <a:t> </a:t>
            </a:r>
            <a:r>
              <a:rPr lang="cs-CZ" sz="2800" dirty="0" err="1" smtClean="0"/>
              <a:t>operating</a:t>
            </a:r>
            <a:r>
              <a:rPr lang="cs-CZ" sz="2800" dirty="0" smtClean="0"/>
              <a:t> </a:t>
            </a:r>
            <a:r>
              <a:rPr lang="en-US" sz="2800" dirty="0" smtClean="0"/>
              <a:t>fields </a:t>
            </a:r>
            <a:r>
              <a:rPr lang="en-US" sz="2800" dirty="0"/>
              <a:t>of activity of the company </a:t>
            </a:r>
            <a:r>
              <a:rPr lang="cs-CZ" sz="2800" dirty="0" smtClean="0"/>
              <a:t>(</a:t>
            </a:r>
            <a:r>
              <a:rPr lang="en-US" sz="2800" dirty="0" smtClean="0"/>
              <a:t>production</a:t>
            </a:r>
            <a:r>
              <a:rPr lang="en-US" sz="2800" dirty="0"/>
              <a:t>, trade</a:t>
            </a:r>
            <a:r>
              <a:rPr lang="en-US" sz="2800" dirty="0" smtClean="0"/>
              <a:t>,</a:t>
            </a:r>
            <a:r>
              <a:rPr lang="cs-CZ" sz="2800" dirty="0" smtClean="0"/>
              <a:t> </a:t>
            </a:r>
            <a:r>
              <a:rPr lang="en-US" sz="2800" dirty="0" smtClean="0"/>
              <a:t>organizational</a:t>
            </a:r>
            <a:r>
              <a:rPr lang="en-US" sz="2800" dirty="0"/>
              <a:t>, etc</a:t>
            </a:r>
            <a:r>
              <a:rPr lang="en-US" sz="2800" dirty="0" smtClean="0"/>
              <a:t>.).</a:t>
            </a:r>
            <a:endParaRPr lang="en-US" sz="2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22. 2. 2021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1981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Advantages:</a:t>
            </a:r>
            <a:endParaRPr lang="cs-CZ" dirty="0"/>
          </a:p>
          <a:p>
            <a:pPr marL="0" indent="0">
              <a:buNone/>
            </a:pPr>
            <a:r>
              <a:rPr lang="en-US" dirty="0"/>
              <a:t>(+) Based on real financial reality</a:t>
            </a:r>
            <a:r>
              <a:rPr lang="cs-CZ" dirty="0"/>
              <a:t> </a:t>
            </a:r>
            <a:r>
              <a:rPr lang="en-US" dirty="0"/>
              <a:t>decision</a:t>
            </a:r>
          </a:p>
          <a:p>
            <a:pPr marL="0" indent="0">
              <a:buNone/>
            </a:pPr>
            <a:r>
              <a:rPr lang="cs-CZ" dirty="0"/>
              <a:t>(</a:t>
            </a:r>
            <a:r>
              <a:rPr lang="en-US" dirty="0"/>
              <a:t>+) Takes into account the risk.</a:t>
            </a:r>
          </a:p>
          <a:p>
            <a:pPr marL="0" indent="0">
              <a:buNone/>
            </a:pPr>
            <a:r>
              <a:rPr lang="cs-CZ" dirty="0"/>
              <a:t>(</a:t>
            </a:r>
            <a:r>
              <a:rPr lang="en-US" dirty="0"/>
              <a:t>+) Takes into account the time value of money.</a:t>
            </a:r>
          </a:p>
          <a:p>
            <a:pPr marL="0" indent="0">
              <a:buNone/>
            </a:pPr>
            <a:r>
              <a:rPr lang="cs-CZ" dirty="0"/>
              <a:t>(</a:t>
            </a:r>
            <a:r>
              <a:rPr lang="en-US" dirty="0"/>
              <a:t>+) Takes into account the capital structure of the company</a:t>
            </a:r>
          </a:p>
          <a:p>
            <a:pPr marL="0" indent="0">
              <a:buNone/>
            </a:pPr>
            <a:r>
              <a:rPr lang="cs-CZ" dirty="0"/>
              <a:t>(+) T</a:t>
            </a:r>
            <a:r>
              <a:rPr lang="en-US" dirty="0" err="1"/>
              <a:t>akes</a:t>
            </a:r>
            <a:r>
              <a:rPr lang="en-US" dirty="0"/>
              <a:t> into account the growth opportunities of the company.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22. 2. 2021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5903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Disadvantages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profit</a:t>
            </a:r>
            <a:r>
              <a:rPr lang="en-US" sz="2800" dirty="0" smtClean="0"/>
              <a:t>:</a:t>
            </a:r>
            <a:endParaRPr lang="en-US" sz="2800" dirty="0"/>
          </a:p>
          <a:p>
            <a:r>
              <a:rPr lang="en-US" sz="2800" dirty="0" smtClean="0"/>
              <a:t>Does </a:t>
            </a:r>
            <a:r>
              <a:rPr lang="en-US" sz="2800" dirty="0"/>
              <a:t>not take into account the time value of money</a:t>
            </a:r>
          </a:p>
          <a:p>
            <a:r>
              <a:rPr lang="en-US" sz="2800" dirty="0" smtClean="0"/>
              <a:t>Does </a:t>
            </a:r>
            <a:r>
              <a:rPr lang="en-US" sz="2800" dirty="0"/>
              <a:t>not take into account the risk</a:t>
            </a:r>
          </a:p>
          <a:p>
            <a:r>
              <a:rPr lang="en-US" sz="2800" dirty="0" smtClean="0"/>
              <a:t>Does </a:t>
            </a:r>
            <a:r>
              <a:rPr lang="en-US" sz="2800" dirty="0"/>
              <a:t>not take into account the capital structure</a:t>
            </a:r>
          </a:p>
          <a:p>
            <a:r>
              <a:rPr lang="en-US" sz="2800" dirty="0" smtClean="0"/>
              <a:t>It </a:t>
            </a:r>
            <a:r>
              <a:rPr lang="en-US" sz="2800" dirty="0"/>
              <a:t>is affected by the accounting method</a:t>
            </a:r>
          </a:p>
          <a:p>
            <a:r>
              <a:rPr lang="en-US" sz="2800" dirty="0" smtClean="0"/>
              <a:t>In </a:t>
            </a:r>
            <a:r>
              <a:rPr lang="en-US" sz="2800" dirty="0"/>
              <a:t>practice, it does not correspond to real behavior</a:t>
            </a:r>
          </a:p>
          <a:p>
            <a:r>
              <a:rPr lang="en-US" sz="2800" dirty="0"/>
              <a:t>managers (they prefer multi-criteria</a:t>
            </a:r>
          </a:p>
          <a:p>
            <a:r>
              <a:rPr lang="en-US" sz="2800" dirty="0"/>
              <a:t>decision making)</a:t>
            </a:r>
            <a:endParaRPr lang="cs-CZ" sz="2800" dirty="0"/>
          </a:p>
          <a:p>
            <a:endParaRPr lang="cs-CZ" sz="2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22. 2. 2021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7055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/>
              <a:t>Financial</a:t>
            </a:r>
            <a:r>
              <a:rPr lang="cs-CZ" dirty="0"/>
              <a:t> </a:t>
            </a:r>
            <a:r>
              <a:rPr lang="cs-CZ" dirty="0" smtClean="0"/>
              <a:t>management  </a:t>
            </a:r>
            <a:r>
              <a:rPr lang="cs-CZ" dirty="0" err="1" smtClean="0"/>
              <a:t>main</a:t>
            </a:r>
            <a:r>
              <a:rPr lang="cs-CZ" dirty="0" smtClean="0"/>
              <a:t> </a:t>
            </a:r>
            <a:r>
              <a:rPr lang="cs-CZ" dirty="0" err="1" smtClean="0"/>
              <a:t>goals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 err="1" smtClean="0"/>
              <a:t>Financing</a:t>
            </a:r>
            <a:r>
              <a:rPr lang="cs-CZ" dirty="0"/>
              <a:t> 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Investing</a:t>
            </a:r>
            <a:r>
              <a:rPr lang="cs-CZ" dirty="0" smtClean="0"/>
              <a:t>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Dividend </a:t>
            </a:r>
            <a:r>
              <a:rPr lang="cs-CZ" dirty="0" err="1"/>
              <a:t>policy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22. 2. 2021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1060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Sub-</a:t>
            </a:r>
            <a:r>
              <a:rPr lang="cs-CZ" sz="2400" dirty="0" err="1" smtClean="0"/>
              <a:t>goals</a:t>
            </a:r>
            <a:r>
              <a:rPr lang="en-US" sz="2400" dirty="0" smtClean="0"/>
              <a:t>:</a:t>
            </a:r>
            <a:endParaRPr lang="en-US" sz="2400" dirty="0"/>
          </a:p>
          <a:p>
            <a:r>
              <a:rPr lang="en-US" sz="2400" dirty="0"/>
              <a:t> Long-term</a:t>
            </a:r>
          </a:p>
          <a:p>
            <a:r>
              <a:rPr lang="en-US" sz="2400" dirty="0" smtClean="0"/>
              <a:t>Securing </a:t>
            </a:r>
            <a:r>
              <a:rPr lang="en-US" sz="2400" dirty="0"/>
              <a:t>resources for business development</a:t>
            </a:r>
          </a:p>
          <a:p>
            <a:r>
              <a:rPr lang="en-US" sz="2400" dirty="0" smtClean="0"/>
              <a:t>Evaluation </a:t>
            </a:r>
            <a:r>
              <a:rPr lang="en-US" sz="2400" dirty="0"/>
              <a:t>of investment efficiency</a:t>
            </a:r>
          </a:p>
          <a:p>
            <a:r>
              <a:rPr lang="en-US" sz="2400" dirty="0" smtClean="0"/>
              <a:t>Ensuring </a:t>
            </a:r>
            <a:r>
              <a:rPr lang="en-US" sz="2400" dirty="0"/>
              <a:t>the optimal capital structure</a:t>
            </a:r>
          </a:p>
          <a:p>
            <a:r>
              <a:rPr lang="en-US" sz="2400" dirty="0" smtClean="0"/>
              <a:t>Ensuring </a:t>
            </a:r>
            <a:r>
              <a:rPr lang="en-US" sz="2400" dirty="0"/>
              <a:t>the optimal structure of assets</a:t>
            </a:r>
          </a:p>
          <a:p>
            <a:r>
              <a:rPr lang="en-US" sz="2400" dirty="0" smtClean="0"/>
              <a:t>Distribution </a:t>
            </a:r>
            <a:r>
              <a:rPr lang="en-US" sz="2400" dirty="0"/>
              <a:t>of obtained resources</a:t>
            </a:r>
          </a:p>
          <a:p>
            <a:r>
              <a:rPr lang="en-US" sz="2400" dirty="0" smtClean="0"/>
              <a:t>Profit </a:t>
            </a:r>
            <a:r>
              <a:rPr lang="en-US" sz="2400" dirty="0"/>
              <a:t>distribution and dividend policy</a:t>
            </a:r>
          </a:p>
          <a:p>
            <a:r>
              <a:rPr lang="en-US" sz="2400" dirty="0" smtClean="0"/>
              <a:t>Financial </a:t>
            </a:r>
            <a:r>
              <a:rPr lang="en-US" sz="2400" dirty="0"/>
              <a:t>planning</a:t>
            </a:r>
          </a:p>
          <a:p>
            <a:r>
              <a:rPr lang="en-US" sz="2400" dirty="0" smtClean="0"/>
              <a:t>Risk </a:t>
            </a:r>
            <a:r>
              <a:rPr lang="en-US" sz="2400" dirty="0"/>
              <a:t>management and </a:t>
            </a:r>
            <a:r>
              <a:rPr lang="en-US" sz="2400" dirty="0" smtClean="0"/>
              <a:t>optimization</a:t>
            </a:r>
            <a:endParaRPr lang="en-US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22. 2. 2021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3376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111</TotalTime>
  <Words>565</Words>
  <Application>Microsoft Office PowerPoint</Application>
  <PresentationFormat>Vlastní</PresentationFormat>
  <Paragraphs>77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Clara Sans</vt:lpstr>
      <vt:lpstr>JU_OPVVV</vt:lpstr>
      <vt:lpstr>Introduction to Corporate Finance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admin</cp:lastModifiedBy>
  <cp:revision>7</cp:revision>
  <dcterms:created xsi:type="dcterms:W3CDTF">2017-07-17T18:52:59Z</dcterms:created>
  <dcterms:modified xsi:type="dcterms:W3CDTF">2021-02-22T16:09:33Z</dcterms:modified>
</cp:coreProperties>
</file>