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8" r:id="rId2"/>
    <p:sldId id="270" r:id="rId3"/>
    <p:sldId id="271" r:id="rId4"/>
    <p:sldId id="272" r:id="rId5"/>
    <p:sldId id="273" r:id="rId6"/>
    <p:sldId id="274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bicka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86564-3596-48FA-A782-943B242E41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9FB2-312A-4087-B3C3-84A8431A9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4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F3ABEA-8324-44A7-B68D-FB1167EC1CB3}" type="slidenum">
              <a:rPr lang="cs-CZ" altLang="en-US" smtClean="0"/>
              <a:pPr>
                <a:spcBef>
                  <a:spcPct val="0"/>
                </a:spcBef>
              </a:pPr>
              <a:t>7</a:t>
            </a:fld>
            <a:endParaRPr lang="cs-CZ" alt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838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CEC574-BFA3-452D-A9A8-80992AD8D84E}" type="slidenum">
              <a:rPr lang="cs-CZ" altLang="en-US" smtClean="0"/>
              <a:pPr>
                <a:spcBef>
                  <a:spcPct val="0"/>
                </a:spcBef>
              </a:pPr>
              <a:t>8</a:t>
            </a:fld>
            <a:endParaRPr lang="cs-CZ" alt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3434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2007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C9FDC9-2525-4F01-B55B-605AD4B6C4D5}" type="slidenum">
              <a:rPr lang="cs-CZ" altLang="en-US" smtClean="0"/>
              <a:pPr/>
              <a:t>18</a:t>
            </a:fld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55288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2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1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5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0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7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0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2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9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2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89FA-759C-4B6E-AE63-E29134A2833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0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7.emf"/><Relationship Id="rId3" Type="http://schemas.openxmlformats.org/officeDocument/2006/relationships/image" Target="../media/image37.emf"/><Relationship Id="rId7" Type="http://schemas.openxmlformats.org/officeDocument/2006/relationships/image" Target="../media/image41.png"/><Relationship Id="rId12" Type="http://schemas.openxmlformats.org/officeDocument/2006/relationships/image" Target="../media/image46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11" Type="http://schemas.openxmlformats.org/officeDocument/2006/relationships/image" Target="../media/image45.png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Relationship Id="rId14" Type="http://schemas.openxmlformats.org/officeDocument/2006/relationships/image" Target="../media/image4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image" Target="../media/image64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12" Type="http://schemas.openxmlformats.org/officeDocument/2006/relationships/image" Target="../media/image63.png"/><Relationship Id="rId2" Type="http://schemas.openxmlformats.org/officeDocument/2006/relationships/image" Target="../media/image53.emf"/><Relationship Id="rId16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11" Type="http://schemas.openxmlformats.org/officeDocument/2006/relationships/image" Target="../media/image62.emf"/><Relationship Id="rId5" Type="http://schemas.openxmlformats.org/officeDocument/2006/relationships/image" Target="../media/image56.emf"/><Relationship Id="rId15" Type="http://schemas.openxmlformats.org/officeDocument/2006/relationships/image" Target="../media/image66.emf"/><Relationship Id="rId10" Type="http://schemas.openxmlformats.org/officeDocument/2006/relationships/image" Target="../media/image61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Relationship Id="rId14" Type="http://schemas.openxmlformats.org/officeDocument/2006/relationships/image" Target="../media/image6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image" Target="../media/image80.emf"/><Relationship Id="rId7" Type="http://schemas.openxmlformats.org/officeDocument/2006/relationships/image" Target="../media/image8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emf"/><Relationship Id="rId11" Type="http://schemas.openxmlformats.org/officeDocument/2006/relationships/image" Target="../media/image88.png"/><Relationship Id="rId5" Type="http://schemas.openxmlformats.org/officeDocument/2006/relationships/image" Target="../media/image82.emf"/><Relationship Id="rId10" Type="http://schemas.openxmlformats.org/officeDocument/2006/relationships/image" Target="../media/image87.emf"/><Relationship Id="rId4" Type="http://schemas.openxmlformats.org/officeDocument/2006/relationships/image" Target="../media/image81.emf"/><Relationship Id="rId9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" Type="http://schemas.openxmlformats.org/officeDocument/2006/relationships/image" Target="../media/image11.png"/><Relationship Id="rId16" Type="http://schemas.openxmlformats.org/officeDocument/2006/relationships/image" Target="../media/image25.emf"/><Relationship Id="rId20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10" Type="http://schemas.openxmlformats.org/officeDocument/2006/relationships/image" Target="../media/image19.emf"/><Relationship Id="rId19" Type="http://schemas.openxmlformats.org/officeDocument/2006/relationships/image" Target="../media/image28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5992" y="560717"/>
            <a:ext cx="72461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Vícestupňové zesilovače</a:t>
            </a:r>
          </a:p>
          <a:p>
            <a:endParaRPr lang="cs-CZ" sz="3200" dirty="0"/>
          </a:p>
          <a:p>
            <a:r>
              <a:rPr lang="cs-CZ" sz="2400" dirty="0" smtClean="0"/>
              <a:t>- vícestupňové a dvojčinné zesilovače</a:t>
            </a:r>
          </a:p>
          <a:p>
            <a:endParaRPr lang="cs-CZ" sz="2400" dirty="0"/>
          </a:p>
          <a:p>
            <a:r>
              <a:rPr lang="cs-CZ" sz="2400" dirty="0" smtClean="0"/>
              <a:t>- </a:t>
            </a:r>
            <a:r>
              <a:rPr lang="cs-CZ" sz="2400" dirty="0" err="1" smtClean="0"/>
              <a:t>kaskoda</a:t>
            </a:r>
            <a:r>
              <a:rPr lang="cs-CZ" sz="2400" dirty="0" smtClean="0"/>
              <a:t> -  zapojení kombinace  společný emitor- společná báze</a:t>
            </a:r>
          </a:p>
          <a:p>
            <a:endParaRPr lang="cs-CZ" sz="2400" dirty="0"/>
          </a:p>
          <a:p>
            <a:r>
              <a:rPr lang="cs-CZ" sz="2400" dirty="0" smtClean="0"/>
              <a:t>-zapojení kombinace společný kolektor-společná báze</a:t>
            </a:r>
          </a:p>
          <a:p>
            <a:endParaRPr lang="cs-CZ" sz="2400" dirty="0"/>
          </a:p>
          <a:p>
            <a:r>
              <a:rPr lang="cs-CZ" sz="2400" dirty="0" smtClean="0"/>
              <a:t>-diferenční zesilovač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573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ovéPole 1"/>
          <p:cNvSpPr txBox="1">
            <a:spLocks noChangeArrowheads="1"/>
          </p:cNvSpPr>
          <p:nvPr/>
        </p:nvSpPr>
        <p:spPr bwMode="auto">
          <a:xfrm>
            <a:off x="762000" y="30480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Zapojení  společný kolektor-společná báze</a:t>
            </a:r>
          </a:p>
        </p:txBody>
      </p:sp>
      <p:sp>
        <p:nvSpPr>
          <p:cNvPr id="191491" name="TextovéPole 2"/>
          <p:cNvSpPr txBox="1">
            <a:spLocks noChangeArrowheads="1"/>
          </p:cNvSpPr>
          <p:nvPr/>
        </p:nvSpPr>
        <p:spPr bwMode="auto">
          <a:xfrm>
            <a:off x="533400" y="800100"/>
            <a:ext cx="6403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pracuje do vysokých frekvencí,   neprojevuje se Millerova kapacita</a:t>
            </a:r>
          </a:p>
        </p:txBody>
      </p:sp>
      <p:pic>
        <p:nvPicPr>
          <p:cNvPr id="19149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3988"/>
            <a:ext cx="8669338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3" name="TextovéPole 4"/>
          <p:cNvSpPr txBox="1">
            <a:spLocks noChangeArrowheads="1"/>
          </p:cNvSpPr>
          <p:nvPr/>
        </p:nvSpPr>
        <p:spPr bwMode="auto">
          <a:xfrm>
            <a:off x="304800" y="5791200"/>
            <a:ext cx="396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lphaLcParenR"/>
            </a:pPr>
            <a:r>
              <a:rPr lang="cs-CZ" altLang="cs-CZ" sz="1800" dirty="0"/>
              <a:t>n</a:t>
            </a:r>
            <a:r>
              <a:rPr lang="en-US" altLang="cs-CZ" sz="1800" dirty="0"/>
              <a:t>ep</a:t>
            </a:r>
            <a:r>
              <a:rPr lang="cs-CZ" altLang="cs-CZ" sz="1800" dirty="0" err="1"/>
              <a:t>řebuditelný</a:t>
            </a:r>
            <a:r>
              <a:rPr lang="cs-CZ" altLang="cs-CZ" sz="1800" dirty="0"/>
              <a:t> zesilovač (dostane se do saturace </a:t>
            </a:r>
            <a:r>
              <a:rPr lang="cs-CZ" altLang="cs-CZ" sz="1800" dirty="0" smtClean="0"/>
              <a:t>až </a:t>
            </a:r>
            <a:r>
              <a:rPr lang="cs-CZ" altLang="cs-CZ" sz="1800" dirty="0"/>
              <a:t>když u</a:t>
            </a:r>
            <a:r>
              <a:rPr lang="cs-CZ" altLang="cs-CZ" sz="1800" baseline="-25000" dirty="0"/>
              <a:t>1</a:t>
            </a:r>
            <a:r>
              <a:rPr lang="cs-CZ" altLang="cs-CZ" sz="1800" dirty="0"/>
              <a:t> dosáhne U</a:t>
            </a:r>
            <a:r>
              <a:rPr lang="cs-CZ" altLang="cs-CZ" sz="1800" baseline="-25000" dirty="0"/>
              <a:t>B</a:t>
            </a:r>
            <a:endParaRPr lang="cs-CZ" altLang="cs-CZ" sz="1800" dirty="0"/>
          </a:p>
        </p:txBody>
      </p:sp>
      <p:sp>
        <p:nvSpPr>
          <p:cNvPr id="191494" name="TextovéPole 5"/>
          <p:cNvSpPr txBox="1">
            <a:spLocks noChangeArrowheads="1"/>
          </p:cNvSpPr>
          <p:nvPr/>
        </p:nvSpPr>
        <p:spPr bwMode="auto">
          <a:xfrm flipH="1">
            <a:off x="5410200" y="5791200"/>
            <a:ext cx="3335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b) používá se často na vstupu operačních zesilovačů</a:t>
            </a:r>
          </a:p>
        </p:txBody>
      </p:sp>
    </p:spTree>
    <p:extLst>
      <p:ext uri="{BB962C8B-B14F-4D97-AF65-F5344CB8AC3E}">
        <p14:creationId xmlns:p14="http://schemas.microsoft.com/office/powerpoint/2010/main" val="13080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ovéPole 1"/>
          <p:cNvSpPr txBox="1">
            <a:spLocks noChangeArrowheads="1"/>
          </p:cNvSpPr>
          <p:nvPr/>
        </p:nvSpPr>
        <p:spPr bwMode="auto">
          <a:xfrm>
            <a:off x="533400" y="304800"/>
            <a:ext cx="481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/>
              <a:t>Rozdílový zesilovač</a:t>
            </a:r>
            <a:r>
              <a:rPr lang="en-US" altLang="cs-CZ" sz="2000" b="1"/>
              <a:t>  (</a:t>
            </a:r>
            <a:r>
              <a:rPr lang="cs-CZ" altLang="cs-CZ" sz="2000" b="1"/>
              <a:t>diferenční zesilovač</a:t>
            </a:r>
            <a:r>
              <a:rPr lang="en-US" altLang="cs-CZ" sz="2000" b="1"/>
              <a:t>) </a:t>
            </a:r>
            <a:endParaRPr lang="cs-CZ" altLang="cs-CZ" sz="2000" b="1"/>
          </a:p>
        </p:txBody>
      </p:sp>
      <p:sp>
        <p:nvSpPr>
          <p:cNvPr id="192515" name="TextovéPole 2"/>
          <p:cNvSpPr txBox="1">
            <a:spLocks noChangeArrowheads="1"/>
          </p:cNvSpPr>
          <p:nvPr/>
        </p:nvSpPr>
        <p:spPr bwMode="auto">
          <a:xfrm>
            <a:off x="541338" y="838200"/>
            <a:ext cx="463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“</a:t>
            </a:r>
            <a:r>
              <a:rPr lang="cs-CZ" altLang="cs-CZ" sz="1800"/>
              <a:t>Degenerovaný</a:t>
            </a:r>
            <a:r>
              <a:rPr lang="en-US" altLang="cs-CZ" sz="1800"/>
              <a:t>”</a:t>
            </a:r>
            <a:r>
              <a:rPr lang="cs-CZ" altLang="cs-CZ" sz="1800"/>
              <a:t> stupeň se společným emitorem</a:t>
            </a:r>
          </a:p>
        </p:txBody>
      </p:sp>
      <p:pic>
        <p:nvPicPr>
          <p:cNvPr id="19251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920038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6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ovéPole 1"/>
          <p:cNvSpPr txBox="1">
            <a:spLocks noChangeArrowheads="1"/>
          </p:cNvSpPr>
          <p:nvPr/>
        </p:nvSpPr>
        <p:spPr bwMode="auto">
          <a:xfrm>
            <a:off x="457200" y="533400"/>
            <a:ext cx="6297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Pro klidov</a:t>
            </a:r>
            <a:r>
              <a:rPr lang="cs-CZ" altLang="cs-CZ" sz="1800"/>
              <a:t>ý proud  </a:t>
            </a:r>
            <a:r>
              <a:rPr lang="cs-CZ" altLang="cs-CZ" sz="1800" b="1" i="1"/>
              <a:t>I</a:t>
            </a:r>
            <a:r>
              <a:rPr lang="cs-CZ" altLang="cs-CZ" sz="1800" b="1" i="1" baseline="-25000"/>
              <a:t>Q</a:t>
            </a:r>
            <a:r>
              <a:rPr lang="cs-CZ" altLang="cs-CZ" sz="1800"/>
              <a:t>  kolektory obou tranzistorů můžeme napsat:</a:t>
            </a:r>
          </a:p>
        </p:txBody>
      </p:sp>
      <p:pic>
        <p:nvPicPr>
          <p:cNvPr id="19353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252888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0" name="TextovéPole 3"/>
          <p:cNvSpPr txBox="1">
            <a:spLocks noChangeArrowheads="1"/>
          </p:cNvSpPr>
          <p:nvPr/>
        </p:nvSpPr>
        <p:spPr bwMode="auto">
          <a:xfrm>
            <a:off x="457200" y="2025650"/>
            <a:ext cx="5903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předpokládejme stejné hodnoty obou vstupních signálů      </a:t>
            </a:r>
            <a:r>
              <a:rPr lang="cs-CZ" altLang="cs-CZ" sz="1800" b="1" i="1"/>
              <a:t>e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pak platí:</a:t>
            </a:r>
            <a:endParaRPr lang="cs-CZ" altLang="cs-CZ" sz="1800" b="1" i="1"/>
          </a:p>
        </p:txBody>
      </p:sp>
      <p:pic>
        <p:nvPicPr>
          <p:cNvPr id="193541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2809875"/>
            <a:ext cx="1031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2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59075"/>
            <a:ext cx="15732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3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335338"/>
            <a:ext cx="22701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4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856163"/>
            <a:ext cx="4127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5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4852988"/>
            <a:ext cx="4143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6" name="TextovéPole 11"/>
          <p:cNvSpPr txBox="1">
            <a:spLocks noChangeArrowheads="1"/>
          </p:cNvSpPr>
          <p:nvPr/>
        </p:nvSpPr>
        <p:spPr bwMode="auto">
          <a:xfrm>
            <a:off x="6242050" y="4859338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1</a:t>
            </a:r>
          </a:p>
        </p:txBody>
      </p:sp>
      <p:pic>
        <p:nvPicPr>
          <p:cNvPr id="193547" name="Obráze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313238"/>
            <a:ext cx="1625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8" name="Obrázek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787900"/>
            <a:ext cx="14700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9" name="Obrázek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3300413"/>
            <a:ext cx="74771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4362450" y="3309938"/>
            <a:ext cx="39973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dirty="0"/>
              <a:t>napěťový přenos stupně se společným</a:t>
            </a:r>
          </a:p>
          <a:p>
            <a:pPr>
              <a:defRPr/>
            </a:pPr>
            <a:r>
              <a:rPr lang="cs-CZ" dirty="0"/>
              <a:t>emitorem</a:t>
            </a:r>
          </a:p>
        </p:txBody>
      </p:sp>
      <p:pic>
        <p:nvPicPr>
          <p:cNvPr id="193551" name="Obrázek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4030663"/>
            <a:ext cx="7254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4378325" y="4030663"/>
            <a:ext cx="39973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dirty="0"/>
              <a:t>napěťový přenos stupně se společným</a:t>
            </a:r>
          </a:p>
          <a:p>
            <a:pPr>
              <a:defRPr/>
            </a:pPr>
            <a:r>
              <a:rPr lang="cs-CZ" dirty="0"/>
              <a:t>kolektorem</a:t>
            </a:r>
          </a:p>
        </p:txBody>
      </p:sp>
      <p:pic>
        <p:nvPicPr>
          <p:cNvPr id="193553" name="Obrázek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5638800"/>
            <a:ext cx="20383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54" name="Obrázek 7"/>
          <p:cNvSpPr>
            <a:spLocks noChangeAspect="1"/>
          </p:cNvSpPr>
          <p:nvPr/>
        </p:nvSpPr>
        <p:spPr bwMode="auto">
          <a:xfrm>
            <a:off x="3633788" y="4826000"/>
            <a:ext cx="722312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93555" name="Obrázek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4745038"/>
            <a:ext cx="1160462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6" name="Obrázek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5546725"/>
            <a:ext cx="49276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>
            <a:off x="1219200" y="5275263"/>
            <a:ext cx="0" cy="439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6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0075"/>
            <a:ext cx="42052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3" name="TextovéPole 2"/>
          <p:cNvSpPr txBox="1">
            <a:spLocks noChangeArrowheads="1"/>
          </p:cNvSpPr>
          <p:nvPr/>
        </p:nvSpPr>
        <p:spPr bwMode="auto">
          <a:xfrm>
            <a:off x="463550" y="168275"/>
            <a:ext cx="8328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Pro zdroje   </a:t>
            </a:r>
            <a:r>
              <a:rPr lang="cs-CZ" altLang="cs-CZ" sz="1800" b="1" i="1"/>
              <a:t>e</a:t>
            </a:r>
            <a:r>
              <a:rPr lang="cs-CZ" altLang="cs-CZ" sz="1800" i="1"/>
              <a:t> </a:t>
            </a:r>
            <a:r>
              <a:rPr lang="cs-CZ" altLang="cs-CZ" sz="1800"/>
              <a:t> se vstupní odpor jeví jako vstupní odpor stupně se společným kolektorem:</a:t>
            </a:r>
            <a:endParaRPr lang="cs-CZ" altLang="cs-CZ" sz="1800" i="1"/>
          </a:p>
        </p:txBody>
      </p:sp>
      <p:pic>
        <p:nvPicPr>
          <p:cNvPr id="19456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16100"/>
            <a:ext cx="87979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15000"/>
            <a:ext cx="9810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6" name="TextovéPole 5"/>
          <p:cNvSpPr txBox="1">
            <a:spLocks noChangeArrowheads="1"/>
          </p:cNvSpPr>
          <p:nvPr/>
        </p:nvSpPr>
        <p:spPr bwMode="auto">
          <a:xfrm>
            <a:off x="463550" y="1242114"/>
            <a:ext cx="7785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diferenční zesilovač </a:t>
            </a:r>
            <a:r>
              <a:rPr lang="cs-CZ" altLang="cs-CZ" sz="1800" dirty="0" smtClean="0"/>
              <a:t>(vytvoříme z degenerovaného stupně spojením emitorů obou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 smtClean="0"/>
              <a:t> </a:t>
            </a:r>
            <a:r>
              <a:rPr lang="cs-CZ" altLang="cs-CZ" sz="1800" dirty="0"/>
              <a:t>tranzistorů):</a:t>
            </a:r>
          </a:p>
        </p:txBody>
      </p:sp>
      <p:pic>
        <p:nvPicPr>
          <p:cNvPr id="19456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37063"/>
            <a:ext cx="14446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8" name="TextovéPole 7"/>
          <p:cNvSpPr txBox="1">
            <a:spLocks noChangeArrowheads="1"/>
          </p:cNvSpPr>
          <p:nvPr/>
        </p:nvSpPr>
        <p:spPr bwMode="auto">
          <a:xfrm>
            <a:off x="5715000" y="2662238"/>
            <a:ext cx="266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Jestli e</a:t>
            </a:r>
            <a:r>
              <a:rPr lang="cs-CZ" altLang="cs-CZ" sz="1800" baseline="-25000"/>
              <a:t>1</a:t>
            </a:r>
            <a:r>
              <a:rPr lang="cs-CZ" altLang="cs-CZ" sz="1800"/>
              <a:t>=e</a:t>
            </a:r>
            <a:r>
              <a:rPr lang="cs-CZ" altLang="cs-CZ" sz="1800" baseline="-25000"/>
              <a:t>2 </a:t>
            </a:r>
            <a:r>
              <a:rPr lang="cs-CZ" altLang="cs-CZ" sz="1800"/>
              <a:t>→ V</a:t>
            </a:r>
            <a:r>
              <a:rPr lang="cs-CZ" altLang="cs-CZ" sz="1800" baseline="-25000"/>
              <a:t>C(1)</a:t>
            </a:r>
            <a:r>
              <a:rPr lang="cs-CZ" altLang="cs-CZ" sz="1800"/>
              <a:t> = V</a:t>
            </a:r>
            <a:r>
              <a:rPr lang="cs-CZ" altLang="cs-CZ" sz="1800" baseline="-25000"/>
              <a:t>C(2)</a:t>
            </a: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5503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Obdélník 1"/>
          <p:cNvSpPr>
            <a:spLocks noChangeArrowheads="1"/>
          </p:cNvSpPr>
          <p:nvPr/>
        </p:nvSpPr>
        <p:spPr bwMode="auto">
          <a:xfrm>
            <a:off x="568325" y="398463"/>
            <a:ext cx="220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/>
              <a:t>D</a:t>
            </a:r>
            <a:r>
              <a:rPr lang="cs-CZ" altLang="cs-CZ" sz="1800" b="1"/>
              <a:t>iferenční zesilovač </a:t>
            </a:r>
            <a:endParaRPr lang="cs-CZ" altLang="cs-CZ" sz="1800"/>
          </a:p>
        </p:txBody>
      </p:sp>
      <p:sp>
        <p:nvSpPr>
          <p:cNvPr id="195587" name="TextovéPole 2"/>
          <p:cNvSpPr txBox="1">
            <a:spLocks noChangeArrowheads="1"/>
          </p:cNvSpPr>
          <p:nvPr/>
        </p:nvSpPr>
        <p:spPr bwMode="auto">
          <a:xfrm>
            <a:off x="609600" y="1066800"/>
            <a:ext cx="593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Jestliže je:  e</a:t>
            </a:r>
            <a:r>
              <a:rPr lang="cs-CZ" altLang="cs-CZ" sz="1800" baseline="-25000"/>
              <a:t>1</a:t>
            </a:r>
            <a:r>
              <a:rPr lang="cs-CZ" altLang="cs-CZ" sz="1800"/>
              <a:t>=e</a:t>
            </a:r>
            <a:r>
              <a:rPr lang="cs-CZ" altLang="cs-CZ" sz="1800" baseline="-25000"/>
              <a:t>2 </a:t>
            </a:r>
            <a:r>
              <a:rPr lang="cs-CZ" altLang="cs-CZ" sz="1800"/>
              <a:t> tak zesílení pro toto napětí - součtové napětí </a:t>
            </a:r>
          </a:p>
        </p:txBody>
      </p:sp>
      <p:pic>
        <p:nvPicPr>
          <p:cNvPr id="19558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805113"/>
            <a:ext cx="20891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9" name="TextovéPole 4"/>
          <p:cNvSpPr txBox="1">
            <a:spLocks noChangeArrowheads="1"/>
          </p:cNvSpPr>
          <p:nvPr/>
        </p:nvSpPr>
        <p:spPr bwMode="auto">
          <a:xfrm>
            <a:off x="612775" y="1625600"/>
            <a:ext cx="1952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j</a:t>
            </a:r>
            <a:r>
              <a:rPr lang="cs-CZ" altLang="cs-CZ" sz="1800"/>
              <a:t>e   V</a:t>
            </a:r>
            <a:r>
              <a:rPr lang="cs-CZ" altLang="cs-CZ" sz="1800" baseline="-25000"/>
              <a:t>c</a:t>
            </a:r>
            <a:r>
              <a:rPr lang="en-US" altLang="cs-CZ" sz="1800" baseline="-25000"/>
              <a:t>(1)</a:t>
            </a:r>
            <a:r>
              <a:rPr lang="en-US" altLang="cs-CZ" sz="1800"/>
              <a:t> = V</a:t>
            </a:r>
            <a:r>
              <a:rPr lang="en-US" altLang="cs-CZ" sz="1800" baseline="-25000"/>
              <a:t>c(2)</a:t>
            </a:r>
            <a:r>
              <a:rPr lang="en-US" altLang="cs-CZ" sz="1800"/>
              <a:t> =   </a:t>
            </a:r>
            <a:endParaRPr lang="cs-CZ" altLang="cs-CZ" sz="1800"/>
          </a:p>
        </p:txBody>
      </p:sp>
      <p:pic>
        <p:nvPicPr>
          <p:cNvPr id="195590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1682750"/>
            <a:ext cx="8255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1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1695450"/>
            <a:ext cx="12858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2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1695450"/>
            <a:ext cx="10318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3" name="TextovéPole 9"/>
          <p:cNvSpPr txBox="1">
            <a:spLocks noChangeArrowheads="1"/>
          </p:cNvSpPr>
          <p:nvPr/>
        </p:nvSpPr>
        <p:spPr bwMode="auto">
          <a:xfrm>
            <a:off x="4432300" y="1663700"/>
            <a:ext cx="3827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</a:t>
            </a:r>
            <a:r>
              <a:rPr lang="en-US" altLang="cs-CZ" sz="1800"/>
              <a:t>odobn</a:t>
            </a:r>
            <a:r>
              <a:rPr lang="cs-CZ" altLang="cs-CZ" sz="1800"/>
              <a:t>ě jako pro degenerovaný stupeň</a:t>
            </a:r>
          </a:p>
        </p:txBody>
      </p:sp>
      <p:sp>
        <p:nvSpPr>
          <p:cNvPr id="195594" name="TextovéPole 10"/>
          <p:cNvSpPr txBox="1">
            <a:spLocks noChangeArrowheads="1"/>
          </p:cNvSpPr>
          <p:nvPr/>
        </p:nvSpPr>
        <p:spPr bwMode="auto">
          <a:xfrm>
            <a:off x="590550" y="2184400"/>
            <a:ext cx="979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Jestliže  </a:t>
            </a:r>
          </a:p>
        </p:txBody>
      </p:sp>
      <p:pic>
        <p:nvPicPr>
          <p:cNvPr id="195595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2249488"/>
            <a:ext cx="6445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6" name="Obráze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2247900"/>
            <a:ext cx="11080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>
            <a:off x="2438400" y="2368550"/>
            <a:ext cx="403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598" name="TextovéPole 15"/>
          <p:cNvSpPr txBox="1">
            <a:spLocks noChangeArrowheads="1"/>
          </p:cNvSpPr>
          <p:nvPr/>
        </p:nvSpPr>
        <p:spPr bwMode="auto">
          <a:xfrm>
            <a:off x="4343400" y="2173288"/>
            <a:ext cx="2601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- diferenční vstupní signál</a:t>
            </a:r>
          </a:p>
        </p:txBody>
      </p:sp>
      <p:sp>
        <p:nvSpPr>
          <p:cNvPr id="195599" name="TextovéPole 16"/>
          <p:cNvSpPr txBox="1">
            <a:spLocks noChangeArrowheads="1"/>
          </p:cNvSpPr>
          <p:nvPr/>
        </p:nvSpPr>
        <p:spPr bwMode="auto">
          <a:xfrm>
            <a:off x="2366963" y="1612900"/>
            <a:ext cx="542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e</a:t>
            </a:r>
            <a:r>
              <a:rPr lang="cs-CZ" altLang="cs-CZ" sz="1800" baseline="-25000"/>
              <a:t>1(2)</a:t>
            </a:r>
            <a:endParaRPr lang="cs-CZ" altLang="cs-CZ" sz="1800"/>
          </a:p>
        </p:txBody>
      </p:sp>
      <p:sp>
        <p:nvSpPr>
          <p:cNvPr id="195600" name="TextovéPole 17"/>
          <p:cNvSpPr txBox="1">
            <a:spLocks noChangeArrowheads="1"/>
          </p:cNvSpPr>
          <p:nvPr/>
        </p:nvSpPr>
        <p:spPr bwMode="auto">
          <a:xfrm>
            <a:off x="2973388" y="2855913"/>
            <a:ext cx="260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složka součtového signálu</a:t>
            </a:r>
          </a:p>
        </p:txBody>
      </p:sp>
      <p:pic>
        <p:nvPicPr>
          <p:cNvPr id="195601" name="Obrázek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3636963"/>
            <a:ext cx="5921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02" name="Obrázek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3703638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03" name="Obrázek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4225925"/>
            <a:ext cx="18319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04" name="Obrázek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4248150"/>
            <a:ext cx="17795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05" name="TextovéPole 23"/>
          <p:cNvSpPr txBox="1">
            <a:spLocks noChangeArrowheads="1"/>
          </p:cNvSpPr>
          <p:nvPr/>
        </p:nvSpPr>
        <p:spPr bwMode="auto">
          <a:xfrm>
            <a:off x="576263" y="4202113"/>
            <a:ext cx="1344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Platí vztahy:</a:t>
            </a:r>
          </a:p>
        </p:txBody>
      </p:sp>
      <p:pic>
        <p:nvPicPr>
          <p:cNvPr id="195606" name="Obrázek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784725"/>
            <a:ext cx="11096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07" name="TextovéPole 26"/>
          <p:cNvSpPr txBox="1">
            <a:spLocks noChangeArrowheads="1"/>
          </p:cNvSpPr>
          <p:nvPr/>
        </p:nvSpPr>
        <p:spPr bwMode="auto">
          <a:xfrm>
            <a:off x="568325" y="4722813"/>
            <a:ext cx="2846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Pro diferenční vstupní signál</a:t>
            </a:r>
          </a:p>
        </p:txBody>
      </p:sp>
      <p:sp>
        <p:nvSpPr>
          <p:cNvPr id="195608" name="TextovéPole 27"/>
          <p:cNvSpPr txBox="1">
            <a:spLocks noChangeArrowheads="1"/>
          </p:cNvSpPr>
          <p:nvPr/>
        </p:nvSpPr>
        <p:spPr bwMode="auto">
          <a:xfrm>
            <a:off x="4802188" y="4730750"/>
            <a:ext cx="3089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v případě, že  R</a:t>
            </a:r>
            <a:r>
              <a:rPr lang="cs-CZ" altLang="cs-CZ" sz="1800" baseline="-25000"/>
              <a:t>x</a:t>
            </a:r>
            <a:r>
              <a:rPr lang="cs-CZ" altLang="cs-CZ" sz="1800"/>
              <a:t> je velké platí: </a:t>
            </a:r>
          </a:p>
        </p:txBody>
      </p:sp>
      <p:pic>
        <p:nvPicPr>
          <p:cNvPr id="195609" name="Obrázek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5154613"/>
            <a:ext cx="454183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10" name="Obrázek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5691188"/>
            <a:ext cx="31464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11" name="Obrázek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5808663"/>
            <a:ext cx="32242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12" name="Obrázek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3478213"/>
            <a:ext cx="18827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2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ovéPole 1"/>
          <p:cNvSpPr txBox="1">
            <a:spLocks noChangeArrowheads="1"/>
          </p:cNvSpPr>
          <p:nvPr/>
        </p:nvSpPr>
        <p:spPr bwMode="auto">
          <a:xfrm>
            <a:off x="665163" y="366713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pak platí: </a:t>
            </a:r>
          </a:p>
        </p:txBody>
      </p:sp>
      <p:pic>
        <p:nvPicPr>
          <p:cNvPr id="19661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9050"/>
            <a:ext cx="40243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938213"/>
            <a:ext cx="4049713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3" name="TextovéPole 4"/>
          <p:cNvSpPr txBox="1">
            <a:spLocks noChangeArrowheads="1"/>
          </p:cNvSpPr>
          <p:nvPr/>
        </p:nvSpPr>
        <p:spPr bwMode="auto">
          <a:xfrm>
            <a:off x="498475" y="1323975"/>
            <a:ext cx="1389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z toho plyne:</a:t>
            </a:r>
          </a:p>
        </p:txBody>
      </p:sp>
      <p:sp>
        <p:nvSpPr>
          <p:cNvPr id="196614" name="TextovéPole 5"/>
          <p:cNvSpPr txBox="1">
            <a:spLocks noChangeArrowheads="1"/>
          </p:cNvSpPr>
          <p:nvPr/>
        </p:nvSpPr>
        <p:spPr bwMode="auto">
          <a:xfrm>
            <a:off x="466725" y="2011363"/>
            <a:ext cx="553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napěťový zisk pro diferenční vstupní signál je:</a:t>
            </a:r>
          </a:p>
        </p:txBody>
      </p:sp>
      <p:pic>
        <p:nvPicPr>
          <p:cNvPr id="196615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2363"/>
            <a:ext cx="4308475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6" name="TextovéPole 7"/>
          <p:cNvSpPr txBox="1">
            <a:spLocks noChangeArrowheads="1"/>
          </p:cNvSpPr>
          <p:nvPr/>
        </p:nvSpPr>
        <p:spPr bwMode="auto">
          <a:xfrm>
            <a:off x="3856038" y="996950"/>
            <a:ext cx="32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/>
              <a:t>-</a:t>
            </a:r>
          </a:p>
        </p:txBody>
      </p:sp>
      <p:pic>
        <p:nvPicPr>
          <p:cNvPr id="196617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341688"/>
            <a:ext cx="22447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8" name="TextovéPole 9"/>
          <p:cNvSpPr txBox="1">
            <a:spLocks noChangeArrowheads="1"/>
          </p:cNvSpPr>
          <p:nvPr/>
        </p:nvSpPr>
        <p:spPr bwMode="auto">
          <a:xfrm>
            <a:off x="2898775" y="3606800"/>
            <a:ext cx="1724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bez  zahrnutí  R</a:t>
            </a:r>
            <a:r>
              <a:rPr lang="cs-CZ" altLang="cs-CZ" sz="1800" baseline="-25000"/>
              <a:t>g</a:t>
            </a:r>
            <a:endParaRPr lang="cs-CZ" altLang="cs-CZ" sz="1800"/>
          </a:p>
        </p:txBody>
      </p:sp>
      <p:pic>
        <p:nvPicPr>
          <p:cNvPr id="196619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4152900"/>
            <a:ext cx="4567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20" name="TextovéPole 11"/>
          <p:cNvSpPr txBox="1">
            <a:spLocks noChangeArrowheads="1"/>
          </p:cNvSpPr>
          <p:nvPr/>
        </p:nvSpPr>
        <p:spPr bwMode="auto">
          <a:xfrm>
            <a:off x="352425" y="4518025"/>
            <a:ext cx="231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(</a:t>
            </a:r>
            <a:r>
              <a:rPr lang="cs-CZ" altLang="cs-CZ" sz="1800"/>
              <a:t>Vc(1)-Vc(2)</a:t>
            </a:r>
            <a:r>
              <a:rPr lang="en-US" altLang="cs-CZ" sz="1800"/>
              <a:t>)/ e1-e2 =</a:t>
            </a:r>
            <a:endParaRPr lang="cs-CZ" altLang="cs-CZ" sz="1800"/>
          </a:p>
        </p:txBody>
      </p:sp>
      <p:pic>
        <p:nvPicPr>
          <p:cNvPr id="196621" name="Obráze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19625"/>
            <a:ext cx="2063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2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4433888"/>
            <a:ext cx="2063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3" name="Obrázek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4410075"/>
            <a:ext cx="2063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24" name="TextovéPole 17"/>
          <p:cNvSpPr txBox="1">
            <a:spLocks noChangeArrowheads="1"/>
          </p:cNvSpPr>
          <p:nvPr/>
        </p:nvSpPr>
        <p:spPr bwMode="auto">
          <a:xfrm>
            <a:off x="466725" y="5307013"/>
            <a:ext cx="5937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a to je mnohem větší hodnota než zesílení součtového signálu </a:t>
            </a:r>
          </a:p>
        </p:txBody>
      </p:sp>
      <p:pic>
        <p:nvPicPr>
          <p:cNvPr id="196625" name="Obrázek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5346700"/>
            <a:ext cx="8239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26" name="TextovéPole 19"/>
          <p:cNvSpPr txBox="1">
            <a:spLocks noChangeArrowheads="1"/>
          </p:cNvSpPr>
          <p:nvPr/>
        </p:nvSpPr>
        <p:spPr bwMode="auto">
          <a:xfrm>
            <a:off x="6475413" y="5307013"/>
            <a:ext cx="765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/>
              <a:t>A</a:t>
            </a:r>
            <a:r>
              <a:rPr lang="cs-CZ" altLang="cs-CZ" sz="1800" b="1" i="1" baseline="-25000"/>
              <a:t>CM</a:t>
            </a:r>
            <a:r>
              <a:rPr lang="cs-CZ" altLang="cs-CZ" sz="1800"/>
              <a:t> =</a:t>
            </a:r>
          </a:p>
        </p:txBody>
      </p:sp>
      <p:sp>
        <p:nvSpPr>
          <p:cNvPr id="196627" name="TextovéPole 20"/>
          <p:cNvSpPr txBox="1">
            <a:spLocks noChangeArrowheads="1"/>
          </p:cNvSpPr>
          <p:nvPr/>
        </p:nvSpPr>
        <p:spPr bwMode="auto">
          <a:xfrm>
            <a:off x="498475" y="5946775"/>
            <a:ext cx="8159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diferenční zesilovač potlačuje součtový signál  → je odolnější vůči šumu na vstupních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svorkách</a:t>
            </a:r>
          </a:p>
        </p:txBody>
      </p:sp>
    </p:spTree>
    <p:extLst>
      <p:ext uri="{BB962C8B-B14F-4D97-AF65-F5344CB8AC3E}">
        <p14:creationId xmlns:p14="http://schemas.microsoft.com/office/powerpoint/2010/main" val="34746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ovéPole 1"/>
          <p:cNvSpPr txBox="1">
            <a:spLocks noChangeArrowheads="1"/>
          </p:cNvSpPr>
          <p:nvPr/>
        </p:nvSpPr>
        <p:spPr bwMode="auto">
          <a:xfrm>
            <a:off x="446088" y="304800"/>
            <a:ext cx="3713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Proudové zrcadlo  (current mirror) </a:t>
            </a:r>
          </a:p>
        </p:txBody>
      </p:sp>
      <p:sp>
        <p:nvSpPr>
          <p:cNvPr id="197635" name="TextovéPole 2"/>
          <p:cNvSpPr txBox="1">
            <a:spLocks noChangeArrowheads="1"/>
          </p:cNvSpPr>
          <p:nvPr/>
        </p:nvSpPr>
        <p:spPr bwMode="auto">
          <a:xfrm>
            <a:off x="457200" y="776288"/>
            <a:ext cx="800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u diferenčního stupně  musí být R</a:t>
            </a:r>
            <a:r>
              <a:rPr lang="cs-CZ" altLang="cs-CZ" sz="1800" baseline="-25000"/>
              <a:t>x</a:t>
            </a:r>
            <a:r>
              <a:rPr lang="cs-CZ" altLang="cs-CZ" sz="1800"/>
              <a:t> co největší, aby jím neprocházel žádný signálový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Proud, ale pro jeho velké hodnoty pak musí být velké napájecí napětí pro daný klidový proud  zesilovačem  </a:t>
            </a:r>
            <a:r>
              <a:rPr lang="cs-CZ" altLang="cs-CZ" sz="1800" i="1"/>
              <a:t>I</a:t>
            </a:r>
            <a:r>
              <a:rPr lang="cs-CZ" altLang="cs-CZ" sz="1800" i="1" baseline="-25000"/>
              <a:t>Q</a:t>
            </a:r>
            <a:endParaRPr lang="cs-CZ" altLang="cs-CZ" sz="1800" i="1"/>
          </a:p>
        </p:txBody>
      </p:sp>
      <p:pic>
        <p:nvPicPr>
          <p:cNvPr id="19763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768475"/>
            <a:ext cx="19859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7" name="TextovéPole 7"/>
          <p:cNvSpPr txBox="1">
            <a:spLocks noChangeArrowheads="1"/>
          </p:cNvSpPr>
          <p:nvPr/>
        </p:nvSpPr>
        <p:spPr bwMode="auto">
          <a:xfrm>
            <a:off x="736600" y="6172200"/>
            <a:ext cx="3063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tranzistor   Q</a:t>
            </a:r>
            <a:r>
              <a:rPr lang="cs-CZ" altLang="cs-CZ" sz="1800" baseline="-25000"/>
              <a:t>1</a:t>
            </a:r>
            <a:r>
              <a:rPr lang="cs-CZ" altLang="cs-CZ" sz="1800"/>
              <a:t> je stejný jako Q</a:t>
            </a:r>
            <a:r>
              <a:rPr lang="cs-CZ" altLang="cs-CZ" sz="1800" baseline="-25000"/>
              <a:t>2</a:t>
            </a:r>
            <a:endParaRPr lang="cs-CZ" altLang="cs-CZ" sz="1800"/>
          </a:p>
        </p:txBody>
      </p:sp>
      <p:pic>
        <p:nvPicPr>
          <p:cNvPr id="197638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62150"/>
            <a:ext cx="8255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9" name="TextovéPole 9"/>
          <p:cNvSpPr txBox="1">
            <a:spLocks noChangeArrowheads="1"/>
          </p:cNvSpPr>
          <p:nvPr/>
        </p:nvSpPr>
        <p:spPr bwMode="auto">
          <a:xfrm>
            <a:off x="4279900" y="1871663"/>
            <a:ext cx="400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I</a:t>
            </a:r>
            <a:r>
              <a:rPr lang="cs-CZ" altLang="cs-CZ" sz="1800" baseline="-25000"/>
              <a:t>C(2)</a:t>
            </a:r>
            <a:r>
              <a:rPr lang="cs-CZ" altLang="cs-CZ" sz="1800"/>
              <a:t> závisí pouze na I a ne na zátěži Load</a:t>
            </a:r>
          </a:p>
        </p:txBody>
      </p:sp>
      <p:sp>
        <p:nvSpPr>
          <p:cNvPr id="197640" name="TextovéPole 10"/>
          <p:cNvSpPr txBox="1">
            <a:spLocks noChangeArrowheads="1"/>
          </p:cNvSpPr>
          <p:nvPr/>
        </p:nvSpPr>
        <p:spPr bwMode="auto">
          <a:xfrm>
            <a:off x="4254500" y="2432050"/>
            <a:ext cx="420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Q2 má velký vnitřní diferenciální odpor </a:t>
            </a:r>
            <a:r>
              <a:rPr lang="cs-CZ" altLang="cs-CZ" sz="1800" i="1"/>
              <a:t>r</a:t>
            </a:r>
            <a:r>
              <a:rPr lang="cs-CZ" altLang="cs-CZ" sz="1800" i="1" baseline="-25000"/>
              <a:t>CE</a:t>
            </a:r>
            <a:endParaRPr lang="cs-CZ" altLang="cs-CZ" sz="1800" i="1"/>
          </a:p>
        </p:txBody>
      </p:sp>
      <p:pic>
        <p:nvPicPr>
          <p:cNvPr id="197641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844800"/>
            <a:ext cx="5713412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4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74688"/>
            <a:ext cx="8050213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59" name="TextovéPole 2"/>
          <p:cNvSpPr txBox="1">
            <a:spLocks noChangeArrowheads="1"/>
          </p:cNvSpPr>
          <p:nvPr/>
        </p:nvSpPr>
        <p:spPr bwMode="auto">
          <a:xfrm>
            <a:off x="381000" y="304800"/>
            <a:ext cx="419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diferenční stupeň s proudovým zrcadlem</a:t>
            </a:r>
          </a:p>
        </p:txBody>
      </p:sp>
      <p:pic>
        <p:nvPicPr>
          <p:cNvPr id="19866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48250"/>
            <a:ext cx="40513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1" name="TextovéPole 5"/>
          <p:cNvSpPr txBox="1">
            <a:spLocks noChangeArrowheads="1"/>
          </p:cNvSpPr>
          <p:nvPr/>
        </p:nvSpPr>
        <p:spPr bwMode="auto">
          <a:xfrm>
            <a:off x="5081588" y="54102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klidový proud </a:t>
            </a:r>
            <a:r>
              <a:rPr lang="cs-CZ" altLang="cs-CZ" sz="1800" i="1"/>
              <a:t>I</a:t>
            </a:r>
            <a:r>
              <a:rPr lang="cs-CZ" altLang="cs-CZ" sz="1800" i="1" baseline="-25000"/>
              <a:t>X</a:t>
            </a:r>
            <a:r>
              <a:rPr lang="cs-CZ" altLang="cs-CZ" sz="1800"/>
              <a:t> je velmi stabilní</a:t>
            </a:r>
          </a:p>
        </p:txBody>
      </p:sp>
      <p:sp>
        <p:nvSpPr>
          <p:cNvPr id="198662" name="TextovéPole 6"/>
          <p:cNvSpPr txBox="1">
            <a:spLocks noChangeArrowheads="1"/>
          </p:cNvSpPr>
          <p:nvPr/>
        </p:nvSpPr>
        <p:spPr bwMode="auto">
          <a:xfrm>
            <a:off x="4953000" y="5956300"/>
            <a:ext cx="228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/>
              <a:t>A</a:t>
            </a:r>
            <a:r>
              <a:rPr lang="cs-CZ" altLang="cs-CZ" sz="1800" b="1" i="1" baseline="-25000"/>
              <a:t>CM</a:t>
            </a:r>
            <a:r>
              <a:rPr lang="cs-CZ" altLang="cs-CZ" sz="1800"/>
              <a:t>  tak je velmi malé</a:t>
            </a:r>
          </a:p>
        </p:txBody>
      </p:sp>
    </p:spTree>
    <p:extLst>
      <p:ext uri="{BB962C8B-B14F-4D97-AF65-F5344CB8AC3E}">
        <p14:creationId xmlns:p14="http://schemas.microsoft.com/office/powerpoint/2010/main" val="10960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ovéPole 4"/>
          <p:cNvSpPr txBox="1">
            <a:spLocks noChangeArrowheads="1"/>
          </p:cNvSpPr>
          <p:nvPr/>
        </p:nvSpPr>
        <p:spPr bwMode="auto">
          <a:xfrm>
            <a:off x="571500" y="152400"/>
            <a:ext cx="85202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Diferenční stupeň s proudovým zrcadlem místo R</a:t>
            </a:r>
            <a:r>
              <a:rPr lang="cs-CZ" altLang="cs-CZ" sz="1800" baseline="-25000" dirty="0"/>
              <a:t>C</a:t>
            </a:r>
            <a:r>
              <a:rPr lang="cs-CZ" altLang="cs-CZ" sz="1800" dirty="0"/>
              <a:t>  → ten je pak obrovský pro </a:t>
            </a:r>
            <a:r>
              <a:rPr lang="cs-CZ" altLang="cs-CZ" sz="1800" dirty="0" smtClean="0"/>
              <a:t>signálový</a:t>
            </a: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 dirty="0"/>
              <a:t>p</a:t>
            </a:r>
            <a:r>
              <a:rPr lang="cs-CZ" altLang="cs-CZ" sz="1800" dirty="0" err="1"/>
              <a:t>roud</a:t>
            </a:r>
            <a:r>
              <a:rPr lang="cs-CZ" altLang="cs-CZ" sz="1800" dirty="0"/>
              <a:t> </a:t>
            </a:r>
            <a:r>
              <a:rPr lang="cs-CZ" altLang="cs-CZ" sz="1800" i="1" dirty="0" err="1"/>
              <a:t>i</a:t>
            </a:r>
            <a:r>
              <a:rPr lang="cs-CZ" altLang="cs-CZ" sz="1800" i="1" baseline="-25000" dirty="0" err="1"/>
              <a:t>C</a:t>
            </a:r>
            <a:r>
              <a:rPr lang="cs-CZ" altLang="cs-CZ" sz="1800" baseline="-25000" dirty="0"/>
              <a:t>  </a:t>
            </a:r>
            <a:r>
              <a:rPr lang="cs-CZ" altLang="cs-CZ" sz="1800" dirty="0"/>
              <a:t>→ velký zisk pro diferenční signál  </a:t>
            </a:r>
            <a:r>
              <a:rPr lang="cs-CZ" altLang="cs-CZ" sz="1800" i="1" dirty="0"/>
              <a:t>e</a:t>
            </a:r>
            <a:r>
              <a:rPr lang="en-US" altLang="cs-CZ" sz="1800" i="1" baseline="-25000" dirty="0"/>
              <a:t>1</a:t>
            </a:r>
            <a:r>
              <a:rPr lang="en-US" altLang="cs-CZ" sz="1800" i="1" dirty="0"/>
              <a:t>-e</a:t>
            </a:r>
            <a:r>
              <a:rPr lang="en-US" altLang="cs-CZ" sz="1800" i="1" baseline="-25000" dirty="0"/>
              <a:t>2</a:t>
            </a:r>
            <a:endParaRPr lang="cs-CZ" altLang="cs-CZ" sz="1800" i="1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  <p:pic>
        <p:nvPicPr>
          <p:cNvPr id="199683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73575"/>
            <a:ext cx="20383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4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4489450"/>
            <a:ext cx="12906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5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4519613"/>
            <a:ext cx="134143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6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473575"/>
            <a:ext cx="139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7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05375"/>
            <a:ext cx="157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8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4929188"/>
            <a:ext cx="30448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>
            <a:off x="2000250" y="5148263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690" name="TextovéPole 2"/>
          <p:cNvSpPr txBox="1">
            <a:spLocks noChangeArrowheads="1"/>
          </p:cNvSpPr>
          <p:nvPr/>
        </p:nvSpPr>
        <p:spPr bwMode="auto">
          <a:xfrm>
            <a:off x="4572000" y="3657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" name="TextovéPole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0256" y="5467376"/>
            <a:ext cx="7395999" cy="535146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pic>
        <p:nvPicPr>
          <p:cNvPr id="199692" name="Obrázek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781050"/>
            <a:ext cx="65722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8264" y="6012586"/>
            <a:ext cx="7508936" cy="684611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189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6046" y="431321"/>
            <a:ext cx="794845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Literatura:</a:t>
            </a:r>
          </a:p>
          <a:p>
            <a:endParaRPr lang="cs-CZ" dirty="0" smtClean="0"/>
          </a:p>
          <a:p>
            <a:pPr marL="342900" indent="-342900">
              <a:buAutoNum type="alphaUcPeriod"/>
            </a:pPr>
            <a:r>
              <a:rPr lang="cs-CZ" dirty="0" err="1"/>
              <a:t>Frohn</a:t>
            </a:r>
            <a:r>
              <a:rPr lang="cs-CZ" dirty="0"/>
              <a:t>, W. </a:t>
            </a:r>
            <a:r>
              <a:rPr lang="cs-CZ" dirty="0" err="1"/>
              <a:t>Oberthur</a:t>
            </a:r>
            <a:r>
              <a:rPr lang="cs-CZ" dirty="0"/>
              <a:t>, H. </a:t>
            </a:r>
            <a:r>
              <a:rPr lang="cs-CZ" dirty="0" err="1"/>
              <a:t>Siedler</a:t>
            </a:r>
            <a:r>
              <a:rPr lang="cs-CZ" dirty="0"/>
              <a:t>, M. </a:t>
            </a:r>
            <a:r>
              <a:rPr lang="cs-CZ" dirty="0" err="1"/>
              <a:t>Wiemer</a:t>
            </a:r>
            <a:r>
              <a:rPr lang="cs-CZ" dirty="0"/>
              <a:t>, P. </a:t>
            </a:r>
            <a:r>
              <a:rPr lang="cs-CZ" dirty="0" err="1"/>
              <a:t>Zastrow</a:t>
            </a:r>
            <a:r>
              <a:rPr lang="cs-CZ" dirty="0"/>
              <a:t>, Elektronika-</a:t>
            </a:r>
          </a:p>
          <a:p>
            <a:r>
              <a:rPr lang="cs-CZ" dirty="0" smtClean="0"/>
              <a:t>Polovodičové </a:t>
            </a:r>
            <a:r>
              <a:rPr lang="cs-CZ" dirty="0"/>
              <a:t>součástky a základní zapojení, BEN Praha 2006.</a:t>
            </a:r>
          </a:p>
          <a:p>
            <a:r>
              <a:rPr lang="en-US" dirty="0"/>
              <a:t>P. Neumann, J. </a:t>
            </a:r>
            <a:r>
              <a:rPr lang="en-US" dirty="0" err="1"/>
              <a:t>Uhlíř</a:t>
            </a:r>
            <a:r>
              <a:rPr lang="en-US" dirty="0"/>
              <a:t>, </a:t>
            </a:r>
            <a:r>
              <a:rPr lang="en-US" dirty="0" err="1"/>
              <a:t>Elektronické</a:t>
            </a:r>
            <a:r>
              <a:rPr lang="en-US" dirty="0"/>
              <a:t> </a:t>
            </a:r>
            <a:r>
              <a:rPr lang="en-US" dirty="0" err="1"/>
              <a:t>obvody</a:t>
            </a:r>
            <a:r>
              <a:rPr lang="en-US" dirty="0"/>
              <a:t> a </a:t>
            </a:r>
            <a:r>
              <a:rPr lang="en-US" dirty="0" err="1"/>
              <a:t>funkční</a:t>
            </a:r>
            <a:r>
              <a:rPr lang="en-US" dirty="0"/>
              <a:t> </a:t>
            </a:r>
            <a:r>
              <a:rPr lang="en-US" dirty="0" err="1"/>
              <a:t>bloky</a:t>
            </a:r>
            <a:r>
              <a:rPr lang="en-US" dirty="0"/>
              <a:t>  1, </a:t>
            </a:r>
            <a:r>
              <a:rPr lang="en-US" dirty="0" err="1"/>
              <a:t>skriptum</a:t>
            </a:r>
            <a:r>
              <a:rPr lang="en-US" dirty="0"/>
              <a:t> ČVUT (2005)</a:t>
            </a:r>
            <a:r>
              <a:rPr lang="cs-CZ" dirty="0"/>
              <a:t>.</a:t>
            </a:r>
          </a:p>
          <a:p>
            <a:r>
              <a:rPr lang="cs-CZ" dirty="0"/>
              <a:t>H. FRISCH, </a:t>
            </a:r>
            <a:r>
              <a:rPr lang="cs-CZ" dirty="0" smtClean="0"/>
              <a:t>Základy elektroniky a elektronických obvodů, SNTL Praha 1987.</a:t>
            </a:r>
            <a:endParaRPr lang="cs-CZ" dirty="0"/>
          </a:p>
          <a:p>
            <a:r>
              <a:rPr lang="en-US" dirty="0" smtClean="0"/>
              <a:t>P</a:t>
            </a:r>
            <a:r>
              <a:rPr lang="en-US" dirty="0"/>
              <a:t>. Horowitz, W. Hill, The art of Electronics, Third edition, Cambridge University </a:t>
            </a:r>
            <a:endParaRPr lang="cs-CZ" dirty="0"/>
          </a:p>
          <a:p>
            <a:r>
              <a:rPr lang="en-US" dirty="0"/>
              <a:t>Press, 1980, 1989, 2015</a:t>
            </a:r>
            <a:r>
              <a:rPr lang="cs-CZ" dirty="0"/>
              <a:t>.</a:t>
            </a:r>
          </a:p>
          <a:p>
            <a:r>
              <a:rPr lang="en-US" dirty="0"/>
              <a:t>Richard. C. Dorf, et. al., The electrical engineering handbook, Electronics, </a:t>
            </a:r>
            <a:endParaRPr lang="cs-CZ" dirty="0" smtClean="0"/>
          </a:p>
          <a:p>
            <a:r>
              <a:rPr lang="en-US" dirty="0" smtClean="0"/>
              <a:t>Power </a:t>
            </a:r>
            <a:r>
              <a:rPr lang="en-US" dirty="0"/>
              <a:t>Electronics,</a:t>
            </a:r>
            <a:r>
              <a:rPr lang="cs-CZ" dirty="0"/>
              <a:t> </a:t>
            </a:r>
            <a:r>
              <a:rPr lang="en-US" dirty="0"/>
              <a:t>Optoelectronics, Microwaves, Electromagnetics, and Radar </a:t>
            </a:r>
            <a:endParaRPr lang="cs-CZ" dirty="0" smtClean="0"/>
          </a:p>
          <a:p>
            <a:r>
              <a:rPr lang="en-US" dirty="0" smtClean="0"/>
              <a:t>Third </a:t>
            </a:r>
            <a:r>
              <a:rPr lang="en-US" dirty="0"/>
              <a:t>edition, Taylor &amp; Francis (2006).</a:t>
            </a:r>
          </a:p>
          <a:p>
            <a:r>
              <a:rPr lang="en-US" dirty="0"/>
              <a:t>Donald A. </a:t>
            </a:r>
            <a:r>
              <a:rPr lang="en-US" dirty="0" err="1"/>
              <a:t>Neamen</a:t>
            </a:r>
            <a:r>
              <a:rPr lang="en-US" dirty="0"/>
              <a:t>, Microelectronics Circuit Analysis and Design, Published </a:t>
            </a:r>
            <a:r>
              <a:rPr lang="en-US" dirty="0" smtClean="0"/>
              <a:t>by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en-US" dirty="0"/>
              <a:t>McGraw-Hill</a:t>
            </a:r>
          </a:p>
          <a:p>
            <a:r>
              <a:rPr lang="en-US" dirty="0"/>
              <a:t>(2010</a:t>
            </a:r>
            <a:r>
              <a:rPr lang="en-US" dirty="0" smtClean="0"/>
              <a:t>).</a:t>
            </a:r>
            <a:endParaRPr lang="cs-CZ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9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3026" y="707366"/>
            <a:ext cx="668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Vícestupňový zesilovač   se  společným emitorem a kapacitní vazbou</a:t>
            </a:r>
          </a:p>
          <a:p>
            <a:r>
              <a:rPr lang="cs-CZ" b="1" dirty="0" smtClean="0"/>
              <a:t>pro nízké frekvence</a:t>
            </a:r>
            <a:endParaRPr lang="en-US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02" y="1981208"/>
            <a:ext cx="6063001" cy="279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1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63" y="2151981"/>
            <a:ext cx="8469625" cy="340297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11711" y="543464"/>
            <a:ext cx="772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Dvojčinný zesilovač pracující ve třídě B s komplementárními tranzistory</a:t>
            </a:r>
          </a:p>
          <a:p>
            <a:r>
              <a:rPr lang="cs-CZ" sz="2000" b="1" dirty="0" smtClean="0"/>
              <a:t>NPN-PNP pracující pro nízké frekvence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3598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7970" y="276046"/>
            <a:ext cx="8188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Kaskádní spojení dvou stupňů NPN-PNP se společným emitorem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7" y="4037029"/>
            <a:ext cx="7398409" cy="18706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098" y="5907712"/>
            <a:ext cx="5376204" cy="80629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5287" y="5836195"/>
            <a:ext cx="2820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 napěťový zisk zesilovače</a:t>
            </a:r>
          </a:p>
          <a:p>
            <a:r>
              <a:rPr lang="cs-CZ" dirty="0" smtClean="0"/>
              <a:t>lze odvodit vztah: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30" y="676156"/>
            <a:ext cx="5054736" cy="35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1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5056" y="193314"/>
            <a:ext cx="72669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Darlingtonovo</a:t>
            </a:r>
            <a:r>
              <a:rPr lang="cs-CZ" sz="2400" b="1" dirty="0" smtClean="0"/>
              <a:t> spojení tranzistorů</a:t>
            </a:r>
          </a:p>
          <a:p>
            <a:r>
              <a:rPr lang="cs-CZ" dirty="0" smtClean="0"/>
              <a:t>Lze dosáhnout velkého proudového zesílení spojených tranzistorů.</a:t>
            </a:r>
          </a:p>
          <a:p>
            <a:endParaRPr lang="cs-CZ" dirty="0"/>
          </a:p>
          <a:p>
            <a:r>
              <a:rPr lang="cs-CZ" dirty="0" smtClean="0"/>
              <a:t>Bude nás zajímat proudové zesílení stupně a budeme uvažovat zdroj signálu</a:t>
            </a:r>
          </a:p>
          <a:p>
            <a:r>
              <a:rPr lang="cs-CZ" dirty="0"/>
              <a:t>j</a:t>
            </a:r>
            <a:r>
              <a:rPr lang="cs-CZ" dirty="0" smtClean="0"/>
              <a:t>ako proudový zdroj: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197" y="1473508"/>
            <a:ext cx="1140360" cy="33903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32" y="1749143"/>
            <a:ext cx="7423435" cy="32460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549" y="4908595"/>
            <a:ext cx="4146576" cy="6646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033" y="5524837"/>
            <a:ext cx="2655336" cy="41649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8549" y="5955648"/>
            <a:ext cx="1745112" cy="51531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 flipH="1">
            <a:off x="1261035" y="4995210"/>
            <a:ext cx="3266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 proudové zesílení platí:</a:t>
            </a:r>
          </a:p>
          <a:p>
            <a:endParaRPr lang="cs-CZ" dirty="0"/>
          </a:p>
          <a:p>
            <a:r>
              <a:rPr lang="cs-CZ" dirty="0" smtClean="0"/>
              <a:t>Pro vstupní odpor zesilovače: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78096" y="5913335"/>
            <a:ext cx="1191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velké  </a:t>
            </a:r>
            <a:r>
              <a:rPr lang="cs-CZ" sz="2400" i="1" dirty="0" err="1" smtClean="0"/>
              <a:t>A</a:t>
            </a:r>
            <a:r>
              <a:rPr lang="cs-CZ" sz="2400" i="1" baseline="-25000" dirty="0" err="1" smtClean="0"/>
              <a:t>i</a:t>
            </a:r>
            <a:endParaRPr lang="cs-CZ" sz="2400" i="1" baseline="-25000" dirty="0" smtClean="0"/>
          </a:p>
          <a:p>
            <a:r>
              <a:rPr lang="cs-CZ" sz="2400" dirty="0" smtClean="0"/>
              <a:t>velké  </a:t>
            </a:r>
            <a:r>
              <a:rPr lang="cs-CZ" sz="2400" i="1" dirty="0" err="1" smtClean="0"/>
              <a:t>R</a:t>
            </a:r>
            <a:r>
              <a:rPr lang="cs-CZ" sz="2400" i="1" baseline="-25000" dirty="0" err="1" smtClean="0"/>
              <a:t>i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5142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47" y="3734543"/>
            <a:ext cx="26574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8" y="639231"/>
            <a:ext cx="3137166" cy="232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4026" y="170934"/>
            <a:ext cx="4480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/>
              <a:t>Darlingtonovo</a:t>
            </a:r>
            <a:r>
              <a:rPr lang="cs-CZ" b="1" dirty="0"/>
              <a:t> spojení </a:t>
            </a:r>
            <a:r>
              <a:rPr lang="cs-CZ" b="1" dirty="0" smtClean="0"/>
              <a:t>tranzistorů (odvození)</a:t>
            </a:r>
            <a:endParaRPr lang="cs-CZ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34" y="4155509"/>
            <a:ext cx="1675329" cy="7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08" y="4303686"/>
            <a:ext cx="1668901" cy="45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8" y="3175743"/>
            <a:ext cx="2747699" cy="270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34" y="4925287"/>
            <a:ext cx="1451706" cy="76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69" y="5012874"/>
            <a:ext cx="1370175" cy="63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34" y="5695632"/>
            <a:ext cx="2854205" cy="80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56" y="4948113"/>
            <a:ext cx="1279603" cy="71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33" y="5977887"/>
            <a:ext cx="1563832" cy="52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96" y="774700"/>
            <a:ext cx="122396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71" y="832643"/>
            <a:ext cx="9636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18" y="1408773"/>
            <a:ext cx="249396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59" y="1435760"/>
            <a:ext cx="19177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33" y="2001703"/>
            <a:ext cx="42037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852" y="1966778"/>
            <a:ext cx="11160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617" y="2511426"/>
            <a:ext cx="3357563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2695310"/>
            <a:ext cx="10080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43" y="3181035"/>
            <a:ext cx="36909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59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D:\notebook2\hubicka\lock-in\2005-11-03\kaskod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364288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1" name="Picture 3" descr="D:\notebook2\hubicka\lock-in\2005-11-03\kaskoda2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211638"/>
            <a:ext cx="618807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2" name="TextovéPole 1"/>
          <p:cNvSpPr txBox="1">
            <a:spLocks noChangeArrowheads="1"/>
          </p:cNvSpPr>
          <p:nvPr/>
        </p:nvSpPr>
        <p:spPr bwMode="auto">
          <a:xfrm>
            <a:off x="609600" y="233363"/>
            <a:ext cx="3980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err="1" smtClean="0"/>
              <a:t>Kaskodový</a:t>
            </a:r>
            <a:r>
              <a:rPr lang="cs-CZ" altLang="cs-CZ" sz="2400" b="1" dirty="0" smtClean="0"/>
              <a:t> zesilovač   </a:t>
            </a:r>
            <a:r>
              <a:rPr lang="cs-CZ" altLang="cs-CZ" sz="2400" b="1" dirty="0"/>
              <a:t>SE-SB</a:t>
            </a:r>
          </a:p>
        </p:txBody>
      </p:sp>
    </p:spTree>
    <p:extLst>
      <p:ext uri="{BB962C8B-B14F-4D97-AF65-F5344CB8AC3E}">
        <p14:creationId xmlns:p14="http://schemas.microsoft.com/office/powerpoint/2010/main" val="25589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762000" y="4648200"/>
            <a:ext cx="7712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Kaskoda je vhodn</a:t>
            </a:r>
            <a:r>
              <a:rPr lang="cs-CZ" altLang="en-US" sz="2400"/>
              <a:t>á pro RF aplikace díky vysoké horní mezní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frekvenci. Má malou vstupní Millerovu kapacitu. </a:t>
            </a:r>
          </a:p>
        </p:txBody>
      </p:sp>
      <p:pic>
        <p:nvPicPr>
          <p:cNvPr id="188419" name="Picture 3" descr="D:\notebook2\hubicka\lock-in\2005-11-03\kaskoda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22153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9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Obrázek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312150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TextovéPole 4"/>
          <p:cNvSpPr txBox="1">
            <a:spLocks noChangeArrowheads="1"/>
          </p:cNvSpPr>
          <p:nvPr/>
        </p:nvSpPr>
        <p:spPr bwMode="auto">
          <a:xfrm>
            <a:off x="609600" y="381000"/>
            <a:ext cx="5680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/>
              <a:t>Příklady zapojení kaskodového zesilovače</a:t>
            </a:r>
          </a:p>
        </p:txBody>
      </p:sp>
      <p:sp>
        <p:nvSpPr>
          <p:cNvPr id="190468" name="TextovéPole 5"/>
          <p:cNvSpPr txBox="1">
            <a:spLocks noChangeArrowheads="1"/>
          </p:cNvSpPr>
          <p:nvPr/>
        </p:nvSpPr>
        <p:spPr bwMode="auto">
          <a:xfrm>
            <a:off x="228600" y="874713"/>
            <a:ext cx="4038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lphaLcParenR"/>
            </a:pPr>
            <a:r>
              <a:rPr lang="cs-CZ" altLang="cs-CZ" sz="1800"/>
              <a:t>Úplné zapojení kaskodového zesilovače pro RF zesilovače z diskrétních tranzistorů </a:t>
            </a:r>
          </a:p>
        </p:txBody>
      </p:sp>
      <p:sp>
        <p:nvSpPr>
          <p:cNvPr id="190469" name="TextovéPole 7"/>
          <p:cNvSpPr txBox="1">
            <a:spLocks noChangeArrowheads="1"/>
          </p:cNvSpPr>
          <p:nvPr/>
        </p:nvSpPr>
        <p:spPr bwMode="auto">
          <a:xfrm>
            <a:off x="5257800" y="1143000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d) Vhodné řešení pro rychlé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operační zesilovače</a:t>
            </a:r>
          </a:p>
        </p:txBody>
      </p:sp>
    </p:spTree>
    <p:extLst>
      <p:ext uri="{BB962C8B-B14F-4D97-AF65-F5344CB8AC3E}">
        <p14:creationId xmlns:p14="http://schemas.microsoft.com/office/powerpoint/2010/main" val="23401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</TotalTime>
  <Words>638</Words>
  <Application>Microsoft Office PowerPoint</Application>
  <PresentationFormat>Předvádění na obrazovce (4:3)</PresentationFormat>
  <Paragraphs>103</Paragraphs>
  <Slides>19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hubicka</dc:creator>
  <cp:lastModifiedBy>Hubička</cp:lastModifiedBy>
  <cp:revision>42</cp:revision>
  <dcterms:created xsi:type="dcterms:W3CDTF">2019-07-16T06:27:36Z</dcterms:created>
  <dcterms:modified xsi:type="dcterms:W3CDTF">2024-11-10T16:59:16Z</dcterms:modified>
</cp:coreProperties>
</file>