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9" r:id="rId16"/>
    <p:sldId id="280" r:id="rId17"/>
    <p:sldId id="281" r:id="rId18"/>
    <p:sldId id="269" r:id="rId19"/>
    <p:sldId id="270" r:id="rId20"/>
    <p:sldId id="276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10/15/2018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DETERMINANTY ZDRAVÍ </a:t>
            </a:r>
            <a:br>
              <a:rPr lang="cs-CZ" dirty="0" smtClean="0"/>
            </a:br>
            <a:r>
              <a:rPr lang="cs-CZ" dirty="0" smtClean="0"/>
              <a:t>aneb Proč je zdraví takové?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2060848"/>
            <a:ext cx="7406640" cy="3960440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 smtClean="0"/>
              <a:t>Faktory ovlivňující zdraví: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Negativní – patogenní faktory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Pozitivní – </a:t>
            </a:r>
            <a:r>
              <a:rPr lang="cs-CZ" dirty="0" err="1" smtClean="0"/>
              <a:t>salutogenní</a:t>
            </a:r>
            <a:r>
              <a:rPr lang="cs-CZ" dirty="0" smtClean="0"/>
              <a:t> (protektivní) faktory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 smtClean="0"/>
              <a:t>Osobní</a:t>
            </a:r>
            <a:r>
              <a:rPr lang="cs-CZ" dirty="0"/>
              <a:t>, společenské a ekonomické faktory a faktory životního prostředí, které jsou vzájemně se ovlivňujícími proměnnými, a zároveň významně ovlivňují a určují zdravotní stav jedince, skupiny lidí nebo společnosti. </a:t>
            </a:r>
            <a:endParaRPr lang="cs-CZ" dirty="0" smtClean="0"/>
          </a:p>
          <a:p>
            <a:r>
              <a:rPr lang="cs-CZ" dirty="0" smtClean="0"/>
              <a:t>Působení </a:t>
            </a:r>
            <a:r>
              <a:rPr lang="cs-CZ" dirty="0" smtClean="0"/>
              <a:t>je přímé nebo zprostředkované. Vždy je třeba ho chápat systémově. Determinanty nepůsobí jen na zdraví, ale ovlivňují se i navzájem.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529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Hlavní zdravotní determinanty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/>
          <a:lstStyle/>
          <a:p>
            <a:r>
              <a:rPr lang="cs-CZ" dirty="0" smtClean="0"/>
              <a:t>Zdravotnické služby – významná determinanta, ale jen pro nápravu již narušeného zdraví. Rozvoj medicíny je důležitý a patrný, ale také závislý na finančních prostředcích. </a:t>
            </a:r>
          </a:p>
          <a:p>
            <a:r>
              <a:rPr lang="cs-CZ" dirty="0" smtClean="0"/>
              <a:t>Je třeba </a:t>
            </a:r>
            <a:r>
              <a:rPr lang="cs-CZ" dirty="0" smtClean="0"/>
              <a:t>měnit strategii péče o zdraví a rozvíjet </a:t>
            </a:r>
            <a:r>
              <a:rPr lang="cs-CZ" dirty="0" smtClean="0"/>
              <a:t>všeobecnou zdravotní gramotnost!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Zásadní význam sociálních determinant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2060848"/>
            <a:ext cx="7498080" cy="4043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Velký rozdíl ve zdraví mezi různými skupinami obyvatel. </a:t>
            </a:r>
          </a:p>
          <a:p>
            <a:r>
              <a:rPr lang="cs-CZ" dirty="0" smtClean="0"/>
              <a:t>Vliv na úroveň a možnost rozvoje zdravotní </a:t>
            </a:r>
            <a:r>
              <a:rPr lang="cs-CZ" dirty="0" smtClean="0"/>
              <a:t>gramotnosti (rozdíl v očekávané délce života mezi různými zeměmi je obrovský – žena v Botswaně 46 let; Japonka 86 let)</a:t>
            </a:r>
            <a:endParaRPr lang="cs-CZ" dirty="0" smtClean="0"/>
          </a:p>
          <a:p>
            <a:r>
              <a:rPr lang="cs-CZ" dirty="0" smtClean="0"/>
              <a:t>WHO ustavila v roce 2005 komisi pro sociální determinanty zdraví</a:t>
            </a:r>
          </a:p>
          <a:p>
            <a:r>
              <a:rPr lang="cs-CZ" dirty="0" err="1" smtClean="0"/>
              <a:t>Empowerment</a:t>
            </a:r>
            <a:r>
              <a:rPr lang="cs-CZ" dirty="0" smtClean="0"/>
              <a:t> – pomáhat lidem získávat kontrolu nad svým </a:t>
            </a:r>
            <a:r>
              <a:rPr lang="cs-CZ" dirty="0" smtClean="0"/>
              <a:t>životem – úkol politiky</a:t>
            </a:r>
            <a:r>
              <a:rPr lang="cs-CZ" smtClean="0"/>
              <a:t>, veřejné </a:t>
            </a:r>
            <a:r>
              <a:rPr lang="cs-CZ" dirty="0" smtClean="0"/>
              <a:t>správy, rodiny i jednotlivců.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Ovlivnitelnost determinant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Eliminace faktorů negativních</a:t>
            </a:r>
          </a:p>
          <a:p>
            <a:endParaRPr lang="cs-CZ" dirty="0"/>
          </a:p>
          <a:p>
            <a:r>
              <a:rPr lang="cs-CZ" dirty="0" smtClean="0"/>
              <a:t>Obohacení prostředí a života člověka o faktory pozitivní</a:t>
            </a:r>
          </a:p>
          <a:p>
            <a:endParaRPr lang="cs-CZ" dirty="0"/>
          </a:p>
          <a:p>
            <a:pPr marL="82296" indent="0">
              <a:buNone/>
            </a:pPr>
            <a:r>
              <a:rPr lang="cs-CZ" dirty="0" smtClean="0"/>
              <a:t>Nemoc a její následky lze ovlivnit prostředky preventivními, léčebnými, rehabilitačními případně dalšími.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96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Ovlivnitelnost faktorů vnějšího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Faktory přírodní – některé jsou relativně neovlivnitelné (geografické, geologické, meteorologické). Nepříznivé působení lze omezit vhodnými prostředky – přiměřené obydlí, oděv, výživa.</a:t>
            </a:r>
          </a:p>
          <a:p>
            <a:r>
              <a:rPr lang="cs-CZ" dirty="0" smtClean="0"/>
              <a:t>Faktory sociální – k jejich ovlivnění lze využít těchto prostředků: ochrana životního prostředí, zajištění přiměřených příjmů, posilování zdravotní gramotnosti obyvatel, populační politika k ovlivnění demografických faktorů, zákonodárná a politická opatření na ochranu zdraví, podporu zaměstnanosti, vytváření příznivého společenského klimatu.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76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Ovlivnitelnost individuálních faktorů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Genetické faktory – lze ovlivnit málo a některá opatření se jeví jako problematická (eugenika)</a:t>
            </a:r>
          </a:p>
          <a:p>
            <a:r>
              <a:rPr lang="cs-CZ" dirty="0" smtClean="0"/>
              <a:t>Behaviorální faktory – snaha o racionální ovlivnění způsobu života – zvyšování zdravotní gramotnosti, aby lidé uměli vytvářet stereotypy zdravého životního stylu.  Je třeba tato pravidla znát, mít podmínky k jejich uplatnění a chtít je dodržovat.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83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Společenský význam zdraví a nemoci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Individuální hodnota zdraví – většinou má prioritní místo, doceňuje se při ztrátě.</a:t>
            </a:r>
          </a:p>
          <a:p>
            <a:r>
              <a:rPr lang="cs-CZ" dirty="0" smtClean="0"/>
              <a:t>Společenská a socioekonomická hodnota zdraví – dobrý zdravotní stav populace se pozitivně odráží na ekonomické prosperitě státu a ta zase na životní úrovni obyvatel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18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Společenská a ekonomická závažnost poruch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Častost výskytu – častěji a hromadně se vyskytující choroby (epidemie) jsou společensky závažnější – únik pracovní síly, život ohrožující komplikace</a:t>
            </a:r>
          </a:p>
          <a:p>
            <a:r>
              <a:rPr lang="cs-CZ" dirty="0" smtClean="0"/>
              <a:t>Věk – u mladších lidí ztráta schopnosti pracovat, u starších </a:t>
            </a:r>
            <a:r>
              <a:rPr lang="cs-CZ" dirty="0" err="1" smtClean="0"/>
              <a:t>multimorbidita</a:t>
            </a:r>
            <a:r>
              <a:rPr lang="cs-CZ" dirty="0" smtClean="0"/>
              <a:t>, náročná na zdravotní péči.</a:t>
            </a:r>
          </a:p>
          <a:p>
            <a:r>
              <a:rPr lang="cs-CZ" dirty="0" smtClean="0"/>
              <a:t>Trvání poruch zdraví  - čím delší tím závažnější, jak pro jedince, tak pro společnost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759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r>
              <a:rPr lang="cs-CZ" dirty="0" smtClean="0"/>
              <a:t>Následky poruch zdraví – ne vždy je možný návrat k původnímu stavu (uzdravení), ale někdy dochází k opakovaným a dlouhodobým pracovním neschopnostem, invaliditě, úmrtí.</a:t>
            </a:r>
          </a:p>
          <a:p>
            <a:r>
              <a:rPr lang="cs-CZ" dirty="0" smtClean="0"/>
              <a:t>Ovlivnitelnost vzniku a průběhu nemoci – souvisí s úrovní zdravotní a sociální péče – znalosti, možnosti a prostředky jak nemoci předejít, ovlivnit její následky, zkrátit dobu jejího trvání.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32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Soubor opatření, která umožňují předcházet nežádoucímu jevu (nemoc, závislosti, zločiny, nehody, katastrofy apod.)</a:t>
            </a:r>
          </a:p>
          <a:p>
            <a:pPr marL="82296" indent="0">
              <a:buNone/>
            </a:pPr>
            <a:r>
              <a:rPr lang="cs-CZ" dirty="0" smtClean="0"/>
              <a:t>Jde o omezení rizikových faktorů a posílení faktorů protektivních.</a:t>
            </a:r>
          </a:p>
          <a:p>
            <a:pPr marL="82296" indent="0">
              <a:buNone/>
            </a:pPr>
            <a:r>
              <a:rPr lang="cs-CZ" dirty="0" smtClean="0"/>
              <a:t>Nemusí onemocnět každý, u koho se vyskytuje riziko onemocnění, stejně jako vyvarování se rizik nezajistí vyloučení onemocnění.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679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Primární</a:t>
            </a:r>
            <a:r>
              <a:rPr lang="cs-CZ" dirty="0" smtClean="0"/>
              <a:t> – výchova a osvěta – dodržování opatření, kterými lze onemocnění předejít. </a:t>
            </a:r>
            <a:r>
              <a:rPr lang="cs-CZ" dirty="0"/>
              <a:t> </a:t>
            </a:r>
            <a:r>
              <a:rPr lang="cs-CZ" dirty="0" smtClean="0"/>
              <a:t>Je zaměřena na veškeré obyvatelstvo.</a:t>
            </a:r>
          </a:p>
          <a:p>
            <a:r>
              <a:rPr lang="cs-CZ" b="1" dirty="0" smtClean="0"/>
              <a:t>Sekundární </a:t>
            </a:r>
            <a:r>
              <a:rPr lang="cs-CZ" dirty="0" smtClean="0"/>
              <a:t>- snaha některé jevy včas zachytit a zabránit tak jejich prohlubování. Zaměřena na určité skupiny obyvatel (mládež, menšiny, sociálně slabí atd.)</a:t>
            </a:r>
          </a:p>
          <a:p>
            <a:r>
              <a:rPr lang="cs-CZ" b="1" dirty="0" smtClean="0"/>
              <a:t>Terciární</a:t>
            </a:r>
            <a:r>
              <a:rPr lang="cs-CZ" dirty="0"/>
              <a:t> </a:t>
            </a:r>
            <a:r>
              <a:rPr lang="cs-CZ" dirty="0" smtClean="0"/>
              <a:t>– zabránění komplikacím choroby nebo recidivě.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5431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je zdraví takové?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Znalost příčin je důležitá jak pro léčbu, tak i pro prevenci.</a:t>
            </a:r>
          </a:p>
          <a:p>
            <a:r>
              <a:rPr lang="cs-CZ" dirty="0" smtClean="0"/>
              <a:t>Poznatky o mikrobech umožnily zvládnout řadu infekčních onemocnění</a:t>
            </a:r>
          </a:p>
          <a:p>
            <a:r>
              <a:rPr lang="cs-CZ" dirty="0" smtClean="0"/>
              <a:t>Potřeba věnovat se neinfekčním, chronickým onemocněním</a:t>
            </a:r>
          </a:p>
          <a:p>
            <a:pPr lvl="1"/>
            <a:r>
              <a:rPr lang="cs-CZ" dirty="0" smtClean="0"/>
              <a:t>Multifaktoriální příčiny</a:t>
            </a:r>
          </a:p>
          <a:p>
            <a:pPr lvl="1"/>
            <a:r>
              <a:rPr lang="cs-CZ" dirty="0" smtClean="0"/>
              <a:t>Obtížná léčba</a:t>
            </a:r>
          </a:p>
          <a:p>
            <a:pPr lvl="1"/>
            <a:r>
              <a:rPr lang="cs-CZ" dirty="0" smtClean="0"/>
              <a:t>Důležitost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1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sociální práce v prevenci nemocí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Znalost rizik spojených s odchylkami od zdraví</a:t>
            </a:r>
          </a:p>
          <a:p>
            <a:r>
              <a:rPr lang="cs-CZ" dirty="0" smtClean="0"/>
              <a:t>Vlastní zodpovědný přístup ke svému zdraví</a:t>
            </a:r>
          </a:p>
          <a:p>
            <a:r>
              <a:rPr lang="cs-CZ" dirty="0" smtClean="0"/>
              <a:t>Podle Ústavu zdravotnických informací a statistiky se na předních příčkách umisťují stále stejná onemocnění – kardiovaskulární choroby, onkologická onemocnění, metabolická onemocnění a onemocnění pohybového aparátu</a:t>
            </a:r>
          </a:p>
          <a:p>
            <a:r>
              <a:rPr lang="cs-CZ" dirty="0"/>
              <a:t>Prevence je dostupná, spíše chybí ochota řídit se lékařskými </a:t>
            </a:r>
            <a:r>
              <a:rPr lang="cs-CZ" dirty="0" smtClean="0"/>
              <a:t>radami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558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02234"/>
          </a:xfrm>
        </p:spPr>
        <p:txBody>
          <a:bodyPr/>
          <a:lstStyle/>
          <a:p>
            <a:r>
              <a:rPr lang="cs-CZ" dirty="0" smtClean="0"/>
              <a:t>USA 2012 – 48 milionů osob trpících nedostatkem potravin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708920"/>
            <a:ext cx="4137660" cy="2747772"/>
          </a:xfrm>
        </p:spPr>
      </p:pic>
    </p:spTree>
    <p:extLst>
      <p:ext uri="{BB962C8B-B14F-4D97-AF65-F5344CB8AC3E}">
        <p14:creationId xmlns:p14="http://schemas.microsoft.com/office/powerpoint/2010/main" val="191907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sociálních determinant</a:t>
            </a:r>
            <a:endParaRPr lang="cs-CZ" dirty="0"/>
          </a:p>
        </p:txBody>
      </p:sp>
      <p:pic>
        <p:nvPicPr>
          <p:cNvPr id="16" name="Zástupný symbol pro obsah 1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366" y="1524000"/>
            <a:ext cx="3161067" cy="4664075"/>
          </a:xfrm>
        </p:spPr>
      </p:pic>
      <p:pic>
        <p:nvPicPr>
          <p:cNvPr id="17" name="Zástupný symbol pro obsah 1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095" y="1524000"/>
            <a:ext cx="3319109" cy="4664075"/>
          </a:xfrm>
        </p:spPr>
      </p:pic>
    </p:spTree>
    <p:extLst>
      <p:ext uri="{BB962C8B-B14F-4D97-AF65-F5344CB8AC3E}">
        <p14:creationId xmlns:p14="http://schemas.microsoft.com/office/powerpoint/2010/main" val="10485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sociálních determinant</a:t>
            </a:r>
          </a:p>
        </p:txBody>
      </p:sp>
      <p:pic>
        <p:nvPicPr>
          <p:cNvPr id="12" name="Zástupný symbol pro obsah 11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686" y="1772816"/>
            <a:ext cx="7529193" cy="4104456"/>
          </a:xfrm>
        </p:spPr>
      </p:pic>
    </p:spTree>
    <p:extLst>
      <p:ext uri="{BB962C8B-B14F-4D97-AF65-F5344CB8AC3E}">
        <p14:creationId xmlns:p14="http://schemas.microsoft.com/office/powerpoint/2010/main" val="299644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sociálních determinant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195" y="1700808"/>
            <a:ext cx="7627713" cy="4176464"/>
          </a:xfrm>
        </p:spPr>
      </p:pic>
    </p:spTree>
    <p:extLst>
      <p:ext uri="{BB962C8B-B14F-4D97-AF65-F5344CB8AC3E}">
        <p14:creationId xmlns:p14="http://schemas.microsoft.com/office/powerpoint/2010/main" val="75267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VELEMÍNSKÝ, M. a kol.: </a:t>
            </a:r>
            <a:r>
              <a:rPr lang="cs-CZ" i="1" dirty="0"/>
              <a:t>Zdraví a nemoc</a:t>
            </a:r>
            <a:r>
              <a:rPr lang="cs-CZ" dirty="0"/>
              <a:t>, České Budějovice, ZSF JU 2011. str. </a:t>
            </a:r>
            <a:r>
              <a:rPr lang="cs-CZ" dirty="0" smtClean="0"/>
              <a:t>21-24</a:t>
            </a:r>
            <a:endParaRPr lang="cs-CZ" dirty="0"/>
          </a:p>
          <a:p>
            <a:r>
              <a:rPr lang="cs-CZ" dirty="0" smtClean="0"/>
              <a:t>ZAVÁZALOVÁ H. </a:t>
            </a:r>
            <a:r>
              <a:rPr lang="cs-CZ" dirty="0"/>
              <a:t>a kol</a:t>
            </a:r>
            <a:r>
              <a:rPr lang="cs-CZ" dirty="0" smtClean="0"/>
              <a:t>.: </a:t>
            </a:r>
            <a:r>
              <a:rPr lang="cs-CZ" i="1" dirty="0" smtClean="0"/>
              <a:t>Sociální lékařství a veřejné zdravotnictví</a:t>
            </a:r>
            <a:r>
              <a:rPr lang="cs-CZ" dirty="0" smtClean="0"/>
              <a:t>, Praha 2002. </a:t>
            </a:r>
            <a:r>
              <a:rPr lang="cs-CZ" dirty="0"/>
              <a:t>str. </a:t>
            </a:r>
            <a:r>
              <a:rPr lang="cs-CZ" dirty="0" smtClean="0"/>
              <a:t>26-36</a:t>
            </a:r>
            <a:endParaRPr lang="cs-CZ" dirty="0"/>
          </a:p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</a:t>
            </a:r>
            <a:r>
              <a:rPr lang="cs-CZ" dirty="0" smtClean="0"/>
              <a:t>str. 23-28, 65-68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determinant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faktory vnějšího prostředí</a:t>
            </a:r>
          </a:p>
          <a:p>
            <a:pPr marL="82296" indent="0">
              <a:buNone/>
            </a:pPr>
            <a:r>
              <a:rPr lang="cs-CZ" dirty="0" smtClean="0"/>
              <a:t>   (přírodní a sociální)</a:t>
            </a:r>
          </a:p>
          <a:p>
            <a:endParaRPr lang="cs-CZ" dirty="0" smtClean="0"/>
          </a:p>
          <a:p>
            <a:r>
              <a:rPr lang="cs-CZ" dirty="0" smtClean="0"/>
              <a:t>2. faktory individuální </a:t>
            </a:r>
          </a:p>
          <a:p>
            <a:pPr marL="82296" indent="0">
              <a:buNone/>
            </a:pPr>
            <a:r>
              <a:rPr lang="cs-CZ" dirty="0"/>
              <a:t> </a:t>
            </a:r>
            <a:r>
              <a:rPr lang="cs-CZ" dirty="0" smtClean="0"/>
              <a:t>  (genetické, psychické a behaviorální)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Faktory vnějšího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 smtClean="0"/>
              <a:t>Přírodní prostředí </a:t>
            </a:r>
          </a:p>
          <a:p>
            <a:r>
              <a:rPr lang="cs-CZ" dirty="0" smtClean="0"/>
              <a:t>Fyzikální faktory - teplota, tlak vzduchu, hluk, záření atd.</a:t>
            </a:r>
          </a:p>
          <a:p>
            <a:r>
              <a:rPr lang="cs-CZ" dirty="0" smtClean="0"/>
              <a:t>Chemické faktory - prvky a sloučeniny pronikající do organismu</a:t>
            </a:r>
          </a:p>
          <a:p>
            <a:r>
              <a:rPr lang="cs-CZ" dirty="0" smtClean="0"/>
              <a:t>Biologické faktory - mikroorganismy, viry, paraziti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vnějšího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 smtClean="0"/>
              <a:t>Prostředí sociální</a:t>
            </a:r>
            <a:endParaRPr lang="cs-CZ" dirty="0" smtClean="0"/>
          </a:p>
          <a:p>
            <a:r>
              <a:rPr lang="cs-CZ" dirty="0" smtClean="0"/>
              <a:t>Životní styl - bydlení, stravování, volný čas, vzdělání atd.</a:t>
            </a:r>
          </a:p>
          <a:p>
            <a:r>
              <a:rPr lang="cs-CZ" dirty="0" smtClean="0"/>
              <a:t>Pracovní proces a podmínky - pracovní požadavky, pracovní prostředí, přínos práce</a:t>
            </a:r>
          </a:p>
          <a:p>
            <a:r>
              <a:rPr lang="cs-CZ" dirty="0" smtClean="0"/>
              <a:t>Mezilidské vztahy – rodina, širší okolí</a:t>
            </a:r>
          </a:p>
          <a:p>
            <a:r>
              <a:rPr lang="cs-CZ" dirty="0" smtClean="0"/>
              <a:t>Zdravotní a sociální péče – dostupnost, kvalita, organizace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Faktory individuální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Genetické faktory – v určité míře se podílejí na řadě chorob</a:t>
            </a:r>
          </a:p>
          <a:p>
            <a:endParaRPr lang="cs-CZ" dirty="0" smtClean="0"/>
          </a:p>
          <a:p>
            <a:r>
              <a:rPr lang="cs-CZ" dirty="0" smtClean="0"/>
              <a:t>Psychické faktory – mají vliv na vznik a průběh onemocnění</a:t>
            </a:r>
          </a:p>
          <a:p>
            <a:endParaRPr lang="cs-CZ" dirty="0" smtClean="0"/>
          </a:p>
          <a:p>
            <a:r>
              <a:rPr lang="cs-CZ" dirty="0" smtClean="0"/>
              <a:t>Behaviorální faktory – zdravotní postoje a chování člověka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1187864" y="332656"/>
            <a:ext cx="2160000" cy="216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ŽIVOTNÍ STYL</a:t>
            </a:r>
            <a:endParaRPr lang="cs-CZ" sz="2000" dirty="0"/>
          </a:p>
        </p:txBody>
      </p:sp>
      <p:sp>
        <p:nvSpPr>
          <p:cNvPr id="6" name="Ovál 5"/>
          <p:cNvSpPr/>
          <p:nvPr/>
        </p:nvSpPr>
        <p:spPr>
          <a:xfrm>
            <a:off x="6804248" y="4401506"/>
            <a:ext cx="2160000" cy="216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GENETICKÝ ZÁKLAD</a:t>
            </a:r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1187864" y="4293096"/>
            <a:ext cx="2160000" cy="216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vál 9"/>
          <p:cNvSpPr/>
          <p:nvPr/>
        </p:nvSpPr>
        <p:spPr>
          <a:xfrm>
            <a:off x="4039651" y="2406079"/>
            <a:ext cx="2160000" cy="216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4435575" y="3216248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ZDRAVÍ</a:t>
            </a:r>
            <a:endParaRPr lang="cs-CZ" sz="2400" dirty="0">
              <a:ln>
                <a:solidFill>
                  <a:srgbClr val="FFC000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8" name="Přímá spojnice se šipkou 17"/>
          <p:cNvCxnSpPr>
            <a:endCxn id="8" idx="2"/>
          </p:cNvCxnSpPr>
          <p:nvPr/>
        </p:nvCxnSpPr>
        <p:spPr>
          <a:xfrm>
            <a:off x="3305331" y="1410580"/>
            <a:ext cx="3498917" cy="20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endCxn id="6" idx="2"/>
          </p:cNvCxnSpPr>
          <p:nvPr/>
        </p:nvCxnSpPr>
        <p:spPr>
          <a:xfrm>
            <a:off x="3347864" y="5481506"/>
            <a:ext cx="345638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8" idx="4"/>
            <a:endCxn id="6" idx="0"/>
          </p:cNvCxnSpPr>
          <p:nvPr/>
        </p:nvCxnSpPr>
        <p:spPr>
          <a:xfrm>
            <a:off x="7884248" y="2492656"/>
            <a:ext cx="0" cy="19088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>
            <a:off x="2267864" y="2492656"/>
            <a:ext cx="0" cy="18004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Ovál 7"/>
          <p:cNvSpPr/>
          <p:nvPr/>
        </p:nvSpPr>
        <p:spPr>
          <a:xfrm>
            <a:off x="6804248" y="332656"/>
            <a:ext cx="2160000" cy="216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spc="-100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ŽIVOTNÍ PROSTŘEDÍ</a:t>
            </a:r>
            <a:endParaRPr lang="cs-CZ" sz="2000" spc="-1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1289227" y="5049930"/>
            <a:ext cx="201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SYSTÉM</a:t>
            </a:r>
          </a:p>
          <a:p>
            <a:pPr algn="ctr"/>
            <a:r>
              <a:rPr lang="cs-CZ" dirty="0" smtClean="0">
                <a:ln>
                  <a:solidFill>
                    <a:srgbClr val="FFC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ZDRAVOTNICTVÍ</a:t>
            </a:r>
            <a:endParaRPr lang="cs-CZ" dirty="0"/>
          </a:p>
        </p:txBody>
      </p:sp>
      <p:cxnSp>
        <p:nvCxnSpPr>
          <p:cNvPr id="3" name="Přímá spojnice se šipkou 2"/>
          <p:cNvCxnSpPr>
            <a:endCxn id="10" idx="1"/>
          </p:cNvCxnSpPr>
          <p:nvPr/>
        </p:nvCxnSpPr>
        <p:spPr>
          <a:xfrm>
            <a:off x="3131840" y="2065789"/>
            <a:ext cx="1224136" cy="6566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>
            <a:off x="5982194" y="2015662"/>
            <a:ext cx="1039509" cy="7808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V="1">
            <a:off x="3131840" y="4115895"/>
            <a:ext cx="1102040" cy="619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6" idx="1"/>
          </p:cNvCxnSpPr>
          <p:nvPr/>
        </p:nvCxnSpPr>
        <p:spPr>
          <a:xfrm flipH="1" flipV="1">
            <a:off x="5982195" y="4112397"/>
            <a:ext cx="1138378" cy="6054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1943828" y="188112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40 %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596336" y="180699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35 %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1943828" y="578932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15 %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7596336" y="595665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10 %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Hlavní zdravotní determinanty v evropském kontextu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Obezita, výživa, pohyb – 30 % dětí v EU má nadváhu. Obezita má vliv na mnohá </a:t>
            </a:r>
            <a:r>
              <a:rPr lang="cs-CZ" dirty="0" err="1" smtClean="0"/>
              <a:t>onem</a:t>
            </a:r>
            <a:r>
              <a:rPr lang="cs-CZ" dirty="0" smtClean="0"/>
              <a:t>. (cukrovka, rakovina, nemoci srdce a cév…)</a:t>
            </a:r>
          </a:p>
          <a:p>
            <a:r>
              <a:rPr lang="cs-CZ" dirty="0" smtClean="0"/>
              <a:t>Alkohol – vliv na jedince i společnost, působí přímo i nepřímo (25 % dopravních nehod v EU)</a:t>
            </a:r>
          </a:p>
          <a:p>
            <a:r>
              <a:rPr lang="cs-CZ" dirty="0" smtClean="0"/>
              <a:t>Kouření – několikanásobně zvyšuje riziko úmrtí na zhoubné nádory i kardiovaskulární onemocnění. </a:t>
            </a:r>
            <a:r>
              <a:rPr lang="cs-CZ" dirty="0" smtClean="0"/>
              <a:t>Podobně neblahé následky má i pasivní kouření (v </a:t>
            </a:r>
            <a:r>
              <a:rPr lang="cs-CZ" dirty="0" smtClean="0"/>
              <a:t>ČR kouří asi 26% lidí nad 18 let</a:t>
            </a:r>
            <a:r>
              <a:rPr lang="cs-CZ" dirty="0" smtClean="0"/>
              <a:t>). Kouření v těhotenství může vést k nižší porodní hmotnosti, předčasnému porodu nebo i úmrtí plodu.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Hlavní zdravotní determinanty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Drogy – působí mnoho náhlých úmrtí (1990-2003 </a:t>
            </a:r>
            <a:r>
              <a:rPr lang="cs-CZ" dirty="0"/>
              <a:t>v </a:t>
            </a:r>
            <a:r>
              <a:rPr lang="cs-CZ" dirty="0" smtClean="0"/>
              <a:t>EU 10 000 náhlých úmrtí), přímé </a:t>
            </a:r>
            <a:r>
              <a:rPr lang="cs-CZ" dirty="0"/>
              <a:t>(injekční uživatelé – 20x vyšší úmrtnost než vrstevníci </a:t>
            </a:r>
            <a:r>
              <a:rPr lang="cs-CZ" dirty="0" smtClean="0"/>
              <a:t>) i </a:t>
            </a:r>
            <a:r>
              <a:rPr lang="cs-CZ" dirty="0" smtClean="0"/>
              <a:t>nepřímé </a:t>
            </a:r>
            <a:r>
              <a:rPr lang="cs-CZ" dirty="0" smtClean="0"/>
              <a:t>působení (násilí, AIDS, žloutenka)</a:t>
            </a:r>
            <a:endParaRPr lang="cs-CZ" dirty="0" smtClean="0"/>
          </a:p>
          <a:p>
            <a:r>
              <a:rPr lang="cs-CZ" dirty="0" smtClean="0"/>
              <a:t>Psychické potíže – ovlivňují kvalitu života, přesto se jim věnuje malá pozornost, stále působí stigmatizaci (12% nemocí v EU</a:t>
            </a:r>
            <a:r>
              <a:rPr lang="cs-CZ" dirty="0" smtClean="0"/>
              <a:t>). Tyto </a:t>
            </a:r>
            <a:r>
              <a:rPr lang="cs-CZ" dirty="0" err="1" smtClean="0"/>
              <a:t>onem</a:t>
            </a:r>
            <a:r>
              <a:rPr lang="cs-CZ" dirty="0" smtClean="0"/>
              <a:t>.  vedou k </a:t>
            </a:r>
            <a:r>
              <a:rPr lang="cs-CZ" dirty="0" err="1" smtClean="0"/>
              <a:t>prac</a:t>
            </a:r>
            <a:r>
              <a:rPr lang="cs-CZ" dirty="0" smtClean="0"/>
              <a:t>. neschopnosti až invaliditě, soc. problémům, atd.</a:t>
            </a:r>
            <a:endParaRPr lang="cs-CZ" dirty="0" smtClean="0"/>
          </a:p>
          <a:p>
            <a:r>
              <a:rPr lang="cs-CZ" dirty="0" smtClean="0"/>
              <a:t>Stav životního prostředí – v EU způsobuje od 2 do 6 % </a:t>
            </a:r>
            <a:r>
              <a:rPr lang="cs-CZ" dirty="0" err="1" smtClean="0"/>
              <a:t>zdr</a:t>
            </a:r>
            <a:r>
              <a:rPr lang="cs-CZ" dirty="0" smtClean="0"/>
              <a:t>. obtíží – vliv na nádorová </a:t>
            </a:r>
            <a:r>
              <a:rPr lang="cs-CZ" dirty="0" err="1" smtClean="0"/>
              <a:t>onem</a:t>
            </a:r>
            <a:r>
              <a:rPr lang="cs-CZ" dirty="0" smtClean="0"/>
              <a:t>.  alergie, </a:t>
            </a:r>
            <a:r>
              <a:rPr lang="cs-CZ" dirty="0" smtClean="0"/>
              <a:t>astma.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42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4085</TotalTime>
  <Words>1180</Words>
  <Application>Microsoft Office PowerPoint</Application>
  <PresentationFormat>Předvádění na obrazovce (4:3)</PresentationFormat>
  <Paragraphs>107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Slunovrat</vt:lpstr>
      <vt:lpstr>DETERMINANTY ZDRAVÍ  aneb Proč je zdraví takové?</vt:lpstr>
      <vt:lpstr>Proč je zdraví takové?</vt:lpstr>
      <vt:lpstr>Dělení determinant zdraví</vt:lpstr>
      <vt:lpstr>Faktory vnějšího prostředí</vt:lpstr>
      <vt:lpstr>Faktory vnějšího prostředí</vt:lpstr>
      <vt:lpstr>Faktory individuální</vt:lpstr>
      <vt:lpstr>Prezentace aplikace PowerPoint</vt:lpstr>
      <vt:lpstr>Hlavní zdravotní determinanty v evropském kontextu</vt:lpstr>
      <vt:lpstr>Hlavní zdravotní determinanty v evropském kontextu</vt:lpstr>
      <vt:lpstr>Hlavní zdravotní determinanty v evropském kontextu</vt:lpstr>
      <vt:lpstr>Zásadní význam sociálních determinant zdraví</vt:lpstr>
      <vt:lpstr>Ovlivnitelnost determinant zdraví</vt:lpstr>
      <vt:lpstr>Ovlivnitelnost faktorů vnějšího prostředí</vt:lpstr>
      <vt:lpstr>Ovlivnitelnost individuálních faktorů</vt:lpstr>
      <vt:lpstr>Společenský význam zdraví a nemoci</vt:lpstr>
      <vt:lpstr>Společenská a ekonomická závažnost poruch zdraví</vt:lpstr>
      <vt:lpstr>Prezentace aplikace PowerPoint</vt:lpstr>
      <vt:lpstr>Prevence</vt:lpstr>
      <vt:lpstr>Druhy prevence</vt:lpstr>
      <vt:lpstr>Úloha sociální práce v prevenci nemocí</vt:lpstr>
      <vt:lpstr>USA 2012 – 48 milionů osob trpících nedostatkem potravin</vt:lpstr>
      <vt:lpstr>Vliv sociálních determinant</vt:lpstr>
      <vt:lpstr>Vliv sociálních determinant</vt:lpstr>
      <vt:lpstr>Vliv sociálních determinant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machulova</cp:lastModifiedBy>
  <cp:revision>90</cp:revision>
  <dcterms:created xsi:type="dcterms:W3CDTF">2014-09-10T08:37:37Z</dcterms:created>
  <dcterms:modified xsi:type="dcterms:W3CDTF">2018-10-15T11:17:19Z</dcterms:modified>
</cp:coreProperties>
</file>