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375" r:id="rId3"/>
    <p:sldId id="372" r:id="rId4"/>
    <p:sldId id="395" r:id="rId5"/>
    <p:sldId id="298" r:id="rId6"/>
    <p:sldId id="312" r:id="rId7"/>
    <p:sldId id="341" r:id="rId8"/>
    <p:sldId id="340" r:id="rId9"/>
    <p:sldId id="347" r:id="rId10"/>
    <p:sldId id="403" r:id="rId11"/>
    <p:sldId id="359" r:id="rId12"/>
    <p:sldId id="285" r:id="rId13"/>
    <p:sldId id="349" r:id="rId14"/>
    <p:sldId id="376" r:id="rId15"/>
    <p:sldId id="377" r:id="rId16"/>
    <p:sldId id="386" r:id="rId17"/>
    <p:sldId id="387" r:id="rId18"/>
    <p:sldId id="378" r:id="rId19"/>
    <p:sldId id="389" r:id="rId20"/>
    <p:sldId id="390" r:id="rId21"/>
    <p:sldId id="400" r:id="rId22"/>
    <p:sldId id="404" r:id="rId23"/>
    <p:sldId id="259" r:id="rId24"/>
    <p:sldId id="287" r:id="rId25"/>
    <p:sldId id="288" r:id="rId26"/>
    <p:sldId id="401" r:id="rId27"/>
    <p:sldId id="380" r:id="rId28"/>
    <p:sldId id="402" r:id="rId29"/>
    <p:sldId id="379" r:id="rId30"/>
    <p:sldId id="260" r:id="rId31"/>
    <p:sldId id="392" r:id="rId32"/>
    <p:sldId id="391" r:id="rId33"/>
    <p:sldId id="382" r:id="rId34"/>
    <p:sldId id="394" r:id="rId35"/>
    <p:sldId id="405" r:id="rId36"/>
    <p:sldId id="407" r:id="rId37"/>
    <p:sldId id="406" r:id="rId3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148A59-6736-496F-9832-C48881AEA8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833C5F-84B8-4BE5-B541-91DAA19F96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2ADB629-1AB3-483E-A738-554570635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5AA2-9108-4ABA-8583-62D4FE801E2F}" type="datetimeFigureOut">
              <a:rPr lang="de-DE" smtClean="0"/>
              <a:t>24.02.2022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FB967E5-1216-42E1-99B3-77CAD29B0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0D979B2-7F63-47F9-829C-3736F0AE3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B07A-00EA-48A5-8DDE-1E5AB509BE7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2285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9B0BFC-7804-4B5D-A695-A0CE75496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F917675-4D36-4ABD-BEFD-D2EEDC4862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B5D1C79-82C7-47B8-9F9B-FDC42A734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5AA2-9108-4ABA-8583-62D4FE801E2F}" type="datetimeFigureOut">
              <a:rPr lang="de-DE" smtClean="0"/>
              <a:t>24.02.2022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9DE1976-ED85-4495-999D-D40128BA7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6ACB594-B0CD-4BF5-8CCC-B0F1C0201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B07A-00EA-48A5-8DDE-1E5AB509BE7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523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B6B5249-B5DE-4CE7-A9C7-34FBF48D75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24133CD-7C49-4DC5-ABFE-6EE896754E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6390601-AF27-409D-AD49-7D44DEDC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5AA2-9108-4ABA-8583-62D4FE801E2F}" type="datetimeFigureOut">
              <a:rPr lang="de-DE" smtClean="0"/>
              <a:t>24.02.2022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FDBDAB8-3ADE-4C69-B70C-DAB586E92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6A6DE38-09D6-4699-BC87-F4467FB2B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B07A-00EA-48A5-8DDE-1E5AB509BE7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0910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D148F4-1FFC-4B2A-9F55-16E9ED4A7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501DA0-3C5E-499B-9C33-26F0D4F40A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5D202B2-80C6-47D6-BD82-B7F635A9E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5AA2-9108-4ABA-8583-62D4FE801E2F}" type="datetimeFigureOut">
              <a:rPr lang="de-DE" smtClean="0"/>
              <a:t>24.02.2022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4541EEA-EC54-4209-AAC7-BC73B2C74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92EFED-89F9-4BDB-BFE9-C6B9DE568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B07A-00EA-48A5-8DDE-1E5AB509BE7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7253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6395E9-FF71-4806-AD70-1D998611F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30F7E1F-8CF5-4C09-AB1E-BDFD5AE712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E82AD4-F5D2-4F5A-9968-43A4A40F0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5AA2-9108-4ABA-8583-62D4FE801E2F}" type="datetimeFigureOut">
              <a:rPr lang="de-DE" smtClean="0"/>
              <a:t>24.02.2022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0186566-8BCA-48D7-9F40-2265534E0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0EB8BD8-6AE9-467E-A8FB-A6760406B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B07A-00EA-48A5-8DDE-1E5AB509BE7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31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ED228A-9DA7-433B-A4BD-1CA23E16A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049307-112F-4A9B-8C2F-737D860FCE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8253410-1A19-4315-9C42-E4CF2FEDE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6A5DC12-0EB0-447B-A0D1-C6418ADA1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5AA2-9108-4ABA-8583-62D4FE801E2F}" type="datetimeFigureOut">
              <a:rPr lang="de-DE" smtClean="0"/>
              <a:t>24.02.2022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B458A50-164A-41FB-A60B-A724D1C4E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39B1F50-2D07-43F7-A1F1-805CDCAAD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B07A-00EA-48A5-8DDE-1E5AB509BE7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2262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926178-71D3-4DB9-91D1-2EE2EEEBD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D3F4B91-1FE6-4724-8332-C5754D6729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BCDE8C5-EC6D-44A4-A5E3-F51D788776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B0F55A6-BA0D-4155-92DB-02AC363B65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CD9C463-BE7A-459C-9B91-572B7D3AF1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75ADC99-A97E-4301-AF3A-8A87E2597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5AA2-9108-4ABA-8583-62D4FE801E2F}" type="datetimeFigureOut">
              <a:rPr lang="de-DE" smtClean="0"/>
              <a:t>24.02.2022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70892D6-C3A4-43F6-A6B3-B329E1142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C25E153-0AF1-4A77-B5D3-0065A1171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B07A-00EA-48A5-8DDE-1E5AB509BE7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6521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5A3462-B74D-46B6-B691-E1591E6F1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F5519B5-D03C-4677-8896-747FD1E5D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5AA2-9108-4ABA-8583-62D4FE801E2F}" type="datetimeFigureOut">
              <a:rPr lang="de-DE" smtClean="0"/>
              <a:t>24.02.2022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3E62304-30B3-49CE-90C4-75290B2EB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0368B06-53FF-4D33-958A-B1FE607D5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B07A-00EA-48A5-8DDE-1E5AB509BE7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9064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233E938-4B8B-478D-A1EB-7B256E2E3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5AA2-9108-4ABA-8583-62D4FE801E2F}" type="datetimeFigureOut">
              <a:rPr lang="de-DE" smtClean="0"/>
              <a:t>24.02.2022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4D05CB2-7D0D-43C4-8134-D462EEF31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C6757E1-F832-4E2F-8524-261EB1A44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B07A-00EA-48A5-8DDE-1E5AB509BE7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495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F3DD3F-F53A-4745-8989-43408AA4E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6E1D363-0254-4ED2-938D-C49E305E3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E97EC96-FE38-4DBC-A68B-2F32927139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301646B-4298-4901-B8BB-59522246A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5AA2-9108-4ABA-8583-62D4FE801E2F}" type="datetimeFigureOut">
              <a:rPr lang="de-DE" smtClean="0"/>
              <a:t>24.02.2022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A7D98C3-2408-47DD-94B7-7B2E8FC0D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414852B-1DEC-486A-B397-475AE83D7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B07A-00EA-48A5-8DDE-1E5AB509BE7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1232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6DF329-B6C1-4A6F-9E70-F57F20470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4DAB939-34A7-415F-9E77-F7B8AF1451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7C96801-B15B-4702-BDF0-3A4F3F73ED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0B381C8-2FA9-4521-940D-5C262711A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5AA2-9108-4ABA-8583-62D4FE801E2F}" type="datetimeFigureOut">
              <a:rPr lang="de-DE" smtClean="0"/>
              <a:t>24.02.2022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6DB1DF-101E-4681-8166-FFADEB023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E223F99-5CC6-447C-A013-F432E84D9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B07A-00EA-48A5-8DDE-1E5AB509BE7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3712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F5DA782-276A-4C4C-BA99-19C78720F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146C944-5C74-4179-B279-812143004C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DAA9841-D152-4950-80BA-87D7DE4CD2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F5AA2-9108-4ABA-8583-62D4FE801E2F}" type="datetimeFigureOut">
              <a:rPr lang="de-DE" smtClean="0"/>
              <a:t>24.02.2022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F17672E-810A-4BDB-A663-8D5ED8533E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E791557-50C2-433B-B595-0FB94F5D7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EB07A-00EA-48A5-8DDE-1E5AB509BE7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3395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oerterbuchnetz.de/cgi-bin/WBNetz/wbgui_py?sigle=DWB&amp;mode=Vernetzung&amp;hitlist=&amp;patternlist=&amp;lemid=GK00143#XGK00143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dwds.de/wb/Kaffee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D6A279-D769-4A13-8BA5-624B1F9CAA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9344" y="734917"/>
            <a:ext cx="9144000" cy="1730565"/>
          </a:xfrm>
        </p:spPr>
        <p:txBody>
          <a:bodyPr>
            <a:normAutofit/>
          </a:bodyPr>
          <a:lstStyle/>
          <a:p>
            <a:br>
              <a:rPr lang="de-DE" sz="3600" b="1" dirty="0"/>
            </a:br>
            <a:br>
              <a:rPr lang="de-DE" sz="3600" b="1" dirty="0"/>
            </a:br>
            <a:r>
              <a:rPr lang="de-DE" sz="3600" b="1" dirty="0">
                <a:latin typeface="Aharoni" panose="02010803020104030203" pitchFamily="2" charset="-79"/>
                <a:cs typeface="Aharoni" panose="02010803020104030203" pitchFamily="2" charset="-79"/>
              </a:rPr>
              <a:t>Lexikologie und Wortbildung</a:t>
            </a:r>
            <a:endParaRPr lang="de-DE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338D298-6AAF-4FC9-8FD6-89CDEE67D8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sz="2800" b="1" cap="small" dirty="0"/>
              <a:t>Block I:</a:t>
            </a:r>
          </a:p>
          <a:p>
            <a:r>
              <a:rPr lang="de-DE" sz="2800" b="1" dirty="0"/>
              <a:t>Einführung</a:t>
            </a:r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9847D07-2656-4F27-8438-AACB9A443B47}"/>
              </a:ext>
            </a:extLst>
          </p:cNvPr>
          <p:cNvSpPr txBox="1"/>
          <p:nvPr/>
        </p:nvSpPr>
        <p:spPr>
          <a:xfrm>
            <a:off x="1609344" y="5257800"/>
            <a:ext cx="31048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Dr.  habil. Christine Pretzl</a:t>
            </a:r>
          </a:p>
          <a:p>
            <a:r>
              <a:rPr lang="de-DE" sz="1600" dirty="0"/>
              <a:t>Südböhmische Universität Budweis</a:t>
            </a:r>
          </a:p>
          <a:p>
            <a:r>
              <a:rPr lang="de-DE" sz="1600" dirty="0"/>
              <a:t>Sommersemester 2022</a:t>
            </a:r>
          </a:p>
        </p:txBody>
      </p:sp>
    </p:spTree>
    <p:extLst>
      <p:ext uri="{BB962C8B-B14F-4D97-AF65-F5344CB8AC3E}">
        <p14:creationId xmlns:p14="http://schemas.microsoft.com/office/powerpoint/2010/main" val="3344006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4E64F2F-A5C7-446D-AB9D-C331218BFE6C}"/>
              </a:ext>
            </a:extLst>
          </p:cNvPr>
          <p:cNvSpPr txBox="1"/>
          <p:nvPr/>
        </p:nvSpPr>
        <p:spPr>
          <a:xfrm flipH="1">
            <a:off x="3150868" y="2302867"/>
            <a:ext cx="38188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sz="2400" b="1" dirty="0">
                <a:solidFill>
                  <a:srgbClr val="00B050"/>
                </a:solidFill>
              </a:rPr>
              <a:t>Arbeitsauftrag:</a:t>
            </a:r>
          </a:p>
          <a:p>
            <a:endParaRPr lang="de-DE" sz="2000" b="1" dirty="0">
              <a:solidFill>
                <a:srgbClr val="00B050"/>
              </a:solidFill>
            </a:endParaRPr>
          </a:p>
          <a:p>
            <a:r>
              <a:rPr lang="de-DE" sz="2400" dirty="0"/>
              <a:t>Das Wortfeld „Sprache“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3E0E569-2203-4E37-B9E0-4E2572243B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705" y="1035050"/>
            <a:ext cx="67627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529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C294F3D5-C0C4-45E9-A9D4-5E3553EA4B49}"/>
              </a:ext>
            </a:extLst>
          </p:cNvPr>
          <p:cNvSpPr txBox="1"/>
          <p:nvPr/>
        </p:nvSpPr>
        <p:spPr>
          <a:xfrm>
            <a:off x="1187834" y="519953"/>
            <a:ext cx="8721426" cy="69249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ym typeface="Wingdings" panose="05000000000000000000" pitchFamily="2" charset="2"/>
              </a:rPr>
              <a:t>Lexikologie als Teilgebiet der Sprachwissenschaft:</a:t>
            </a:r>
          </a:p>
          <a:p>
            <a:endParaRPr lang="de-DE" sz="2400" b="1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de-DE" b="1" dirty="0">
                <a:sym typeface="Wingdings" panose="05000000000000000000" pitchFamily="2" charset="2"/>
              </a:rPr>
              <a:t>Zentraler Forschungsgegenstand</a:t>
            </a:r>
            <a:r>
              <a:rPr lang="de-DE" dirty="0">
                <a:sym typeface="Wingdings" panose="05000000000000000000" pitchFamily="2" charset="2"/>
              </a:rPr>
              <a:t>:</a:t>
            </a:r>
          </a:p>
          <a:p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	Erforschung des Wortes als Teil des Wortschatzes</a:t>
            </a:r>
          </a:p>
          <a:p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 	in seinem wortbildungsmorphologischen Aufbau</a:t>
            </a:r>
          </a:p>
          <a:p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	in seinen Bedeutungen, Bedeutungsbeziehungen und Bedeutungsveränderungen</a:t>
            </a: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de-DE" b="1" dirty="0">
                <a:sym typeface="Wingdings" panose="05000000000000000000" pitchFamily="2" charset="2"/>
              </a:rPr>
              <a:t>Weitere Forschungsbereiche</a:t>
            </a:r>
            <a:r>
              <a:rPr lang="de-DE" dirty="0">
                <a:sym typeface="Wingdings" panose="05000000000000000000" pitchFamily="2" charset="2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	Formen und Strukturen der Wortschatzgliederung</a:t>
            </a:r>
          </a:p>
          <a:p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	Lexik als Teil der menschlichen Sprachfähigkeit</a:t>
            </a:r>
          </a:p>
          <a:p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	Sprachsoziologische, sprachpsychologische, sprachgeographische und </a:t>
            </a:r>
          </a:p>
          <a:p>
            <a:r>
              <a:rPr lang="de-DE" dirty="0">
                <a:sym typeface="Wingdings" panose="05000000000000000000" pitchFamily="2" charset="2"/>
              </a:rPr>
              <a:t>	sprachhistorische Aspekte der Lexik</a:t>
            </a:r>
          </a:p>
          <a:p>
            <a:r>
              <a:rPr lang="de-DE" dirty="0">
                <a:sym typeface="Wingdings" panose="05000000000000000000" pitchFamily="2" charset="2"/>
              </a:rPr>
              <a:t>		</a:t>
            </a:r>
            <a:r>
              <a:rPr lang="de-DE" sz="1600" dirty="0">
                <a:sym typeface="Wingdings" panose="05000000000000000000" pitchFamily="2" charset="2"/>
              </a:rPr>
              <a:t>(vgl. zum Beispiel Fachsprachenforschung oder </a:t>
            </a:r>
            <a:r>
              <a:rPr lang="de-DE" sz="1600" dirty="0" err="1">
                <a:sym typeface="Wingdings" panose="05000000000000000000" pitchFamily="2" charset="2"/>
              </a:rPr>
              <a:t>Neologismenforschung</a:t>
            </a:r>
            <a:r>
              <a:rPr lang="de-DE" sz="1600" dirty="0">
                <a:sym typeface="Wingdings" panose="05000000000000000000" pitchFamily="2" charset="2"/>
              </a:rPr>
              <a:t>)</a:t>
            </a:r>
          </a:p>
          <a:p>
            <a:r>
              <a:rPr lang="de-DE" dirty="0">
                <a:sym typeface="Wingdings" panose="05000000000000000000" pitchFamily="2" charset="2"/>
              </a:rPr>
              <a:t>	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è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1770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895349" y="310927"/>
            <a:ext cx="9782175" cy="7386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de-DE" sz="2200" dirty="0">
                <a:cs typeface="Arial" pitchFamily="34" charset="0"/>
              </a:rPr>
              <a:t> </a:t>
            </a:r>
            <a:endParaRPr lang="de-DE" sz="2200" b="1" dirty="0">
              <a:cs typeface="Arial" pitchFamily="34" charset="0"/>
            </a:endParaRPr>
          </a:p>
          <a:p>
            <a:pPr lvl="1"/>
            <a:endParaRPr lang="de-DE" sz="2000" u="sng" dirty="0">
              <a:cs typeface="Arial" pitchFamily="34" charset="0"/>
            </a:endParaRPr>
          </a:p>
          <a:p>
            <a:pPr lvl="1"/>
            <a:r>
              <a:rPr lang="de-DE" sz="2000" b="1" dirty="0">
                <a:cs typeface="Arial" pitchFamily="34" charset="0"/>
              </a:rPr>
              <a:t>       </a:t>
            </a:r>
          </a:p>
          <a:p>
            <a:pPr lvl="1"/>
            <a:r>
              <a:rPr lang="de-DE" sz="2000" b="1" dirty="0">
                <a:cs typeface="Arial" pitchFamily="34" charset="0"/>
              </a:rPr>
              <a:t>    	</a:t>
            </a:r>
            <a:r>
              <a:rPr lang="de-DE" sz="2000" b="1" dirty="0">
                <a:cs typeface="Arial" pitchFamily="34" charset="0"/>
                <a:sym typeface="Wingdings" panose="05000000000000000000" pitchFamily="2" charset="2"/>
              </a:rPr>
              <a:t>   	</a:t>
            </a:r>
            <a:r>
              <a:rPr lang="de-DE" sz="2000" b="1" dirty="0">
                <a:cs typeface="Arial" pitchFamily="34" charset="0"/>
              </a:rPr>
              <a:t>Phonologie </a:t>
            </a:r>
            <a:r>
              <a:rPr lang="de-DE" sz="2000" dirty="0">
                <a:cs typeface="Arial" pitchFamily="34" charset="0"/>
              </a:rPr>
              <a:t>(Lehre von den Lauten)  und  </a:t>
            </a:r>
          </a:p>
          <a:p>
            <a:pPr lvl="1"/>
            <a:r>
              <a:rPr lang="de-DE" sz="2000" b="1" dirty="0">
                <a:cs typeface="Arial" pitchFamily="34" charset="0"/>
              </a:rPr>
              <a:t>           	Graphemik</a:t>
            </a:r>
            <a:r>
              <a:rPr lang="de-DE" sz="2000" dirty="0">
                <a:cs typeface="Arial" pitchFamily="34" charset="0"/>
              </a:rPr>
              <a:t> (Verschriftung der Laute)</a:t>
            </a:r>
          </a:p>
          <a:p>
            <a:pPr lvl="1"/>
            <a:endParaRPr lang="de-DE" sz="2000" dirty="0">
              <a:cs typeface="Arial" pitchFamily="34" charset="0"/>
            </a:endParaRPr>
          </a:p>
          <a:p>
            <a:pPr lvl="1"/>
            <a:r>
              <a:rPr lang="de-DE" sz="2000" dirty="0">
                <a:cs typeface="Arial" pitchFamily="34" charset="0"/>
              </a:rPr>
              <a:t>    	</a:t>
            </a:r>
            <a:r>
              <a:rPr lang="de-DE" sz="2000" dirty="0">
                <a:cs typeface="Arial" pitchFamily="34" charset="0"/>
                <a:sym typeface="Wingdings" panose="05000000000000000000" pitchFamily="2" charset="2"/>
              </a:rPr>
              <a:t>   	</a:t>
            </a:r>
            <a:r>
              <a:rPr lang="de-DE" sz="2000" b="1" dirty="0">
                <a:cs typeface="Arial" pitchFamily="34" charset="0"/>
              </a:rPr>
              <a:t>Morphologie</a:t>
            </a:r>
            <a:r>
              <a:rPr lang="de-DE" sz="2000" dirty="0">
                <a:cs typeface="Arial" pitchFamily="34" charset="0"/>
              </a:rPr>
              <a:t> (Bestandteile von Wörtern (Flexion), Wort, Wortbildung)</a:t>
            </a:r>
          </a:p>
          <a:p>
            <a:pPr lvl="1"/>
            <a:endParaRPr lang="de-DE" sz="2000" dirty="0">
              <a:cs typeface="Arial" pitchFamily="34" charset="0"/>
            </a:endParaRPr>
          </a:p>
          <a:p>
            <a:pPr lvl="1"/>
            <a:r>
              <a:rPr lang="de-DE" sz="2000" dirty="0">
                <a:cs typeface="Arial" pitchFamily="34" charset="0"/>
              </a:rPr>
              <a:t>   	 </a:t>
            </a:r>
            <a:r>
              <a:rPr lang="de-DE" sz="2000" dirty="0">
                <a:cs typeface="Arial" pitchFamily="34" charset="0"/>
                <a:sym typeface="Wingdings" panose="05000000000000000000" pitchFamily="2" charset="2"/>
              </a:rPr>
              <a:t>   	</a:t>
            </a:r>
            <a:r>
              <a:rPr lang="de-DE" sz="2000" b="1" dirty="0">
                <a:cs typeface="Arial" pitchFamily="34" charset="0"/>
              </a:rPr>
              <a:t>Syntax </a:t>
            </a:r>
            <a:r>
              <a:rPr lang="de-DE" sz="2000" dirty="0">
                <a:cs typeface="Arial" pitchFamily="34" charset="0"/>
              </a:rPr>
              <a:t>(Satzbau)</a:t>
            </a:r>
            <a:r>
              <a:rPr lang="de-DE" sz="2000" dirty="0">
                <a:cs typeface="Arial" pitchFamily="34" charset="0"/>
                <a:sym typeface="Wingdings" pitchFamily="2" charset="2"/>
              </a:rPr>
              <a:t> </a:t>
            </a:r>
          </a:p>
          <a:p>
            <a:pPr lvl="1"/>
            <a:endParaRPr lang="de-DE" sz="2000" dirty="0">
              <a:cs typeface="Arial" pitchFamily="34" charset="0"/>
              <a:sym typeface="Wingdings" pitchFamily="2" charset="2"/>
            </a:endParaRPr>
          </a:p>
          <a:p>
            <a:pPr lvl="1"/>
            <a:r>
              <a:rPr lang="de-DE" sz="2000" dirty="0">
                <a:cs typeface="Arial" pitchFamily="34" charset="0"/>
                <a:sym typeface="Wingdings" pitchFamily="2" charset="2"/>
              </a:rPr>
              <a:t>   	  	T</a:t>
            </a:r>
            <a:r>
              <a:rPr lang="de-DE" sz="2000" b="1" dirty="0">
                <a:cs typeface="Arial" pitchFamily="34" charset="0"/>
                <a:sym typeface="Wingdings" pitchFamily="2" charset="2"/>
              </a:rPr>
              <a:t>extlinguistik</a:t>
            </a:r>
            <a:r>
              <a:rPr lang="de-DE" sz="2000" dirty="0">
                <a:cs typeface="Arial" pitchFamily="34" charset="0"/>
                <a:sym typeface="Wingdings" pitchFamily="2" charset="2"/>
              </a:rPr>
              <a:t> (</a:t>
            </a:r>
            <a:r>
              <a:rPr lang="de-DE" sz="2000" u="sng" dirty="0">
                <a:cs typeface="Arial" pitchFamily="34" charset="0"/>
                <a:sym typeface="Wingdings" pitchFamily="2" charset="2"/>
              </a:rPr>
              <a:t>Aufbau</a:t>
            </a:r>
            <a:r>
              <a:rPr lang="de-DE" sz="2000" dirty="0">
                <a:cs typeface="Arial" pitchFamily="34" charset="0"/>
                <a:sym typeface="Wingdings" pitchFamily="2" charset="2"/>
              </a:rPr>
              <a:t> von Texten)</a:t>
            </a:r>
            <a:r>
              <a:rPr lang="de-DE" sz="2000" b="1" dirty="0">
                <a:cs typeface="Arial" pitchFamily="34" charset="0"/>
                <a:sym typeface="Wingdings" pitchFamily="2" charset="2"/>
              </a:rPr>
              <a:t> </a:t>
            </a:r>
          </a:p>
          <a:p>
            <a:pPr lvl="1"/>
            <a:endParaRPr lang="de-DE" sz="2000" b="1" dirty="0">
              <a:cs typeface="Arial" pitchFamily="34" charset="0"/>
              <a:sym typeface="Wingdings" pitchFamily="2" charset="2"/>
            </a:endParaRPr>
          </a:p>
          <a:p>
            <a:pPr lvl="1"/>
            <a:endParaRPr lang="de-DE" sz="2000" b="1" dirty="0">
              <a:cs typeface="Arial" pitchFamily="34" charset="0"/>
              <a:sym typeface="Wingdings" pitchFamily="2" charset="2"/>
            </a:endParaRPr>
          </a:p>
          <a:p>
            <a:pPr lvl="1"/>
            <a:r>
              <a:rPr lang="de-DE" sz="2000" b="1" dirty="0">
                <a:cs typeface="Arial" pitchFamily="34" charset="0"/>
                <a:sym typeface="Wingdings" pitchFamily="2" charset="2"/>
              </a:rPr>
              <a:t>   	   	Pragmatik</a:t>
            </a:r>
            <a:r>
              <a:rPr lang="de-DE" sz="2000" dirty="0">
                <a:cs typeface="Arial" pitchFamily="34" charset="0"/>
                <a:sym typeface="Wingdings" pitchFamily="2" charset="2"/>
              </a:rPr>
              <a:t> (Sprache als </a:t>
            </a:r>
            <a:r>
              <a:rPr lang="de-DE" sz="2000" u="sng" dirty="0">
                <a:cs typeface="Arial" pitchFamily="34" charset="0"/>
                <a:sym typeface="Wingdings" pitchFamily="2" charset="2"/>
              </a:rPr>
              <a:t>Handlung</a:t>
            </a:r>
            <a:r>
              <a:rPr lang="de-DE" sz="2000" dirty="0">
                <a:cs typeface="Arial" pitchFamily="34" charset="0"/>
                <a:sym typeface="Wingdings" pitchFamily="2" charset="2"/>
              </a:rPr>
              <a:t>)</a:t>
            </a:r>
          </a:p>
          <a:p>
            <a:pPr lvl="1"/>
            <a:endParaRPr lang="de-DE" sz="2000" dirty="0">
              <a:cs typeface="Arial" pitchFamily="34" charset="0"/>
              <a:sym typeface="Wingdings" pitchFamily="2" charset="2"/>
            </a:endParaRPr>
          </a:p>
          <a:p>
            <a:pPr lvl="1"/>
            <a:endParaRPr lang="de-DE" sz="2000" dirty="0">
              <a:cs typeface="Arial" pitchFamily="34" charset="0"/>
              <a:sym typeface="Wingdings" pitchFamily="2" charset="2"/>
            </a:endParaRPr>
          </a:p>
          <a:p>
            <a:pPr lvl="1"/>
            <a:endParaRPr lang="de-DE" sz="2000" dirty="0">
              <a:cs typeface="Arial" pitchFamily="34" charset="0"/>
              <a:sym typeface="Wingdings" pitchFamily="2" charset="2"/>
            </a:endParaRPr>
          </a:p>
          <a:p>
            <a:pPr lvl="2">
              <a:buFont typeface="Wingdings" pitchFamily="2" charset="2"/>
              <a:buChar char="à"/>
            </a:pPr>
            <a:r>
              <a:rPr lang="de-DE" sz="2000" b="1" dirty="0">
                <a:cs typeface="Arial" pitchFamily="34" charset="0"/>
                <a:sym typeface="Wingdings" pitchFamily="2" charset="2"/>
              </a:rPr>
              <a:t>   	Semantik</a:t>
            </a:r>
            <a:r>
              <a:rPr lang="de-DE" sz="2000" dirty="0">
                <a:cs typeface="Arial" pitchFamily="34" charset="0"/>
                <a:sym typeface="Wingdings" pitchFamily="2" charset="2"/>
              </a:rPr>
              <a:t> (</a:t>
            </a:r>
            <a:r>
              <a:rPr lang="de-DE" sz="2000" u="sng" dirty="0">
                <a:cs typeface="Arial" pitchFamily="34" charset="0"/>
                <a:sym typeface="Wingdings" pitchFamily="2" charset="2"/>
              </a:rPr>
              <a:t>Bedeutung</a:t>
            </a:r>
            <a:r>
              <a:rPr lang="de-DE" sz="2000" dirty="0">
                <a:cs typeface="Arial" pitchFamily="34" charset="0"/>
                <a:sym typeface="Wingdings" pitchFamily="2" charset="2"/>
              </a:rPr>
              <a:t> von Wörtern)</a:t>
            </a:r>
          </a:p>
          <a:p>
            <a:pPr lvl="1"/>
            <a:r>
              <a:rPr lang="de-DE" sz="2000" dirty="0">
                <a:cs typeface="Arial" pitchFamily="34" charset="0"/>
                <a:sym typeface="Wingdings" pitchFamily="2" charset="2"/>
              </a:rPr>
              <a:t>		</a:t>
            </a:r>
          </a:p>
          <a:p>
            <a:pPr lvl="2">
              <a:buFont typeface="Wingdings" pitchFamily="2" charset="2"/>
              <a:buChar char="à"/>
            </a:pPr>
            <a:r>
              <a:rPr lang="de-DE" sz="2000" b="1" dirty="0">
                <a:cs typeface="Arial" pitchFamily="34" charset="0"/>
                <a:sym typeface="Wingdings" pitchFamily="2" charset="2"/>
              </a:rPr>
              <a:t>   	Lexik </a:t>
            </a:r>
            <a:r>
              <a:rPr lang="de-DE" sz="2000" dirty="0">
                <a:cs typeface="Arial" pitchFamily="34" charset="0"/>
                <a:sym typeface="Wingdings" pitchFamily="2" charset="2"/>
              </a:rPr>
              <a:t>(</a:t>
            </a:r>
            <a:r>
              <a:rPr lang="de-DE" sz="2000" u="sng" dirty="0">
                <a:cs typeface="Arial" pitchFamily="34" charset="0"/>
                <a:sym typeface="Wingdings" pitchFamily="2" charset="2"/>
              </a:rPr>
              <a:t>Wortschatz</a:t>
            </a:r>
            <a:r>
              <a:rPr lang="de-DE" sz="2000" dirty="0">
                <a:cs typeface="Arial" pitchFamily="34" charset="0"/>
                <a:sym typeface="Wingdings" pitchFamily="2" charset="2"/>
              </a:rPr>
              <a:t> der deutschen Sprache)</a:t>
            </a:r>
          </a:p>
          <a:p>
            <a:pPr lvl="1"/>
            <a:endParaRPr lang="de-DE" dirty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1"/>
            <a:endParaRPr lang="de-DE" dirty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1"/>
            <a:endParaRPr lang="de-DE" dirty="0">
              <a:latin typeface="Arial" pitchFamily="34" charset="0"/>
              <a:cs typeface="Arial" pitchFamily="34" charset="0"/>
            </a:endParaRPr>
          </a:p>
          <a:p>
            <a:pPr lvl="1"/>
            <a:endParaRPr lang="de-DE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Gerader Verbinder 2">
            <a:extLst>
              <a:ext uri="{FF2B5EF4-FFF2-40B4-BE49-F238E27FC236}">
                <a16:creationId xmlns:a16="http://schemas.microsoft.com/office/drawing/2014/main" id="{FED0F76C-3AA6-42EF-BED3-E41674F4BA92}"/>
              </a:ext>
            </a:extLst>
          </p:cNvPr>
          <p:cNvCxnSpPr/>
          <p:nvPr/>
        </p:nvCxnSpPr>
        <p:spPr>
          <a:xfrm>
            <a:off x="895350" y="4038600"/>
            <a:ext cx="91154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9833791D-005C-4C07-BF52-BE261B9846DC}"/>
              </a:ext>
            </a:extLst>
          </p:cNvPr>
          <p:cNvCxnSpPr/>
          <p:nvPr/>
        </p:nvCxnSpPr>
        <p:spPr>
          <a:xfrm>
            <a:off x="895350" y="5038725"/>
            <a:ext cx="92773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extfeld 1">
            <a:extLst>
              <a:ext uri="{FF2B5EF4-FFF2-40B4-BE49-F238E27FC236}">
                <a16:creationId xmlns:a16="http://schemas.microsoft.com/office/drawing/2014/main" id="{F0207BEF-C9A0-4FD0-AFD6-320E6E83AB9A}"/>
              </a:ext>
            </a:extLst>
          </p:cNvPr>
          <p:cNvSpPr txBox="1"/>
          <p:nvPr/>
        </p:nvSpPr>
        <p:spPr>
          <a:xfrm flipH="1">
            <a:off x="948015" y="310927"/>
            <a:ext cx="73285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Ebenen der deutschen Sprachwissenschaft</a:t>
            </a:r>
          </a:p>
        </p:txBody>
      </p:sp>
    </p:spTree>
    <p:extLst>
      <p:ext uri="{BB962C8B-B14F-4D97-AF65-F5344CB8AC3E}">
        <p14:creationId xmlns:p14="http://schemas.microsoft.com/office/powerpoint/2010/main" val="369091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0E7859AC-F550-4B4E-BC3E-CFCB00E77C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921" y="1285874"/>
            <a:ext cx="8093392" cy="476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015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813A7C4-B5BA-435D-80A0-5B8B51376566}"/>
              </a:ext>
            </a:extLst>
          </p:cNvPr>
          <p:cNvSpPr/>
          <p:nvPr/>
        </p:nvSpPr>
        <p:spPr>
          <a:xfrm>
            <a:off x="3293815" y="2439662"/>
            <a:ext cx="21900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dirty="0">
                <a:latin typeface="Bernard MT Condensed" panose="02050806060905020404" pitchFamily="18" charset="0"/>
                <a:ea typeface="Calibri" panose="020F0502020204030204" pitchFamily="34" charset="0"/>
              </a:rPr>
              <a:t>2. Lexikographie</a:t>
            </a:r>
            <a:endParaRPr lang="de-DE" sz="2400" dirty="0">
              <a:latin typeface="Bernard MT Condensed" panose="020508060609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746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3D5C120-CA34-4A11-845C-9D391D3C3CB0}"/>
              </a:ext>
            </a:extLst>
          </p:cNvPr>
          <p:cNvSpPr txBox="1"/>
          <p:nvPr/>
        </p:nvSpPr>
        <p:spPr>
          <a:xfrm flipH="1">
            <a:off x="874392" y="133350"/>
            <a:ext cx="10269858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Gegenstand der </a:t>
            </a:r>
            <a:r>
              <a:rPr lang="de-DE" sz="2400" b="1" dirty="0" err="1"/>
              <a:t>Lexiko</a:t>
            </a:r>
            <a:r>
              <a:rPr lang="cs-CZ" sz="2400" b="1" dirty="0" err="1"/>
              <a:t>graphie</a:t>
            </a:r>
            <a:r>
              <a:rPr lang="de-DE" sz="2400" b="1" dirty="0"/>
              <a:t> ist das Abfassen von Sprachwörterbüchern</a:t>
            </a:r>
          </a:p>
          <a:p>
            <a:endParaRPr lang="de-DE" dirty="0"/>
          </a:p>
          <a:p>
            <a:endParaRPr lang="de-DE" sz="1000" dirty="0"/>
          </a:p>
          <a:p>
            <a:r>
              <a:rPr lang="de-DE" b="1" dirty="0"/>
              <a:t>Ziele der Wörterbucharbeit:</a:t>
            </a:r>
          </a:p>
          <a:p>
            <a:endParaRPr lang="de-DE" dirty="0"/>
          </a:p>
          <a:p>
            <a:pPr marL="285750" indent="-285750">
              <a:buFontTx/>
              <a:buChar char="-"/>
            </a:pPr>
            <a:r>
              <a:rPr lang="de-DE" dirty="0"/>
              <a:t>Förderung der individuellen Sprachentwicklung</a:t>
            </a:r>
          </a:p>
          <a:p>
            <a:pPr marL="285750" indent="-285750">
              <a:buFontTx/>
              <a:buChar char="-"/>
            </a:pPr>
            <a:r>
              <a:rPr lang="de-DE" dirty="0"/>
              <a:t>Förderung des exakten Sprachgebrauchs</a:t>
            </a:r>
          </a:p>
          <a:p>
            <a:pPr marL="285750" indent="-285750">
              <a:buFontTx/>
              <a:buChar char="-"/>
            </a:pPr>
            <a:r>
              <a:rPr lang="de-DE" dirty="0"/>
              <a:t>Förderung der Stilsicherheit</a:t>
            </a:r>
          </a:p>
          <a:p>
            <a:pPr marL="285750" indent="-285750">
              <a:buFontTx/>
              <a:buChar char="-"/>
            </a:pPr>
            <a:r>
              <a:rPr lang="de-DE" dirty="0"/>
              <a:t>Förderung der Sprachkenntnisse nicht muttersprachlicher Sprecher</a:t>
            </a:r>
          </a:p>
          <a:p>
            <a:pPr marL="285750" indent="-285750">
              <a:buFontTx/>
              <a:buChar char="-"/>
            </a:pPr>
            <a:r>
              <a:rPr lang="de-DE" dirty="0"/>
              <a:t>Förderung der Sprachkultur</a:t>
            </a:r>
          </a:p>
          <a:p>
            <a:pPr marL="285750" indent="-285750">
              <a:buFontTx/>
              <a:buChar char="-"/>
            </a:pPr>
            <a:r>
              <a:rPr lang="de-DE" dirty="0"/>
              <a:t>Förderung der Verständigung zwischen Experten und Laien</a:t>
            </a:r>
          </a:p>
          <a:p>
            <a:endParaRPr lang="de-DE" sz="1000" dirty="0"/>
          </a:p>
          <a:p>
            <a:r>
              <a:rPr lang="de-DE" sz="1400" dirty="0"/>
              <a:t>(vgl. </a:t>
            </a:r>
            <a:r>
              <a:rPr lang="de-DE" sz="1400" dirty="0" err="1"/>
              <a:t>Schlaefer</a:t>
            </a:r>
            <a:r>
              <a:rPr lang="de-DE" sz="1400" dirty="0"/>
              <a:t> 2009, 71)</a:t>
            </a:r>
          </a:p>
          <a:p>
            <a:endParaRPr lang="de-DE" dirty="0"/>
          </a:p>
          <a:p>
            <a:r>
              <a:rPr lang="de-DE" dirty="0"/>
              <a:t>„Wörterbücher enthalten eine Sammlung von lexikalischen Einheiten, denen bestimmte dokumentarische und erklärende Informationen zugeordnet sind.</a:t>
            </a:r>
          </a:p>
          <a:p>
            <a:endParaRPr lang="de-DE" dirty="0"/>
          </a:p>
          <a:p>
            <a:r>
              <a:rPr lang="de-DE" dirty="0"/>
              <a:t>Ein Lexem </a:t>
            </a:r>
            <a:r>
              <a:rPr lang="de-DE" sz="1600" dirty="0"/>
              <a:t>[= wortartige Grundeinheit des Wortschatzes] </a:t>
            </a:r>
            <a:r>
              <a:rPr lang="de-DE" dirty="0"/>
              <a:t>wird überschriftartig durch ein </a:t>
            </a:r>
            <a:r>
              <a:rPr lang="de-DE" b="1" dirty="0"/>
              <a:t>Stichwort</a:t>
            </a:r>
            <a:r>
              <a:rPr lang="de-DE" dirty="0"/>
              <a:t> oder Lemma </a:t>
            </a:r>
            <a:r>
              <a:rPr lang="de-DE" sz="1600" dirty="0"/>
              <a:t>(griech. ‚Thema‘, ‚Überschrift‘) </a:t>
            </a:r>
            <a:r>
              <a:rPr lang="de-DE" dirty="0"/>
              <a:t>repräsentiert.</a:t>
            </a:r>
          </a:p>
          <a:p>
            <a:endParaRPr lang="de-DE" dirty="0"/>
          </a:p>
          <a:p>
            <a:r>
              <a:rPr lang="de-DE" dirty="0"/>
              <a:t>Das Lemma bildet mit den zugeordneten Informationen einen </a:t>
            </a:r>
            <a:r>
              <a:rPr lang="de-DE" b="1" dirty="0"/>
              <a:t>Artikel</a:t>
            </a:r>
            <a:r>
              <a:rPr lang="de-DE" dirty="0"/>
              <a:t> als die kleinste selbstständige Informationseinheit des Wörterbuchs.“</a:t>
            </a:r>
          </a:p>
          <a:p>
            <a:endParaRPr lang="de-DE" sz="1000" dirty="0"/>
          </a:p>
          <a:p>
            <a:r>
              <a:rPr lang="de-DE" sz="1400" dirty="0"/>
              <a:t>(</a:t>
            </a:r>
            <a:r>
              <a:rPr lang="de-DE" sz="1400" dirty="0" err="1"/>
              <a:t>Schlaefer</a:t>
            </a:r>
            <a:r>
              <a:rPr lang="de-DE" sz="1400" dirty="0"/>
              <a:t> 2009, 72 f.)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3536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1D4B85A9-DDAD-43EA-A043-8612AC7FA1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661" y="0"/>
            <a:ext cx="70786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8585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28A77554-BAD5-484D-86EB-B2369E069B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857" y="329247"/>
            <a:ext cx="8315325" cy="5305425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82402D87-1DF5-41EC-86F2-16F2F37D4AE8}"/>
              </a:ext>
            </a:extLst>
          </p:cNvPr>
          <p:cNvSpPr txBox="1"/>
          <p:nvPr/>
        </p:nvSpPr>
        <p:spPr>
          <a:xfrm flipH="1">
            <a:off x="741680" y="6081712"/>
            <a:ext cx="12100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hlinkClick r:id="rId3"/>
              </a:rPr>
              <a:t>http://woerterbuchnetz.de/cgi-bin/WBNetz/wbgui_py?sigle=DWB&amp;mode=Vernetzung&amp;hitlist=&amp;patternlist=&amp;lemid=GK00143#XGK00143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29470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F41D3638-A47B-4A31-95EE-8DC13F3CB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626" y="273424"/>
            <a:ext cx="2829261" cy="6096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D41B2A4F-E288-468B-86E0-E3754AFE75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558" y="403804"/>
            <a:ext cx="2829260" cy="187642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9180C99-9BEB-4872-9BF4-3CDA9272BC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1558" y="2580881"/>
            <a:ext cx="2829261" cy="2105025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C164BF11-F9A7-491F-B1A6-436D914A3A9B}"/>
              </a:ext>
            </a:extLst>
          </p:cNvPr>
          <p:cNvSpPr txBox="1"/>
          <p:nvPr/>
        </p:nvSpPr>
        <p:spPr>
          <a:xfrm>
            <a:off x="6851558" y="5303520"/>
            <a:ext cx="37869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aus: Wahrig. Deutsches Wörterbuch 1991, S. 713.</a:t>
            </a:r>
          </a:p>
        </p:txBody>
      </p:sp>
    </p:spTree>
    <p:extLst>
      <p:ext uri="{BB962C8B-B14F-4D97-AF65-F5344CB8AC3E}">
        <p14:creationId xmlns:p14="http://schemas.microsoft.com/office/powerpoint/2010/main" val="39779356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887CE4C-8A74-49E8-B1AD-D23577D3C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675" y="1118235"/>
            <a:ext cx="4742537" cy="4464984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A730BE9-33A9-47FE-8043-D7855CC10F3D}"/>
              </a:ext>
            </a:extLst>
          </p:cNvPr>
          <p:cNvSpPr txBox="1"/>
          <p:nvPr/>
        </p:nvSpPr>
        <p:spPr>
          <a:xfrm>
            <a:off x="8449795" y="2994212"/>
            <a:ext cx="27790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aus: </a:t>
            </a:r>
          </a:p>
          <a:p>
            <a:r>
              <a:rPr lang="de-DE" sz="1400" dirty="0"/>
              <a:t>Kluge. Etymologisches Wörterbuch der deutschen Sprache. </a:t>
            </a:r>
          </a:p>
          <a:p>
            <a:r>
              <a:rPr lang="de-DE" sz="1400" dirty="0"/>
              <a:t>24. Auflage. 2002, S. 459. </a:t>
            </a:r>
          </a:p>
        </p:txBody>
      </p:sp>
    </p:spTree>
    <p:extLst>
      <p:ext uri="{BB962C8B-B14F-4D97-AF65-F5344CB8AC3E}">
        <p14:creationId xmlns:p14="http://schemas.microsoft.com/office/powerpoint/2010/main" val="3677545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BD73133-52CB-4710-84F4-D6A4E7A75EC7}"/>
              </a:ext>
            </a:extLst>
          </p:cNvPr>
          <p:cNvSpPr txBox="1"/>
          <p:nvPr/>
        </p:nvSpPr>
        <p:spPr>
          <a:xfrm flipH="1">
            <a:off x="1893567" y="2085975"/>
            <a:ext cx="7450457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400" dirty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Die Beschäftigung mit dem Wortschatz einer Fremdsprache stellt einen wesentlichen Baustein </a:t>
            </a:r>
          </a:p>
          <a:p>
            <a:pPr>
              <a:lnSpc>
                <a:spcPct val="150000"/>
              </a:lnSpc>
            </a:pPr>
            <a:r>
              <a:rPr lang="de-DE" sz="2400" dirty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des Spracherwerbs dar.</a:t>
            </a:r>
          </a:p>
        </p:txBody>
      </p:sp>
    </p:spTree>
    <p:extLst>
      <p:ext uri="{BB962C8B-B14F-4D97-AF65-F5344CB8AC3E}">
        <p14:creationId xmlns:p14="http://schemas.microsoft.com/office/powerpoint/2010/main" val="2759688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02D2040D-6AFA-48CF-92B3-7B0C9D06E9D7}"/>
              </a:ext>
            </a:extLst>
          </p:cNvPr>
          <p:cNvSpPr/>
          <p:nvPr/>
        </p:nvSpPr>
        <p:spPr>
          <a:xfrm>
            <a:off x="1330025" y="6116626"/>
            <a:ext cx="32950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hlinkClick r:id="rId2"/>
              </a:rPr>
              <a:t>https://www.dwds.de/wb/Kaffee</a:t>
            </a:r>
            <a:endParaRPr lang="de-DE" dirty="0"/>
          </a:p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7894A23-BEBA-4737-B044-9EA4D5156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3964" y="550888"/>
            <a:ext cx="8791575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1114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813A7C4-B5BA-435D-80A0-5B8B51376566}"/>
              </a:ext>
            </a:extLst>
          </p:cNvPr>
          <p:cNvSpPr/>
          <p:nvPr/>
        </p:nvSpPr>
        <p:spPr>
          <a:xfrm>
            <a:off x="3293815" y="2439662"/>
            <a:ext cx="45752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dirty="0">
                <a:latin typeface="Bernard MT Condensed" panose="02050806060905020404" pitchFamily="18" charset="0"/>
                <a:ea typeface="Calibri" panose="020F0502020204030204" pitchFamily="34" charset="0"/>
              </a:rPr>
              <a:t>3. Eigenschaften sprachlicher Zeichen</a:t>
            </a:r>
            <a:endParaRPr lang="de-DE" sz="2400" dirty="0">
              <a:latin typeface="Bernard MT Condensed" panose="020508060609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830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4E64F2F-A5C7-446D-AB9D-C331218BFE6C}"/>
              </a:ext>
            </a:extLst>
          </p:cNvPr>
          <p:cNvSpPr txBox="1"/>
          <p:nvPr/>
        </p:nvSpPr>
        <p:spPr>
          <a:xfrm flipH="1">
            <a:off x="3150867" y="2302867"/>
            <a:ext cx="496443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sz="2400" b="1" dirty="0">
                <a:solidFill>
                  <a:srgbClr val="00B050"/>
                </a:solidFill>
              </a:rPr>
              <a:t>Text:</a:t>
            </a:r>
          </a:p>
          <a:p>
            <a:endParaRPr lang="de-DE" sz="2000" b="1" dirty="0">
              <a:solidFill>
                <a:srgbClr val="00B050"/>
              </a:solidFill>
            </a:endParaRPr>
          </a:p>
          <a:p>
            <a:r>
              <a:rPr lang="de-DE" sz="2000" dirty="0"/>
              <a:t>Ein Tisch ist ein Tisch (Peter Bichsel)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493B462-15A6-4E0E-BC1A-EFAEDDA6FEA1}"/>
              </a:ext>
            </a:extLst>
          </p:cNvPr>
          <p:cNvSpPr txBox="1"/>
          <p:nvPr/>
        </p:nvSpPr>
        <p:spPr>
          <a:xfrm>
            <a:off x="3067050" y="1371600"/>
            <a:ext cx="4714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„Er hatte jetzt eine neue Sprache, die ihm ganz allein gehörte …“</a:t>
            </a:r>
          </a:p>
        </p:txBody>
      </p:sp>
    </p:spTree>
    <p:extLst>
      <p:ext uri="{BB962C8B-B14F-4D97-AF65-F5344CB8AC3E}">
        <p14:creationId xmlns:p14="http://schemas.microsoft.com/office/powerpoint/2010/main" val="24605091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6DAC1A7-89DE-465E-8245-5F240CF09797}"/>
              </a:ext>
            </a:extLst>
          </p:cNvPr>
          <p:cNvSpPr txBox="1"/>
          <p:nvPr/>
        </p:nvSpPr>
        <p:spPr>
          <a:xfrm>
            <a:off x="648084" y="271582"/>
            <a:ext cx="9125896" cy="68634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/>
              <a:t>Wörter sind Zeichen</a:t>
            </a:r>
          </a:p>
          <a:p>
            <a:endParaRPr lang="de-DE" sz="2400" dirty="0"/>
          </a:p>
          <a:p>
            <a:endParaRPr lang="de-DE" dirty="0"/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de-DE" dirty="0">
                <a:sym typeface="Wingdings" panose="05000000000000000000" pitchFamily="2" charset="2"/>
              </a:rPr>
              <a:t>Wörter verweisen auf unsere außersprachliche Wirklichkeit, die auch ohne Sprache existiert.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endParaRPr lang="de-DE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è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è"/>
            </a:pPr>
            <a:endParaRPr lang="de-DE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de-DE" dirty="0">
                <a:sym typeface="Wingdings" panose="05000000000000000000" pitchFamily="2" charset="2"/>
              </a:rPr>
              <a:t>Wörter verfügen über zwei Seiten: 	den </a:t>
            </a:r>
            <a:r>
              <a:rPr lang="de-DE" b="1" dirty="0">
                <a:sym typeface="Wingdings" panose="05000000000000000000" pitchFamily="2" charset="2"/>
              </a:rPr>
              <a:t>Inhalt</a:t>
            </a:r>
          </a:p>
          <a:p>
            <a:pPr>
              <a:lnSpc>
                <a:spcPct val="150000"/>
              </a:lnSpc>
            </a:pPr>
            <a:r>
              <a:rPr lang="de-DE" dirty="0">
                <a:sym typeface="Wingdings" panose="05000000000000000000" pitchFamily="2" charset="2"/>
              </a:rPr>
              <a:t>				und </a:t>
            </a:r>
          </a:p>
          <a:p>
            <a:pPr>
              <a:lnSpc>
                <a:spcPct val="150000"/>
              </a:lnSpc>
            </a:pPr>
            <a:r>
              <a:rPr lang="de-DE" dirty="0">
                <a:sym typeface="Wingdings" panose="05000000000000000000" pitchFamily="2" charset="2"/>
              </a:rPr>
              <a:t>				den </a:t>
            </a:r>
            <a:r>
              <a:rPr lang="de-DE" b="1" dirty="0">
                <a:sym typeface="Wingdings" panose="05000000000000000000" pitchFamily="2" charset="2"/>
              </a:rPr>
              <a:t>Ausdruck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è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è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è"/>
            </a:pPr>
            <a:endParaRPr lang="de-DE" dirty="0">
              <a:sym typeface="Wingdings" panose="05000000000000000000" pitchFamily="2" charset="2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C110E11-88F5-4C80-AC7F-88380061B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9824" y="1797748"/>
            <a:ext cx="2166176" cy="184723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DEA4BCE9-C662-4FE3-A5CB-292CB1C51B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087368"/>
            <a:ext cx="1914525" cy="97155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6780FB6-842B-4ACC-BCEC-786E6441D6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1341" y="5828728"/>
            <a:ext cx="1990725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652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95600" y="1628776"/>
            <a:ext cx="7475488" cy="696913"/>
          </a:xfrm>
        </p:spPr>
        <p:txBody>
          <a:bodyPr>
            <a:normAutofit fontScale="90000"/>
          </a:bodyPr>
          <a:lstStyle/>
          <a:p>
            <a:r>
              <a:rPr lang="de-DE" sz="1800" dirty="0">
                <a:latin typeface="+mn-lt"/>
                <a:cs typeface="Arial" pitchFamily="34" charset="0"/>
              </a:rPr>
              <a:t>Zeichenmodell sprachlicher Zeichen I:</a:t>
            </a:r>
            <a:br>
              <a:rPr lang="de-DE" sz="1800" dirty="0">
                <a:latin typeface="+mn-lt"/>
                <a:cs typeface="Arial" pitchFamily="34" charset="0"/>
              </a:rPr>
            </a:br>
            <a:br>
              <a:rPr lang="de-DE" sz="1800" dirty="0">
                <a:latin typeface="+mn-lt"/>
                <a:cs typeface="Arial" pitchFamily="34" charset="0"/>
              </a:rPr>
            </a:br>
            <a:r>
              <a:rPr lang="de-DE" sz="2000" b="1" dirty="0">
                <a:latin typeface="+mn-lt"/>
                <a:cs typeface="Arial" pitchFamily="34" charset="0"/>
              </a:rPr>
              <a:t>Bilaterales</a:t>
            </a:r>
            <a:r>
              <a:rPr lang="de-DE" sz="2000" dirty="0">
                <a:latin typeface="+mn-lt"/>
                <a:cs typeface="Arial" pitchFamily="34" charset="0"/>
              </a:rPr>
              <a:t> Zeichenmodell </a:t>
            </a:r>
            <a:r>
              <a:rPr lang="de-DE" sz="1600" dirty="0">
                <a:latin typeface="+mn-lt"/>
                <a:cs typeface="Arial" pitchFamily="34" charset="0"/>
              </a:rPr>
              <a:t>(Sassure 1916)</a:t>
            </a:r>
          </a:p>
        </p:txBody>
      </p:sp>
      <p:pic>
        <p:nvPicPr>
          <p:cNvPr id="1026" name="Picture 2" descr="http://www.glottopedia.de/images/2/26/Laterale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14550" y="3045692"/>
            <a:ext cx="3981450" cy="1895476"/>
          </a:xfrm>
          <a:prstGeom prst="rect">
            <a:avLst/>
          </a:prstGeom>
          <a:noFill/>
        </p:spPr>
      </p:pic>
      <p:sp>
        <p:nvSpPr>
          <p:cNvPr id="5" name="Ellipse 4"/>
          <p:cNvSpPr/>
          <p:nvPr/>
        </p:nvSpPr>
        <p:spPr>
          <a:xfrm>
            <a:off x="6528048" y="3068960"/>
            <a:ext cx="3456384" cy="1872208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7" name="Gerade Verbindung 6"/>
          <p:cNvCxnSpPr>
            <a:stCxn id="5" idx="2"/>
            <a:endCxn id="5" idx="6"/>
          </p:cNvCxnSpPr>
          <p:nvPr/>
        </p:nvCxnSpPr>
        <p:spPr>
          <a:xfrm>
            <a:off x="6528048" y="4005064"/>
            <a:ext cx="34563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/>
          <p:cNvSpPr txBox="1"/>
          <p:nvPr/>
        </p:nvSpPr>
        <p:spPr>
          <a:xfrm>
            <a:off x="7536160" y="414908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[</a:t>
            </a:r>
            <a:r>
              <a:rPr lang="de-DE" dirty="0" err="1"/>
              <a:t>bart</a:t>
            </a:r>
            <a:r>
              <a:rPr lang="de-DE" dirty="0"/>
              <a:t>]</a:t>
            </a:r>
          </a:p>
        </p:txBody>
      </p:sp>
      <p:pic>
        <p:nvPicPr>
          <p:cNvPr id="1028" name="Picture 4" descr="Vollbild anzeige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68209" y="3212976"/>
            <a:ext cx="523875" cy="762000"/>
          </a:xfrm>
          <a:prstGeom prst="rect">
            <a:avLst/>
          </a:prstGeom>
          <a:noFill/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34FDD172-618F-4B66-8059-34007BD2310A}"/>
              </a:ext>
            </a:extLst>
          </p:cNvPr>
          <p:cNvSpPr txBox="1"/>
          <p:nvPr/>
        </p:nvSpPr>
        <p:spPr>
          <a:xfrm flipH="1">
            <a:off x="1062315" y="606726"/>
            <a:ext cx="7429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cs typeface="Arial" panose="020B0604020202020204" pitchFamily="34" charset="0"/>
                <a:sym typeface="Wingdings" pitchFamily="2" charset="2"/>
              </a:rPr>
              <a:t>Zeichenmodelle sprachlicher Zeichen</a:t>
            </a:r>
            <a:endParaRPr lang="de-DE" sz="2000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11728" y="1097639"/>
            <a:ext cx="7392480" cy="652337"/>
          </a:xfrm>
        </p:spPr>
        <p:txBody>
          <a:bodyPr>
            <a:normAutofit fontScale="90000"/>
          </a:bodyPr>
          <a:lstStyle/>
          <a:p>
            <a:r>
              <a:rPr lang="de-DE" sz="1800" dirty="0">
                <a:latin typeface="+mn-lt"/>
                <a:cs typeface="Arial" pitchFamily="34" charset="0"/>
              </a:rPr>
              <a:t>Zeichenmodell sprachlicher Zeichen II:</a:t>
            </a:r>
            <a:br>
              <a:rPr lang="de-DE" sz="1800" dirty="0">
                <a:latin typeface="+mn-lt"/>
                <a:cs typeface="Arial" pitchFamily="34" charset="0"/>
              </a:rPr>
            </a:br>
            <a:br>
              <a:rPr lang="de-DE" sz="1800" dirty="0">
                <a:latin typeface="+mn-lt"/>
                <a:cs typeface="Arial" pitchFamily="34" charset="0"/>
              </a:rPr>
            </a:br>
            <a:r>
              <a:rPr lang="de-DE" sz="2000" dirty="0">
                <a:latin typeface="+mn-lt"/>
                <a:cs typeface="Arial" pitchFamily="34" charset="0"/>
              </a:rPr>
              <a:t>Semiotisches Dreieck </a:t>
            </a:r>
            <a:r>
              <a:rPr lang="de-DE" sz="1400" dirty="0">
                <a:latin typeface="+mn-lt"/>
                <a:cs typeface="Arial" pitchFamily="34" charset="0"/>
              </a:rPr>
              <a:t>(Odgen/Richards 1923)</a:t>
            </a:r>
          </a:p>
        </p:txBody>
      </p:sp>
      <p:pic>
        <p:nvPicPr>
          <p:cNvPr id="31746" name="Picture 2" descr="http://www.meditext.ch/abb_4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3633" y="2852936"/>
            <a:ext cx="2752725" cy="2381250"/>
          </a:xfrm>
          <a:prstGeom prst="rect">
            <a:avLst/>
          </a:prstGeom>
          <a:noFill/>
        </p:spPr>
      </p:pic>
      <p:sp>
        <p:nvSpPr>
          <p:cNvPr id="9" name="Gleichschenkliges Dreieck 8"/>
          <p:cNvSpPr/>
          <p:nvPr/>
        </p:nvSpPr>
        <p:spPr>
          <a:xfrm>
            <a:off x="7320136" y="3284984"/>
            <a:ext cx="1872208" cy="1584176"/>
          </a:xfrm>
          <a:prstGeom prst="triangl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/>
          <p:cNvSpPr txBox="1"/>
          <p:nvPr/>
        </p:nvSpPr>
        <p:spPr>
          <a:xfrm>
            <a:off x="4655840" y="2863970"/>
            <a:ext cx="1152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/Bezeichnetes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2495600" y="5013177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/Bezeichnendes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4511824" y="5157193"/>
            <a:ext cx="1440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/realer Gegenstand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6168008" y="465313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[</a:t>
            </a:r>
            <a:r>
              <a:rPr lang="de-DE" dirty="0" err="1"/>
              <a:t>bart</a:t>
            </a:r>
            <a:r>
              <a:rPr lang="de-DE" dirty="0"/>
              <a:t>]</a:t>
            </a:r>
          </a:p>
        </p:txBody>
      </p:sp>
      <p:pic>
        <p:nvPicPr>
          <p:cNvPr id="14" name="Picture 4" descr="Vollbild anzeige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68209" y="2420888"/>
            <a:ext cx="523875" cy="762000"/>
          </a:xfrm>
          <a:prstGeom prst="rect">
            <a:avLst/>
          </a:prstGeom>
          <a:noFill/>
        </p:spPr>
      </p:pic>
      <p:pic>
        <p:nvPicPr>
          <p:cNvPr id="31748" name="Picture 4" descr="http://t1.gstatic.com/images?q=tbn:ANd9GcSKzblG3aebNrdHORz1y1v1s12aRxM9GqN4APoN3iVaIWIyAKs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60082" y="4509120"/>
            <a:ext cx="1128407" cy="6480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A353ABEB-51F7-469C-8990-CCD2025E5122}"/>
              </a:ext>
            </a:extLst>
          </p:cNvPr>
          <p:cNvSpPr txBox="1"/>
          <p:nvPr/>
        </p:nvSpPr>
        <p:spPr>
          <a:xfrm>
            <a:off x="668438" y="555108"/>
            <a:ext cx="18598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Noch ein Beispiel: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CE956E6-DD67-4AC6-A8D1-0EE4EF308D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8689" y="652859"/>
            <a:ext cx="6154621" cy="203458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7881EDB1-7485-4ECC-8F0B-3C00890B65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8689" y="3021468"/>
            <a:ext cx="6185769" cy="3183673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A16295E4-E2F9-4EE3-8380-DC289A5E7B33}"/>
              </a:ext>
            </a:extLst>
          </p:cNvPr>
          <p:cNvSpPr txBox="1"/>
          <p:nvPr/>
        </p:nvSpPr>
        <p:spPr>
          <a:xfrm>
            <a:off x="9311269" y="5466477"/>
            <a:ext cx="282974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[Quelle:</a:t>
            </a:r>
          </a:p>
          <a:p>
            <a:r>
              <a:rPr lang="de-DE" sz="1400" dirty="0"/>
              <a:t>Peter Ernst (2011):</a:t>
            </a:r>
          </a:p>
          <a:p>
            <a:r>
              <a:rPr lang="de-DE" sz="1400" dirty="0"/>
              <a:t>Germanistische Sprachwissenschaft,</a:t>
            </a:r>
          </a:p>
          <a:p>
            <a:r>
              <a:rPr lang="de-DE" sz="1400" dirty="0"/>
              <a:t>188f.]</a:t>
            </a:r>
          </a:p>
        </p:txBody>
      </p:sp>
    </p:spTree>
    <p:extLst>
      <p:ext uri="{BB962C8B-B14F-4D97-AF65-F5344CB8AC3E}">
        <p14:creationId xmlns:p14="http://schemas.microsoft.com/office/powerpoint/2010/main" val="293106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6DAC1A7-89DE-465E-8245-5F240CF09797}"/>
              </a:ext>
            </a:extLst>
          </p:cNvPr>
          <p:cNvSpPr txBox="1"/>
          <p:nvPr/>
        </p:nvSpPr>
        <p:spPr>
          <a:xfrm>
            <a:off x="722376" y="338328"/>
            <a:ext cx="7017049" cy="34470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/>
              <a:t>Wörter sind sprachliche Zeichen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endParaRPr lang="de-DE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 Als Bausteine unserer verbalen Kommunikation sind Wörter zunächst </a:t>
            </a:r>
          </a:p>
          <a:p>
            <a:r>
              <a:rPr lang="de-DE" b="1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		</a:t>
            </a:r>
          </a:p>
          <a:p>
            <a:r>
              <a:rPr lang="de-DE" b="1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		</a:t>
            </a:r>
            <a:r>
              <a:rPr lang="de-DE" sz="2000" b="1" dirty="0">
                <a:cs typeface="Arial" pitchFamily="34" charset="0"/>
                <a:sym typeface="Wingdings" pitchFamily="2" charset="2"/>
              </a:rPr>
              <a:t>arbiträr </a:t>
            </a:r>
            <a:r>
              <a:rPr lang="de-DE" dirty="0">
                <a:cs typeface="Arial" pitchFamily="34" charset="0"/>
                <a:sym typeface="Wingdings" pitchFamily="2" charset="2"/>
              </a:rPr>
              <a:t>(= beliebig) </a:t>
            </a:r>
          </a:p>
          <a:p>
            <a:endParaRPr lang="de-DE" dirty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r>
              <a:rPr lang="de-DE" dirty="0">
                <a:latin typeface="Arial" pitchFamily="34" charset="0"/>
                <a:cs typeface="Arial" pitchFamily="34" charset="0"/>
                <a:sym typeface="Wingdings" pitchFamily="2" charset="2"/>
              </a:rPr>
              <a:t>		</a:t>
            </a:r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	 vgl. Text von Peter Bichsel: „Ein Tisch ist ein Tisch“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è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è"/>
            </a:pPr>
            <a:endParaRPr lang="de-DE" dirty="0">
              <a:sym typeface="Wingdings" panose="05000000000000000000" pitchFamily="2" charset="2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8A9C621-3B22-4EBE-8FB5-F08FB8C0F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123" y="3313708"/>
            <a:ext cx="3828669" cy="2657919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2D44CB86-255D-499F-BC55-39D410304A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8598" y="3308144"/>
            <a:ext cx="4264162" cy="2564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179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67427F2-B5A4-4852-B20B-F4ABAFB4B88A}"/>
              </a:ext>
            </a:extLst>
          </p:cNvPr>
          <p:cNvSpPr/>
          <p:nvPr/>
        </p:nvSpPr>
        <p:spPr>
          <a:xfrm>
            <a:off x="3048000" y="253644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de-DE" b="1" dirty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r>
              <a:rPr lang="de-DE" b="1" dirty="0">
                <a:latin typeface="Arial" pitchFamily="34" charset="0"/>
                <a:cs typeface="Arial" pitchFamily="34" charset="0"/>
                <a:sym typeface="Wingdings" pitchFamily="2" charset="2"/>
              </a:rPr>
              <a:t>	   	</a:t>
            </a: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A9B76E6-829E-4037-AD0E-350297D07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092" y="3575304"/>
            <a:ext cx="9257330" cy="1768031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50769EC7-66C9-4AEE-9C9F-021AFF0C777F}"/>
              </a:ext>
            </a:extLst>
          </p:cNvPr>
          <p:cNvSpPr/>
          <p:nvPr/>
        </p:nvSpPr>
        <p:spPr>
          <a:xfrm>
            <a:off x="1114044" y="1100060"/>
            <a:ext cx="996391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è"/>
            </a:pPr>
            <a:r>
              <a:rPr lang="de-DE" dirty="0">
                <a:sym typeface="Wingdings" panose="05000000000000000000" pitchFamily="2" charset="2"/>
              </a:rPr>
              <a:t>Um eine erfolgreiche Kommunikation zu gewährleisten und gegenseitiges Verständnis zu ermöglichen</a:t>
            </a:r>
          </a:p>
          <a:p>
            <a:r>
              <a:rPr lang="de-DE" dirty="0">
                <a:sym typeface="Wingdings" panose="05000000000000000000" pitchFamily="2" charset="2"/>
              </a:rPr>
              <a:t>     sind Wörter  </a:t>
            </a:r>
          </a:p>
          <a:p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		</a:t>
            </a:r>
            <a:r>
              <a:rPr lang="de-DE" sz="2000" b="1" dirty="0">
                <a:sym typeface="Wingdings" panose="05000000000000000000" pitchFamily="2" charset="2"/>
              </a:rPr>
              <a:t>konventionalisiert    </a:t>
            </a:r>
            <a:r>
              <a:rPr lang="de-DE" dirty="0">
                <a:cs typeface="Arial" pitchFamily="34" charset="0"/>
                <a:sym typeface="Wingdings" pitchFamily="2" charset="2"/>
              </a:rPr>
              <a:t>(= nicht notwendig festgeschrieben, </a:t>
            </a:r>
          </a:p>
          <a:p>
            <a:r>
              <a:rPr lang="de-DE" dirty="0">
                <a:cs typeface="Arial" pitchFamily="34" charset="0"/>
                <a:sym typeface="Wingdings" pitchFamily="2" charset="2"/>
              </a:rPr>
              <a:t>	    		          	          aber durch Gewohnheit eingehalten)</a:t>
            </a:r>
            <a:endParaRPr lang="de-DE" dirty="0"/>
          </a:p>
          <a:p>
            <a:endParaRPr lang="de-DE" sz="2000" b="1" dirty="0">
              <a:sym typeface="Wingdings" panose="05000000000000000000" pitchFamily="2" charset="2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ED94CCE-0408-48D9-9393-E3B872F94168}"/>
              </a:ext>
            </a:extLst>
          </p:cNvPr>
          <p:cNvSpPr txBox="1"/>
          <p:nvPr/>
        </p:nvSpPr>
        <p:spPr>
          <a:xfrm>
            <a:off x="1280160" y="6016752"/>
            <a:ext cx="9999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[beachte: Bei dem abgebildeten Text handelt es sich um die Originalfassung des Textes von Peter Bichsel]</a:t>
            </a:r>
          </a:p>
        </p:txBody>
      </p:sp>
    </p:spTree>
    <p:extLst>
      <p:ext uri="{BB962C8B-B14F-4D97-AF65-F5344CB8AC3E}">
        <p14:creationId xmlns:p14="http://schemas.microsoft.com/office/powerpoint/2010/main" val="339693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813A7C4-B5BA-435D-80A0-5B8B51376566}"/>
              </a:ext>
            </a:extLst>
          </p:cNvPr>
          <p:cNvSpPr/>
          <p:nvPr/>
        </p:nvSpPr>
        <p:spPr>
          <a:xfrm>
            <a:off x="3293815" y="2439662"/>
            <a:ext cx="51491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dirty="0">
                <a:latin typeface="Bernard MT Condensed" panose="02050806060905020404" pitchFamily="18" charset="0"/>
                <a:ea typeface="Calibri" panose="020F0502020204030204" pitchFamily="34" charset="0"/>
              </a:rPr>
              <a:t>4. Grundlagen der Semiotik und Semantik</a:t>
            </a:r>
            <a:endParaRPr lang="de-DE" sz="2400" dirty="0">
              <a:latin typeface="Bernard MT Condensed" panose="020508060609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141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4018B785-7AE8-461F-867C-2C8C4BA5F2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586892"/>
              </p:ext>
            </p:extLst>
          </p:nvPr>
        </p:nvGraphicFramePr>
        <p:xfrm>
          <a:off x="671978" y="0"/>
          <a:ext cx="6203951" cy="79841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Acrobat Document" r:id="rId3" imgW="3777942" imgH="5346465" progId="AcroExch.Document.DC">
                  <p:embed/>
                </p:oleObj>
              </mc:Choice>
              <mc:Fallback>
                <p:oleObj name="Acrobat Document" r:id="rId3" imgW="3777942" imgH="5346465" progId="AcroExch.Document.DC">
                  <p:embed/>
                  <p:pic>
                    <p:nvPicPr>
                      <p:cNvPr id="2" name="Objekt 1">
                        <a:extLst>
                          <a:ext uri="{FF2B5EF4-FFF2-40B4-BE49-F238E27FC236}">
                            <a16:creationId xmlns:a16="http://schemas.microsoft.com/office/drawing/2014/main" id="{4018B785-7AE8-461F-867C-2C8C4BA5F2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71978" y="0"/>
                        <a:ext cx="6203951" cy="79841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A92FDE1D-BB9E-4080-927C-13041A225FC4}"/>
              </a:ext>
            </a:extLst>
          </p:cNvPr>
          <p:cNvSpPr txBox="1"/>
          <p:nvPr/>
        </p:nvSpPr>
        <p:spPr>
          <a:xfrm>
            <a:off x="8202706" y="502024"/>
            <a:ext cx="336047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>
                <a:solidFill>
                  <a:srgbClr val="00B050"/>
                </a:solidFill>
              </a:rPr>
              <a:t>FRAGEN:</a:t>
            </a:r>
          </a:p>
          <a:p>
            <a:endParaRPr lang="de-DE" sz="1400" b="1" dirty="0">
              <a:solidFill>
                <a:srgbClr val="00B050"/>
              </a:solidFill>
            </a:endParaRPr>
          </a:p>
          <a:p>
            <a:pPr marL="342900" indent="-342900">
              <a:buAutoNum type="arabicPeriod"/>
            </a:pPr>
            <a:r>
              <a:rPr lang="de-DE" sz="1400" dirty="0"/>
              <a:t>Welche Wörter können Sie verstehen?</a:t>
            </a:r>
          </a:p>
          <a:p>
            <a:endParaRPr lang="de-DE" sz="1400" dirty="0"/>
          </a:p>
          <a:p>
            <a:r>
              <a:rPr lang="de-DE" sz="1400" dirty="0"/>
              <a:t>2.       Bei welchen Wörtern handelt es sich </a:t>
            </a:r>
          </a:p>
          <a:p>
            <a:r>
              <a:rPr lang="de-DE" sz="1400" dirty="0"/>
              <a:t>          um Zusammensetzungen?</a:t>
            </a:r>
          </a:p>
          <a:p>
            <a:endParaRPr lang="de-DE" sz="1400" dirty="0"/>
          </a:p>
          <a:p>
            <a:pPr marL="342900" indent="-342900">
              <a:buAutoNum type="arabicPeriod" startAt="3"/>
            </a:pPr>
            <a:r>
              <a:rPr lang="de-DE" sz="1400" dirty="0"/>
              <a:t>Welche Wörter sind dialektal geprägt? </a:t>
            </a:r>
          </a:p>
          <a:p>
            <a:r>
              <a:rPr lang="de-DE" sz="1400" dirty="0"/>
              <a:t>         </a:t>
            </a:r>
          </a:p>
        </p:txBody>
      </p:sp>
    </p:spTree>
    <p:extLst>
      <p:ext uri="{BB962C8B-B14F-4D97-AF65-F5344CB8AC3E}">
        <p14:creationId xmlns:p14="http://schemas.microsoft.com/office/powerpoint/2010/main" val="3280007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9EFA175-EE16-4347-9213-86044AF320F8}"/>
              </a:ext>
            </a:extLst>
          </p:cNvPr>
          <p:cNvSpPr txBox="1"/>
          <p:nvPr/>
        </p:nvSpPr>
        <p:spPr>
          <a:xfrm flipH="1">
            <a:off x="950591" y="180975"/>
            <a:ext cx="10527033" cy="7755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Die </a:t>
            </a:r>
            <a:r>
              <a:rPr lang="de-DE" sz="2400" b="1" dirty="0">
                <a:solidFill>
                  <a:srgbClr val="7030A0"/>
                </a:solidFill>
              </a:rPr>
              <a:t>Semiotik</a:t>
            </a:r>
            <a:r>
              <a:rPr lang="de-DE" dirty="0"/>
              <a:t> beschäftigt sich mit der Lehre der Zeichen.</a:t>
            </a:r>
          </a:p>
          <a:p>
            <a:endParaRPr lang="de-DE" dirty="0"/>
          </a:p>
          <a:p>
            <a:endParaRPr lang="de-DE" dirty="0"/>
          </a:p>
          <a:p>
            <a:pPr marL="800100" lvl="1" indent="-342900">
              <a:buFont typeface="Wingdings" panose="05000000000000000000" pitchFamily="2" charset="2"/>
              <a:buChar char="è"/>
            </a:pPr>
            <a:r>
              <a:rPr lang="de-DE" dirty="0">
                <a:sym typeface="Wingdings" panose="05000000000000000000" pitchFamily="2" charset="2"/>
              </a:rPr>
              <a:t>  </a:t>
            </a:r>
            <a:r>
              <a:rPr lang="de-DE" sz="1600" dirty="0">
                <a:sym typeface="Wingdings" panose="05000000000000000000" pitchFamily="2" charset="2"/>
              </a:rPr>
              <a:t>Sie ist keine ausschließlich linguistische Disziplin, </a:t>
            </a:r>
          </a:p>
          <a:p>
            <a:r>
              <a:rPr lang="de-DE" sz="1600" dirty="0">
                <a:sym typeface="Wingdings" panose="05000000000000000000" pitchFamily="2" charset="2"/>
              </a:rPr>
              <a:t>	da auch nichtsprachliche Zeichen zu ihren Forschungsbereichen gehören.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endParaRPr lang="de-DE" sz="1600" dirty="0">
              <a:sym typeface="Wingdings" panose="05000000000000000000" pitchFamily="2" charset="2"/>
            </a:endParaRPr>
          </a:p>
          <a:p>
            <a:r>
              <a:rPr lang="de-DE" sz="1600" dirty="0">
                <a:sym typeface="Wingdings" panose="05000000000000000000" pitchFamily="2" charset="2"/>
              </a:rPr>
              <a:t>         	Unterscheidung:</a:t>
            </a:r>
          </a:p>
          <a:p>
            <a:endParaRPr lang="de-DE" sz="2000" dirty="0">
              <a:sym typeface="Wingdings" panose="05000000000000000000" pitchFamily="2" charset="2"/>
            </a:endParaRPr>
          </a:p>
          <a:p>
            <a:r>
              <a:rPr lang="de-DE" sz="2000" dirty="0">
                <a:sym typeface="Wingdings" panose="05000000000000000000" pitchFamily="2" charset="2"/>
              </a:rPr>
              <a:t>	 	</a:t>
            </a:r>
            <a:r>
              <a:rPr lang="de-DE" sz="2000" b="1" dirty="0">
                <a:sym typeface="Wingdings" panose="05000000000000000000" pitchFamily="2" charset="2"/>
              </a:rPr>
              <a:t>Ikon</a:t>
            </a:r>
            <a:r>
              <a:rPr lang="de-DE" sz="2000" dirty="0">
                <a:sym typeface="Wingdings" panose="05000000000000000000" pitchFamily="2" charset="2"/>
              </a:rPr>
              <a:t> </a:t>
            </a:r>
            <a:r>
              <a:rPr lang="de-DE" sz="1400" dirty="0">
                <a:sym typeface="Wingdings" panose="05000000000000000000" pitchFamily="2" charset="2"/>
              </a:rPr>
              <a:t>(griech.: ‚Bild‘)        	</a:t>
            </a:r>
            <a:r>
              <a:rPr lang="de-DE" sz="2000" dirty="0">
                <a:sym typeface="Wingdings" panose="05000000000000000000" pitchFamily="2" charset="2"/>
              </a:rPr>
              <a:t>     		 </a:t>
            </a:r>
            <a:r>
              <a:rPr lang="de-DE" sz="2000" b="1" dirty="0">
                <a:sym typeface="Wingdings" panose="05000000000000000000" pitchFamily="2" charset="2"/>
              </a:rPr>
              <a:t>Symbol </a:t>
            </a:r>
            <a:r>
              <a:rPr lang="de-DE" sz="1400" dirty="0">
                <a:sym typeface="Wingdings" panose="05000000000000000000" pitchFamily="2" charset="2"/>
              </a:rPr>
              <a:t>(griech.: ‚Kennzeichen‘)</a:t>
            </a:r>
          </a:p>
          <a:p>
            <a:endParaRPr lang="de-DE" sz="2000" dirty="0">
              <a:sym typeface="Wingdings" panose="05000000000000000000" pitchFamily="2" charset="2"/>
            </a:endParaRPr>
          </a:p>
          <a:p>
            <a:r>
              <a:rPr lang="de-DE" sz="2000" dirty="0">
                <a:sym typeface="Wingdings" panose="05000000000000000000" pitchFamily="2" charset="2"/>
              </a:rPr>
              <a:t>	</a:t>
            </a:r>
            <a:r>
              <a:rPr lang="de-DE" sz="1600" dirty="0">
                <a:sym typeface="Wingdings" panose="05000000000000000000" pitchFamily="2" charset="2"/>
              </a:rPr>
              <a:t> erkennbare Beziehung 				 Beziehung zwischen dem Zeichen</a:t>
            </a:r>
          </a:p>
          <a:p>
            <a:r>
              <a:rPr lang="de-DE" sz="1600" dirty="0">
                <a:sym typeface="Wingdings" panose="05000000000000000000" pitchFamily="2" charset="2"/>
              </a:rPr>
              <a:t>	     zwischen dem Zeichen				      und dem Gegenstand beruht nicht</a:t>
            </a:r>
          </a:p>
          <a:p>
            <a:r>
              <a:rPr lang="de-DE" sz="1600" dirty="0">
                <a:sym typeface="Wingdings" panose="05000000000000000000" pitchFamily="2" charset="2"/>
              </a:rPr>
              <a:t>        	     und seiner Bedeutung				      auf einem Ähnlichkeitsverhältnis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r>
              <a:rPr lang="de-DE" sz="1600" dirty="0">
                <a:sym typeface="Wingdings" panose="05000000000000000000" pitchFamily="2" charset="2"/>
              </a:rPr>
              <a:t>	</a:t>
            </a:r>
            <a:r>
              <a:rPr lang="de-DE" sz="1600" b="1" u="sng" dirty="0">
                <a:sym typeface="Wingdings" panose="05000000000000000000" pitchFamily="2" charset="2"/>
              </a:rPr>
              <a:t>Beispiele:</a:t>
            </a:r>
            <a:r>
              <a:rPr lang="de-DE" sz="1600" dirty="0">
                <a:highlight>
                  <a:srgbClr val="FFFF00"/>
                </a:highlight>
                <a:sym typeface="Wingdings" panose="05000000000000000000" pitchFamily="2" charset="2"/>
              </a:rPr>
              <a:t> </a:t>
            </a:r>
            <a:r>
              <a:rPr lang="de-DE" sz="1100" dirty="0">
                <a:sym typeface="Wingdings" panose="05000000000000000000" pitchFamily="2" charset="2"/>
              </a:rPr>
              <a:t>	</a:t>
            </a:r>
            <a:endParaRPr lang="de-DE" sz="1600" b="1" u="sng" dirty="0">
              <a:sym typeface="Wingdings" panose="05000000000000000000" pitchFamily="2" charset="2"/>
            </a:endParaRPr>
          </a:p>
          <a:p>
            <a:endParaRPr lang="de-DE" sz="1600" dirty="0">
              <a:sym typeface="Wingdings" panose="05000000000000000000" pitchFamily="2" charset="2"/>
            </a:endParaRPr>
          </a:p>
          <a:p>
            <a:r>
              <a:rPr lang="de-DE" sz="1600" dirty="0">
                <a:sym typeface="Wingdings" panose="05000000000000000000" pitchFamily="2" charset="2"/>
              </a:rPr>
              <a:t>	-   </a:t>
            </a:r>
            <a:r>
              <a:rPr lang="de-DE" sz="1600" dirty="0" err="1">
                <a:sym typeface="Wingdings" panose="05000000000000000000" pitchFamily="2" charset="2"/>
              </a:rPr>
              <a:t>Emotikons</a:t>
            </a:r>
            <a:r>
              <a:rPr lang="de-DE" sz="1600" dirty="0">
                <a:sym typeface="Wingdings" panose="05000000000000000000" pitchFamily="2" charset="2"/>
              </a:rPr>
              <a:t>: 					 -    Verkehrszeichen: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r>
              <a:rPr lang="de-DE" sz="1600" dirty="0">
                <a:sym typeface="Wingdings" panose="05000000000000000000" pitchFamily="2" charset="2"/>
              </a:rPr>
              <a:t>                    -   Ikons auf der				 	 -    Vorzeichen in der Musik 	-     </a:t>
            </a:r>
          </a:p>
          <a:p>
            <a:r>
              <a:rPr lang="de-DE" sz="1600" dirty="0">
                <a:sym typeface="Wingdings" panose="05000000000000000000" pitchFamily="2" charset="2"/>
              </a:rPr>
              <a:t>                        Menüleiste </a:t>
            </a:r>
          </a:p>
          <a:p>
            <a:r>
              <a:rPr lang="de-DE" sz="1600" dirty="0">
                <a:sym typeface="Wingdings" panose="05000000000000000000" pitchFamily="2" charset="2"/>
              </a:rPr>
              <a:t>	    eines Computers </a:t>
            </a:r>
          </a:p>
          <a:p>
            <a:r>
              <a:rPr lang="de-DE" sz="1600" dirty="0">
                <a:sym typeface="Wingdings" panose="05000000000000000000" pitchFamily="2" charset="2"/>
              </a:rPr>
              <a:t>	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r>
              <a:rPr lang="de-DE" sz="1600" dirty="0">
                <a:sym typeface="Wingdings" panose="05000000000000000000" pitchFamily="2" charset="2"/>
              </a:rPr>
              <a:t>	</a:t>
            </a:r>
          </a:p>
          <a:p>
            <a:r>
              <a:rPr lang="de-DE" sz="1600" dirty="0">
                <a:sym typeface="Wingdings" panose="05000000000000000000" pitchFamily="2" charset="2"/>
              </a:rPr>
              <a:t>	</a:t>
            </a:r>
          </a:p>
          <a:p>
            <a:r>
              <a:rPr lang="de-DE" sz="1600" dirty="0">
                <a:sym typeface="Wingdings" panose="05000000000000000000" pitchFamily="2" charset="2"/>
              </a:rPr>
              <a:t>	</a:t>
            </a:r>
          </a:p>
          <a:p>
            <a:r>
              <a:rPr lang="de-DE" sz="1600" dirty="0"/>
              <a:t> </a:t>
            </a:r>
          </a:p>
          <a:p>
            <a:endParaRPr lang="de-DE" sz="20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7AF5342-E9DC-40D1-A770-19D7055E1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2282" y="5400675"/>
            <a:ext cx="952500" cy="346364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A6F4070-DB50-4E18-8EBE-1BA3F7A01464}"/>
              </a:ext>
            </a:extLst>
          </p:cNvPr>
          <p:cNvSpPr txBox="1"/>
          <p:nvPr/>
        </p:nvSpPr>
        <p:spPr>
          <a:xfrm>
            <a:off x="6505575" y="3629025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44944EC-2229-4446-AE34-D39F979E74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2462" y="5946011"/>
            <a:ext cx="604467" cy="50241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EC70E6A-A972-4C57-94C6-D77209BA96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5887" y="5853054"/>
            <a:ext cx="733425" cy="690784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CBACD9E-827C-47BC-BA13-7DCE5774EE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9313" y="6050786"/>
            <a:ext cx="1157288" cy="42300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D7B1F5B5-D7D2-4C34-927E-90221C9EE7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91649" y="4481970"/>
            <a:ext cx="671513" cy="77377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E2B4918-8B28-4981-A6A9-48A901EFDE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69647" y="4485435"/>
            <a:ext cx="793652" cy="770309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51D5ADD-D0CB-425D-813E-C19C7D41D1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70042" y="5762953"/>
            <a:ext cx="733425" cy="86853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17353CF-ACB6-41E0-AE78-A2E574C2CC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50721" y="5930870"/>
            <a:ext cx="776684" cy="54292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563410CF-3E6F-4AB4-8D97-A0BA9BE305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03120" y="5930870"/>
            <a:ext cx="542976" cy="625054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2A078485-9F88-4F94-BA17-783018643ACB}"/>
              </a:ext>
            </a:extLst>
          </p:cNvPr>
          <p:cNvSpPr txBox="1"/>
          <p:nvPr/>
        </p:nvSpPr>
        <p:spPr>
          <a:xfrm>
            <a:off x="4414837" y="4928116"/>
            <a:ext cx="914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highlight>
                  <a:srgbClr val="FFFF00"/>
                </a:highlight>
                <a:sym typeface="Wingdings" panose="05000000000000000000" pitchFamily="2" charset="2"/>
              </a:rPr>
              <a:t>  </a:t>
            </a:r>
            <a:r>
              <a:rPr lang="de-DE" sz="1200" dirty="0">
                <a:sym typeface="Wingdings" panose="05000000000000000000" pitchFamily="2" charset="2"/>
              </a:rPr>
              <a:t>	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399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06F1879-967B-4735-8041-171DD8E11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321" y="262112"/>
            <a:ext cx="6146800" cy="6333775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47FA99D5-BF9D-4AC2-B916-E67C9C27F3D7}"/>
              </a:ext>
            </a:extLst>
          </p:cNvPr>
          <p:cNvSpPr txBox="1"/>
          <p:nvPr/>
        </p:nvSpPr>
        <p:spPr>
          <a:xfrm flipH="1">
            <a:off x="8571864" y="894080"/>
            <a:ext cx="192532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00B050"/>
                </a:solidFill>
              </a:rPr>
              <a:t>FRAGE:</a:t>
            </a:r>
          </a:p>
          <a:p>
            <a:endParaRPr lang="de-DE" dirty="0"/>
          </a:p>
          <a:p>
            <a:r>
              <a:rPr lang="de-DE" dirty="0"/>
              <a:t>Bei welchen Verkehrszeichen handelt es sich um Ikons, bei welchen um Symbole? </a:t>
            </a:r>
          </a:p>
        </p:txBody>
      </p:sp>
    </p:spTree>
    <p:extLst>
      <p:ext uri="{BB962C8B-B14F-4D97-AF65-F5344CB8AC3E}">
        <p14:creationId xmlns:p14="http://schemas.microsoft.com/office/powerpoint/2010/main" val="3849290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9EFA175-EE16-4347-9213-86044AF320F8}"/>
              </a:ext>
            </a:extLst>
          </p:cNvPr>
          <p:cNvSpPr txBox="1"/>
          <p:nvPr/>
        </p:nvSpPr>
        <p:spPr>
          <a:xfrm flipH="1">
            <a:off x="1036317" y="666750"/>
            <a:ext cx="996505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Die</a:t>
            </a:r>
            <a:r>
              <a:rPr lang="de-DE" sz="2000" dirty="0"/>
              <a:t> </a:t>
            </a:r>
            <a:r>
              <a:rPr lang="de-DE" sz="2400" b="1" dirty="0">
                <a:solidFill>
                  <a:srgbClr val="7030A0"/>
                </a:solidFill>
              </a:rPr>
              <a:t>Semantik</a:t>
            </a:r>
            <a:r>
              <a:rPr lang="de-DE" sz="2000" dirty="0"/>
              <a:t> </a:t>
            </a:r>
            <a:r>
              <a:rPr lang="de-DE" dirty="0"/>
              <a:t>beschäftigt sich mit der Bedeutung von Wörtern – mit der Beschreibung der Inhaltsseite – sowie mit den Bedeutungsbeziehungen von Wörtern untereinander.</a:t>
            </a:r>
          </a:p>
          <a:p>
            <a:endParaRPr lang="de-DE" dirty="0"/>
          </a:p>
          <a:p>
            <a:endParaRPr lang="de-DE" sz="2000" dirty="0"/>
          </a:p>
          <a:p>
            <a:endParaRPr lang="de-DE" sz="2000" dirty="0"/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de-DE" sz="2400" dirty="0">
                <a:sym typeface="Wingdings" panose="05000000000000000000" pitchFamily="2" charset="2"/>
              </a:rPr>
              <a:t>Dimensionen der Bedeutung eines Wortes: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è"/>
            </a:pPr>
            <a:endParaRPr lang="de-DE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sz="2000" dirty="0">
              <a:sym typeface="Wingdings" panose="05000000000000000000" pitchFamily="2" charset="2"/>
            </a:endParaRPr>
          </a:p>
          <a:p>
            <a:endParaRPr lang="de-DE" sz="2000" dirty="0"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à"/>
            </a:pPr>
            <a:endParaRPr lang="de-DE" sz="200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CB981A5-20D4-4A0A-8D50-4DC2E83A667F}"/>
              </a:ext>
            </a:extLst>
          </p:cNvPr>
          <p:cNvSpPr txBox="1"/>
          <p:nvPr/>
        </p:nvSpPr>
        <p:spPr>
          <a:xfrm>
            <a:off x="1344706" y="2707342"/>
            <a:ext cx="7982122" cy="3354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pPr marL="342900" indent="-342900">
              <a:buAutoNum type="alphaLcParenR"/>
            </a:pPr>
            <a:r>
              <a:rPr lang="de-DE" b="1" dirty="0"/>
              <a:t>Denotation</a:t>
            </a:r>
            <a:r>
              <a:rPr lang="de-DE" dirty="0"/>
              <a:t>: Sachlich neutrale Information über ein Wort </a:t>
            </a:r>
          </a:p>
          <a:p>
            <a:r>
              <a:rPr lang="de-DE" sz="1400" dirty="0"/>
              <a:t>	               (lat.: </a:t>
            </a:r>
            <a:r>
              <a:rPr lang="de-DE" sz="1400" i="1" dirty="0" err="1"/>
              <a:t>denotatio</a:t>
            </a:r>
            <a:r>
              <a:rPr lang="de-DE" sz="1400" dirty="0"/>
              <a:t> ‚Bezeichnung‘)</a:t>
            </a:r>
          </a:p>
          <a:p>
            <a:endParaRPr lang="de-DE" sz="1400" dirty="0"/>
          </a:p>
          <a:p>
            <a:endParaRPr lang="de-DE" sz="1400" dirty="0"/>
          </a:p>
          <a:p>
            <a:r>
              <a:rPr lang="de-DE" sz="1400" dirty="0"/>
              <a:t>	</a:t>
            </a:r>
            <a:r>
              <a:rPr lang="de-DE" sz="1600" dirty="0">
                <a:sym typeface="Wingdings" panose="05000000000000000000" pitchFamily="2" charset="2"/>
              </a:rPr>
              <a:t> </a:t>
            </a:r>
            <a:r>
              <a:rPr lang="de-DE" sz="1600" u="sng" dirty="0">
                <a:sym typeface="Wingdings" panose="05000000000000000000" pitchFamily="2" charset="2"/>
              </a:rPr>
              <a:t>Beispiel</a:t>
            </a:r>
            <a:r>
              <a:rPr lang="de-DE" sz="1600" dirty="0">
                <a:sym typeface="Wingdings" panose="05000000000000000000" pitchFamily="2" charset="2"/>
              </a:rPr>
              <a:t>: Denotat zu </a:t>
            </a:r>
            <a:r>
              <a:rPr lang="de-DE" sz="1600" i="1" dirty="0">
                <a:sym typeface="Wingdings" panose="05000000000000000000" pitchFamily="2" charset="2"/>
              </a:rPr>
              <a:t>Hund</a:t>
            </a:r>
            <a:r>
              <a:rPr lang="de-DE" sz="1600" dirty="0">
                <a:sym typeface="Wingdings" panose="05000000000000000000" pitchFamily="2" charset="2"/>
              </a:rPr>
              <a:t>: 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r>
              <a:rPr lang="de-DE" sz="1600" dirty="0">
                <a:sym typeface="Wingdings" panose="05000000000000000000" pitchFamily="2" charset="2"/>
              </a:rPr>
              <a:t>		</a:t>
            </a:r>
            <a:r>
              <a:rPr lang="de-DE" sz="1400" dirty="0">
                <a:sym typeface="Wingdings" panose="05000000000000000000" pitchFamily="2" charset="2"/>
              </a:rPr>
              <a:t>‚(in vielen Rassen gezüchtetes) kleines bis mittelgroßes Säugetier, das bes. wegen </a:t>
            </a:r>
          </a:p>
          <a:p>
            <a:r>
              <a:rPr lang="de-DE" sz="1400" dirty="0">
                <a:sym typeface="Wingdings" panose="05000000000000000000" pitchFamily="2" charset="2"/>
              </a:rPr>
              <a:t>		seiner Wachsamkeit u. Anhänglichkeit als Haustier gehalten wird, einen gut</a:t>
            </a:r>
          </a:p>
          <a:p>
            <a:r>
              <a:rPr lang="de-DE" sz="1400" dirty="0">
                <a:sym typeface="Wingdings" panose="05000000000000000000" pitchFamily="2" charset="2"/>
              </a:rPr>
              <a:t>		ausgebildeten Gehör- und Geruchssinn besitzt u. beißen u. bellen kann.‘</a:t>
            </a:r>
          </a:p>
          <a:p>
            <a:endParaRPr lang="de-DE" sz="1000" dirty="0">
              <a:sym typeface="Wingdings" panose="05000000000000000000" pitchFamily="2" charset="2"/>
            </a:endParaRPr>
          </a:p>
          <a:p>
            <a:r>
              <a:rPr lang="de-DE" sz="1600" dirty="0">
                <a:sym typeface="Wingdings" panose="05000000000000000000" pitchFamily="2" charset="2"/>
              </a:rPr>
              <a:t>		</a:t>
            </a:r>
            <a:r>
              <a:rPr lang="de-DE" sz="1200" dirty="0">
                <a:sym typeface="Wingdings" panose="05000000000000000000" pitchFamily="2" charset="2"/>
              </a:rPr>
              <a:t>[Deutsches Universalwörterbuch des Duden-Verlags. 7. Aufl. 2014]</a:t>
            </a:r>
            <a:endParaRPr lang="de-DE" sz="1200" dirty="0"/>
          </a:p>
          <a:p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316343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749A63D7-3328-4D0B-BD7E-230FFEA1F1F5}"/>
              </a:ext>
            </a:extLst>
          </p:cNvPr>
          <p:cNvSpPr/>
          <p:nvPr/>
        </p:nvSpPr>
        <p:spPr>
          <a:xfrm>
            <a:off x="995082" y="734072"/>
            <a:ext cx="9341223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/>
              <a:t>b) Konnotation</a:t>
            </a:r>
            <a:r>
              <a:rPr lang="de-DE" dirty="0"/>
              <a:t>: Mitbedeutungen und Begleitgefühle  zu einem Wort </a:t>
            </a:r>
          </a:p>
          <a:p>
            <a:r>
              <a:rPr lang="de-DE" sz="1400" dirty="0"/>
              <a:t>	               (lat.: </a:t>
            </a:r>
            <a:r>
              <a:rPr lang="de-DE" sz="1400" i="1" dirty="0" err="1"/>
              <a:t>connotatum</a:t>
            </a:r>
            <a:r>
              <a:rPr lang="de-DE" sz="1400" dirty="0"/>
              <a:t> ‚Mitbezeichnung‘)</a:t>
            </a:r>
          </a:p>
          <a:p>
            <a:endParaRPr lang="de-DE" sz="1400" dirty="0"/>
          </a:p>
          <a:p>
            <a:endParaRPr lang="de-DE" sz="1400" dirty="0"/>
          </a:p>
          <a:p>
            <a:endParaRPr lang="de-DE" sz="1400" dirty="0"/>
          </a:p>
          <a:p>
            <a:r>
              <a:rPr lang="de-DE" sz="1600" dirty="0">
                <a:sym typeface="Wingdings" panose="05000000000000000000" pitchFamily="2" charset="2"/>
              </a:rPr>
              <a:t>	 Wörter können positiv oder negativ </a:t>
            </a:r>
            <a:r>
              <a:rPr lang="de-DE" sz="1200" dirty="0">
                <a:sym typeface="Wingdings" panose="05000000000000000000" pitchFamily="2" charset="2"/>
              </a:rPr>
              <a:t>(oder gar nicht) </a:t>
            </a:r>
            <a:r>
              <a:rPr lang="de-DE" sz="1600" dirty="0">
                <a:sym typeface="Wingdings" panose="05000000000000000000" pitchFamily="2" charset="2"/>
              </a:rPr>
              <a:t>konnotiert sein.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r>
              <a:rPr lang="de-DE" sz="1600" dirty="0">
                <a:sym typeface="Wingdings" panose="05000000000000000000" pitchFamily="2" charset="2"/>
              </a:rPr>
              <a:t>	 Jeder Mensch hat aufgrund seiner Lebenserfahrung individuelle Konnotationen:</a:t>
            </a:r>
          </a:p>
          <a:p>
            <a:r>
              <a:rPr lang="de-DE" sz="1600" dirty="0">
                <a:sym typeface="Wingdings" panose="05000000000000000000" pitchFamily="2" charset="2"/>
              </a:rPr>
              <a:t>	      </a:t>
            </a:r>
            <a:r>
              <a:rPr lang="de-DE" sz="1400" dirty="0">
                <a:sym typeface="Wingdings" panose="05000000000000000000" pitchFamily="2" charset="2"/>
              </a:rPr>
              <a:t>So kann bei jemandem das neutrale Wort </a:t>
            </a:r>
            <a:r>
              <a:rPr lang="de-DE" sz="1400" i="1" dirty="0">
                <a:sym typeface="Wingdings" panose="05000000000000000000" pitchFamily="2" charset="2"/>
              </a:rPr>
              <a:t>Hund</a:t>
            </a:r>
            <a:r>
              <a:rPr lang="de-DE" sz="1400" dirty="0">
                <a:sym typeface="Wingdings" panose="05000000000000000000" pitchFamily="2" charset="2"/>
              </a:rPr>
              <a:t> negativ besetzt (= negativ konnotiert) sein </a:t>
            </a:r>
          </a:p>
          <a:p>
            <a:r>
              <a:rPr lang="de-DE" sz="1400" dirty="0">
                <a:sym typeface="Wingdings" panose="05000000000000000000" pitchFamily="2" charset="2"/>
              </a:rPr>
              <a:t>	       und Angst auslösen, wenn er schon einmal von einem Hund attackiert wurde.</a:t>
            </a:r>
          </a:p>
          <a:p>
            <a:r>
              <a:rPr lang="de-DE" sz="1400" dirty="0">
                <a:sym typeface="Wingdings" panose="05000000000000000000" pitchFamily="2" charset="2"/>
              </a:rPr>
              <a:t>                              Umgekehrt kann das Wort </a:t>
            </a:r>
            <a:r>
              <a:rPr lang="de-DE" sz="1400" i="1" dirty="0">
                <a:sym typeface="Wingdings" panose="05000000000000000000" pitchFamily="2" charset="2"/>
              </a:rPr>
              <a:t>Hund</a:t>
            </a:r>
            <a:r>
              <a:rPr lang="de-DE" sz="1400" dirty="0">
                <a:sym typeface="Wingdings" panose="05000000000000000000" pitchFamily="2" charset="2"/>
              </a:rPr>
              <a:t> bei einem Hundeliebhaber sehr positiv konnotiert sein.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r>
              <a:rPr lang="de-DE" sz="1600" dirty="0">
                <a:sym typeface="Wingdings" panose="05000000000000000000" pitchFamily="2" charset="2"/>
              </a:rPr>
              <a:t>	 </a:t>
            </a:r>
            <a:r>
              <a:rPr lang="de-DE" sz="1600" u="sng" dirty="0">
                <a:sym typeface="Wingdings" panose="05000000000000000000" pitchFamily="2" charset="2"/>
              </a:rPr>
              <a:t>Beispiel</a:t>
            </a:r>
            <a:r>
              <a:rPr lang="de-DE" sz="1600" dirty="0">
                <a:sym typeface="Wingdings" panose="05000000000000000000" pitchFamily="2" charset="2"/>
              </a:rPr>
              <a:t>: </a:t>
            </a:r>
          </a:p>
          <a:p>
            <a:r>
              <a:rPr lang="de-DE" sz="1600" i="1" dirty="0">
                <a:sym typeface="Wingdings" panose="05000000000000000000" pitchFamily="2" charset="2"/>
              </a:rPr>
              <a:t>	     Köter </a:t>
            </a:r>
            <a:r>
              <a:rPr lang="de-DE" sz="1600" dirty="0">
                <a:sym typeface="Wingdings" panose="05000000000000000000" pitchFamily="2" charset="2"/>
              </a:rPr>
              <a:t>= negativ konnotiert (bei derselben Denotation wie </a:t>
            </a:r>
            <a:r>
              <a:rPr lang="de-DE" sz="1600" i="1" dirty="0">
                <a:sym typeface="Wingdings" panose="05000000000000000000" pitchFamily="2" charset="2"/>
              </a:rPr>
              <a:t>Hund</a:t>
            </a:r>
            <a:r>
              <a:rPr lang="de-DE" sz="1600" dirty="0">
                <a:sym typeface="Wingdings" panose="05000000000000000000" pitchFamily="2" charset="2"/>
              </a:rPr>
              <a:t>)</a:t>
            </a:r>
          </a:p>
          <a:p>
            <a:r>
              <a:rPr lang="de-DE" sz="1600" dirty="0">
                <a:sym typeface="Wingdings" panose="05000000000000000000" pitchFamily="2" charset="2"/>
              </a:rPr>
              <a:t>	     </a:t>
            </a:r>
            <a:r>
              <a:rPr lang="de-DE" sz="1600" i="1" dirty="0">
                <a:sym typeface="Wingdings" panose="05000000000000000000" pitchFamily="2" charset="2"/>
              </a:rPr>
              <a:t>Bulle</a:t>
            </a:r>
            <a:r>
              <a:rPr lang="de-DE" sz="1600" dirty="0">
                <a:sym typeface="Wingdings" panose="05000000000000000000" pitchFamily="2" charset="2"/>
              </a:rPr>
              <a:t> = negativ konnotiert (bei derselben Denotation wie </a:t>
            </a:r>
            <a:r>
              <a:rPr lang="de-DE" sz="1600" i="1" dirty="0">
                <a:sym typeface="Wingdings" panose="05000000000000000000" pitchFamily="2" charset="2"/>
              </a:rPr>
              <a:t>Polizist</a:t>
            </a:r>
            <a:r>
              <a:rPr lang="de-DE" sz="1600" dirty="0">
                <a:sym typeface="Wingdings" panose="05000000000000000000" pitchFamily="2" charset="2"/>
              </a:rPr>
              <a:t>)</a:t>
            </a:r>
          </a:p>
          <a:p>
            <a:r>
              <a:rPr lang="de-DE" sz="1600" dirty="0">
                <a:sym typeface="Wingdings" panose="05000000000000000000" pitchFamily="2" charset="2"/>
              </a:rPr>
              <a:t> </a:t>
            </a:r>
          </a:p>
          <a:p>
            <a:r>
              <a:rPr lang="de-DE" sz="1600" dirty="0">
                <a:sym typeface="Wingdings" panose="05000000000000000000" pitchFamily="2" charset="2"/>
              </a:rPr>
              <a:t>	                     </a:t>
            </a:r>
          </a:p>
          <a:p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42691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93EC0F82-E709-462B-A01E-B45615F435FE}"/>
              </a:ext>
            </a:extLst>
          </p:cNvPr>
          <p:cNvSpPr/>
          <p:nvPr/>
        </p:nvSpPr>
        <p:spPr>
          <a:xfrm>
            <a:off x="1147481" y="936376"/>
            <a:ext cx="890195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/>
              <a:t>c) Assoziation</a:t>
            </a:r>
            <a:r>
              <a:rPr lang="de-DE" dirty="0"/>
              <a:t>: führt von der eigentlichen Bedeutung eines Wortes weg</a:t>
            </a:r>
          </a:p>
          <a:p>
            <a:r>
              <a:rPr lang="de-DE" dirty="0"/>
              <a:t>                           </a:t>
            </a:r>
            <a:r>
              <a:rPr lang="de-DE" sz="1400" dirty="0"/>
              <a:t>(lat.: </a:t>
            </a:r>
            <a:r>
              <a:rPr lang="de-DE" sz="1400" i="1" dirty="0" err="1"/>
              <a:t>associare</a:t>
            </a:r>
            <a:r>
              <a:rPr lang="de-DE" sz="1400" dirty="0"/>
              <a:t> ‚verbinden‘)</a:t>
            </a:r>
          </a:p>
          <a:p>
            <a:r>
              <a:rPr lang="de-DE" sz="1400" dirty="0"/>
              <a:t>	            </a:t>
            </a:r>
          </a:p>
          <a:p>
            <a:r>
              <a:rPr lang="de-DE" sz="1400" dirty="0"/>
              <a:t>	             </a:t>
            </a:r>
            <a:r>
              <a:rPr lang="de-DE" sz="1600" dirty="0"/>
              <a:t>Allerdings besteht eine (nicht vollkommen beliebige) Verknüpfung des Wortes mit 		           anderen kulturell oder individuell begründeten Konzepten.</a:t>
            </a:r>
          </a:p>
          <a:p>
            <a:endParaRPr lang="de-DE" sz="1600" dirty="0"/>
          </a:p>
          <a:p>
            <a:r>
              <a:rPr lang="de-DE" sz="1600" dirty="0"/>
              <a:t>	           Die Assoziationen sind als Begründung für bestimmte (positive oder negative) 		           Konnotationen zu sehen.</a:t>
            </a:r>
          </a:p>
          <a:p>
            <a:endParaRPr lang="de-DE" sz="1600" dirty="0"/>
          </a:p>
          <a:p>
            <a:endParaRPr lang="de-DE" sz="1600" dirty="0"/>
          </a:p>
          <a:p>
            <a:r>
              <a:rPr lang="de-DE" sz="1600" dirty="0">
                <a:sym typeface="Wingdings" panose="05000000000000000000" pitchFamily="2" charset="2"/>
              </a:rPr>
              <a:t>	 vgl. </a:t>
            </a:r>
            <a:r>
              <a:rPr lang="de-DE" sz="1600" u="sng" dirty="0">
                <a:sym typeface="Wingdings" panose="05000000000000000000" pitchFamily="2" charset="2"/>
              </a:rPr>
              <a:t>Beispiel</a:t>
            </a:r>
            <a:r>
              <a:rPr lang="de-DE" sz="1600" dirty="0">
                <a:sym typeface="Wingdings" panose="05000000000000000000" pitchFamily="2" charset="2"/>
              </a:rPr>
              <a:t> </a:t>
            </a:r>
            <a:r>
              <a:rPr lang="de-DE" sz="1600" i="1" dirty="0">
                <a:sym typeface="Wingdings" panose="05000000000000000000" pitchFamily="2" charset="2"/>
              </a:rPr>
              <a:t>Hund</a:t>
            </a:r>
            <a:r>
              <a:rPr lang="de-DE" sz="1600" dirty="0">
                <a:sym typeface="Wingdings" panose="05000000000000000000" pitchFamily="2" charset="2"/>
              </a:rPr>
              <a:t>: </a:t>
            </a:r>
          </a:p>
          <a:p>
            <a:r>
              <a:rPr lang="de-DE" sz="1600" dirty="0">
                <a:sym typeface="Wingdings" panose="05000000000000000000" pitchFamily="2" charset="2"/>
              </a:rPr>
              <a:t>		</a:t>
            </a:r>
          </a:p>
          <a:p>
            <a:r>
              <a:rPr lang="de-DE" sz="1600" dirty="0">
                <a:sym typeface="Wingdings" panose="05000000000000000000" pitchFamily="2" charset="2"/>
              </a:rPr>
              <a:t>		Individuelle Assoziationen könnten folgende sein:</a:t>
            </a:r>
          </a:p>
          <a:p>
            <a:r>
              <a:rPr lang="de-DE" sz="1600" dirty="0">
                <a:sym typeface="Wingdings" panose="05000000000000000000" pitchFamily="2" charset="2"/>
              </a:rPr>
              <a:t>		</a:t>
            </a:r>
            <a:r>
              <a:rPr lang="de-DE" sz="1400" dirty="0">
                <a:sym typeface="Wingdings" panose="05000000000000000000" pitchFamily="2" charset="2"/>
              </a:rPr>
              <a:t>„Bei </a:t>
            </a:r>
            <a:r>
              <a:rPr lang="de-DE" sz="1400" i="1" dirty="0">
                <a:sym typeface="Wingdings" panose="05000000000000000000" pitchFamily="2" charset="2"/>
              </a:rPr>
              <a:t>Hund</a:t>
            </a:r>
            <a:r>
              <a:rPr lang="de-DE" sz="1400" dirty="0">
                <a:sym typeface="Wingdings" panose="05000000000000000000" pitchFamily="2" charset="2"/>
              </a:rPr>
              <a:t> denke ich an …lange Spaziergänge…dreckige Fußböden…Flöhe…Erdbebenopfer…“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r>
              <a:rPr lang="de-DE" sz="1600" dirty="0">
                <a:sym typeface="Wingdings" panose="05000000000000000000" pitchFamily="2" charset="2"/>
              </a:rPr>
              <a:t>		Kulturell bedingt assoziieren die Bewohner der Polarregionen mit Hunden etwas 		anderes als wir.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r>
              <a:rPr lang="de-DE" sz="1600" dirty="0">
                <a:sym typeface="Wingdings" panose="05000000000000000000" pitchFamily="2" charset="2"/>
              </a:rPr>
              <a:t>		</a:t>
            </a:r>
            <a:endParaRPr lang="de-DE" sz="1600" dirty="0"/>
          </a:p>
          <a:p>
            <a:endParaRPr lang="de-DE" sz="1600" dirty="0"/>
          </a:p>
          <a:p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784184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93EC0F82-E709-462B-A01E-B45615F435FE}"/>
              </a:ext>
            </a:extLst>
          </p:cNvPr>
          <p:cNvSpPr/>
          <p:nvPr/>
        </p:nvSpPr>
        <p:spPr>
          <a:xfrm>
            <a:off x="1109381" y="507751"/>
            <a:ext cx="8901954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è"/>
            </a:pPr>
            <a:r>
              <a:rPr lang="de-DE" sz="2400" dirty="0"/>
              <a:t>Syntagmatische Bedeutungsbeziehungen</a:t>
            </a:r>
          </a:p>
          <a:p>
            <a:pPr marL="342900" indent="-342900">
              <a:buFont typeface="Wingdings" panose="05000000000000000000" pitchFamily="2" charset="2"/>
              <a:buChar char="è"/>
            </a:pPr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   </a:t>
            </a:r>
            <a:r>
              <a:rPr lang="de-DE" b="1" dirty="0"/>
              <a:t>a) Implikation („Mitgedachtes“)</a:t>
            </a:r>
          </a:p>
          <a:p>
            <a:r>
              <a:rPr lang="de-DE" b="1" dirty="0"/>
              <a:t>		</a:t>
            </a:r>
            <a:r>
              <a:rPr lang="de-DE" dirty="0"/>
              <a:t>Die Bedeutung einiger Wörter ist an bestimmte andere, im Satz 			möglicherweise nicht explizit genannter Wörter gebunden. </a:t>
            </a:r>
          </a:p>
          <a:p>
            <a:r>
              <a:rPr lang="de-DE" dirty="0"/>
              <a:t>		BEISPIEL:</a:t>
            </a:r>
          </a:p>
          <a:p>
            <a:r>
              <a:rPr lang="de-DE" dirty="0"/>
              <a:t>		</a:t>
            </a:r>
            <a:r>
              <a:rPr lang="de-DE" i="1" dirty="0"/>
              <a:t>Er ist blond.   =   Er hat blonde Haare.</a:t>
            </a:r>
          </a:p>
          <a:p>
            <a:r>
              <a:rPr lang="de-DE" i="1" dirty="0"/>
              <a:t>		Es wiehert.    =    Das Pferd wiehert.</a:t>
            </a:r>
          </a:p>
          <a:p>
            <a:endParaRPr lang="de-DE" b="1" dirty="0"/>
          </a:p>
          <a:p>
            <a:endParaRPr lang="de-DE" b="1" dirty="0"/>
          </a:p>
          <a:p>
            <a:r>
              <a:rPr lang="de-DE" b="1" dirty="0"/>
              <a:t>    b) Selektion</a:t>
            </a:r>
          </a:p>
          <a:p>
            <a:r>
              <a:rPr lang="de-DE" b="1" dirty="0"/>
              <a:t>		</a:t>
            </a:r>
            <a:r>
              <a:rPr lang="de-DE" dirty="0"/>
              <a:t>Einige Wörter sind begrenzt kombinierbar.</a:t>
            </a:r>
          </a:p>
          <a:p>
            <a:r>
              <a:rPr lang="de-DE" dirty="0"/>
              <a:t>		BEISPIEL:</a:t>
            </a:r>
          </a:p>
          <a:p>
            <a:r>
              <a:rPr lang="de-DE" dirty="0"/>
              <a:t>		Für das Verb </a:t>
            </a:r>
            <a:r>
              <a:rPr lang="de-DE" i="1" dirty="0"/>
              <a:t>hören</a:t>
            </a:r>
            <a:r>
              <a:rPr lang="de-DE" dirty="0"/>
              <a:t> benötigt man ein belebtes Subjekt:</a:t>
            </a:r>
          </a:p>
          <a:p>
            <a:r>
              <a:rPr lang="de-DE" dirty="0"/>
              <a:t>		</a:t>
            </a:r>
            <a:r>
              <a:rPr lang="de-DE" i="1" dirty="0"/>
              <a:t>Das Kind hört Musik. </a:t>
            </a:r>
            <a:r>
              <a:rPr lang="de-DE" dirty="0"/>
              <a:t>(Nicht: *</a:t>
            </a:r>
            <a:r>
              <a:rPr lang="de-DE" i="1" dirty="0"/>
              <a:t>Der Tisch hört Musik</a:t>
            </a:r>
            <a:r>
              <a:rPr lang="de-DE" dirty="0"/>
              <a:t>.)</a:t>
            </a:r>
          </a:p>
          <a:p>
            <a:endParaRPr lang="de-DE" b="1" dirty="0"/>
          </a:p>
          <a:p>
            <a:endParaRPr lang="de-DE" b="1" dirty="0"/>
          </a:p>
          <a:p>
            <a:pPr marL="342900" indent="-342900">
              <a:buFont typeface="Wingdings" panose="05000000000000000000" pitchFamily="2" charset="2"/>
              <a:buChar char="è"/>
            </a:pPr>
            <a:endParaRPr lang="de-DE" sz="2400" dirty="0"/>
          </a:p>
          <a:p>
            <a:endParaRPr lang="de-DE" sz="2400" dirty="0"/>
          </a:p>
          <a:p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1346215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5555F008-7D57-416A-8610-F9E1DC194C8C}"/>
              </a:ext>
            </a:extLst>
          </p:cNvPr>
          <p:cNvSpPr txBox="1"/>
          <p:nvPr/>
        </p:nvSpPr>
        <p:spPr>
          <a:xfrm>
            <a:off x="1647825" y="1320284"/>
            <a:ext cx="866775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 c) Affinität</a:t>
            </a:r>
          </a:p>
          <a:p>
            <a:r>
              <a:rPr lang="de-DE" b="1" dirty="0"/>
              <a:t>		</a:t>
            </a:r>
            <a:r>
              <a:rPr lang="de-DE" dirty="0"/>
              <a:t>Auch hier gibt es eine gewisse Einschränkung in der Kombinierbarkeit</a:t>
            </a:r>
          </a:p>
          <a:p>
            <a:r>
              <a:rPr lang="de-DE" dirty="0"/>
              <a:t>		von Wörtern, allerdings ist die Auswahl größer;</a:t>
            </a:r>
          </a:p>
          <a:p>
            <a:r>
              <a:rPr lang="de-DE" dirty="0"/>
              <a:t>		es geht eher um Wörter, die relativ häufig zusammen auftreten und 			„gute Partner“ darstellen.</a:t>
            </a:r>
          </a:p>
          <a:p>
            <a:endParaRPr lang="de-DE" dirty="0"/>
          </a:p>
          <a:p>
            <a:r>
              <a:rPr lang="de-DE" dirty="0"/>
              <a:t>		BEISPIEL: </a:t>
            </a:r>
            <a:r>
              <a:rPr lang="de-DE" i="1" dirty="0"/>
              <a:t>stehen</a:t>
            </a:r>
            <a:r>
              <a:rPr lang="de-DE" dirty="0"/>
              <a:t>:</a:t>
            </a:r>
          </a:p>
          <a:p>
            <a:r>
              <a:rPr lang="de-DE" dirty="0"/>
              <a:t>			für alle Lebewesen mit Beinen</a:t>
            </a:r>
          </a:p>
          <a:p>
            <a:r>
              <a:rPr lang="de-DE" dirty="0"/>
              <a:t>				(</a:t>
            </a:r>
            <a:r>
              <a:rPr lang="de-DE" i="1" dirty="0"/>
              <a:t>Der Hahn steht auf dem Dach</a:t>
            </a:r>
            <a:r>
              <a:rPr lang="de-DE" dirty="0"/>
              <a:t>.)</a:t>
            </a:r>
          </a:p>
          <a:p>
            <a:r>
              <a:rPr lang="de-DE" dirty="0"/>
              <a:t>			und – als Gegensatz zu liegen – </a:t>
            </a:r>
          </a:p>
          <a:p>
            <a:r>
              <a:rPr lang="de-DE" dirty="0"/>
              <a:t>			für Gegenstände, die eine eher vertikale Ausrichtung haben</a:t>
            </a:r>
          </a:p>
          <a:p>
            <a:r>
              <a:rPr lang="de-DE" dirty="0"/>
              <a:t>				(</a:t>
            </a:r>
            <a:r>
              <a:rPr lang="de-DE" i="1" dirty="0"/>
              <a:t>Der Topf steht auf dem Tisch</a:t>
            </a:r>
            <a:r>
              <a:rPr lang="de-DE" dirty="0"/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21788633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4E64F2F-A5C7-446D-AB9D-C331218BFE6C}"/>
              </a:ext>
            </a:extLst>
          </p:cNvPr>
          <p:cNvSpPr txBox="1"/>
          <p:nvPr/>
        </p:nvSpPr>
        <p:spPr>
          <a:xfrm flipH="1">
            <a:off x="3150867" y="2302867"/>
            <a:ext cx="632650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sz="2400" b="1" dirty="0">
                <a:solidFill>
                  <a:srgbClr val="00B050"/>
                </a:solidFill>
              </a:rPr>
              <a:t>Arbeitsauftrag:</a:t>
            </a:r>
          </a:p>
          <a:p>
            <a:endParaRPr lang="de-DE" sz="2000" b="1" dirty="0">
              <a:solidFill>
                <a:srgbClr val="00B050"/>
              </a:solidFill>
            </a:endParaRPr>
          </a:p>
          <a:p>
            <a:r>
              <a:rPr lang="de-DE" sz="2000" dirty="0"/>
              <a:t>Welche Substantive passen zu welchen Verben?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493B462-15A6-4E0E-BC1A-EFAEDDA6FEA1}"/>
              </a:ext>
            </a:extLst>
          </p:cNvPr>
          <p:cNvSpPr txBox="1"/>
          <p:nvPr/>
        </p:nvSpPr>
        <p:spPr>
          <a:xfrm>
            <a:off x="3067050" y="1371600"/>
            <a:ext cx="4714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Bienen bellen auf der Wiese?</a:t>
            </a:r>
          </a:p>
        </p:txBody>
      </p:sp>
    </p:spTree>
    <p:extLst>
      <p:ext uri="{BB962C8B-B14F-4D97-AF65-F5344CB8AC3E}">
        <p14:creationId xmlns:p14="http://schemas.microsoft.com/office/powerpoint/2010/main" val="495377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7F730F3-335E-4D20-B38E-9BB1B00A79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1325" y="1036929"/>
            <a:ext cx="6558960" cy="3508281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76DF41EE-9438-4F3E-BDD0-F98B0FD1F80D}"/>
              </a:ext>
            </a:extLst>
          </p:cNvPr>
          <p:cNvSpPr txBox="1"/>
          <p:nvPr/>
        </p:nvSpPr>
        <p:spPr>
          <a:xfrm>
            <a:off x="2441325" y="4903695"/>
            <a:ext cx="46696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aus: Elke </a:t>
            </a:r>
            <a:r>
              <a:rPr lang="de-DE" sz="1600" dirty="0" err="1"/>
              <a:t>Donalies</a:t>
            </a:r>
            <a:r>
              <a:rPr lang="de-DE" sz="1600" dirty="0"/>
              <a:t>: Basiswissen Deutsche Wortbildung</a:t>
            </a:r>
          </a:p>
        </p:txBody>
      </p:sp>
    </p:spTree>
    <p:extLst>
      <p:ext uri="{BB962C8B-B14F-4D97-AF65-F5344CB8AC3E}">
        <p14:creationId xmlns:p14="http://schemas.microsoft.com/office/powerpoint/2010/main" val="4205318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047937BB-510C-486E-A980-A99A1F7E3089}"/>
              </a:ext>
            </a:extLst>
          </p:cNvPr>
          <p:cNvSpPr txBox="1"/>
          <p:nvPr/>
        </p:nvSpPr>
        <p:spPr>
          <a:xfrm>
            <a:off x="1002927" y="356705"/>
            <a:ext cx="8971872" cy="6755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cap="small" dirty="0"/>
              <a:t>Organisatorisches</a:t>
            </a:r>
          </a:p>
          <a:p>
            <a:endParaRPr lang="de-DE" dirty="0"/>
          </a:p>
          <a:p>
            <a:endParaRPr lang="de-DE" dirty="0"/>
          </a:p>
          <a:p>
            <a:pPr>
              <a:lnSpc>
                <a:spcPct val="150000"/>
              </a:lnSpc>
            </a:pPr>
            <a:r>
              <a:rPr lang="de-DE" dirty="0"/>
              <a:t>Zur Prüfungsleistung zählen:</a:t>
            </a:r>
          </a:p>
          <a:p>
            <a:pPr>
              <a:lnSpc>
                <a:spcPct val="150000"/>
              </a:lnSpc>
            </a:pPr>
            <a:endParaRPr lang="de-DE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b="1" dirty="0"/>
              <a:t>Mitarbeit </a:t>
            </a:r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marL="285750" indent="-285750">
              <a:buFontTx/>
              <a:buChar char="-"/>
            </a:pPr>
            <a:r>
              <a:rPr lang="de-DE" b="1" dirty="0"/>
              <a:t>Referat</a:t>
            </a:r>
            <a:r>
              <a:rPr lang="de-DE" dirty="0"/>
              <a:t>:  ca. 15 min + ca. 5 min Diskussion</a:t>
            </a:r>
          </a:p>
          <a:p>
            <a:r>
              <a:rPr lang="de-DE" dirty="0"/>
              <a:t>	          	         Termin: </a:t>
            </a:r>
            <a:r>
              <a:rPr lang="de-DE" sz="1400" dirty="0"/>
              <a:t>voraussichtlich</a:t>
            </a:r>
            <a:r>
              <a:rPr lang="de-DE" dirty="0"/>
              <a:t> 4.5. und 5.5.</a:t>
            </a:r>
          </a:p>
          <a:p>
            <a:endParaRPr lang="de-DE" dirty="0"/>
          </a:p>
          <a:p>
            <a:endParaRPr lang="de-DE" dirty="0"/>
          </a:p>
          <a:p>
            <a:pPr marL="285750" indent="-285750">
              <a:buFontTx/>
              <a:buChar char="-"/>
            </a:pPr>
            <a:r>
              <a:rPr lang="de-DE" b="1" dirty="0"/>
              <a:t>Zusammenfassung eines Aufsatzes</a:t>
            </a:r>
            <a:r>
              <a:rPr lang="de-DE" dirty="0"/>
              <a:t>:  1-2 Seiten </a:t>
            </a:r>
          </a:p>
          <a:p>
            <a:r>
              <a:rPr lang="de-DE" dirty="0"/>
              <a:t>				300-500 Wörter </a:t>
            </a:r>
          </a:p>
          <a:p>
            <a:r>
              <a:rPr lang="de-DE" dirty="0"/>
              <a:t>				Abgabetermin: 25.5.</a:t>
            </a:r>
          </a:p>
          <a:p>
            <a:r>
              <a:rPr lang="de-DE" dirty="0"/>
              <a:t>	</a:t>
            </a:r>
            <a:r>
              <a:rPr lang="de-DE" sz="1400" dirty="0">
                <a:sym typeface="Wingdings" panose="05000000000000000000" pitchFamily="2" charset="2"/>
              </a:rPr>
              <a:t> Titel entsprechen dem behandelten Stoff und werden noch bekannt gegeben</a:t>
            </a:r>
            <a:endParaRPr lang="de-DE" sz="1400" dirty="0"/>
          </a:p>
          <a:p>
            <a:endParaRPr lang="de-DE" dirty="0"/>
          </a:p>
          <a:p>
            <a:endParaRPr lang="de-DE" dirty="0"/>
          </a:p>
          <a:p>
            <a:pPr marL="285750" indent="-285750">
              <a:buFontTx/>
              <a:buChar char="-"/>
            </a:pPr>
            <a:r>
              <a:rPr lang="de-DE" b="1" dirty="0"/>
              <a:t>Schriftliche Prüfung </a:t>
            </a:r>
            <a:r>
              <a:rPr lang="de-DE" dirty="0"/>
              <a:t>am Ende des Semesters: 90 min</a:t>
            </a:r>
          </a:p>
          <a:p>
            <a:r>
              <a:rPr lang="de-DE" dirty="0"/>
              <a:t>				                Termin: voraussichtlich 25.5.</a:t>
            </a:r>
            <a:endParaRPr lang="de-DE" sz="1400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7382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1242E7A-1411-49C8-BFC7-1E037731AE58}"/>
              </a:ext>
            </a:extLst>
          </p:cNvPr>
          <p:cNvSpPr/>
          <p:nvPr/>
        </p:nvSpPr>
        <p:spPr>
          <a:xfrm>
            <a:off x="738758" y="181884"/>
            <a:ext cx="10188322" cy="7155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de-DE" sz="2400" b="1" cap="small" dirty="0">
                <a:latin typeface="+mj-lt"/>
                <a:ea typeface="Times New Roman" panose="02020603050405020304" pitchFamily="18" charset="0"/>
              </a:rPr>
              <a:t>Semesterplan</a:t>
            </a:r>
            <a:r>
              <a:rPr lang="de-DE" sz="2400" b="1" dirty="0">
                <a:latin typeface="+mj-lt"/>
                <a:ea typeface="Times New Roman" panose="02020603050405020304" pitchFamily="18" charset="0"/>
              </a:rPr>
              <a:t> </a:t>
            </a:r>
          </a:p>
          <a:p>
            <a:pPr lvl="0">
              <a:lnSpc>
                <a:spcPct val="150000"/>
              </a:lnSpc>
              <a:spcAft>
                <a:spcPts val="0"/>
              </a:spcAft>
            </a:pPr>
            <a:endParaRPr lang="de-DE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00050" lvl="0" indent="-400050">
              <a:buAutoNum type="romanUcPeriod"/>
            </a:pPr>
            <a:r>
              <a:rPr lang="de-DE" b="1" dirty="0"/>
              <a:t>Einführung </a:t>
            </a:r>
          </a:p>
          <a:p>
            <a:pPr lvl="0"/>
            <a:endParaRPr lang="de-DE" b="1" dirty="0"/>
          </a:p>
          <a:p>
            <a:pPr lvl="0"/>
            <a:r>
              <a:rPr lang="de-DE" dirty="0"/>
              <a:t>	1. Lexikologie und ihre Komponenten, Lexikographie</a:t>
            </a:r>
          </a:p>
          <a:p>
            <a:pPr lvl="0"/>
            <a:r>
              <a:rPr lang="de-DE" dirty="0"/>
              <a:t>                  2. Eigenschaften sprachlicher Zeichen</a:t>
            </a:r>
          </a:p>
          <a:p>
            <a:pPr lvl="0"/>
            <a:r>
              <a:rPr lang="de-DE" dirty="0"/>
              <a:t>                  3. Grundlagen der Semiotik und Semantik, Etymologie und Phraseologie</a:t>
            </a:r>
          </a:p>
          <a:p>
            <a:pPr lvl="0"/>
            <a:r>
              <a:rPr lang="de-DE" dirty="0"/>
              <a:t>	 </a:t>
            </a:r>
          </a:p>
          <a:p>
            <a:pPr lvl="0"/>
            <a:endParaRPr lang="de-DE" dirty="0"/>
          </a:p>
          <a:p>
            <a:pPr marL="400050" lvl="0" indent="-400050">
              <a:buAutoNum type="romanUcPeriod" startAt="2"/>
            </a:pPr>
            <a:r>
              <a:rPr lang="de-DE" b="1" dirty="0"/>
              <a:t>Lexikologischer Teil I</a:t>
            </a:r>
          </a:p>
          <a:p>
            <a:pPr lvl="0"/>
            <a:endParaRPr lang="de-DE" b="1" dirty="0"/>
          </a:p>
          <a:p>
            <a:pPr lvl="0"/>
            <a:r>
              <a:rPr lang="de-DE" dirty="0"/>
              <a:t>	1. Wortschatz, seine Struktur und Konstruktion</a:t>
            </a:r>
          </a:p>
          <a:p>
            <a:pPr lvl="0"/>
            <a:r>
              <a:rPr lang="de-DE" dirty="0"/>
              <a:t>                  2. Fachwortschatz (Wirtschaft, Technik etc.), Modewörter und Archaismen</a:t>
            </a:r>
          </a:p>
          <a:p>
            <a:pPr lvl="0"/>
            <a:r>
              <a:rPr lang="de-DE" dirty="0"/>
              <a:t>	3. Homonymie und Polysemie, Synonymie und Antonymie, Hyperonymie und Hyponymie</a:t>
            </a:r>
          </a:p>
          <a:p>
            <a:r>
              <a:rPr lang="de-DE" dirty="0"/>
              <a:t>	4. Bedeutungswandel </a:t>
            </a:r>
          </a:p>
          <a:p>
            <a:pPr lvl="0"/>
            <a:r>
              <a:rPr lang="de-DE" dirty="0"/>
              <a:t> </a:t>
            </a:r>
          </a:p>
          <a:p>
            <a:r>
              <a:rPr lang="de-DE" dirty="0"/>
              <a:t> </a:t>
            </a:r>
          </a:p>
          <a:p>
            <a:pPr marL="400050" indent="-400050">
              <a:buFontTx/>
              <a:buAutoNum type="romanUcPeriod" startAt="3"/>
            </a:pPr>
            <a:r>
              <a:rPr lang="de-DE" b="1" dirty="0"/>
              <a:t>Lexikologischer Teil II</a:t>
            </a:r>
          </a:p>
          <a:p>
            <a:endParaRPr lang="de-DE" dirty="0"/>
          </a:p>
          <a:p>
            <a:pPr lvl="0"/>
            <a:r>
              <a:rPr lang="de-DE" dirty="0"/>
              <a:t>	</a:t>
            </a:r>
            <a:r>
              <a:rPr lang="de-DE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de-DE" dirty="0"/>
              <a:t>1. Metapher und Metonymie</a:t>
            </a:r>
          </a:p>
          <a:p>
            <a:pPr lvl="0"/>
            <a:r>
              <a:rPr lang="de-DE" dirty="0"/>
              <a:t>	 2. Transformation des Wortes</a:t>
            </a:r>
          </a:p>
          <a:p>
            <a:pPr lvl="0"/>
            <a:r>
              <a:rPr lang="de-DE" dirty="0"/>
              <a:t>	 3. Typen von Wörterbüchern und ihre Charakteristika</a:t>
            </a:r>
          </a:p>
          <a:p>
            <a:pPr lvl="0"/>
            <a:r>
              <a:rPr lang="de-DE" u="sng" dirty="0"/>
              <a:t>                </a:t>
            </a:r>
            <a:endParaRPr lang="de-DE" dirty="0"/>
          </a:p>
          <a:p>
            <a:pPr lvl="0"/>
            <a:endParaRPr lang="de-DE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837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1242E7A-1411-49C8-BFC7-1E037731AE58}"/>
              </a:ext>
            </a:extLst>
          </p:cNvPr>
          <p:cNvSpPr/>
          <p:nvPr/>
        </p:nvSpPr>
        <p:spPr>
          <a:xfrm>
            <a:off x="876994" y="331405"/>
            <a:ext cx="9525001" cy="7111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lvl="0" indent="-400050">
              <a:buAutoNum type="romanUcPeriod" startAt="4"/>
            </a:pPr>
            <a:r>
              <a:rPr lang="de-DE" b="1" dirty="0"/>
              <a:t>Wortbildungsteil</a:t>
            </a:r>
            <a:r>
              <a:rPr lang="de-DE" dirty="0"/>
              <a:t> </a:t>
            </a:r>
            <a:r>
              <a:rPr lang="de-DE" b="1" dirty="0"/>
              <a:t>I</a:t>
            </a:r>
            <a:endParaRPr lang="de-DE" dirty="0"/>
          </a:p>
          <a:p>
            <a:r>
              <a:rPr lang="de-DE" dirty="0"/>
              <a:t>	</a:t>
            </a:r>
            <a:endParaRPr lang="de-DE" b="1" dirty="0"/>
          </a:p>
          <a:p>
            <a:pPr lvl="0"/>
            <a:r>
              <a:rPr lang="de-DE" b="1" dirty="0"/>
              <a:t>	</a:t>
            </a:r>
            <a:r>
              <a:rPr lang="de-DE" dirty="0"/>
              <a:t>1. Morpheme und ihre Klassifikation: Basismorpheme und Wortbildungsmorpheme</a:t>
            </a:r>
            <a:endParaRPr lang="de-DE" u="sng" dirty="0"/>
          </a:p>
          <a:p>
            <a:pPr lvl="0"/>
            <a:r>
              <a:rPr lang="de-DE" dirty="0"/>
              <a:t>                  2. Wortbildungsprodukte</a:t>
            </a:r>
            <a:endParaRPr lang="de-DE" u="sng" dirty="0"/>
          </a:p>
          <a:p>
            <a:pPr lvl="0"/>
            <a:r>
              <a:rPr lang="de-DE" dirty="0"/>
              <a:t>	 3. Wortbildungstypen: </a:t>
            </a:r>
          </a:p>
          <a:p>
            <a:pPr lvl="0"/>
            <a:r>
              <a:rPr lang="de-DE" dirty="0"/>
              <a:t>		Komposition und ihre Typologie</a:t>
            </a:r>
          </a:p>
          <a:p>
            <a:pPr lvl="0"/>
            <a:r>
              <a:rPr lang="de-DE" dirty="0"/>
              <a:t>		explizite und implizite Ableitung</a:t>
            </a:r>
          </a:p>
          <a:p>
            <a:pPr lvl="0"/>
            <a:r>
              <a:rPr lang="de-DE" dirty="0"/>
              <a:t>		Zusammenrückung</a:t>
            </a:r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marL="400050" lvl="0" indent="-400050">
              <a:buAutoNum type="romanUcPeriod" startAt="5"/>
            </a:pPr>
            <a:r>
              <a:rPr lang="de-DE" b="1" dirty="0"/>
              <a:t>Wortbildungsteil II </a:t>
            </a:r>
          </a:p>
          <a:p>
            <a:pPr lvl="0"/>
            <a:endParaRPr lang="de-DE" b="1" dirty="0"/>
          </a:p>
          <a:p>
            <a:pPr lvl="0"/>
            <a:r>
              <a:rPr lang="de-DE" dirty="0"/>
              <a:t>	1. Konversion und ihre Typologie</a:t>
            </a:r>
          </a:p>
          <a:p>
            <a:pPr lvl="0"/>
            <a:r>
              <a:rPr lang="de-DE" dirty="0"/>
              <a:t>	2. Kurzwortbildung</a:t>
            </a:r>
          </a:p>
          <a:p>
            <a:pPr lvl="0"/>
            <a:r>
              <a:rPr lang="de-DE" dirty="0"/>
              <a:t>	 3. Produktivität von Wortbildungen</a:t>
            </a:r>
          </a:p>
          <a:p>
            <a:pPr lvl="0"/>
            <a:endParaRPr lang="de-DE" dirty="0"/>
          </a:p>
          <a:p>
            <a:endParaRPr lang="de-DE" dirty="0"/>
          </a:p>
          <a:p>
            <a:pPr marL="400050" indent="-400050">
              <a:buAutoNum type="romanUcPeriod" startAt="6"/>
            </a:pPr>
            <a:r>
              <a:rPr lang="de-DE" b="1" dirty="0" err="1"/>
              <a:t>Resümée</a:t>
            </a:r>
            <a:endParaRPr lang="de-DE" b="1" dirty="0"/>
          </a:p>
          <a:p>
            <a:r>
              <a:rPr lang="de-DE" b="1" dirty="0"/>
              <a:t>                 </a:t>
            </a:r>
          </a:p>
          <a:p>
            <a:r>
              <a:rPr lang="de-DE" dirty="0"/>
              <a:t>                 1. Zusammenfassung</a:t>
            </a:r>
          </a:p>
          <a:p>
            <a:r>
              <a:rPr lang="de-DE" dirty="0"/>
              <a:t>                 2. Referate</a:t>
            </a:r>
          </a:p>
          <a:p>
            <a:r>
              <a:rPr lang="de-DE" b="1" dirty="0"/>
              <a:t>	</a:t>
            </a:r>
          </a:p>
          <a:p>
            <a:endParaRPr lang="de-DE" dirty="0"/>
          </a:p>
          <a:p>
            <a:r>
              <a:rPr lang="de-DE" sz="1600" dirty="0"/>
              <a:t>	 </a:t>
            </a:r>
            <a:r>
              <a:rPr lang="de-DE" dirty="0"/>
              <a:t>	</a:t>
            </a:r>
            <a:endParaRPr lang="de-DE" dirty="0">
              <a:ea typeface="Calibri" panose="020F0502020204030204" pitchFamily="34" charset="0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de-DE" dirty="0">
                <a:ea typeface="Calibri" panose="020F0502020204030204" pitchFamily="34" charset="0"/>
              </a:rPr>
              <a:t>	</a:t>
            </a:r>
            <a:r>
              <a:rPr lang="de-DE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6817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CD0736C-D743-437A-817E-96A8913D0A5B}"/>
              </a:ext>
            </a:extLst>
          </p:cNvPr>
          <p:cNvSpPr txBox="1"/>
          <p:nvPr/>
        </p:nvSpPr>
        <p:spPr>
          <a:xfrm flipH="1">
            <a:off x="748280" y="320456"/>
            <a:ext cx="9641208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cap="small" dirty="0"/>
              <a:t>Literatur</a:t>
            </a:r>
          </a:p>
          <a:p>
            <a:endParaRPr lang="de-DE" dirty="0"/>
          </a:p>
          <a:p>
            <a:endParaRPr lang="de-DE" dirty="0"/>
          </a:p>
          <a:p>
            <a:r>
              <a:rPr lang="de-DE" b="1" dirty="0"/>
              <a:t>Grundlegend</a:t>
            </a:r>
            <a:r>
              <a:rPr lang="de-DE" dirty="0"/>
              <a:t>:</a:t>
            </a:r>
          </a:p>
          <a:p>
            <a:endParaRPr lang="de-DE" dirty="0"/>
          </a:p>
          <a:p>
            <a:r>
              <a:rPr lang="de-DE" dirty="0"/>
              <a:t>Volker Harm (2015): </a:t>
            </a:r>
          </a:p>
          <a:p>
            <a:r>
              <a:rPr lang="de-DE" dirty="0"/>
              <a:t>	Einführung in die Lexikologie, Darmstadt.</a:t>
            </a:r>
          </a:p>
          <a:p>
            <a:endParaRPr lang="de-DE" dirty="0"/>
          </a:p>
          <a:p>
            <a:r>
              <a:rPr lang="de-DE" dirty="0"/>
              <a:t>Michael </a:t>
            </a:r>
            <a:r>
              <a:rPr lang="de-DE" dirty="0" err="1"/>
              <a:t>Schlaefer</a:t>
            </a:r>
            <a:r>
              <a:rPr lang="de-DE" dirty="0"/>
              <a:t> (2009): </a:t>
            </a:r>
          </a:p>
          <a:p>
            <a:r>
              <a:rPr lang="de-DE" dirty="0"/>
              <a:t>	Lexikologie und Lexikographie. Eine Einführung am Beispiel deutscher Wörterbücher, </a:t>
            </a:r>
          </a:p>
          <a:p>
            <a:r>
              <a:rPr lang="de-DE" dirty="0"/>
              <a:t>	2. Auflage, Berlin.</a:t>
            </a:r>
          </a:p>
          <a:p>
            <a:endParaRPr lang="de-DE" dirty="0"/>
          </a:p>
          <a:p>
            <a:endParaRPr lang="de-DE" dirty="0"/>
          </a:p>
          <a:p>
            <a:r>
              <a:rPr lang="de-DE" b="1" dirty="0"/>
              <a:t>Ergänzend</a:t>
            </a:r>
            <a:r>
              <a:rPr lang="de-DE" dirty="0"/>
              <a:t>:</a:t>
            </a:r>
          </a:p>
          <a:p>
            <a:endParaRPr lang="de-DE" dirty="0"/>
          </a:p>
          <a:p>
            <a:r>
              <a:rPr lang="de-DE" dirty="0" err="1"/>
              <a:t>Donalies</a:t>
            </a:r>
            <a:r>
              <a:rPr lang="de-DE" dirty="0"/>
              <a:t>, Elke (2011): </a:t>
            </a:r>
          </a:p>
          <a:p>
            <a:r>
              <a:rPr lang="de-DE" dirty="0"/>
              <a:t>	Basiswissen Deutsche Wortbildung, 2. Auflage, Tübingen und Basel.</a:t>
            </a:r>
          </a:p>
          <a:p>
            <a:endParaRPr lang="de-DE" dirty="0"/>
          </a:p>
          <a:p>
            <a:r>
              <a:rPr lang="de-DE" dirty="0"/>
              <a:t>Christiane </a:t>
            </a:r>
            <a:r>
              <a:rPr lang="de-DE" dirty="0" err="1"/>
              <a:t>Wanzeck</a:t>
            </a:r>
            <a:r>
              <a:rPr lang="de-DE" dirty="0"/>
              <a:t> (2010):</a:t>
            </a:r>
          </a:p>
          <a:p>
            <a:r>
              <a:rPr lang="de-DE" dirty="0"/>
              <a:t>	Lexikologie, Göttingen.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85542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813A7C4-B5BA-435D-80A0-5B8B51376566}"/>
              </a:ext>
            </a:extLst>
          </p:cNvPr>
          <p:cNvSpPr/>
          <p:nvPr/>
        </p:nvSpPr>
        <p:spPr>
          <a:xfrm>
            <a:off x="3293815" y="2439662"/>
            <a:ext cx="46188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dirty="0">
                <a:latin typeface="Bernard MT Condensed" panose="02050806060905020404" pitchFamily="18" charset="0"/>
                <a:ea typeface="Calibri" panose="020F0502020204030204" pitchFamily="34" charset="0"/>
              </a:rPr>
              <a:t>1. Lexikologie und ihre Komponenten</a:t>
            </a:r>
            <a:endParaRPr lang="de-DE" sz="2400" dirty="0">
              <a:latin typeface="Bernard MT Condensed" panose="020508060609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62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1750</Words>
  <Application>Microsoft Office PowerPoint</Application>
  <PresentationFormat>Širokoúhlá obrazovka</PresentationFormat>
  <Paragraphs>373</Paragraphs>
  <Slides>37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46" baseType="lpstr">
      <vt:lpstr>Aharoni</vt:lpstr>
      <vt:lpstr>Arial</vt:lpstr>
      <vt:lpstr>Bernard MT Condensed</vt:lpstr>
      <vt:lpstr>Calibri</vt:lpstr>
      <vt:lpstr>Calibri Light</vt:lpstr>
      <vt:lpstr>Times New Roman</vt:lpstr>
      <vt:lpstr>Wingdings</vt:lpstr>
      <vt:lpstr>Office</vt:lpstr>
      <vt:lpstr>Acrobat Document</vt:lpstr>
      <vt:lpstr>  Lexikologie und Wortbildung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Zeichenmodell sprachlicher Zeichen I:  Bilaterales Zeichenmodell (Sassure 1916)</vt:lpstr>
      <vt:lpstr>Zeichenmodell sprachlicher Zeichen II:  Semiotisches Dreieck (Odgen/Richards 1923)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Vorlesung:  Lexikologie und Wortbildung</dc:title>
  <dc:creator>Christine Pretzl</dc:creator>
  <cp:lastModifiedBy>Pretzl Christine Dr. habil.</cp:lastModifiedBy>
  <cp:revision>92</cp:revision>
  <dcterms:created xsi:type="dcterms:W3CDTF">2020-09-08T15:27:02Z</dcterms:created>
  <dcterms:modified xsi:type="dcterms:W3CDTF">2022-02-24T15:18:46Z</dcterms:modified>
</cp:coreProperties>
</file>