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75" r:id="rId3"/>
    <p:sldId id="372" r:id="rId4"/>
    <p:sldId id="395" r:id="rId5"/>
    <p:sldId id="298" r:id="rId6"/>
    <p:sldId id="312" r:id="rId7"/>
    <p:sldId id="341" r:id="rId8"/>
    <p:sldId id="340" r:id="rId9"/>
    <p:sldId id="347" r:id="rId10"/>
    <p:sldId id="403" r:id="rId11"/>
    <p:sldId id="359" r:id="rId12"/>
    <p:sldId id="285" r:id="rId13"/>
    <p:sldId id="349" r:id="rId14"/>
    <p:sldId id="376" r:id="rId15"/>
    <p:sldId id="377" r:id="rId16"/>
    <p:sldId id="386" r:id="rId17"/>
    <p:sldId id="387" r:id="rId18"/>
    <p:sldId id="378" r:id="rId19"/>
    <p:sldId id="389" r:id="rId20"/>
    <p:sldId id="390" r:id="rId21"/>
    <p:sldId id="400" r:id="rId22"/>
    <p:sldId id="404" r:id="rId23"/>
    <p:sldId id="259" r:id="rId24"/>
    <p:sldId id="287" r:id="rId25"/>
    <p:sldId id="288" r:id="rId26"/>
    <p:sldId id="401" r:id="rId27"/>
    <p:sldId id="380" r:id="rId28"/>
    <p:sldId id="402" r:id="rId29"/>
    <p:sldId id="379" r:id="rId30"/>
    <p:sldId id="260" r:id="rId31"/>
    <p:sldId id="392" r:id="rId32"/>
    <p:sldId id="391" r:id="rId33"/>
    <p:sldId id="382" r:id="rId34"/>
    <p:sldId id="394" r:id="rId35"/>
    <p:sldId id="405" r:id="rId36"/>
    <p:sldId id="407" r:id="rId37"/>
    <p:sldId id="406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48A59-6736-496F-9832-C48881AEA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833C5F-84B8-4BE5-B541-91DAA19F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DB629-1AB3-483E-A738-55457063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967E5-1216-42E1-99B3-77CAD29B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D979B2-7F63-47F9-829C-3736F0AE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2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B0BFC-7804-4B5D-A695-A0CE7549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917675-4D36-4ABD-BEFD-D2EEDC486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5D1C79-82C7-47B8-9F9B-FDC42A73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DE1976-ED85-4495-999D-D40128BA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ACB594-B0CD-4BF5-8CCC-B0F1C020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6B5249-B5DE-4CE7-A9C7-34FBF48D7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4133CD-7C49-4DC5-ABFE-6EE896754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390601-AF27-409D-AD49-7D44DEDC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DBDAB8-3ADE-4C69-B70C-DAB586E9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A6DE38-09D6-4699-BC87-F4467FB2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9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48F4-1FFC-4B2A-9F55-16E9ED4A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501DA0-3C5E-499B-9C33-26F0D4F40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D202B2-80C6-47D6-BD82-B7F635A9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41EEA-EC54-4209-AAC7-BC73B2C7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92EFED-89F9-4BDB-BFE9-C6B9DE56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5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395E9-FF71-4806-AD70-1D998611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F7E1F-8CF5-4C09-AB1E-BDFD5AE7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E82AD4-F5D2-4F5A-9968-43A4A40F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86566-8BCA-48D7-9F40-2265534E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EB8BD8-6AE9-467E-A8FB-A676040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D228A-9DA7-433B-A4BD-1CA23E16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049307-112F-4A9B-8C2F-737D860FC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253410-1A19-4315-9C42-E4CF2FEDE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5DC12-0EB0-447B-A0D1-C6418ADA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458A50-164A-41FB-A60B-A724D1C4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9B1F50-2D07-43F7-A1F1-805CDCAA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26178-71D3-4DB9-91D1-2EE2EEEB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F4B91-1FE6-4724-8332-C5754D67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CDE8C5-EC6D-44A4-A5E3-F51D7887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0F55A6-BA0D-4155-92DB-02AC363B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D9C463-BE7A-459C-9B91-572B7D3AF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5ADC99-A97E-4301-AF3A-8A87E259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0892D6-C3A4-43F6-A6B3-B329E114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25E153-0AF1-4A77-B5D3-0065A117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52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A3462-B74D-46B6-B691-E1591E6F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5519B5-D03C-4677-8896-747FD1E5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E62304-30B3-49CE-90C4-75290B2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368B06-53FF-4D33-958A-B1FE607D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0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33E938-4B8B-478D-A1EB-7B256E2E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D05CB2-7D0D-43C4-8134-D462EEF3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757E1-F832-4E2F-8524-261EB1A4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3DD3F-F53A-4745-8989-43408AA4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1D363-0254-4ED2-938D-C49E305E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97EC96-FE38-4DBC-A68B-2F3292713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01646B-4298-4901-B8BB-59522246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7D98C3-2408-47DD-94B7-7B2E8FC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14852B-1DEC-486A-B397-475AE83D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3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DF329-B6C1-4A6F-9E70-F57F2047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DAB939-34A7-415F-9E77-F7B8AF145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C96801-B15B-4702-BDF0-3A4F3F73E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B381C8-2FA9-4521-940D-5C262711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6DB1DF-101E-4681-8166-FFADEB02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23F99-5CC6-447C-A013-F432E84D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71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5DA782-276A-4C4C-BA99-19C7872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6C944-5C74-4179-B279-81214300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A9841-D152-4950-80BA-87D7DE4C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F5AA2-9108-4ABA-8583-62D4FE801E2F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17672E-810A-4BDB-A663-8D5ED8533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791557-50C2-433B-B595-0FB94F5D7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3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oerterbuchnetz.de/cgi-bin/WBNetz/wbgui_py?sigle=DWB&amp;mode=Vernetzung&amp;hitlist=&amp;patternlist=&amp;lemid=GK00143#XGK0014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wds.de/wb/Kaffe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A279-D769-4A13-8BA5-624B1F9CA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344" y="734917"/>
            <a:ext cx="9144000" cy="1730565"/>
          </a:xfrm>
        </p:spPr>
        <p:txBody>
          <a:bodyPr>
            <a:normAutofit/>
          </a:bodyPr>
          <a:lstStyle/>
          <a:p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Lexikologie und Wortbildung</a:t>
            </a:r>
            <a:endParaRPr lang="de-DE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38D298-6AAF-4FC9-8FD6-89CDEE67D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b="1" cap="small" dirty="0"/>
              <a:t>Block I:</a:t>
            </a:r>
          </a:p>
          <a:p>
            <a:r>
              <a:rPr lang="de-DE" sz="2800" b="1" dirty="0"/>
              <a:t>Einführung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847D07-2656-4F27-8438-AACB9A443B47}"/>
              </a:ext>
            </a:extLst>
          </p:cNvPr>
          <p:cNvSpPr txBox="1"/>
          <p:nvPr/>
        </p:nvSpPr>
        <p:spPr>
          <a:xfrm>
            <a:off x="1609344" y="5257800"/>
            <a:ext cx="310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 habil. Christine Pretzl</a:t>
            </a:r>
          </a:p>
          <a:p>
            <a:r>
              <a:rPr lang="de-DE" sz="1600" dirty="0"/>
              <a:t>Südböhmische Universität Budweis</a:t>
            </a:r>
          </a:p>
          <a:p>
            <a:r>
              <a:rPr lang="de-DE" sz="1600" dirty="0"/>
              <a:t>Sommersemester 2022</a:t>
            </a:r>
          </a:p>
        </p:txBody>
      </p:sp>
    </p:spTree>
    <p:extLst>
      <p:ext uri="{BB962C8B-B14F-4D97-AF65-F5344CB8AC3E}">
        <p14:creationId xmlns:p14="http://schemas.microsoft.com/office/powerpoint/2010/main" val="33440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8" y="2302867"/>
            <a:ext cx="38188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400" dirty="0"/>
              <a:t>Das Wortfeld „Sprache“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E0E569-2203-4E37-B9E0-4E257224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05" y="1035050"/>
            <a:ext cx="6762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94F3D5-C0C4-45E9-A9D4-5E3553EA4B49}"/>
              </a:ext>
            </a:extLst>
          </p:cNvPr>
          <p:cNvSpPr txBox="1"/>
          <p:nvPr/>
        </p:nvSpPr>
        <p:spPr>
          <a:xfrm>
            <a:off x="1187834" y="519953"/>
            <a:ext cx="8721426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ym typeface="Wingdings" panose="05000000000000000000" pitchFamily="2" charset="2"/>
              </a:rPr>
              <a:t>Lexikologie als Teilgebiet der Sprachwissenschaft:</a:t>
            </a:r>
          </a:p>
          <a:p>
            <a:endParaRPr lang="de-DE" sz="2400" b="1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b="1" dirty="0">
                <a:sym typeface="Wingdings" panose="05000000000000000000" pitchFamily="2" charset="2"/>
              </a:rPr>
              <a:t>Zentraler Forschungsgegenstand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Erforschung des Wortes als Teil des Wortschatzes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	in seinem wortbildungsmorphologischen Aufbau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in seinen Bedeutungen, Bedeutungsbeziehungen und Bedeutungsveränderungen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b="1" dirty="0">
                <a:sym typeface="Wingdings" panose="05000000000000000000" pitchFamily="2" charset="2"/>
              </a:rPr>
              <a:t>Weitere Forschungsbereiche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Formen und Strukturen der Wortschatzgliederung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Lexik als Teil der menschlichen Sprachfähigkeit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Sprachsoziologische, sprachpsychologische, sprachgeographische und </a:t>
            </a:r>
          </a:p>
          <a:p>
            <a:r>
              <a:rPr lang="de-DE" dirty="0">
                <a:sym typeface="Wingdings" panose="05000000000000000000" pitchFamily="2" charset="2"/>
              </a:rPr>
              <a:t>	sprachhistorische Aspekte der Lexik</a:t>
            </a:r>
          </a:p>
          <a:p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sz="1600" dirty="0">
                <a:sym typeface="Wingdings" panose="05000000000000000000" pitchFamily="2" charset="2"/>
              </a:rPr>
              <a:t>(vgl. zum Beispiel Fachsprachenforschung oder </a:t>
            </a:r>
            <a:r>
              <a:rPr lang="de-DE" sz="1600" dirty="0" err="1">
                <a:sym typeface="Wingdings" panose="05000000000000000000" pitchFamily="2" charset="2"/>
              </a:rPr>
              <a:t>Neologismenforschung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7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5349" y="310927"/>
            <a:ext cx="9782175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200" dirty="0">
                <a:cs typeface="Arial" pitchFamily="34" charset="0"/>
              </a:rPr>
              <a:t> </a:t>
            </a:r>
            <a:endParaRPr lang="de-DE" sz="2200" b="1" dirty="0">
              <a:cs typeface="Arial" pitchFamily="34" charset="0"/>
            </a:endParaRPr>
          </a:p>
          <a:p>
            <a:pPr lvl="1"/>
            <a:endParaRPr lang="de-DE" sz="2000" u="sng" dirty="0">
              <a:cs typeface="Arial" pitchFamily="34" charset="0"/>
            </a:endParaRPr>
          </a:p>
          <a:p>
            <a:pPr lvl="1"/>
            <a:r>
              <a:rPr lang="de-DE" sz="2000" b="1" dirty="0">
                <a:cs typeface="Arial" pitchFamily="34" charset="0"/>
              </a:rPr>
              <a:t>       </a:t>
            </a:r>
          </a:p>
          <a:p>
            <a:pPr lvl="1"/>
            <a:r>
              <a:rPr lang="de-DE" sz="2000" b="1" dirty="0">
                <a:cs typeface="Arial" pitchFamily="34" charset="0"/>
              </a:rPr>
              <a:t>    	</a:t>
            </a:r>
            <a:r>
              <a:rPr lang="de-DE" sz="2000" b="1" dirty="0">
                <a:cs typeface="Arial" pitchFamily="34" charset="0"/>
                <a:sym typeface="Wingdings" panose="05000000000000000000" pitchFamily="2" charset="2"/>
              </a:rPr>
              <a:t>   	</a:t>
            </a:r>
            <a:r>
              <a:rPr lang="de-DE" sz="2000" b="1" dirty="0">
                <a:cs typeface="Arial" pitchFamily="34" charset="0"/>
              </a:rPr>
              <a:t>Phonologie </a:t>
            </a:r>
            <a:r>
              <a:rPr lang="de-DE" sz="2000" dirty="0">
                <a:cs typeface="Arial" pitchFamily="34" charset="0"/>
              </a:rPr>
              <a:t>(Lehre von den Lauten)  und  </a:t>
            </a:r>
          </a:p>
          <a:p>
            <a:pPr lvl="1"/>
            <a:r>
              <a:rPr lang="de-DE" sz="2000" b="1" dirty="0">
                <a:cs typeface="Arial" pitchFamily="34" charset="0"/>
              </a:rPr>
              <a:t>           	Graphemik</a:t>
            </a:r>
            <a:r>
              <a:rPr lang="de-DE" sz="2000" dirty="0">
                <a:cs typeface="Arial" pitchFamily="34" charset="0"/>
              </a:rPr>
              <a:t> (Verschriftung der Laute)</a:t>
            </a:r>
          </a:p>
          <a:p>
            <a:pPr lvl="1"/>
            <a:endParaRPr lang="de-DE" sz="2000" dirty="0">
              <a:cs typeface="Arial" pitchFamily="34" charset="0"/>
            </a:endParaRPr>
          </a:p>
          <a:p>
            <a:pPr lvl="1"/>
            <a:r>
              <a:rPr lang="de-DE" sz="2000" dirty="0">
                <a:cs typeface="Arial" pitchFamily="34" charset="0"/>
              </a:rPr>
              <a:t>    	</a:t>
            </a:r>
            <a:r>
              <a:rPr lang="de-DE" sz="2000" dirty="0">
                <a:cs typeface="Arial" pitchFamily="34" charset="0"/>
                <a:sym typeface="Wingdings" panose="05000000000000000000" pitchFamily="2" charset="2"/>
              </a:rPr>
              <a:t>   	</a:t>
            </a:r>
            <a:r>
              <a:rPr lang="de-DE" sz="2000" b="1" dirty="0">
                <a:cs typeface="Arial" pitchFamily="34" charset="0"/>
              </a:rPr>
              <a:t>Morphologie</a:t>
            </a:r>
            <a:r>
              <a:rPr lang="de-DE" sz="2000" dirty="0">
                <a:cs typeface="Arial" pitchFamily="34" charset="0"/>
              </a:rPr>
              <a:t> (Bestandteile von Wörtern (Flexion), Wort, Wortbildung)</a:t>
            </a:r>
          </a:p>
          <a:p>
            <a:pPr lvl="1"/>
            <a:endParaRPr lang="de-DE" sz="2000" dirty="0">
              <a:cs typeface="Arial" pitchFamily="34" charset="0"/>
            </a:endParaRPr>
          </a:p>
          <a:p>
            <a:pPr lvl="1"/>
            <a:r>
              <a:rPr lang="de-DE" sz="2000" dirty="0">
                <a:cs typeface="Arial" pitchFamily="34" charset="0"/>
              </a:rPr>
              <a:t>   	 </a:t>
            </a:r>
            <a:r>
              <a:rPr lang="de-DE" sz="2000" dirty="0">
                <a:cs typeface="Arial" pitchFamily="34" charset="0"/>
                <a:sym typeface="Wingdings" panose="05000000000000000000" pitchFamily="2" charset="2"/>
              </a:rPr>
              <a:t>   	</a:t>
            </a:r>
            <a:r>
              <a:rPr lang="de-DE" sz="2000" b="1" dirty="0">
                <a:cs typeface="Arial" pitchFamily="34" charset="0"/>
              </a:rPr>
              <a:t>Syntax </a:t>
            </a:r>
            <a:r>
              <a:rPr lang="de-DE" sz="2000" dirty="0">
                <a:cs typeface="Arial" pitchFamily="34" charset="0"/>
              </a:rPr>
              <a:t>(Satzbau)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</a:t>
            </a:r>
          </a:p>
          <a:p>
            <a:pPr lvl="1"/>
            <a:endParaRPr lang="de-DE" sz="2000" dirty="0">
              <a:cs typeface="Arial" pitchFamily="34" charset="0"/>
              <a:sym typeface="Wingdings" pitchFamily="2" charset="2"/>
            </a:endParaRPr>
          </a:p>
          <a:p>
            <a:pPr lvl="1"/>
            <a:r>
              <a:rPr lang="de-DE" sz="2000" dirty="0">
                <a:cs typeface="Arial" pitchFamily="34" charset="0"/>
                <a:sym typeface="Wingdings" pitchFamily="2" charset="2"/>
              </a:rPr>
              <a:t>   	  	T</a:t>
            </a:r>
            <a:r>
              <a:rPr lang="de-DE" sz="2000" b="1" dirty="0">
                <a:cs typeface="Arial" pitchFamily="34" charset="0"/>
                <a:sym typeface="Wingdings" pitchFamily="2" charset="2"/>
              </a:rPr>
              <a:t>extlinguistik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(</a:t>
            </a:r>
            <a:r>
              <a:rPr lang="de-DE" sz="2000" u="sng" dirty="0">
                <a:cs typeface="Arial" pitchFamily="34" charset="0"/>
                <a:sym typeface="Wingdings" pitchFamily="2" charset="2"/>
              </a:rPr>
              <a:t>Aufbau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von Texten)</a:t>
            </a:r>
            <a:r>
              <a:rPr lang="de-DE" sz="2000" b="1" dirty="0">
                <a:cs typeface="Arial" pitchFamily="34" charset="0"/>
                <a:sym typeface="Wingdings" pitchFamily="2" charset="2"/>
              </a:rPr>
              <a:t> </a:t>
            </a:r>
          </a:p>
          <a:p>
            <a:pPr lvl="1"/>
            <a:endParaRPr lang="de-DE" sz="2000" b="1" dirty="0">
              <a:cs typeface="Arial" pitchFamily="34" charset="0"/>
              <a:sym typeface="Wingdings" pitchFamily="2" charset="2"/>
            </a:endParaRPr>
          </a:p>
          <a:p>
            <a:pPr lvl="1"/>
            <a:endParaRPr lang="de-DE" sz="2000" b="1" dirty="0">
              <a:cs typeface="Arial" pitchFamily="34" charset="0"/>
              <a:sym typeface="Wingdings" pitchFamily="2" charset="2"/>
            </a:endParaRPr>
          </a:p>
          <a:p>
            <a:pPr lvl="1"/>
            <a:r>
              <a:rPr lang="de-DE" sz="2000" b="1" dirty="0">
                <a:cs typeface="Arial" pitchFamily="34" charset="0"/>
                <a:sym typeface="Wingdings" pitchFamily="2" charset="2"/>
              </a:rPr>
              <a:t>   	   	Pragmatik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(Sprache als </a:t>
            </a:r>
            <a:r>
              <a:rPr lang="de-DE" sz="2000" u="sng" dirty="0">
                <a:cs typeface="Arial" pitchFamily="34" charset="0"/>
                <a:sym typeface="Wingdings" pitchFamily="2" charset="2"/>
              </a:rPr>
              <a:t>Handlung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)</a:t>
            </a:r>
          </a:p>
          <a:p>
            <a:pPr lvl="1"/>
            <a:endParaRPr lang="de-DE" sz="2000" dirty="0">
              <a:cs typeface="Arial" pitchFamily="34" charset="0"/>
              <a:sym typeface="Wingdings" pitchFamily="2" charset="2"/>
            </a:endParaRPr>
          </a:p>
          <a:p>
            <a:pPr lvl="1"/>
            <a:endParaRPr lang="de-DE" sz="2000" dirty="0">
              <a:cs typeface="Arial" pitchFamily="34" charset="0"/>
              <a:sym typeface="Wingdings" pitchFamily="2" charset="2"/>
            </a:endParaRPr>
          </a:p>
          <a:p>
            <a:pPr lvl="1"/>
            <a:endParaRPr lang="de-DE" sz="2000" dirty="0">
              <a:cs typeface="Arial" pitchFamily="34" charset="0"/>
              <a:sym typeface="Wingdings" pitchFamily="2" charset="2"/>
            </a:endParaRPr>
          </a:p>
          <a:p>
            <a:pPr lvl="2">
              <a:buFont typeface="Wingdings" pitchFamily="2" charset="2"/>
              <a:buChar char="à"/>
            </a:pPr>
            <a:r>
              <a:rPr lang="de-DE" sz="2000" b="1" dirty="0">
                <a:cs typeface="Arial" pitchFamily="34" charset="0"/>
                <a:sym typeface="Wingdings" pitchFamily="2" charset="2"/>
              </a:rPr>
              <a:t>   	Semantik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(</a:t>
            </a:r>
            <a:r>
              <a:rPr lang="de-DE" sz="2000" u="sng" dirty="0">
                <a:cs typeface="Arial" pitchFamily="34" charset="0"/>
                <a:sym typeface="Wingdings" pitchFamily="2" charset="2"/>
              </a:rPr>
              <a:t>Bedeutung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von Wörtern)</a:t>
            </a:r>
          </a:p>
          <a:p>
            <a:pPr lvl="1"/>
            <a:r>
              <a:rPr lang="de-DE" sz="2000" dirty="0">
                <a:cs typeface="Arial" pitchFamily="34" charset="0"/>
                <a:sym typeface="Wingdings" pitchFamily="2" charset="2"/>
              </a:rPr>
              <a:t>		</a:t>
            </a:r>
          </a:p>
          <a:p>
            <a:pPr lvl="2">
              <a:buFont typeface="Wingdings" pitchFamily="2" charset="2"/>
              <a:buChar char="à"/>
            </a:pPr>
            <a:r>
              <a:rPr lang="de-DE" sz="2000" b="1" dirty="0">
                <a:cs typeface="Arial" pitchFamily="34" charset="0"/>
                <a:sym typeface="Wingdings" pitchFamily="2" charset="2"/>
              </a:rPr>
              <a:t>   	Lexik 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(</a:t>
            </a:r>
            <a:r>
              <a:rPr lang="de-DE" sz="2000" u="sng" dirty="0">
                <a:cs typeface="Arial" pitchFamily="34" charset="0"/>
                <a:sym typeface="Wingdings" pitchFamily="2" charset="2"/>
              </a:rPr>
              <a:t>Wortschatz</a:t>
            </a:r>
            <a:r>
              <a:rPr lang="de-DE" sz="2000" dirty="0">
                <a:cs typeface="Arial" pitchFamily="34" charset="0"/>
                <a:sym typeface="Wingdings" pitchFamily="2" charset="2"/>
              </a:rPr>
              <a:t> der deutschen Sprache)</a:t>
            </a:r>
          </a:p>
          <a:p>
            <a:pPr lvl="1"/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ED0F76C-3AA6-42EF-BED3-E41674F4BA92}"/>
              </a:ext>
            </a:extLst>
          </p:cNvPr>
          <p:cNvCxnSpPr/>
          <p:nvPr/>
        </p:nvCxnSpPr>
        <p:spPr>
          <a:xfrm>
            <a:off x="895350" y="4038600"/>
            <a:ext cx="911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833791D-005C-4C07-BF52-BE261B9846DC}"/>
              </a:ext>
            </a:extLst>
          </p:cNvPr>
          <p:cNvCxnSpPr/>
          <p:nvPr/>
        </p:nvCxnSpPr>
        <p:spPr>
          <a:xfrm>
            <a:off x="895350" y="5038725"/>
            <a:ext cx="9277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F0207BEF-C9A0-4FD0-AFD6-320E6E83AB9A}"/>
              </a:ext>
            </a:extLst>
          </p:cNvPr>
          <p:cNvSpPr txBox="1"/>
          <p:nvPr/>
        </p:nvSpPr>
        <p:spPr>
          <a:xfrm flipH="1">
            <a:off x="948015" y="310927"/>
            <a:ext cx="732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Ebenen der deutschen Sprachwissenschaft</a:t>
            </a:r>
          </a:p>
        </p:txBody>
      </p:sp>
    </p:spTree>
    <p:extLst>
      <p:ext uri="{BB962C8B-B14F-4D97-AF65-F5344CB8AC3E}">
        <p14:creationId xmlns:p14="http://schemas.microsoft.com/office/powerpoint/2010/main" val="36909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7859AC-F550-4B4E-BC3E-CFCB00E7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1285874"/>
            <a:ext cx="8093392" cy="47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2. Lexikographie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3D5C120-CA34-4A11-845C-9D391D3C3CB0}"/>
              </a:ext>
            </a:extLst>
          </p:cNvPr>
          <p:cNvSpPr txBox="1"/>
          <p:nvPr/>
        </p:nvSpPr>
        <p:spPr>
          <a:xfrm flipH="1">
            <a:off x="874392" y="133350"/>
            <a:ext cx="1026985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Gegenstand der </a:t>
            </a:r>
            <a:r>
              <a:rPr lang="de-DE" sz="2400" b="1" dirty="0" err="1"/>
              <a:t>Lexiko</a:t>
            </a:r>
            <a:r>
              <a:rPr lang="cs-CZ" sz="2400" b="1" dirty="0" err="1"/>
              <a:t>graphie</a:t>
            </a:r>
            <a:r>
              <a:rPr lang="de-DE" sz="2400" b="1" dirty="0"/>
              <a:t> ist das Abfassen von Sprachwörterbüchern</a:t>
            </a:r>
          </a:p>
          <a:p>
            <a:endParaRPr lang="de-DE" dirty="0"/>
          </a:p>
          <a:p>
            <a:endParaRPr lang="de-DE" sz="1000" dirty="0"/>
          </a:p>
          <a:p>
            <a:r>
              <a:rPr lang="de-DE" b="1" dirty="0"/>
              <a:t>Ziele der Wörterbucharbeit: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Förderung der individuellen Sprachentwicklung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des exakten Sprachgebrauchs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Stilsicherheit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Sprachkenntnisse nicht muttersprachlicher Sprecher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Sprachkultur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Verständigung zwischen Experten und Laien</a:t>
            </a:r>
          </a:p>
          <a:p>
            <a:endParaRPr lang="de-DE" sz="1000" dirty="0"/>
          </a:p>
          <a:p>
            <a:r>
              <a:rPr lang="de-DE" sz="1400" dirty="0"/>
              <a:t>(vgl. </a:t>
            </a:r>
            <a:r>
              <a:rPr lang="de-DE" sz="1400" dirty="0" err="1"/>
              <a:t>Schlaefer</a:t>
            </a:r>
            <a:r>
              <a:rPr lang="de-DE" sz="1400" dirty="0"/>
              <a:t> 2009, 71)</a:t>
            </a:r>
          </a:p>
          <a:p>
            <a:endParaRPr lang="de-DE" dirty="0"/>
          </a:p>
          <a:p>
            <a:r>
              <a:rPr lang="de-DE" dirty="0"/>
              <a:t>„Wörterbücher enthalten eine Sammlung von lexikalischen Einheiten, denen bestimmte dokumentarische und erklärende Informationen zugeordnet sind.</a:t>
            </a:r>
          </a:p>
          <a:p>
            <a:endParaRPr lang="de-DE" dirty="0"/>
          </a:p>
          <a:p>
            <a:r>
              <a:rPr lang="de-DE" dirty="0"/>
              <a:t>Ein Lexem </a:t>
            </a:r>
            <a:r>
              <a:rPr lang="de-DE" sz="1600" dirty="0"/>
              <a:t>[= wortartige Grundeinheit des Wortschatzes] </a:t>
            </a:r>
            <a:r>
              <a:rPr lang="de-DE" dirty="0"/>
              <a:t>wird überschriftartig durch ein </a:t>
            </a:r>
            <a:r>
              <a:rPr lang="de-DE" b="1" dirty="0"/>
              <a:t>Stichwort</a:t>
            </a:r>
            <a:r>
              <a:rPr lang="de-DE" dirty="0"/>
              <a:t> oder Lemma </a:t>
            </a:r>
            <a:r>
              <a:rPr lang="de-DE" sz="1600" dirty="0"/>
              <a:t>(griech. ‚Thema‘, ‚Überschrift‘) </a:t>
            </a:r>
            <a:r>
              <a:rPr lang="de-DE" dirty="0"/>
              <a:t>repräsentiert.</a:t>
            </a:r>
          </a:p>
          <a:p>
            <a:endParaRPr lang="de-DE" dirty="0"/>
          </a:p>
          <a:p>
            <a:r>
              <a:rPr lang="de-DE" dirty="0"/>
              <a:t>Das Lemma bildet mit den zugeordneten Informationen einen </a:t>
            </a:r>
            <a:r>
              <a:rPr lang="de-DE" b="1" dirty="0"/>
              <a:t>Artikel</a:t>
            </a:r>
            <a:r>
              <a:rPr lang="de-DE" dirty="0"/>
              <a:t> als die kleinste selbstständige Informationseinheit des Wörterbuchs.“</a:t>
            </a:r>
          </a:p>
          <a:p>
            <a:endParaRPr lang="de-DE" sz="1000" dirty="0"/>
          </a:p>
          <a:p>
            <a:r>
              <a:rPr lang="de-DE" sz="1400" dirty="0"/>
              <a:t>(</a:t>
            </a:r>
            <a:r>
              <a:rPr lang="de-DE" sz="1400" dirty="0" err="1"/>
              <a:t>Schlaefer</a:t>
            </a:r>
            <a:r>
              <a:rPr lang="de-DE" sz="1400" dirty="0"/>
              <a:t> 2009, 72 f.)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D4B85A9-DDAD-43EA-A043-8612AC7F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61" y="0"/>
            <a:ext cx="707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8A77554-BAD5-484D-86EB-B2369E06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57" y="329247"/>
            <a:ext cx="8315325" cy="53054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2402D87-1DF5-41EC-86F2-16F2F37D4AE8}"/>
              </a:ext>
            </a:extLst>
          </p:cNvPr>
          <p:cNvSpPr txBox="1"/>
          <p:nvPr/>
        </p:nvSpPr>
        <p:spPr>
          <a:xfrm flipH="1">
            <a:off x="741680" y="6081712"/>
            <a:ext cx="1210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http://woerterbuchnetz.de/cgi-bin/WBNetz/wbgui_py?sigle=DWB&amp;mode=Vernetzung&amp;hitlist=&amp;patternlist=&amp;lemid=GK00143#XGK00143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47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1D3638-A47B-4A31-95EE-8DC13F3C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26" y="273424"/>
            <a:ext cx="2829261" cy="609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1B2A4F-E288-468B-86E0-E3754AFE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58" y="403804"/>
            <a:ext cx="2829260" cy="18764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180C99-9BEB-4872-9BF4-3CDA9272B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558" y="2580881"/>
            <a:ext cx="2829261" cy="21050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64BF11-F9A7-491F-B1A6-436D914A3A9B}"/>
              </a:ext>
            </a:extLst>
          </p:cNvPr>
          <p:cNvSpPr txBox="1"/>
          <p:nvPr/>
        </p:nvSpPr>
        <p:spPr>
          <a:xfrm>
            <a:off x="6851558" y="5303520"/>
            <a:ext cx="378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aus: Wahrig. Deutsches Wörterbuch 1991, S. 713.</a:t>
            </a:r>
          </a:p>
        </p:txBody>
      </p:sp>
    </p:spTree>
    <p:extLst>
      <p:ext uri="{BB962C8B-B14F-4D97-AF65-F5344CB8AC3E}">
        <p14:creationId xmlns:p14="http://schemas.microsoft.com/office/powerpoint/2010/main" val="397793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87CE4C-8A74-49E8-B1AD-D23577D3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118235"/>
            <a:ext cx="4742537" cy="44649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730BE9-33A9-47FE-8043-D7855CC10F3D}"/>
              </a:ext>
            </a:extLst>
          </p:cNvPr>
          <p:cNvSpPr txBox="1"/>
          <p:nvPr/>
        </p:nvSpPr>
        <p:spPr>
          <a:xfrm>
            <a:off x="8449795" y="2994212"/>
            <a:ext cx="277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aus: </a:t>
            </a:r>
          </a:p>
          <a:p>
            <a:r>
              <a:rPr lang="de-DE" sz="1400" dirty="0"/>
              <a:t>Kluge. Etymologisches Wörterbuch der deutschen Sprache. </a:t>
            </a:r>
          </a:p>
          <a:p>
            <a:r>
              <a:rPr lang="de-DE" sz="1400" dirty="0"/>
              <a:t>24. Auflage. 2002, S. 459. </a:t>
            </a:r>
          </a:p>
        </p:txBody>
      </p:sp>
    </p:spTree>
    <p:extLst>
      <p:ext uri="{BB962C8B-B14F-4D97-AF65-F5344CB8AC3E}">
        <p14:creationId xmlns:p14="http://schemas.microsoft.com/office/powerpoint/2010/main" val="367754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BD73133-52CB-4710-84F4-D6A4E7A75EC7}"/>
              </a:ext>
            </a:extLst>
          </p:cNvPr>
          <p:cNvSpPr txBox="1"/>
          <p:nvPr/>
        </p:nvSpPr>
        <p:spPr>
          <a:xfrm flipH="1">
            <a:off x="1893567" y="2085975"/>
            <a:ext cx="74504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Die Beschäftigung mit dem Wortschatz einer Fremdsprache stellt einen wesentlichen Baustein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 Spracherwerbs dar.</a:t>
            </a:r>
          </a:p>
        </p:txBody>
      </p:sp>
    </p:spTree>
    <p:extLst>
      <p:ext uri="{BB962C8B-B14F-4D97-AF65-F5344CB8AC3E}">
        <p14:creationId xmlns:p14="http://schemas.microsoft.com/office/powerpoint/2010/main" val="27596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2D2040D-6AFA-48CF-92B3-7B0C9D06E9D7}"/>
              </a:ext>
            </a:extLst>
          </p:cNvPr>
          <p:cNvSpPr/>
          <p:nvPr/>
        </p:nvSpPr>
        <p:spPr>
          <a:xfrm>
            <a:off x="1330025" y="6116626"/>
            <a:ext cx="3295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https://www.dwds.de/wb/Kaffee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894A23-BEBA-4737-B044-9EA4D515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64" y="550888"/>
            <a:ext cx="87915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1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3. Eigenschaften sprachlicher Zeichen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Text: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dirty="0"/>
              <a:t>Ein Tisch ist ein Tisch (Peter Bichsel)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371600"/>
            <a:ext cx="471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„Er hatte jetzt eine neue Sprache, die ihm ganz allein gehörte …“</a:t>
            </a:r>
          </a:p>
        </p:txBody>
      </p:sp>
    </p:spTree>
    <p:extLst>
      <p:ext uri="{BB962C8B-B14F-4D97-AF65-F5344CB8AC3E}">
        <p14:creationId xmlns:p14="http://schemas.microsoft.com/office/powerpoint/2010/main" val="2460509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6DAC1A7-89DE-465E-8245-5F240CF09797}"/>
              </a:ext>
            </a:extLst>
          </p:cNvPr>
          <p:cNvSpPr txBox="1"/>
          <p:nvPr/>
        </p:nvSpPr>
        <p:spPr>
          <a:xfrm>
            <a:off x="648084" y="271582"/>
            <a:ext cx="9125896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Wörter sind Zeichen</a:t>
            </a:r>
          </a:p>
          <a:p>
            <a:endParaRPr lang="de-DE" sz="2400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Wörter verweisen auf unsere außersprachliche Wirklichkeit, die auch ohne Sprache existiert.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Wörter verfügen über zwei Seiten: 	den </a:t>
            </a:r>
            <a:r>
              <a:rPr lang="de-DE" b="1" dirty="0">
                <a:sym typeface="Wingdings" panose="05000000000000000000" pitchFamily="2" charset="2"/>
              </a:rPr>
              <a:t>Inhalt</a:t>
            </a:r>
          </a:p>
          <a:p>
            <a:pPr>
              <a:lnSpc>
                <a:spcPct val="150000"/>
              </a:lnSpc>
            </a:pPr>
            <a:r>
              <a:rPr lang="de-DE" dirty="0">
                <a:sym typeface="Wingdings" panose="05000000000000000000" pitchFamily="2" charset="2"/>
              </a:rPr>
              <a:t>				und </a:t>
            </a:r>
          </a:p>
          <a:p>
            <a:pPr>
              <a:lnSpc>
                <a:spcPct val="150000"/>
              </a:lnSpc>
            </a:pPr>
            <a:r>
              <a:rPr lang="de-DE" dirty="0">
                <a:sym typeface="Wingdings" panose="05000000000000000000" pitchFamily="2" charset="2"/>
              </a:rPr>
              <a:t>				den </a:t>
            </a:r>
            <a:r>
              <a:rPr lang="de-DE" b="1" dirty="0">
                <a:sym typeface="Wingdings" panose="05000000000000000000" pitchFamily="2" charset="2"/>
              </a:rPr>
              <a:t>Ausdruck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110E11-88F5-4C80-AC7F-88380061B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24" y="1797748"/>
            <a:ext cx="2166176" cy="1847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A4BCE9-C662-4FE3-A5CB-292CB1C51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7368"/>
            <a:ext cx="1914525" cy="9715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780FB6-842B-4ACC-BCEC-786E6441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41" y="5828728"/>
            <a:ext cx="19907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1628776"/>
            <a:ext cx="7475488" cy="696913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latin typeface="+mn-lt"/>
                <a:cs typeface="Arial" pitchFamily="34" charset="0"/>
              </a:rPr>
              <a:t>Zeichenmodell sprachlicher Zeichen I:</a:t>
            </a:r>
            <a:br>
              <a:rPr lang="de-DE" sz="1800" dirty="0">
                <a:latin typeface="+mn-lt"/>
                <a:cs typeface="Arial" pitchFamily="34" charset="0"/>
              </a:rPr>
            </a:br>
            <a:br>
              <a:rPr lang="de-DE" sz="1800" dirty="0">
                <a:latin typeface="+mn-lt"/>
                <a:cs typeface="Arial" pitchFamily="34" charset="0"/>
              </a:rPr>
            </a:br>
            <a:r>
              <a:rPr lang="de-DE" sz="2000" b="1" dirty="0">
                <a:latin typeface="+mn-lt"/>
                <a:cs typeface="Arial" pitchFamily="34" charset="0"/>
              </a:rPr>
              <a:t>Bilaterales</a:t>
            </a:r>
            <a:r>
              <a:rPr lang="de-DE" sz="2000" dirty="0">
                <a:latin typeface="+mn-lt"/>
                <a:cs typeface="Arial" pitchFamily="34" charset="0"/>
              </a:rPr>
              <a:t> Zeichenmodell </a:t>
            </a:r>
            <a:r>
              <a:rPr lang="de-DE" sz="1600" dirty="0">
                <a:latin typeface="+mn-lt"/>
                <a:cs typeface="Arial" pitchFamily="34" charset="0"/>
              </a:rPr>
              <a:t>(Sassure 1916)</a:t>
            </a:r>
          </a:p>
        </p:txBody>
      </p:sp>
      <p:pic>
        <p:nvPicPr>
          <p:cNvPr id="1026" name="Picture 2" descr="http://www.glottopedia.de/images/2/26/Latera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3045692"/>
            <a:ext cx="3981450" cy="1895476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6528048" y="3068960"/>
            <a:ext cx="3456384" cy="18722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>
            <a:stCxn id="5" idx="2"/>
            <a:endCxn id="5" idx="6"/>
          </p:cNvCxnSpPr>
          <p:nvPr/>
        </p:nvCxnSpPr>
        <p:spPr>
          <a:xfrm>
            <a:off x="6528048" y="4005064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536160" y="41490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[</a:t>
            </a:r>
            <a:r>
              <a:rPr lang="de-DE" dirty="0" err="1"/>
              <a:t>bart</a:t>
            </a:r>
            <a:r>
              <a:rPr lang="de-DE" dirty="0"/>
              <a:t>]</a:t>
            </a:r>
          </a:p>
        </p:txBody>
      </p:sp>
      <p:pic>
        <p:nvPicPr>
          <p:cNvPr id="1028" name="Picture 4" descr="Vollbild anze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9" y="3212976"/>
            <a:ext cx="523875" cy="762000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FDD172-618F-4B66-8059-34007BD2310A}"/>
              </a:ext>
            </a:extLst>
          </p:cNvPr>
          <p:cNvSpPr txBox="1"/>
          <p:nvPr/>
        </p:nvSpPr>
        <p:spPr>
          <a:xfrm flipH="1">
            <a:off x="1062315" y="606726"/>
            <a:ext cx="7429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cs typeface="Arial" panose="020B0604020202020204" pitchFamily="34" charset="0"/>
                <a:sym typeface="Wingdings" pitchFamily="2" charset="2"/>
              </a:rPr>
              <a:t>Zeichenmodelle sprachlicher Zeichen</a:t>
            </a:r>
            <a:endParaRPr lang="de-DE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728" y="1097639"/>
            <a:ext cx="7392480" cy="652337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latin typeface="+mn-lt"/>
                <a:cs typeface="Arial" pitchFamily="34" charset="0"/>
              </a:rPr>
              <a:t>Zeichenmodell sprachlicher Zeichen II:</a:t>
            </a:r>
            <a:br>
              <a:rPr lang="de-DE" sz="1800" dirty="0">
                <a:latin typeface="+mn-lt"/>
                <a:cs typeface="Arial" pitchFamily="34" charset="0"/>
              </a:rPr>
            </a:br>
            <a:br>
              <a:rPr lang="de-DE" sz="1800" dirty="0">
                <a:latin typeface="+mn-lt"/>
                <a:cs typeface="Arial" pitchFamily="34" charset="0"/>
              </a:rPr>
            </a:br>
            <a:r>
              <a:rPr lang="de-DE" sz="2000" dirty="0">
                <a:latin typeface="+mn-lt"/>
                <a:cs typeface="Arial" pitchFamily="34" charset="0"/>
              </a:rPr>
              <a:t>Semiotisches Dreieck </a:t>
            </a:r>
            <a:r>
              <a:rPr lang="de-DE" sz="1400" dirty="0">
                <a:latin typeface="+mn-lt"/>
                <a:cs typeface="Arial" pitchFamily="34" charset="0"/>
              </a:rPr>
              <a:t>(Odgen/Richards 1923)</a:t>
            </a:r>
          </a:p>
        </p:txBody>
      </p:sp>
      <p:pic>
        <p:nvPicPr>
          <p:cNvPr id="31746" name="Picture 2" descr="http://www.meditext.ch/abb_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2852936"/>
            <a:ext cx="2752725" cy="2381250"/>
          </a:xfrm>
          <a:prstGeom prst="rect">
            <a:avLst/>
          </a:prstGeom>
          <a:noFill/>
        </p:spPr>
      </p:pic>
      <p:sp>
        <p:nvSpPr>
          <p:cNvPr id="9" name="Gleichschenkliges Dreieck 8"/>
          <p:cNvSpPr/>
          <p:nvPr/>
        </p:nvSpPr>
        <p:spPr>
          <a:xfrm>
            <a:off x="7320136" y="3284984"/>
            <a:ext cx="1872208" cy="1584176"/>
          </a:xfrm>
          <a:prstGeom prst="triangl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655840" y="286397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/Bezeichnetes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95600" y="501317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/Bezeichnendes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11824" y="515719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/realer Gegenstand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68008" y="46531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[</a:t>
            </a:r>
            <a:r>
              <a:rPr lang="de-DE" dirty="0" err="1"/>
              <a:t>bart</a:t>
            </a:r>
            <a:r>
              <a:rPr lang="de-DE" dirty="0"/>
              <a:t>]</a:t>
            </a:r>
          </a:p>
        </p:txBody>
      </p:sp>
      <p:pic>
        <p:nvPicPr>
          <p:cNvPr id="14" name="Picture 4" descr="Vollbild anzei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9" y="2420888"/>
            <a:ext cx="523875" cy="762000"/>
          </a:xfrm>
          <a:prstGeom prst="rect">
            <a:avLst/>
          </a:prstGeom>
          <a:noFill/>
        </p:spPr>
      </p:pic>
      <p:pic>
        <p:nvPicPr>
          <p:cNvPr id="31748" name="Picture 4" descr="http://t1.gstatic.com/images?q=tbn:ANd9GcSKzblG3aebNrdHORz1y1v1s12aRxM9GqN4APoN3iVaIWIyAK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0082" y="4509120"/>
            <a:ext cx="1128407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53ABEB-51F7-469C-8990-CCD2025E5122}"/>
              </a:ext>
            </a:extLst>
          </p:cNvPr>
          <p:cNvSpPr txBox="1"/>
          <p:nvPr/>
        </p:nvSpPr>
        <p:spPr>
          <a:xfrm>
            <a:off x="668438" y="555108"/>
            <a:ext cx="1859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Noch ein Beispiel: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E956E6-DD67-4AC6-A8D1-0EE4EF30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89" y="652859"/>
            <a:ext cx="6154621" cy="20345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881EDB1-7485-4ECC-8F0B-3C00890B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89" y="3021468"/>
            <a:ext cx="6185769" cy="318367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16295E4-E2F9-4EE3-8380-DC289A5E7B33}"/>
              </a:ext>
            </a:extLst>
          </p:cNvPr>
          <p:cNvSpPr txBox="1"/>
          <p:nvPr/>
        </p:nvSpPr>
        <p:spPr>
          <a:xfrm>
            <a:off x="9311269" y="5466477"/>
            <a:ext cx="2829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[Quelle:</a:t>
            </a:r>
          </a:p>
          <a:p>
            <a:r>
              <a:rPr lang="de-DE" sz="1400" dirty="0"/>
              <a:t>Peter Ernst (2011):</a:t>
            </a:r>
          </a:p>
          <a:p>
            <a:r>
              <a:rPr lang="de-DE" sz="1400" dirty="0"/>
              <a:t>Germanistische Sprachwissenschaft,</a:t>
            </a:r>
          </a:p>
          <a:p>
            <a:r>
              <a:rPr lang="de-DE" sz="1400" dirty="0"/>
              <a:t>188f.]</a:t>
            </a:r>
          </a:p>
        </p:txBody>
      </p:sp>
    </p:spTree>
    <p:extLst>
      <p:ext uri="{BB962C8B-B14F-4D97-AF65-F5344CB8AC3E}">
        <p14:creationId xmlns:p14="http://schemas.microsoft.com/office/powerpoint/2010/main" val="29310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6DAC1A7-89DE-465E-8245-5F240CF09797}"/>
              </a:ext>
            </a:extLst>
          </p:cNvPr>
          <p:cNvSpPr txBox="1"/>
          <p:nvPr/>
        </p:nvSpPr>
        <p:spPr>
          <a:xfrm>
            <a:off x="722376" y="338328"/>
            <a:ext cx="701704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Wörter sind sprachliche Zeichen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 Als Bausteine unserer verbalen Kommunikation sind Wörter zunächst 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	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	</a:t>
            </a:r>
            <a:r>
              <a:rPr lang="de-DE" sz="2000" b="1" dirty="0">
                <a:cs typeface="Arial" pitchFamily="34" charset="0"/>
                <a:sym typeface="Wingdings" pitchFamily="2" charset="2"/>
              </a:rPr>
              <a:t>arbiträr </a:t>
            </a:r>
            <a:r>
              <a:rPr lang="de-DE" dirty="0">
                <a:cs typeface="Arial" pitchFamily="34" charset="0"/>
                <a:sym typeface="Wingdings" pitchFamily="2" charset="2"/>
              </a:rPr>
              <a:t>(= beliebig) </a:t>
            </a:r>
          </a:p>
          <a:p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 pitchFamily="2" charset="2"/>
              </a:rPr>
              <a:t>		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 vgl. Text von Peter Bichsel: „Ein Tisch ist ein Tisch“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A9C621-3B22-4EBE-8FB5-F08FB8C0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23" y="3313708"/>
            <a:ext cx="3828669" cy="26579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D44CB86-255D-499F-BC55-39D41030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598" y="3308144"/>
            <a:ext cx="4264162" cy="25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67427F2-B5A4-4852-B20B-F4ABAFB4B88A}"/>
              </a:ext>
            </a:extLst>
          </p:cNvPr>
          <p:cNvSpPr/>
          <p:nvPr/>
        </p:nvSpPr>
        <p:spPr>
          <a:xfrm>
            <a:off x="3048000" y="25364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  <a:sym typeface="Wingdings" pitchFamily="2" charset="2"/>
              </a:rPr>
              <a:t>	   	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9B76E6-829E-4037-AD0E-350297D0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92" y="3575304"/>
            <a:ext cx="9257330" cy="176803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0769EC7-66C9-4AEE-9C9F-021AFF0C777F}"/>
              </a:ext>
            </a:extLst>
          </p:cNvPr>
          <p:cNvSpPr/>
          <p:nvPr/>
        </p:nvSpPr>
        <p:spPr>
          <a:xfrm>
            <a:off x="1114044" y="1100060"/>
            <a:ext cx="9963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Um eine erfolgreiche Kommunikation zu gewährleisten und gegenseitiges Verständnis zu ermöglichen</a:t>
            </a:r>
          </a:p>
          <a:p>
            <a:r>
              <a:rPr lang="de-DE" dirty="0">
                <a:sym typeface="Wingdings" panose="05000000000000000000" pitchFamily="2" charset="2"/>
              </a:rPr>
              <a:t>     sind Wörter 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sz="2000" b="1" dirty="0">
                <a:sym typeface="Wingdings" panose="05000000000000000000" pitchFamily="2" charset="2"/>
              </a:rPr>
              <a:t>konventionalisiert    </a:t>
            </a:r>
            <a:r>
              <a:rPr lang="de-DE" dirty="0">
                <a:cs typeface="Arial" pitchFamily="34" charset="0"/>
                <a:sym typeface="Wingdings" pitchFamily="2" charset="2"/>
              </a:rPr>
              <a:t>(= nicht notwendig festgeschrieben, </a:t>
            </a:r>
          </a:p>
          <a:p>
            <a:r>
              <a:rPr lang="de-DE" dirty="0">
                <a:cs typeface="Arial" pitchFamily="34" charset="0"/>
                <a:sym typeface="Wingdings" pitchFamily="2" charset="2"/>
              </a:rPr>
              <a:t>	    		          	          aber durch Gewohnheit eingehalten)</a:t>
            </a:r>
            <a:endParaRPr lang="de-DE" dirty="0"/>
          </a:p>
          <a:p>
            <a:endParaRPr lang="de-DE" sz="2000" b="1" dirty="0">
              <a:sym typeface="Wingdings" panose="05000000000000000000" pitchFamily="2" charset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D94CCE-0408-48D9-9393-E3B872F94168}"/>
              </a:ext>
            </a:extLst>
          </p:cNvPr>
          <p:cNvSpPr txBox="1"/>
          <p:nvPr/>
        </p:nvSpPr>
        <p:spPr>
          <a:xfrm>
            <a:off x="1280160" y="6016752"/>
            <a:ext cx="999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[beachte: Bei dem abgebildeten Text handelt es sich um die Originalfassung des Textes von Peter Bichsel]</a:t>
            </a:r>
          </a:p>
        </p:txBody>
      </p:sp>
    </p:spTree>
    <p:extLst>
      <p:ext uri="{BB962C8B-B14F-4D97-AF65-F5344CB8AC3E}">
        <p14:creationId xmlns:p14="http://schemas.microsoft.com/office/powerpoint/2010/main" val="33969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514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4. Grundlagen der Semiotik und Semantik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018B785-7AE8-461F-867C-2C8C4BA5F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86892"/>
              </p:ext>
            </p:extLst>
          </p:nvPr>
        </p:nvGraphicFramePr>
        <p:xfrm>
          <a:off x="671978" y="0"/>
          <a:ext cx="6203951" cy="798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018B785-7AE8-461F-867C-2C8C4BA5F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978" y="0"/>
                        <a:ext cx="6203951" cy="798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92FDE1D-BB9E-4080-927C-13041A225FC4}"/>
              </a:ext>
            </a:extLst>
          </p:cNvPr>
          <p:cNvSpPr txBox="1"/>
          <p:nvPr/>
        </p:nvSpPr>
        <p:spPr>
          <a:xfrm>
            <a:off x="8202706" y="502024"/>
            <a:ext cx="33604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</a:rPr>
              <a:t>FRAGEN:</a:t>
            </a:r>
          </a:p>
          <a:p>
            <a:endParaRPr lang="de-DE" sz="14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de-DE" sz="1400" dirty="0"/>
              <a:t>Welche Wörter können Sie verstehen?</a:t>
            </a:r>
          </a:p>
          <a:p>
            <a:endParaRPr lang="de-DE" sz="1400" dirty="0"/>
          </a:p>
          <a:p>
            <a:r>
              <a:rPr lang="de-DE" sz="1400" dirty="0"/>
              <a:t>2.       Bei welchen Wörtern handelt es sich </a:t>
            </a:r>
          </a:p>
          <a:p>
            <a:r>
              <a:rPr lang="de-DE" sz="1400" dirty="0"/>
              <a:t>          um Zusammensetzungen?</a:t>
            </a:r>
          </a:p>
          <a:p>
            <a:endParaRPr lang="de-DE" sz="1400" dirty="0"/>
          </a:p>
          <a:p>
            <a:pPr marL="342900" indent="-342900">
              <a:buAutoNum type="arabicPeriod" startAt="3"/>
            </a:pPr>
            <a:r>
              <a:rPr lang="de-DE" sz="1400" dirty="0"/>
              <a:t>Welche Wörter sind dialektal geprägt? </a:t>
            </a:r>
          </a:p>
          <a:p>
            <a:r>
              <a:rPr lang="de-DE" sz="14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2800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EFA175-EE16-4347-9213-86044AF320F8}"/>
              </a:ext>
            </a:extLst>
          </p:cNvPr>
          <p:cNvSpPr txBox="1"/>
          <p:nvPr/>
        </p:nvSpPr>
        <p:spPr>
          <a:xfrm flipH="1">
            <a:off x="950591" y="180975"/>
            <a:ext cx="10527033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</a:t>
            </a:r>
            <a:r>
              <a:rPr lang="de-DE" sz="2400" b="1" dirty="0">
                <a:solidFill>
                  <a:srgbClr val="7030A0"/>
                </a:solidFill>
              </a:rPr>
              <a:t>Semiotik</a:t>
            </a:r>
            <a:r>
              <a:rPr lang="de-DE" dirty="0"/>
              <a:t> beschäftigt sich mit der Lehre der Zeichen.</a:t>
            </a:r>
          </a:p>
          <a:p>
            <a:endParaRPr lang="de-DE" dirty="0"/>
          </a:p>
          <a:p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  </a:t>
            </a:r>
            <a:r>
              <a:rPr lang="de-DE" sz="1600" dirty="0">
                <a:sym typeface="Wingdings" panose="05000000000000000000" pitchFamily="2" charset="2"/>
              </a:rPr>
              <a:t>Sie ist keine ausschließlich linguistische Disziplin,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da auch nichtsprachliche Zeichen zu ihren Forschungsbereichen gehören.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   	Unterscheidung: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	 	</a:t>
            </a:r>
            <a:r>
              <a:rPr lang="de-DE" sz="2000" b="1" dirty="0">
                <a:sym typeface="Wingdings" panose="05000000000000000000" pitchFamily="2" charset="2"/>
              </a:rPr>
              <a:t>Ikon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(griech.: ‚Bild‘)        	</a:t>
            </a:r>
            <a:r>
              <a:rPr lang="de-DE" sz="2000" dirty="0">
                <a:sym typeface="Wingdings" panose="05000000000000000000" pitchFamily="2" charset="2"/>
              </a:rPr>
              <a:t>     		 </a:t>
            </a:r>
            <a:r>
              <a:rPr lang="de-DE" sz="2000" b="1" dirty="0">
                <a:sym typeface="Wingdings" panose="05000000000000000000" pitchFamily="2" charset="2"/>
              </a:rPr>
              <a:t>Symbol </a:t>
            </a:r>
            <a:r>
              <a:rPr lang="de-DE" sz="1400" dirty="0">
                <a:sym typeface="Wingdings" panose="05000000000000000000" pitchFamily="2" charset="2"/>
              </a:rPr>
              <a:t>(griech.: ‚Kennzeichen‘)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 erkennbare Beziehung 				 Beziehung zwischen dem Zeichen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 zwischen dem Zeichen				      und dem Gegenstand beruht nicht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	     und seiner Bedeutung				      auf einem Ähnlichkeitsverhältnis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</a:t>
            </a:r>
            <a:r>
              <a:rPr lang="de-DE" sz="1600" b="1" u="sng" dirty="0">
                <a:sym typeface="Wingdings" panose="05000000000000000000" pitchFamily="2" charset="2"/>
              </a:rPr>
              <a:t>Beispiele:</a:t>
            </a:r>
            <a:r>
              <a:rPr lang="de-DE" sz="1600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DE" sz="1100" dirty="0">
                <a:sym typeface="Wingdings" panose="05000000000000000000" pitchFamily="2" charset="2"/>
              </a:rPr>
              <a:t>	</a:t>
            </a:r>
            <a:endParaRPr lang="de-DE" sz="1600" b="1" u="sng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-   </a:t>
            </a:r>
            <a:r>
              <a:rPr lang="de-DE" sz="1600" dirty="0" err="1">
                <a:sym typeface="Wingdings" panose="05000000000000000000" pitchFamily="2" charset="2"/>
              </a:rPr>
              <a:t>Emotikons</a:t>
            </a:r>
            <a:r>
              <a:rPr lang="de-DE" sz="1600" dirty="0">
                <a:sym typeface="Wingdings" panose="05000000000000000000" pitchFamily="2" charset="2"/>
              </a:rPr>
              <a:t>: 					 -    Verkehrszeichen: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              -   Ikons auf der				 	 -    Vorzeichen in der Musik 	-     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                Menüleiste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eines Computers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</a:t>
            </a:r>
          </a:p>
          <a:p>
            <a:r>
              <a:rPr lang="de-DE" sz="1600" dirty="0">
                <a:sym typeface="Wingdings" panose="05000000000000000000" pitchFamily="2" charset="2"/>
              </a:rPr>
              <a:t>	</a:t>
            </a:r>
          </a:p>
          <a:p>
            <a:r>
              <a:rPr lang="de-DE" sz="1600" dirty="0">
                <a:sym typeface="Wingdings" panose="05000000000000000000" pitchFamily="2" charset="2"/>
              </a:rPr>
              <a:t>	</a:t>
            </a:r>
          </a:p>
          <a:p>
            <a:r>
              <a:rPr lang="de-DE" sz="1600" dirty="0"/>
              <a:t> </a:t>
            </a:r>
          </a:p>
          <a:p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AF5342-E9DC-40D1-A770-19D7055E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82" y="5400675"/>
            <a:ext cx="952500" cy="3463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6F4070-DB50-4E18-8EBE-1BA3F7A01464}"/>
              </a:ext>
            </a:extLst>
          </p:cNvPr>
          <p:cNvSpPr txBox="1"/>
          <p:nvPr/>
        </p:nvSpPr>
        <p:spPr>
          <a:xfrm>
            <a:off x="6505575" y="36290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4944EC-2229-4446-AE34-D39F979E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2" y="5946011"/>
            <a:ext cx="604467" cy="5024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C70E6A-A972-4C57-94C6-D77209BA9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887" y="5853054"/>
            <a:ext cx="733425" cy="6907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BACD9E-827C-47BC-BA13-7DCE5774E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13" y="6050786"/>
            <a:ext cx="1157288" cy="4230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B1F5B5-D7D2-4C34-927E-90221C9EE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649" y="4481970"/>
            <a:ext cx="671513" cy="7737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2B4918-8B28-4981-A6A9-48A901EFD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9647" y="4485435"/>
            <a:ext cx="793652" cy="7703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1D5ADD-D0CB-425D-813E-C19C7D41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0042" y="5762953"/>
            <a:ext cx="733425" cy="8685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7353CF-ACB6-41E0-AE78-A2E574C2C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0721" y="5930870"/>
            <a:ext cx="776684" cy="5429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3410CF-3E6F-4AB4-8D97-A0BA9BE305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3120" y="5930870"/>
            <a:ext cx="542976" cy="62505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A078485-9F88-4F94-BA17-783018643ACB}"/>
              </a:ext>
            </a:extLst>
          </p:cNvPr>
          <p:cNvSpPr txBox="1"/>
          <p:nvPr/>
        </p:nvSpPr>
        <p:spPr>
          <a:xfrm>
            <a:off x="4414837" y="4928116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  </a:t>
            </a:r>
            <a:r>
              <a:rPr lang="de-DE" sz="1200" dirty="0">
                <a:sym typeface="Wingdings" panose="05000000000000000000" pitchFamily="2" charset="2"/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6F1879-967B-4735-8041-171DD8E11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1" y="262112"/>
            <a:ext cx="6146800" cy="63337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FA99D5-BF9D-4AC2-B916-E67C9C27F3D7}"/>
              </a:ext>
            </a:extLst>
          </p:cNvPr>
          <p:cNvSpPr txBox="1"/>
          <p:nvPr/>
        </p:nvSpPr>
        <p:spPr>
          <a:xfrm flipH="1">
            <a:off x="8571864" y="894080"/>
            <a:ext cx="1925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FRAGE:</a:t>
            </a:r>
          </a:p>
          <a:p>
            <a:endParaRPr lang="de-DE" dirty="0"/>
          </a:p>
          <a:p>
            <a:r>
              <a:rPr lang="de-DE" dirty="0"/>
              <a:t>Bei welchen Verkehrszeichen handelt es sich um Ikons, bei welchen um Symbole? </a:t>
            </a:r>
          </a:p>
        </p:txBody>
      </p:sp>
    </p:spTree>
    <p:extLst>
      <p:ext uri="{BB962C8B-B14F-4D97-AF65-F5344CB8AC3E}">
        <p14:creationId xmlns:p14="http://schemas.microsoft.com/office/powerpoint/2010/main" val="3849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EFA175-EE16-4347-9213-86044AF320F8}"/>
              </a:ext>
            </a:extLst>
          </p:cNvPr>
          <p:cNvSpPr txBox="1"/>
          <p:nvPr/>
        </p:nvSpPr>
        <p:spPr>
          <a:xfrm flipH="1">
            <a:off x="1036317" y="666750"/>
            <a:ext cx="99650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</a:t>
            </a:r>
            <a:r>
              <a:rPr lang="de-DE" sz="2000" dirty="0"/>
              <a:t> </a:t>
            </a:r>
            <a:r>
              <a:rPr lang="de-DE" sz="2400" b="1" dirty="0">
                <a:solidFill>
                  <a:srgbClr val="7030A0"/>
                </a:solidFill>
              </a:rPr>
              <a:t>Semantik</a:t>
            </a:r>
            <a:r>
              <a:rPr lang="de-DE" sz="2000" dirty="0"/>
              <a:t> </a:t>
            </a:r>
            <a:r>
              <a:rPr lang="de-DE" dirty="0"/>
              <a:t>beschäftigt sich mit der Bedeutung von Wörtern – mit der Beschreibung der Inhaltsseite – sowie mit den Bedeutungsbeziehungen von Wörtern untereinander.</a:t>
            </a:r>
          </a:p>
          <a:p>
            <a:endParaRPr lang="de-DE" dirty="0"/>
          </a:p>
          <a:p>
            <a:endParaRPr lang="de-DE" sz="2000" dirty="0"/>
          </a:p>
          <a:p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2400" dirty="0">
                <a:sym typeface="Wingdings" panose="05000000000000000000" pitchFamily="2" charset="2"/>
              </a:rPr>
              <a:t>Dimensionen der Bedeutung eines Wortes: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B981A5-20D4-4A0A-8D50-4DC2E83A667F}"/>
              </a:ext>
            </a:extLst>
          </p:cNvPr>
          <p:cNvSpPr txBox="1"/>
          <p:nvPr/>
        </p:nvSpPr>
        <p:spPr>
          <a:xfrm>
            <a:off x="1344706" y="2707342"/>
            <a:ext cx="798212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marL="342900" indent="-342900">
              <a:buAutoNum type="alphaLcParenR"/>
            </a:pPr>
            <a:r>
              <a:rPr lang="de-DE" b="1" dirty="0"/>
              <a:t>Denotation</a:t>
            </a:r>
            <a:r>
              <a:rPr lang="de-DE" dirty="0"/>
              <a:t>: Sachlich neutrale Information über ein Wort </a:t>
            </a:r>
          </a:p>
          <a:p>
            <a:r>
              <a:rPr lang="de-DE" sz="1400" dirty="0"/>
              <a:t>	               (lat.: </a:t>
            </a:r>
            <a:r>
              <a:rPr lang="de-DE" sz="1400" i="1" dirty="0" err="1"/>
              <a:t>denotatio</a:t>
            </a:r>
            <a:r>
              <a:rPr lang="de-DE" sz="1400" dirty="0"/>
              <a:t> ‚Bezeichnung‘)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	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u="sng" dirty="0">
                <a:sym typeface="Wingdings" panose="05000000000000000000" pitchFamily="2" charset="2"/>
              </a:rPr>
              <a:t>Beispiel</a:t>
            </a:r>
            <a:r>
              <a:rPr lang="de-DE" sz="1600" dirty="0">
                <a:sym typeface="Wingdings" panose="05000000000000000000" pitchFamily="2" charset="2"/>
              </a:rPr>
              <a:t>: Denotat zu </a:t>
            </a:r>
            <a:r>
              <a:rPr lang="de-DE" sz="1600" i="1" dirty="0">
                <a:sym typeface="Wingdings" panose="05000000000000000000" pitchFamily="2" charset="2"/>
              </a:rPr>
              <a:t>Hund</a:t>
            </a:r>
            <a:r>
              <a:rPr lang="de-DE" sz="1600" dirty="0">
                <a:sym typeface="Wingdings" panose="05000000000000000000" pitchFamily="2" charset="2"/>
              </a:rPr>
              <a:t>: 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	</a:t>
            </a:r>
            <a:r>
              <a:rPr lang="de-DE" sz="1400" dirty="0">
                <a:sym typeface="Wingdings" panose="05000000000000000000" pitchFamily="2" charset="2"/>
              </a:rPr>
              <a:t>‚(in vielen Rassen gezüchtetes) kleines bis mittelgroßes Säugetier, das bes. wegen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seiner Wachsamkeit u. Anhänglichkeit als Haustier gehalten wird, einen gut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ausgebildeten Gehör- und Geruchssinn besitzt u. beißen u. bellen kann.‘</a:t>
            </a:r>
          </a:p>
          <a:p>
            <a:endParaRPr lang="de-DE" sz="10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	</a:t>
            </a:r>
            <a:r>
              <a:rPr lang="de-DE" sz="1200" dirty="0">
                <a:sym typeface="Wingdings" panose="05000000000000000000" pitchFamily="2" charset="2"/>
              </a:rPr>
              <a:t>[Deutsches Universalwörterbuch des Duden-Verlags. 7. Aufl. 2014]</a:t>
            </a:r>
            <a:endParaRPr lang="de-DE" sz="12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163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9A63D7-3328-4D0B-BD7E-230FFEA1F1F5}"/>
              </a:ext>
            </a:extLst>
          </p:cNvPr>
          <p:cNvSpPr/>
          <p:nvPr/>
        </p:nvSpPr>
        <p:spPr>
          <a:xfrm>
            <a:off x="995082" y="734072"/>
            <a:ext cx="93412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b) Konnotation</a:t>
            </a:r>
            <a:r>
              <a:rPr lang="de-DE" dirty="0"/>
              <a:t>: Mitbedeutungen und Begleitgefühle  zu einem Wort </a:t>
            </a:r>
          </a:p>
          <a:p>
            <a:r>
              <a:rPr lang="de-DE" sz="1400" dirty="0"/>
              <a:t>	               (lat.: </a:t>
            </a:r>
            <a:r>
              <a:rPr lang="de-DE" sz="1400" i="1" dirty="0" err="1"/>
              <a:t>connotatum</a:t>
            </a:r>
            <a:r>
              <a:rPr lang="de-DE" sz="1400" dirty="0"/>
              <a:t> ‚Mitbezeichnung‘)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600" dirty="0">
                <a:sym typeface="Wingdings" panose="05000000000000000000" pitchFamily="2" charset="2"/>
              </a:rPr>
              <a:t>	 Wörter können positiv oder negativ </a:t>
            </a:r>
            <a:r>
              <a:rPr lang="de-DE" sz="1200" dirty="0">
                <a:sym typeface="Wingdings" panose="05000000000000000000" pitchFamily="2" charset="2"/>
              </a:rPr>
              <a:t>(oder gar nicht) </a:t>
            </a:r>
            <a:r>
              <a:rPr lang="de-DE" sz="1600" dirty="0">
                <a:sym typeface="Wingdings" panose="05000000000000000000" pitchFamily="2" charset="2"/>
              </a:rPr>
              <a:t>konnotiert sein.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 Jeder Mensch hat aufgrund seiner Lebenserfahrung individuelle Konnotationen: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  </a:t>
            </a:r>
            <a:r>
              <a:rPr lang="de-DE" sz="1400" dirty="0">
                <a:sym typeface="Wingdings" panose="05000000000000000000" pitchFamily="2" charset="2"/>
              </a:rPr>
              <a:t>So kann bei jemandem das neutrale Wort </a:t>
            </a:r>
            <a:r>
              <a:rPr lang="de-DE" sz="1400" i="1" dirty="0">
                <a:sym typeface="Wingdings" panose="05000000000000000000" pitchFamily="2" charset="2"/>
              </a:rPr>
              <a:t>Hund</a:t>
            </a:r>
            <a:r>
              <a:rPr lang="de-DE" sz="1400" dirty="0">
                <a:sym typeface="Wingdings" panose="05000000000000000000" pitchFamily="2" charset="2"/>
              </a:rPr>
              <a:t> negativ besetzt (= negativ konnotiert) sein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  und Angst auslösen, wenn er schon einmal von einem Hund attackiert wurde.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                Umgekehrt kann das Wort </a:t>
            </a:r>
            <a:r>
              <a:rPr lang="de-DE" sz="1400" i="1" dirty="0">
                <a:sym typeface="Wingdings" panose="05000000000000000000" pitchFamily="2" charset="2"/>
              </a:rPr>
              <a:t>Hund</a:t>
            </a:r>
            <a:r>
              <a:rPr lang="de-DE" sz="1400" dirty="0">
                <a:sym typeface="Wingdings" panose="05000000000000000000" pitchFamily="2" charset="2"/>
              </a:rPr>
              <a:t> bei einem Hundeliebhaber sehr positiv konnotiert sein.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 </a:t>
            </a:r>
            <a:r>
              <a:rPr lang="de-DE" sz="1600" u="sng" dirty="0">
                <a:sym typeface="Wingdings" panose="05000000000000000000" pitchFamily="2" charset="2"/>
              </a:rPr>
              <a:t>Beispiel</a:t>
            </a:r>
            <a:r>
              <a:rPr lang="de-DE" sz="1600" dirty="0">
                <a:sym typeface="Wingdings" panose="05000000000000000000" pitchFamily="2" charset="2"/>
              </a:rPr>
              <a:t>: 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     Köter </a:t>
            </a:r>
            <a:r>
              <a:rPr lang="de-DE" sz="1600" dirty="0">
                <a:sym typeface="Wingdings" panose="05000000000000000000" pitchFamily="2" charset="2"/>
              </a:rPr>
              <a:t>= negativ konnotiert (bei derselben Denotation wie </a:t>
            </a:r>
            <a:r>
              <a:rPr lang="de-DE" sz="1600" i="1" dirty="0">
                <a:sym typeface="Wingdings" panose="05000000000000000000" pitchFamily="2" charset="2"/>
              </a:rPr>
              <a:t>Hund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 </a:t>
            </a:r>
            <a:r>
              <a:rPr lang="de-DE" sz="1600" i="1" dirty="0">
                <a:sym typeface="Wingdings" panose="05000000000000000000" pitchFamily="2" charset="2"/>
              </a:rPr>
              <a:t>Bulle</a:t>
            </a:r>
            <a:r>
              <a:rPr lang="de-DE" sz="1600" dirty="0">
                <a:sym typeface="Wingdings" panose="05000000000000000000" pitchFamily="2" charset="2"/>
              </a:rPr>
              <a:t> = negativ konnotiert (bei derselben Denotation wie </a:t>
            </a:r>
            <a:r>
              <a:rPr lang="de-DE" sz="1600" i="1" dirty="0">
                <a:sym typeface="Wingdings" panose="05000000000000000000" pitchFamily="2" charset="2"/>
              </a:rPr>
              <a:t>Polizist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r>
              <a:rPr lang="de-DE" sz="1600" dirty="0">
                <a:sym typeface="Wingdings" panose="05000000000000000000" pitchFamily="2" charset="2"/>
              </a:rPr>
              <a:t>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                 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269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3EC0F82-E709-462B-A01E-B45615F435FE}"/>
              </a:ext>
            </a:extLst>
          </p:cNvPr>
          <p:cNvSpPr/>
          <p:nvPr/>
        </p:nvSpPr>
        <p:spPr>
          <a:xfrm>
            <a:off x="1147481" y="936376"/>
            <a:ext cx="89019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c) Assoziation</a:t>
            </a:r>
            <a:r>
              <a:rPr lang="de-DE" dirty="0"/>
              <a:t>: führt von der eigentlichen Bedeutung eines Wortes weg</a:t>
            </a:r>
          </a:p>
          <a:p>
            <a:r>
              <a:rPr lang="de-DE" dirty="0"/>
              <a:t>                           </a:t>
            </a:r>
            <a:r>
              <a:rPr lang="de-DE" sz="1400" dirty="0"/>
              <a:t>(lat.: </a:t>
            </a:r>
            <a:r>
              <a:rPr lang="de-DE" sz="1400" i="1" dirty="0" err="1"/>
              <a:t>associare</a:t>
            </a:r>
            <a:r>
              <a:rPr lang="de-DE" sz="1400" dirty="0"/>
              <a:t> ‚verbinden‘)</a:t>
            </a:r>
          </a:p>
          <a:p>
            <a:r>
              <a:rPr lang="de-DE" sz="1400" dirty="0"/>
              <a:t>	            </a:t>
            </a:r>
          </a:p>
          <a:p>
            <a:r>
              <a:rPr lang="de-DE" sz="1400" dirty="0"/>
              <a:t>	             </a:t>
            </a:r>
            <a:r>
              <a:rPr lang="de-DE" sz="1600" dirty="0"/>
              <a:t>Allerdings besteht eine (nicht vollkommen beliebige) Verknüpfung des Wortes mit 		           anderen kulturell oder individuell begründeten Konzepten.</a:t>
            </a:r>
          </a:p>
          <a:p>
            <a:endParaRPr lang="de-DE" sz="1600" dirty="0"/>
          </a:p>
          <a:p>
            <a:r>
              <a:rPr lang="de-DE" sz="1600" dirty="0"/>
              <a:t>	           Die Assoziationen sind als Begründung für bestimmte (positive oder negative) 		           Konnotationen zu sehen.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>
                <a:sym typeface="Wingdings" panose="05000000000000000000" pitchFamily="2" charset="2"/>
              </a:rPr>
              <a:t>	 vgl. </a:t>
            </a:r>
            <a:r>
              <a:rPr lang="de-DE" sz="1600" u="sng" dirty="0">
                <a:sym typeface="Wingdings" panose="05000000000000000000" pitchFamily="2" charset="2"/>
              </a:rPr>
              <a:t>Beispiel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i="1" dirty="0">
                <a:sym typeface="Wingdings" panose="05000000000000000000" pitchFamily="2" charset="2"/>
              </a:rPr>
              <a:t>Hund</a:t>
            </a:r>
            <a:r>
              <a:rPr lang="de-DE" sz="1600" dirty="0">
                <a:sym typeface="Wingdings" panose="05000000000000000000" pitchFamily="2" charset="2"/>
              </a:rPr>
              <a:t>: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	</a:t>
            </a:r>
          </a:p>
          <a:p>
            <a:r>
              <a:rPr lang="de-DE" sz="1600" dirty="0">
                <a:sym typeface="Wingdings" panose="05000000000000000000" pitchFamily="2" charset="2"/>
              </a:rPr>
              <a:t>		Individuelle Assoziationen könnten folgende sein:</a:t>
            </a:r>
          </a:p>
          <a:p>
            <a:r>
              <a:rPr lang="de-DE" sz="1600" dirty="0">
                <a:sym typeface="Wingdings" panose="05000000000000000000" pitchFamily="2" charset="2"/>
              </a:rPr>
              <a:t>		</a:t>
            </a:r>
            <a:r>
              <a:rPr lang="de-DE" sz="1400" dirty="0">
                <a:sym typeface="Wingdings" panose="05000000000000000000" pitchFamily="2" charset="2"/>
              </a:rPr>
              <a:t>„Bei </a:t>
            </a:r>
            <a:r>
              <a:rPr lang="de-DE" sz="1400" i="1" dirty="0">
                <a:sym typeface="Wingdings" panose="05000000000000000000" pitchFamily="2" charset="2"/>
              </a:rPr>
              <a:t>Hund</a:t>
            </a:r>
            <a:r>
              <a:rPr lang="de-DE" sz="1400" dirty="0">
                <a:sym typeface="Wingdings" panose="05000000000000000000" pitchFamily="2" charset="2"/>
              </a:rPr>
              <a:t> denke ich an …lange Spaziergänge…dreckige Fußböden…Flöhe…Erdbebenopfer…“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	Kulturell bedingt assoziieren die Bewohner der Polarregionen mit Hunden etwas 		anderes als wir.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	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841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3EC0F82-E709-462B-A01E-B45615F435FE}"/>
              </a:ext>
            </a:extLst>
          </p:cNvPr>
          <p:cNvSpPr/>
          <p:nvPr/>
        </p:nvSpPr>
        <p:spPr>
          <a:xfrm>
            <a:off x="1109381" y="507751"/>
            <a:ext cx="890195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de-DE" sz="2400" dirty="0"/>
              <a:t>Syntagmatische Bedeutungsbeziehungen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  </a:t>
            </a:r>
            <a:r>
              <a:rPr lang="de-DE" b="1" dirty="0"/>
              <a:t>a) Implikation („Mitgedachtes“)</a:t>
            </a:r>
          </a:p>
          <a:p>
            <a:r>
              <a:rPr lang="de-DE" b="1" dirty="0"/>
              <a:t>		</a:t>
            </a:r>
            <a:r>
              <a:rPr lang="de-DE" dirty="0"/>
              <a:t>Die Bedeutung einiger Wörter ist an bestimmte andere, im Satz 			möglicherweise nicht explizit genannter Wörter gebunden. </a:t>
            </a:r>
          </a:p>
          <a:p>
            <a:r>
              <a:rPr lang="de-DE" dirty="0"/>
              <a:t>		BEISPIEL:</a:t>
            </a:r>
          </a:p>
          <a:p>
            <a:r>
              <a:rPr lang="de-DE" dirty="0"/>
              <a:t>		</a:t>
            </a:r>
            <a:r>
              <a:rPr lang="de-DE" i="1" dirty="0"/>
              <a:t>Er ist blond.   =   Er hat blonde Haare.</a:t>
            </a:r>
          </a:p>
          <a:p>
            <a:r>
              <a:rPr lang="de-DE" i="1" dirty="0"/>
              <a:t>		Es wiehert.    =    Das Pferd wiehert.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    b) Selektion</a:t>
            </a:r>
          </a:p>
          <a:p>
            <a:r>
              <a:rPr lang="de-DE" b="1" dirty="0"/>
              <a:t>		</a:t>
            </a:r>
            <a:r>
              <a:rPr lang="de-DE" dirty="0"/>
              <a:t>Einige Wörter sind begrenzt kombinierbar.</a:t>
            </a:r>
          </a:p>
          <a:p>
            <a:r>
              <a:rPr lang="de-DE" dirty="0"/>
              <a:t>		BEISPIEL:</a:t>
            </a:r>
          </a:p>
          <a:p>
            <a:r>
              <a:rPr lang="de-DE" dirty="0"/>
              <a:t>		Für das Verb </a:t>
            </a:r>
            <a:r>
              <a:rPr lang="de-DE" i="1" dirty="0"/>
              <a:t>hören</a:t>
            </a:r>
            <a:r>
              <a:rPr lang="de-DE" dirty="0"/>
              <a:t> benötigt man ein belebtes Subjekt:</a:t>
            </a:r>
          </a:p>
          <a:p>
            <a:r>
              <a:rPr lang="de-DE" dirty="0"/>
              <a:t>		</a:t>
            </a:r>
            <a:r>
              <a:rPr lang="de-DE" i="1" dirty="0"/>
              <a:t>Das Kind hört Musik. </a:t>
            </a:r>
            <a:r>
              <a:rPr lang="de-DE" dirty="0"/>
              <a:t>(Nicht: *</a:t>
            </a:r>
            <a:r>
              <a:rPr lang="de-DE" i="1" dirty="0"/>
              <a:t>Der Tisch hört Musik</a:t>
            </a:r>
            <a:r>
              <a:rPr lang="de-DE" dirty="0"/>
              <a:t>.)</a:t>
            </a:r>
          </a:p>
          <a:p>
            <a:endParaRPr lang="de-DE" b="1" dirty="0"/>
          </a:p>
          <a:p>
            <a:endParaRPr lang="de-DE" b="1" dirty="0"/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de-DE" sz="2400" dirty="0"/>
          </a:p>
          <a:p>
            <a:endParaRPr lang="de-DE" sz="24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62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555F008-7D57-416A-8610-F9E1DC194C8C}"/>
              </a:ext>
            </a:extLst>
          </p:cNvPr>
          <p:cNvSpPr txBox="1"/>
          <p:nvPr/>
        </p:nvSpPr>
        <p:spPr>
          <a:xfrm>
            <a:off x="1647825" y="1320284"/>
            <a:ext cx="86677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 c) Affinität</a:t>
            </a:r>
          </a:p>
          <a:p>
            <a:r>
              <a:rPr lang="de-DE" b="1" dirty="0"/>
              <a:t>		</a:t>
            </a:r>
            <a:r>
              <a:rPr lang="de-DE" dirty="0"/>
              <a:t>Auch hier gibt es eine gewisse Einschränkung in der Kombinierbarkeit</a:t>
            </a:r>
          </a:p>
          <a:p>
            <a:r>
              <a:rPr lang="de-DE" dirty="0"/>
              <a:t>		von Wörtern, allerdings ist die Auswahl größer;</a:t>
            </a:r>
          </a:p>
          <a:p>
            <a:r>
              <a:rPr lang="de-DE" dirty="0"/>
              <a:t>		es geht eher um Wörter, die relativ häufig zusammen auftreten und 			„gute Partner“ darstellen.</a:t>
            </a:r>
          </a:p>
          <a:p>
            <a:endParaRPr lang="de-DE" dirty="0"/>
          </a:p>
          <a:p>
            <a:r>
              <a:rPr lang="de-DE" dirty="0"/>
              <a:t>		BEISPIEL: </a:t>
            </a:r>
            <a:r>
              <a:rPr lang="de-DE" i="1" dirty="0"/>
              <a:t>stehen</a:t>
            </a:r>
            <a:r>
              <a:rPr lang="de-DE" dirty="0"/>
              <a:t>:</a:t>
            </a:r>
          </a:p>
          <a:p>
            <a:r>
              <a:rPr lang="de-DE" dirty="0"/>
              <a:t>			für alle Lebewesen mit Beinen</a:t>
            </a:r>
          </a:p>
          <a:p>
            <a:r>
              <a:rPr lang="de-DE" dirty="0"/>
              <a:t>				(</a:t>
            </a:r>
            <a:r>
              <a:rPr lang="de-DE" i="1" dirty="0"/>
              <a:t>Der Hahn steht auf dem Dach</a:t>
            </a:r>
            <a:r>
              <a:rPr lang="de-DE" dirty="0"/>
              <a:t>.)</a:t>
            </a:r>
          </a:p>
          <a:p>
            <a:r>
              <a:rPr lang="de-DE" dirty="0"/>
              <a:t>			und – als Gegensatz zu liegen – </a:t>
            </a:r>
          </a:p>
          <a:p>
            <a:r>
              <a:rPr lang="de-DE" dirty="0"/>
              <a:t>			für Gegenstände, die eine eher vertikale Ausrichtung haben</a:t>
            </a:r>
          </a:p>
          <a:p>
            <a:r>
              <a:rPr lang="de-DE" dirty="0"/>
              <a:t>				(</a:t>
            </a:r>
            <a:r>
              <a:rPr lang="de-DE" i="1" dirty="0"/>
              <a:t>Der Topf steht auf dem Tisch</a:t>
            </a:r>
            <a:r>
              <a:rPr lang="de-DE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78863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63265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dirty="0"/>
              <a:t>Welche Substantive passen zu welchen Verben?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37160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Bienen bellen auf der Wiese?</a:t>
            </a:r>
          </a:p>
        </p:txBody>
      </p:sp>
    </p:spTree>
    <p:extLst>
      <p:ext uri="{BB962C8B-B14F-4D97-AF65-F5344CB8AC3E}">
        <p14:creationId xmlns:p14="http://schemas.microsoft.com/office/powerpoint/2010/main" val="49537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F730F3-335E-4D20-B38E-9BB1B00A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25" y="1036929"/>
            <a:ext cx="6558960" cy="35082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6DF41EE-9438-4F3E-BDD0-F98B0FD1F80D}"/>
              </a:ext>
            </a:extLst>
          </p:cNvPr>
          <p:cNvSpPr txBox="1"/>
          <p:nvPr/>
        </p:nvSpPr>
        <p:spPr>
          <a:xfrm>
            <a:off x="2441325" y="4903695"/>
            <a:ext cx="4669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aus: Elke </a:t>
            </a:r>
            <a:r>
              <a:rPr lang="de-DE" sz="1600" dirty="0" err="1"/>
              <a:t>Donalies</a:t>
            </a:r>
            <a:r>
              <a:rPr lang="de-DE" sz="1600" dirty="0"/>
              <a:t>: Basiswissen Deutsche Wortbildung</a:t>
            </a:r>
          </a:p>
        </p:txBody>
      </p:sp>
    </p:spTree>
    <p:extLst>
      <p:ext uri="{BB962C8B-B14F-4D97-AF65-F5344CB8AC3E}">
        <p14:creationId xmlns:p14="http://schemas.microsoft.com/office/powerpoint/2010/main" val="42053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7937BB-510C-486E-A980-A99A1F7E3089}"/>
              </a:ext>
            </a:extLst>
          </p:cNvPr>
          <p:cNvSpPr txBox="1"/>
          <p:nvPr/>
        </p:nvSpPr>
        <p:spPr>
          <a:xfrm>
            <a:off x="1002927" y="356705"/>
            <a:ext cx="8971872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cap="small" dirty="0"/>
              <a:t>Organisatorisches</a:t>
            </a:r>
          </a:p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Zur Prüfungsleistung zählen: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1" dirty="0"/>
              <a:t>Mitarbeit 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Referat</a:t>
            </a:r>
            <a:r>
              <a:rPr lang="de-DE" dirty="0"/>
              <a:t>:  ca. 15 min + ca. 5 min Diskussion</a:t>
            </a:r>
          </a:p>
          <a:p>
            <a:r>
              <a:rPr lang="de-DE" dirty="0"/>
              <a:t>	          	         Termin: </a:t>
            </a:r>
            <a:r>
              <a:rPr lang="de-DE" sz="1400" dirty="0"/>
              <a:t>voraussichtlich</a:t>
            </a:r>
            <a:r>
              <a:rPr lang="de-DE" dirty="0"/>
              <a:t> 4.5. und 5.5.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Zusammenfassung eines Aufsatzes</a:t>
            </a:r>
            <a:r>
              <a:rPr lang="de-DE" dirty="0"/>
              <a:t>:  1-2 Seiten </a:t>
            </a:r>
          </a:p>
          <a:p>
            <a:r>
              <a:rPr lang="de-DE" dirty="0"/>
              <a:t>				300-500 Wörter </a:t>
            </a:r>
          </a:p>
          <a:p>
            <a:r>
              <a:rPr lang="de-DE" dirty="0"/>
              <a:t>				Abgabetermin: 25.5.</a:t>
            </a:r>
          </a:p>
          <a:p>
            <a:r>
              <a:rPr lang="de-DE" dirty="0"/>
              <a:t>	</a:t>
            </a:r>
            <a:r>
              <a:rPr lang="de-DE" sz="1400" dirty="0">
                <a:sym typeface="Wingdings" panose="05000000000000000000" pitchFamily="2" charset="2"/>
              </a:rPr>
              <a:t> Titel entsprechen dem behandelten Stoff und werden noch bekannt gegeben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Schriftliche Prüfung </a:t>
            </a:r>
            <a:r>
              <a:rPr lang="de-DE" dirty="0"/>
              <a:t>am Ende des Semesters: 90 min</a:t>
            </a:r>
          </a:p>
          <a:p>
            <a:r>
              <a:rPr lang="de-DE" dirty="0"/>
              <a:t>				                Termin: voraussichtlich 25.5.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3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242E7A-1411-49C8-BFC7-1E037731AE58}"/>
              </a:ext>
            </a:extLst>
          </p:cNvPr>
          <p:cNvSpPr/>
          <p:nvPr/>
        </p:nvSpPr>
        <p:spPr>
          <a:xfrm>
            <a:off x="738758" y="181884"/>
            <a:ext cx="10188322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2400" b="1" cap="small" dirty="0">
                <a:latin typeface="+mj-lt"/>
                <a:ea typeface="Times New Roman" panose="02020603050405020304" pitchFamily="18" charset="0"/>
              </a:rPr>
              <a:t>Semesterplan</a:t>
            </a:r>
            <a:r>
              <a:rPr lang="de-DE" sz="2400" b="1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0" indent="-400050">
              <a:buAutoNum type="romanUcPeriod"/>
            </a:pPr>
            <a:r>
              <a:rPr lang="de-DE" b="1" dirty="0"/>
              <a:t>Einführung </a:t>
            </a:r>
          </a:p>
          <a:p>
            <a:pPr lvl="0"/>
            <a:endParaRPr lang="de-DE" b="1" dirty="0"/>
          </a:p>
          <a:p>
            <a:pPr lvl="0"/>
            <a:r>
              <a:rPr lang="de-DE" dirty="0"/>
              <a:t>	1. Lexikologie und ihre Komponenten, Lexikographie</a:t>
            </a:r>
          </a:p>
          <a:p>
            <a:pPr lvl="0"/>
            <a:r>
              <a:rPr lang="de-DE" dirty="0"/>
              <a:t>                  2. Eigenschaften sprachlicher Zeichen</a:t>
            </a:r>
          </a:p>
          <a:p>
            <a:pPr lvl="0"/>
            <a:r>
              <a:rPr lang="de-DE" dirty="0"/>
              <a:t>                  3. Grundlagen der Semiotik und Semantik, Etymologie und Phraseologie</a:t>
            </a:r>
          </a:p>
          <a:p>
            <a:pPr lvl="0"/>
            <a:r>
              <a:rPr lang="de-DE" dirty="0"/>
              <a:t>	 </a:t>
            </a:r>
          </a:p>
          <a:p>
            <a:pPr lvl="0"/>
            <a:endParaRPr lang="de-DE" dirty="0"/>
          </a:p>
          <a:p>
            <a:pPr marL="400050" lvl="0" indent="-400050">
              <a:buAutoNum type="romanUcPeriod" startAt="2"/>
            </a:pPr>
            <a:r>
              <a:rPr lang="de-DE" b="1" dirty="0"/>
              <a:t>Lexikologischer Teil I</a:t>
            </a:r>
          </a:p>
          <a:p>
            <a:pPr lvl="0"/>
            <a:endParaRPr lang="de-DE" b="1" dirty="0"/>
          </a:p>
          <a:p>
            <a:pPr lvl="0"/>
            <a:r>
              <a:rPr lang="de-DE" dirty="0"/>
              <a:t>	1. Wortschatz, seine Struktur und Konstruktion</a:t>
            </a:r>
          </a:p>
          <a:p>
            <a:pPr lvl="0"/>
            <a:r>
              <a:rPr lang="de-DE" dirty="0"/>
              <a:t>                  2. Fachwortschatz (Wirtschaft, Technik etc.), Modewörter und Archaismen</a:t>
            </a:r>
          </a:p>
          <a:p>
            <a:pPr lvl="0"/>
            <a:r>
              <a:rPr lang="de-DE" dirty="0"/>
              <a:t>	3. Homonymie und Polysemie, Synonymie und Antonymie, Hyperonymie und Hyponymie</a:t>
            </a:r>
          </a:p>
          <a:p>
            <a:r>
              <a:rPr lang="de-DE" dirty="0"/>
              <a:t>	4. Bedeutungswandel </a:t>
            </a:r>
          </a:p>
          <a:p>
            <a:pPr lvl="0"/>
            <a:r>
              <a:rPr lang="de-DE" dirty="0"/>
              <a:t> </a:t>
            </a:r>
          </a:p>
          <a:p>
            <a:r>
              <a:rPr lang="de-DE" dirty="0"/>
              <a:t> </a:t>
            </a:r>
          </a:p>
          <a:p>
            <a:pPr marL="400050" indent="-400050">
              <a:buFontTx/>
              <a:buAutoNum type="romanUcPeriod" startAt="3"/>
            </a:pPr>
            <a:r>
              <a:rPr lang="de-DE" b="1" dirty="0"/>
              <a:t>Lexikologischer Teil II</a:t>
            </a:r>
          </a:p>
          <a:p>
            <a:endParaRPr lang="de-DE" dirty="0"/>
          </a:p>
          <a:p>
            <a:pPr lvl="0"/>
            <a:r>
              <a:rPr lang="de-DE" dirty="0"/>
              <a:t>	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de-DE" dirty="0"/>
              <a:t>1. Metapher und Metonymie</a:t>
            </a:r>
          </a:p>
          <a:p>
            <a:pPr lvl="0"/>
            <a:r>
              <a:rPr lang="de-DE" dirty="0"/>
              <a:t>	 2. Transformation des Wortes</a:t>
            </a:r>
          </a:p>
          <a:p>
            <a:pPr lvl="0"/>
            <a:r>
              <a:rPr lang="de-DE" dirty="0"/>
              <a:t>	 3. Typen von Wörterbüchern und ihre Charakteristika</a:t>
            </a:r>
          </a:p>
          <a:p>
            <a:pPr lvl="0"/>
            <a:r>
              <a:rPr lang="de-DE" u="sng" dirty="0"/>
              <a:t>                </a:t>
            </a:r>
            <a:endParaRPr lang="de-DE" dirty="0"/>
          </a:p>
          <a:p>
            <a:pPr lvl="0"/>
            <a:endParaRPr lang="de-DE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242E7A-1411-49C8-BFC7-1E037731AE58}"/>
              </a:ext>
            </a:extLst>
          </p:cNvPr>
          <p:cNvSpPr/>
          <p:nvPr/>
        </p:nvSpPr>
        <p:spPr>
          <a:xfrm>
            <a:off x="876994" y="331405"/>
            <a:ext cx="9525001" cy="711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AutoNum type="romanUcPeriod" startAt="4"/>
            </a:pPr>
            <a:r>
              <a:rPr lang="de-DE" b="1" dirty="0"/>
              <a:t>Wortbildungsteil</a:t>
            </a:r>
            <a:r>
              <a:rPr lang="de-DE" dirty="0"/>
              <a:t> </a:t>
            </a:r>
            <a:r>
              <a:rPr lang="de-DE" b="1" dirty="0"/>
              <a:t>I</a:t>
            </a:r>
            <a:endParaRPr lang="de-DE" dirty="0"/>
          </a:p>
          <a:p>
            <a:r>
              <a:rPr lang="de-DE" dirty="0"/>
              <a:t>	</a:t>
            </a:r>
            <a:endParaRPr lang="de-DE" b="1" dirty="0"/>
          </a:p>
          <a:p>
            <a:pPr lvl="0"/>
            <a:r>
              <a:rPr lang="de-DE" b="1" dirty="0"/>
              <a:t>	</a:t>
            </a:r>
            <a:r>
              <a:rPr lang="de-DE" dirty="0"/>
              <a:t>1. Morpheme und ihre Klassifikation: Basismorpheme und Wortbildungsmorpheme</a:t>
            </a:r>
            <a:endParaRPr lang="de-DE" u="sng" dirty="0"/>
          </a:p>
          <a:p>
            <a:pPr lvl="0"/>
            <a:r>
              <a:rPr lang="de-DE" dirty="0"/>
              <a:t>                  2. Wortbildungsprodukte</a:t>
            </a:r>
            <a:endParaRPr lang="de-DE" u="sng" dirty="0"/>
          </a:p>
          <a:p>
            <a:pPr lvl="0"/>
            <a:r>
              <a:rPr lang="de-DE" dirty="0"/>
              <a:t>	 3. Wortbildungstypen: </a:t>
            </a:r>
          </a:p>
          <a:p>
            <a:pPr lvl="0"/>
            <a:r>
              <a:rPr lang="de-DE" dirty="0"/>
              <a:t>		Komposition und ihre Typologie</a:t>
            </a:r>
          </a:p>
          <a:p>
            <a:pPr lvl="0"/>
            <a:r>
              <a:rPr lang="de-DE" dirty="0"/>
              <a:t>		explizite und implizite Ableitung</a:t>
            </a:r>
          </a:p>
          <a:p>
            <a:pPr lvl="0"/>
            <a:r>
              <a:rPr lang="de-DE" dirty="0"/>
              <a:t>		Zusammenrückung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marL="400050" lvl="0" indent="-400050">
              <a:buAutoNum type="romanUcPeriod" startAt="5"/>
            </a:pPr>
            <a:r>
              <a:rPr lang="de-DE" b="1" dirty="0"/>
              <a:t>Wortbildungsteil II </a:t>
            </a:r>
          </a:p>
          <a:p>
            <a:pPr lvl="0"/>
            <a:endParaRPr lang="de-DE" b="1" dirty="0"/>
          </a:p>
          <a:p>
            <a:pPr lvl="0"/>
            <a:r>
              <a:rPr lang="de-DE" dirty="0"/>
              <a:t>	1. Konversion und ihre Typologie</a:t>
            </a:r>
          </a:p>
          <a:p>
            <a:pPr lvl="0"/>
            <a:r>
              <a:rPr lang="de-DE" dirty="0"/>
              <a:t>	2. Kurzwortbildung</a:t>
            </a:r>
          </a:p>
          <a:p>
            <a:pPr lvl="0"/>
            <a:r>
              <a:rPr lang="de-DE" dirty="0"/>
              <a:t>	 3. Produktivität von Wortbildungen</a:t>
            </a:r>
          </a:p>
          <a:p>
            <a:pPr lvl="0"/>
            <a:endParaRPr lang="de-DE" dirty="0"/>
          </a:p>
          <a:p>
            <a:endParaRPr lang="de-DE" dirty="0"/>
          </a:p>
          <a:p>
            <a:pPr marL="400050" indent="-400050">
              <a:buAutoNum type="romanUcPeriod" startAt="6"/>
            </a:pPr>
            <a:r>
              <a:rPr lang="de-DE" b="1" dirty="0" err="1"/>
              <a:t>Resümée</a:t>
            </a:r>
            <a:endParaRPr lang="de-DE" b="1" dirty="0"/>
          </a:p>
          <a:p>
            <a:r>
              <a:rPr lang="de-DE" b="1" dirty="0"/>
              <a:t>                 </a:t>
            </a:r>
          </a:p>
          <a:p>
            <a:r>
              <a:rPr lang="de-DE" dirty="0"/>
              <a:t>                 1. Zusammenfassung</a:t>
            </a:r>
          </a:p>
          <a:p>
            <a:r>
              <a:rPr lang="de-DE" dirty="0"/>
              <a:t>                 2. Referate</a:t>
            </a:r>
          </a:p>
          <a:p>
            <a:r>
              <a:rPr lang="de-DE" b="1" dirty="0"/>
              <a:t>	</a:t>
            </a:r>
          </a:p>
          <a:p>
            <a:endParaRPr lang="de-DE" dirty="0"/>
          </a:p>
          <a:p>
            <a:r>
              <a:rPr lang="de-DE" sz="1600" dirty="0"/>
              <a:t>	 </a:t>
            </a:r>
            <a:r>
              <a:rPr lang="de-DE" dirty="0"/>
              <a:t>	</a:t>
            </a:r>
            <a:endParaRPr lang="de-DE" dirty="0"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</a:rPr>
              <a:t>	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81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D0736C-D743-437A-817E-96A8913D0A5B}"/>
              </a:ext>
            </a:extLst>
          </p:cNvPr>
          <p:cNvSpPr txBox="1"/>
          <p:nvPr/>
        </p:nvSpPr>
        <p:spPr>
          <a:xfrm flipH="1">
            <a:off x="748280" y="320456"/>
            <a:ext cx="964120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cap="small" dirty="0"/>
              <a:t>Literatur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Grundlegend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Volker Harm (2015): </a:t>
            </a:r>
          </a:p>
          <a:p>
            <a:r>
              <a:rPr lang="de-DE" dirty="0"/>
              <a:t>	Einführung in die Lexikologie, Darmstadt.</a:t>
            </a:r>
          </a:p>
          <a:p>
            <a:endParaRPr lang="de-DE" dirty="0"/>
          </a:p>
          <a:p>
            <a:r>
              <a:rPr lang="de-DE" dirty="0"/>
              <a:t>Michael </a:t>
            </a:r>
            <a:r>
              <a:rPr lang="de-DE" dirty="0" err="1"/>
              <a:t>Schlaefer</a:t>
            </a:r>
            <a:r>
              <a:rPr lang="de-DE" dirty="0"/>
              <a:t> (2009): </a:t>
            </a:r>
          </a:p>
          <a:p>
            <a:r>
              <a:rPr lang="de-DE" dirty="0"/>
              <a:t>	Lexikologie und Lexikographie. Eine Einführung am Beispiel deutscher Wörterbücher, </a:t>
            </a:r>
          </a:p>
          <a:p>
            <a:r>
              <a:rPr lang="de-DE" dirty="0"/>
              <a:t>	2. Auflage, Berlin.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Ergänzend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 err="1"/>
              <a:t>Donalies</a:t>
            </a:r>
            <a:r>
              <a:rPr lang="de-DE" dirty="0"/>
              <a:t>, Elke (2011): </a:t>
            </a:r>
          </a:p>
          <a:p>
            <a:r>
              <a:rPr lang="de-DE" dirty="0"/>
              <a:t>	Basiswissen Deutsche Wortbildung, 2. Auflage, Tübingen und Basel.</a:t>
            </a:r>
          </a:p>
          <a:p>
            <a:endParaRPr lang="de-DE" dirty="0"/>
          </a:p>
          <a:p>
            <a:r>
              <a:rPr lang="de-DE" dirty="0"/>
              <a:t>Christiane </a:t>
            </a:r>
            <a:r>
              <a:rPr lang="de-DE" dirty="0" err="1"/>
              <a:t>Wanzeck</a:t>
            </a:r>
            <a:r>
              <a:rPr lang="de-DE" dirty="0"/>
              <a:t> (2010):</a:t>
            </a:r>
          </a:p>
          <a:p>
            <a:r>
              <a:rPr lang="de-DE" dirty="0"/>
              <a:t>	Lexikologie, Göttingen.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461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1. Lexikologie und ihre Komponenten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Širokoúhlá obrazovka</PresentationFormat>
  <Paragraphs>373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Aharoni</vt:lpstr>
      <vt:lpstr>Arial</vt:lpstr>
      <vt:lpstr>Bernard MT Condensed</vt:lpstr>
      <vt:lpstr>Calibri</vt:lpstr>
      <vt:lpstr>Calibri Light</vt:lpstr>
      <vt:lpstr>Times New Roman</vt:lpstr>
      <vt:lpstr>Wingdings</vt:lpstr>
      <vt:lpstr>Office</vt:lpstr>
      <vt:lpstr>Acrobat Document</vt:lpstr>
      <vt:lpstr>  Lexikologie und Wortbildung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Zeichenmodell sprachlicher Zeichen I:  Bilaterales Zeichenmodell (Sassure 1916)</vt:lpstr>
      <vt:lpstr>Zeichenmodell sprachlicher Zeichen II:  Semiotisches Dreieck (Odgen/Richards 1923)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Vorlesung:  Lexikologie und Wortbildung</dc:title>
  <dc:creator>Christine Pretzl</dc:creator>
  <cp:lastModifiedBy>Pretzl Christine Dr. habil.</cp:lastModifiedBy>
  <cp:revision>92</cp:revision>
  <dcterms:created xsi:type="dcterms:W3CDTF">2020-09-08T15:27:02Z</dcterms:created>
  <dcterms:modified xsi:type="dcterms:W3CDTF">2022-02-24T15:18:46Z</dcterms:modified>
</cp:coreProperties>
</file>