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826" y="53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26.12.2018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26.12.2018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26.12.2018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26.12.2018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26.12.2018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26.12.2018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 flipV="1">
            <a:off x="889000" y="2063341"/>
            <a:ext cx="8562127" cy="1450326"/>
          </a:xfrm>
        </p:spPr>
        <p:txBody>
          <a:bodyPr/>
          <a:lstStyle/>
          <a:p>
            <a:r>
              <a:rPr lang="cs-CZ" sz="3200"/>
              <a:t>.</a:t>
            </a:r>
            <a:br>
              <a:rPr lang="cs-CZ" sz="3200" dirty="0"/>
            </a:br>
            <a:endParaRPr lang="cs-CZ" sz="1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1800" dirty="0"/>
              <a:t>Vybrané klasické metody. Názorně-demonstrační metody: předvádění, pozorování a </a:t>
            </a:r>
            <a:br>
              <a:rPr lang="cs-CZ" sz="1800" dirty="0"/>
            </a:br>
            <a:r>
              <a:rPr lang="cs-CZ" sz="1800" dirty="0"/>
              <a:t>práce s obrazem (ilustrací). Doplňující metoda: obálka knihy</a:t>
            </a:r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91A5F1-7CEC-446B-834C-8ED6FE17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Klasické (tradiční) metody názorně-demonstrační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57F4F0-0A39-4B14-9DD1-B70AD75A5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Uplatňují se v etapě smyslového zprostředkování učiva (komplexní poznání zahrnuje smysly, myšlení i praxi – Komenský (trojúhelník moudrosti: řeč, mysl, ruka)</a:t>
            </a:r>
          </a:p>
          <a:p>
            <a:r>
              <a:rPr lang="cs-CZ" sz="2400" dirty="0"/>
              <a:t>Řada postupů, prostředků a technik – existují různé stupně názornosti</a:t>
            </a:r>
          </a:p>
          <a:p>
            <a:r>
              <a:rPr lang="cs-CZ" sz="2400" dirty="0"/>
              <a:t>PŘEDVÁDĚNÍ: prostřednictvím smyslových receptorů zprostředkování vjemů a prožitků, které se stávají stavebním materiálem pro psychické úkony a procesy (aktivní postoje, rozvoj fantazie, vytváření představ, citové zaujetí a rozvoj myšlení)</a:t>
            </a:r>
          </a:p>
          <a:p>
            <a:r>
              <a:rPr lang="cs-CZ" sz="2400" dirty="0"/>
              <a:t>POZOROVÁNÍ: třeba rozvíjet ve všech situacích = záměrné, zacílené a soustavné vnímání (pozorování na etapy: celkové postižení objektu – analýza – zapojení do souvislostí – myšlenkové zpracování); význam slovního doprovázení; může být součást předvádění nebo samostatně existující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8F8EC36-5D00-4E77-A112-A684A95C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FC4182-C8AC-4930-AB0A-3027E257E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416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FF1010-9B72-47F8-B002-D33627768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40E16B0-6636-4EE9-8C30-C3575D4FDB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Různé výukové situace + různé pomůcky </a:t>
            </a:r>
            <a:r>
              <a:rPr lang="cs-CZ" dirty="0"/>
              <a:t>(tzv. čtyři generace pomůcek: v literární výchově můžeme použít především tři typy a to tzv. </a:t>
            </a:r>
            <a:r>
              <a:rPr lang="cs-CZ" dirty="0" err="1"/>
              <a:t>předstrojové</a:t>
            </a:r>
            <a:r>
              <a:rPr lang="cs-CZ" dirty="0"/>
              <a:t> pomůcky (obrazy, kresby, reálné modely…); pomůcky spojené s vynálezem knihtisku (knihy…) a pomůcky umožňující komunikaci (počítač, mobil…). Dále lze využít dynamické projekce (film, televize, video) a literární pomůcky (učebnice, příručky, atlasy…), </a:t>
            </a:r>
            <a:r>
              <a:rPr lang="cs-CZ" dirty="0" err="1"/>
              <a:t>flipcharty</a:t>
            </a:r>
            <a:r>
              <a:rPr lang="cs-CZ" dirty="0"/>
              <a:t> a tabule…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AA5DC4A-59FB-42C1-9F35-5F4D3C877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8289029-6C5A-437D-9DD8-5212434F0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2322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8FF64B-85E7-45F4-B222-D41C9AC8D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3D92154-FC5F-4413-A217-E0CCA218E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PRÁCE S OBRAZEM: didaktický obraz = zobrazení jevu pro využití v edukačním procesu (rozmanité podoby a modifikace: kresba na tabuli, nástěnné obrazy, ilustrace v knihách, dynamické projekce, počítačová grafika…); psychologické parametry obrazu; vizuální prvky  - čtení obrazu v několika rovinách: výčet prvotních dojmů a postřehů                věrný popis a vysvětlování obrazu                  výklad a vysvětlování informací obsažených v obrazech. 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3DA549-F059-466C-9C4A-43A9B67D4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6FB7FFB-2A12-4BD9-9D06-8D451FE20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7B52F8C3-A802-44D9-9C1D-C2E98C0FA890}"/>
              </a:ext>
            </a:extLst>
          </p:cNvPr>
          <p:cNvSpPr/>
          <p:nvPr/>
        </p:nvSpPr>
        <p:spPr>
          <a:xfrm>
            <a:off x="5811815" y="413372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9C9B47BE-B7F7-4E2C-9526-6FA9CF187585}"/>
              </a:ext>
            </a:extLst>
          </p:cNvPr>
          <p:cNvSpPr/>
          <p:nvPr/>
        </p:nvSpPr>
        <p:spPr>
          <a:xfrm>
            <a:off x="4626481" y="470945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1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6932D-3EB9-4BFF-8871-A37C3E656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FACC1E3-7E49-4171-84FE-B8E9564B06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u="sng" dirty="0"/>
              <a:t>Ilustrace</a:t>
            </a:r>
            <a:r>
              <a:rPr lang="cs-CZ" sz="2000" dirty="0"/>
              <a:t>: žáci mnohdy ilustrace nevnímají a nevyužívají informace, které jsou v nich obsažené (také film – fotografie - karikatura – komiks) – kombinace tradiční metody s moderními formami: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A) film – rozvoj mediální gramotnosti, estetický vliv, rozvoj dovedností; prezentace v bloku – prezentace v intervalech – prezentace úryvku  + úkoly před zhlédnutím filmu (ukázky), během zhlédnutí a po zhlédnutí</a:t>
            </a:r>
          </a:p>
          <a:p>
            <a:r>
              <a:rPr lang="cs-CZ" sz="2000" dirty="0"/>
              <a:t>B) fotografie – zhotovení vlastní fotografie, sepsání komentáře k fotografii, analýza rodinného alba; (analýza fotografie – tvorba fotografie); projektové vyučování</a:t>
            </a:r>
          </a:p>
          <a:p>
            <a:r>
              <a:rPr lang="cs-CZ" sz="2000" dirty="0"/>
              <a:t>C) karikatura – sumarizace podstaty problematiky, dedukce významu z dojmů (zprostředkovává spíše názory než fakta, subjektivní názor karikaturisty, metafora, symboly…); postup: první dojem, popis, objasnění významu, vysvětlení a vyhodnocení</a:t>
            </a:r>
          </a:p>
          <a:p>
            <a:r>
              <a:rPr lang="cs-CZ" sz="2000" dirty="0"/>
              <a:t>D) komiks = informační, ilustrační, aktivizační a autorská složka; komiks pasivní – aktivní (žák ho pozměňuje, dotváří)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B9319A-8E7E-41CA-84F6-EF7AF2892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FE4B7A0-0003-4973-A8A9-5C3CA96B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011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843E6C-8062-4957-8F87-11F010BFD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0501B93-1B8E-4862-BF13-F6F240015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Někteří autoři sem řadí také tzv. </a:t>
            </a:r>
            <a:r>
              <a:rPr lang="cs-CZ" u="sng" dirty="0"/>
              <a:t>myšlenkové, pojmové mapy (</a:t>
            </a:r>
            <a:r>
              <a:rPr lang="cs-CZ" u="sng" dirty="0" err="1"/>
              <a:t>clustering</a:t>
            </a:r>
            <a:r>
              <a:rPr lang="cs-CZ" u="sng" dirty="0"/>
              <a:t>)</a:t>
            </a:r>
            <a:r>
              <a:rPr lang="cs-CZ" dirty="0"/>
              <a:t> = schematické znázornění vazeb a souvislostí (aktivizační metoda)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u="sng" dirty="0"/>
              <a:t>Instruktáž</a:t>
            </a:r>
            <a:r>
              <a:rPr lang="cs-CZ" dirty="0"/>
              <a:t>: zprostředkovává žákům vizuální, auditivní, audiovizuální, hmatové a podobné podněty k praktické činnosti (slovní instruktáž – písemná /návod/)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0D72706-8737-43C8-AD6D-8265311E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BC86F6F-9FFF-4F82-9C7B-D216AF1C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83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B39A2C-D5FF-4461-A713-5BD376AD7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Doplňující metoda: obálka knihy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116BED0-6E1E-4C05-9861-A2A4E1908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Výuková metoda OBÁLKA KNIHY spočívá ve zjišťování informací napsaných na zadní obálce knihy  a vytváření vlastních textů podle daného vzoru. </a:t>
            </a:r>
          </a:p>
          <a:p>
            <a:r>
              <a:rPr lang="cs-CZ" dirty="0"/>
              <a:t>Cíle: rozvoj ústního projevu (diskuse o textech na obálce knih), rozvoj písemného projevu (tvůrčí psaní), vytváření vlastních textů, schopnost orientace v internetových zdrojích, expresivní čtení.</a:t>
            </a:r>
          </a:p>
          <a:p>
            <a:r>
              <a:rPr lang="cs-CZ" dirty="0"/>
              <a:t>Materiál: 10 knih (případně fotokopie zadních obálek knih).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518F46-0382-4F32-AF86-C7D99F4FD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7732D09-39D8-44E3-8D77-80B470943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9141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664D48-A62E-43A3-9465-0A427DE8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E4B7103-D11D-4526-A7FA-59007260D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/>
              <a:t>Fáze: příprava na čtení: žáci se seznámí s knihami (příp. fotokopiemi), které zajistí vyučující; ten vysvětlí význam zadní stránky knih (reklama, upoutání pozornosti); následuje čtení a určení, o jaký typ textu se jedná (výňatek z díla, stručný obsah, názor kritika, komentář vydavatele, seznam autorových prací…); kreativní psaní individuální nebo ve skupinách (sepsání textu ke známé knize; lze dodat doplňkový materiál o autorovi či jeho tvorbě – žáci vyhledají sami na internetu /variantou může být psaní textů na zadní obálku knihy na základě názvů různých literárních děl/; závěr: předčtení textů a diskuse (vyhodnocení nejlepších návrhů; příp. dotvoření titulní strany díla (jméno autora a název, vhodné ilustrace)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5BC9633-BCA1-4F1E-8766-ABC7A685B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00622A2-6565-4387-AAD6-8A830135D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52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621040-AD73-4D2F-8061-5FD864681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A21F00-F59D-4D97-A574-0DB030F8A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Doporučená </a:t>
            </a:r>
            <a:r>
              <a:rPr lang="cs-CZ" u="sng"/>
              <a:t>literatura</a:t>
            </a:r>
            <a:r>
              <a:rPr lang="cs-CZ"/>
              <a:t>: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Čapek, R.: Moderní didaktika. Praha: Grada, 2015.</a:t>
            </a:r>
          </a:p>
          <a:p>
            <a:pPr marL="0" indent="0">
              <a:buNone/>
            </a:pPr>
            <a:r>
              <a:rPr lang="cs-CZ" dirty="0" err="1"/>
              <a:t>Kyloušková</a:t>
            </a:r>
            <a:r>
              <a:rPr lang="cs-CZ" dirty="0"/>
              <a:t>, H.: Jak využít literární text ve výuce cizích jazyků. Brno: Masarykova univerzita, 2007.</a:t>
            </a:r>
          </a:p>
          <a:p>
            <a:pPr marL="0" indent="0">
              <a:buNone/>
            </a:pPr>
            <a:r>
              <a:rPr lang="cs-CZ" dirty="0"/>
              <a:t>Maňák, J., Švec, V.: Výukové metody. Brno: </a:t>
            </a:r>
            <a:r>
              <a:rPr lang="cs-CZ" dirty="0" err="1"/>
              <a:t>Paido</a:t>
            </a:r>
            <a:r>
              <a:rPr lang="cs-CZ" dirty="0"/>
              <a:t>, 2003.</a:t>
            </a:r>
          </a:p>
          <a:p>
            <a:pPr marL="0" indent="0">
              <a:buNone/>
            </a:pPr>
            <a:r>
              <a:rPr lang="cs-CZ" dirty="0" err="1"/>
              <a:t>Zormanová</a:t>
            </a:r>
            <a:r>
              <a:rPr lang="cs-CZ" dirty="0"/>
              <a:t>, L.: Výukové metody v pedagogice. Praha: Grada, 2012.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32B03C7-6124-4BA5-8A6D-C7587AFBE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4F3A825-9D71-4A45-B56B-917F527A1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59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82</TotalTime>
  <Words>769</Words>
  <Application>Microsoft Office PowerPoint</Application>
  <PresentationFormat>Vlastní</PresentationFormat>
  <Paragraphs>37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Clara Sans</vt:lpstr>
      <vt:lpstr>JU_OPVVV</vt:lpstr>
      <vt:lpstr>. </vt:lpstr>
      <vt:lpstr>Klasické (tradiční) metody názorně-demonstrační</vt:lpstr>
      <vt:lpstr>Prezentace aplikace PowerPoint</vt:lpstr>
      <vt:lpstr>Prezentace aplikace PowerPoint</vt:lpstr>
      <vt:lpstr>Prezentace aplikace PowerPoint</vt:lpstr>
      <vt:lpstr>Prezentace aplikace PowerPoint</vt:lpstr>
      <vt:lpstr>Doplňující metoda: obálka knihy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Admin</cp:lastModifiedBy>
  <cp:revision>5</cp:revision>
  <dcterms:created xsi:type="dcterms:W3CDTF">2017-07-17T18:52:59Z</dcterms:created>
  <dcterms:modified xsi:type="dcterms:W3CDTF">2018-12-26T16:27:10Z</dcterms:modified>
</cp:coreProperties>
</file>