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260" r:id="rId4"/>
    <p:sldId id="282" r:id="rId5"/>
    <p:sldId id="302" r:id="rId6"/>
    <p:sldId id="303" r:id="rId7"/>
    <p:sldId id="308" r:id="rId8"/>
    <p:sldId id="309" r:id="rId9"/>
    <p:sldId id="305" r:id="rId10"/>
    <p:sldId id="30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7C43"/>
    <a:srgbClr val="BF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0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ývojový diagram: dokument 11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247C43"/>
                </a:solidFill>
              </a:rPr>
              <a:t>Prorocké knihy obecně</a:t>
            </a:r>
          </a:p>
        </p:txBody>
      </p:sp>
      <p:sp>
        <p:nvSpPr>
          <p:cNvPr id="9" name="Obdélník 8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88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80534" y="1412776"/>
            <a:ext cx="4051943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Pozdější chápání prorockých knih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 smtClean="0"/>
              <a:t>LXX</a:t>
            </a:r>
            <a:r>
              <a:rPr lang="it-IT" sz="2200" dirty="0" smtClean="0"/>
              <a:t> – </a:t>
            </a:r>
            <a:r>
              <a:rPr lang="cs-CZ" sz="2200" dirty="0" smtClean="0"/>
              <a:t>prorocké knihy hovoří o „našem čase“; výroky jsou interpretovány bez ohledu na i ten nejbližší kontext </a:t>
            </a:r>
            <a:r>
              <a:rPr lang="it-IT" sz="2200" dirty="0" smtClean="0"/>
              <a:t>(</a:t>
            </a:r>
            <a:r>
              <a:rPr lang="cs-CZ" sz="2200" dirty="0" smtClean="0"/>
              <a:t>viz též </a:t>
            </a:r>
            <a:r>
              <a:rPr lang="cs-CZ" sz="2200" dirty="0" err="1" smtClean="0"/>
              <a:t>Kumrá</a:t>
            </a:r>
            <a:r>
              <a:rPr lang="it-IT" sz="2200" dirty="0" smtClean="0"/>
              <a:t>n, </a:t>
            </a:r>
            <a:r>
              <a:rPr lang="cs-CZ" sz="2200" dirty="0" smtClean="0"/>
              <a:t>např.</a:t>
            </a:r>
            <a:r>
              <a:rPr lang="it-IT" sz="2200" dirty="0" smtClean="0"/>
              <a:t> </a:t>
            </a:r>
            <a:r>
              <a:rPr lang="it-IT" sz="2200" i="1" dirty="0" smtClean="0"/>
              <a:t>P</a:t>
            </a:r>
            <a:r>
              <a:rPr lang="cs-CZ" sz="2200" i="1" dirty="0" err="1" smtClean="0"/>
              <a:t>eš</a:t>
            </a:r>
            <a:r>
              <a:rPr lang="it-IT" sz="2200" i="1" dirty="0" smtClean="0"/>
              <a:t>er </a:t>
            </a:r>
            <a:r>
              <a:rPr lang="cs-CZ" sz="2200" i="1" dirty="0" smtClean="0"/>
              <a:t>na </a:t>
            </a:r>
            <a:r>
              <a:rPr lang="cs-CZ" sz="2200" i="1" dirty="0" err="1" smtClean="0"/>
              <a:t>Abakuka</a:t>
            </a:r>
            <a:r>
              <a:rPr lang="it-IT" sz="2200" dirty="0" smtClean="0"/>
              <a:t>) </a:t>
            </a:r>
          </a:p>
          <a:p>
            <a:endParaRPr lang="it-IT" sz="2200" dirty="0" smtClean="0"/>
          </a:p>
          <a:p>
            <a:r>
              <a:rPr lang="cs-CZ" sz="2200" b="1" dirty="0" smtClean="0"/>
              <a:t>Judaismus </a:t>
            </a:r>
            <a:r>
              <a:rPr lang="it-IT" sz="2200" dirty="0" smtClean="0"/>
              <a:t>– </a:t>
            </a:r>
            <a:r>
              <a:rPr lang="cs-CZ" sz="2200" dirty="0" smtClean="0"/>
              <a:t>prorocké knihy jsou </a:t>
            </a:r>
            <a:r>
              <a:rPr lang="it-IT" sz="2200" dirty="0" smtClean="0"/>
              <a:t>‘</a:t>
            </a:r>
            <a:r>
              <a:rPr lang="cs-CZ" sz="2200" dirty="0" smtClean="0"/>
              <a:t>komentátory</a:t>
            </a:r>
            <a:r>
              <a:rPr lang="it-IT" sz="2200" dirty="0" smtClean="0"/>
              <a:t>’ </a:t>
            </a:r>
            <a:r>
              <a:rPr lang="cs-CZ" sz="2200" dirty="0" smtClean="0"/>
              <a:t>Tóry </a:t>
            </a:r>
            <a:r>
              <a:rPr lang="it-IT" sz="2200" dirty="0" smtClean="0"/>
              <a:t> </a:t>
            </a:r>
          </a:p>
          <a:p>
            <a:endParaRPr lang="it-IT" sz="2200" dirty="0" smtClean="0"/>
          </a:p>
          <a:p>
            <a:r>
              <a:rPr lang="cs-CZ" sz="2200" b="1" dirty="0" smtClean="0"/>
              <a:t>Křesťané</a:t>
            </a:r>
            <a:r>
              <a:rPr lang="it-IT" sz="2200" dirty="0" smtClean="0"/>
              <a:t>:</a:t>
            </a:r>
            <a:r>
              <a:rPr lang="cs-CZ" sz="2200" dirty="0" smtClean="0"/>
              <a:t> proroci jsou charismatické </a:t>
            </a:r>
            <a:r>
              <a:rPr lang="cs-CZ" sz="2200" smtClean="0"/>
              <a:t>postavy obdařené </a:t>
            </a:r>
            <a:r>
              <a:rPr lang="cs-CZ" sz="2200" dirty="0" smtClean="0"/>
              <a:t>Božím duchem, aby předpovídali budoucí věci, zvláště příchod Krista</a:t>
            </a:r>
            <a:r>
              <a:rPr lang="it-IT" sz="2200" dirty="0" smtClean="0"/>
              <a:t>.</a:t>
            </a:r>
          </a:p>
          <a:p>
            <a:r>
              <a:rPr lang="it-IT" sz="2200" dirty="0" smtClean="0"/>
              <a:t> </a:t>
            </a:r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2606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>
              <a:latin typeface="+mj-lt"/>
            </a:endParaRPr>
          </a:p>
          <a:p>
            <a:pPr marL="0" indent="0">
              <a:buNone/>
            </a:pPr>
            <a:r>
              <a:rPr lang="cs-CZ" sz="2200" b="1" dirty="0" smtClean="0">
                <a:solidFill>
                  <a:srgbClr val="247C43"/>
                </a:solidFill>
                <a:latin typeface="+mj-lt"/>
              </a:rPr>
              <a:t>Terminologie</a:t>
            </a:r>
          </a:p>
          <a:p>
            <a:pPr marL="0" indent="0">
              <a:buNone/>
            </a:pPr>
            <a:endParaRPr lang="cs-CZ" sz="2200" dirty="0">
              <a:latin typeface="+mj-lt"/>
            </a:endParaRPr>
          </a:p>
          <a:p>
            <a:pPr marL="0" indent="0">
              <a:buNone/>
            </a:pPr>
            <a:r>
              <a:rPr lang="cs-CZ" sz="2200" b="1" dirty="0" smtClean="0">
                <a:latin typeface="+mj-lt"/>
              </a:rPr>
              <a:t>Hebrejsky</a:t>
            </a:r>
            <a:r>
              <a:rPr lang="en-GB" sz="2200" b="1" dirty="0" smtClean="0">
                <a:latin typeface="+mj-lt"/>
              </a:rPr>
              <a:t>:</a:t>
            </a:r>
            <a:r>
              <a:rPr lang="cs-CZ" sz="2200" b="1" dirty="0" smtClean="0">
                <a:latin typeface="+mj-lt"/>
              </a:rPr>
              <a:t> 	</a:t>
            </a:r>
            <a:r>
              <a:rPr lang="he-IL" sz="2200" b="1" dirty="0" smtClean="0">
                <a:latin typeface="+mj-lt"/>
              </a:rPr>
              <a:t>נָבִיא</a:t>
            </a:r>
            <a:r>
              <a:rPr lang="cs-CZ" sz="2200" dirty="0" smtClean="0">
                <a:latin typeface="+mj-lt"/>
              </a:rPr>
              <a:t> (</a:t>
            </a:r>
            <a:r>
              <a:rPr lang="cs-CZ" sz="2200" i="1" dirty="0" err="1" smtClean="0">
                <a:latin typeface="+mj-lt"/>
              </a:rPr>
              <a:t>nāvî</a:t>
            </a:r>
            <a:r>
              <a:rPr lang="cs-CZ" sz="2200" dirty="0" smtClean="0">
                <a:latin typeface="+mj-lt"/>
              </a:rPr>
              <a:t>), technický termín</a:t>
            </a:r>
          </a:p>
          <a:p>
            <a:pPr marL="0" indent="0">
              <a:buNone/>
            </a:pPr>
            <a:r>
              <a:rPr lang="cs-CZ" sz="2200" dirty="0">
                <a:latin typeface="+mj-lt"/>
              </a:rPr>
              <a:t>	</a:t>
            </a:r>
            <a:r>
              <a:rPr lang="cs-CZ" sz="2200" dirty="0" smtClean="0">
                <a:latin typeface="+mj-lt"/>
              </a:rPr>
              <a:t>	</a:t>
            </a:r>
            <a:r>
              <a:rPr lang="he-IL" sz="2200" dirty="0">
                <a:latin typeface="+mj-lt"/>
              </a:rPr>
              <a:t> </a:t>
            </a:r>
            <a:r>
              <a:rPr lang="he-IL" sz="2200" b="1" dirty="0" smtClean="0">
                <a:latin typeface="+mj-lt"/>
              </a:rPr>
              <a:t>רֹאֶה</a:t>
            </a:r>
            <a:r>
              <a:rPr lang="cs-CZ" sz="2200" dirty="0" smtClean="0">
                <a:latin typeface="+mj-lt"/>
              </a:rPr>
              <a:t>(</a:t>
            </a:r>
            <a:r>
              <a:rPr lang="cs-CZ" sz="2200" dirty="0" err="1" smtClean="0">
                <a:latin typeface="+mj-lt"/>
              </a:rPr>
              <a:t>rōʾe</a:t>
            </a:r>
            <a:r>
              <a:rPr lang="cs-CZ" sz="2200" dirty="0" smtClean="0">
                <a:latin typeface="+mj-lt"/>
              </a:rPr>
              <a:t>) a </a:t>
            </a:r>
            <a:r>
              <a:rPr lang="he-IL" sz="2200" b="1" dirty="0" smtClean="0">
                <a:latin typeface="+mj-lt"/>
              </a:rPr>
              <a:t>חֹזֶה</a:t>
            </a:r>
            <a:r>
              <a:rPr lang="cs-CZ" sz="2200" dirty="0" smtClean="0">
                <a:latin typeface="+mj-lt"/>
              </a:rPr>
              <a:t> (</a:t>
            </a:r>
            <a:r>
              <a:rPr lang="cs-CZ" sz="2200" dirty="0" err="1" smtClean="0">
                <a:latin typeface="+mj-lt"/>
              </a:rPr>
              <a:t>khōze</a:t>
            </a:r>
            <a:r>
              <a:rPr lang="cs-CZ" sz="2200" dirty="0" smtClean="0">
                <a:latin typeface="+mj-lt"/>
              </a:rPr>
              <a:t>), dosl. </a:t>
            </a:r>
            <a:r>
              <a:rPr lang="en-GB" sz="2200" dirty="0" smtClean="0">
                <a:latin typeface="+mj-lt"/>
              </a:rPr>
              <a:t>‘</a:t>
            </a:r>
            <a:r>
              <a:rPr lang="cs-CZ" sz="2200" dirty="0" smtClean="0">
                <a:latin typeface="+mj-lt"/>
              </a:rPr>
              <a:t>vidoucí</a:t>
            </a:r>
            <a:r>
              <a:rPr lang="en-GB" sz="2200" dirty="0" smtClean="0">
                <a:latin typeface="+mj-lt"/>
              </a:rPr>
              <a:t>’ </a:t>
            </a:r>
          </a:p>
          <a:p>
            <a:pPr marL="0" indent="0">
              <a:buNone/>
            </a:pPr>
            <a:r>
              <a:rPr lang="en-GB" sz="2200" b="1" dirty="0">
                <a:latin typeface="+mj-lt"/>
              </a:rPr>
              <a:t>	</a:t>
            </a:r>
            <a:r>
              <a:rPr lang="en-GB" sz="2200" b="1" dirty="0" smtClean="0">
                <a:latin typeface="+mj-lt"/>
              </a:rPr>
              <a:t>	</a:t>
            </a:r>
            <a:r>
              <a:rPr lang="he-IL" sz="2200" b="1" dirty="0" smtClean="0">
                <a:latin typeface="+mj-lt"/>
              </a:rPr>
              <a:t>אִישׁ הָאֱלֹהִים</a:t>
            </a:r>
            <a:r>
              <a:rPr lang="en-GB" sz="2200" b="1" dirty="0">
                <a:latin typeface="+mj-lt"/>
              </a:rPr>
              <a:t> </a:t>
            </a:r>
            <a:r>
              <a:rPr lang="en-GB" sz="2200" dirty="0">
                <a:latin typeface="+mj-lt"/>
              </a:rPr>
              <a:t>(</a:t>
            </a:r>
            <a:r>
              <a:rPr lang="en-GB" sz="2200" dirty="0" smtClean="0">
                <a:latin typeface="+mj-lt"/>
              </a:rPr>
              <a:t>‘</a:t>
            </a:r>
            <a:r>
              <a:rPr lang="en-GB" sz="2200" dirty="0" err="1" smtClean="0">
                <a:latin typeface="+mj-lt"/>
              </a:rPr>
              <a:t>ish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haeloh</a:t>
            </a:r>
            <a:r>
              <a:rPr lang="cs-CZ" sz="2200" dirty="0" smtClean="0">
                <a:latin typeface="+mj-lt"/>
              </a:rPr>
              <a:t>î</a:t>
            </a:r>
            <a:r>
              <a:rPr lang="en-GB" sz="2200" dirty="0" smtClean="0">
                <a:latin typeface="+mj-lt"/>
              </a:rPr>
              <a:t>m), ‘</a:t>
            </a:r>
            <a:r>
              <a:rPr lang="cs-CZ" sz="2200" dirty="0" smtClean="0">
                <a:latin typeface="+mj-lt"/>
              </a:rPr>
              <a:t>Boží muž</a:t>
            </a:r>
            <a:r>
              <a:rPr lang="en-GB" sz="2200" dirty="0" smtClean="0">
                <a:latin typeface="+mj-lt"/>
              </a:rPr>
              <a:t>’ </a:t>
            </a:r>
          </a:p>
          <a:p>
            <a:pPr marL="0" indent="0">
              <a:buNone/>
            </a:pPr>
            <a:r>
              <a:rPr lang="cs-CZ" sz="2200" b="1" dirty="0" smtClean="0">
                <a:latin typeface="+mj-lt"/>
              </a:rPr>
              <a:t>Řecky</a:t>
            </a:r>
            <a:r>
              <a:rPr lang="en-GB" sz="2200" b="1" dirty="0" smtClean="0">
                <a:latin typeface="+mj-lt"/>
              </a:rPr>
              <a:t>:</a:t>
            </a:r>
            <a:r>
              <a:rPr lang="cs-CZ" sz="2200" b="1" dirty="0" smtClean="0">
                <a:latin typeface="+mj-lt"/>
              </a:rPr>
              <a:t> </a:t>
            </a:r>
            <a:r>
              <a:rPr lang="en-GB" sz="2200" b="1" dirty="0" smtClean="0">
                <a:latin typeface="+mj-lt"/>
              </a:rPr>
              <a:t>		</a:t>
            </a:r>
            <a:r>
              <a:rPr lang="el-GR" sz="2200" b="1" dirty="0" smtClean="0">
                <a:latin typeface="+mj-lt"/>
              </a:rPr>
              <a:t>Προφήτης</a:t>
            </a:r>
            <a:r>
              <a:rPr lang="cs-CZ" sz="2200" dirty="0" smtClean="0">
                <a:latin typeface="+mj-lt"/>
              </a:rPr>
              <a:t> (</a:t>
            </a:r>
            <a:r>
              <a:rPr lang="cs-CZ" sz="2200" dirty="0" err="1" smtClean="0">
                <a:latin typeface="+mj-lt"/>
              </a:rPr>
              <a:t>prophḗtēs</a:t>
            </a:r>
            <a:r>
              <a:rPr lang="cs-CZ" sz="2200" dirty="0" smtClean="0">
                <a:latin typeface="+mj-lt"/>
              </a:rPr>
              <a:t>)</a:t>
            </a:r>
            <a:r>
              <a:rPr lang="en-GB" sz="2200" dirty="0" smtClean="0">
                <a:latin typeface="+mj-lt"/>
              </a:rPr>
              <a:t> </a:t>
            </a:r>
            <a:endParaRPr lang="cs-CZ" sz="2200" dirty="0" smtClean="0">
              <a:latin typeface="+mj-lt"/>
            </a:endParaRPr>
          </a:p>
          <a:p>
            <a:pPr marL="0" indent="0">
              <a:buNone/>
            </a:pPr>
            <a:r>
              <a:rPr lang="cs-CZ" sz="2200" b="1" dirty="0">
                <a:latin typeface="+mj-lt"/>
              </a:rPr>
              <a:t>	</a:t>
            </a:r>
            <a:r>
              <a:rPr lang="cs-CZ" sz="2200" b="1" dirty="0" smtClean="0">
                <a:latin typeface="+mj-lt"/>
              </a:rPr>
              <a:t>	</a:t>
            </a:r>
            <a:r>
              <a:rPr lang="el-GR" sz="2400" b="1" dirty="0" smtClean="0"/>
              <a:t>μάντις</a:t>
            </a:r>
            <a:r>
              <a:rPr lang="cs-CZ" sz="2400" dirty="0" smtClean="0"/>
              <a:t> (mantis), </a:t>
            </a:r>
            <a:r>
              <a:rPr lang="en-GB" sz="2400" dirty="0" smtClean="0"/>
              <a:t>‘</a:t>
            </a:r>
            <a:r>
              <a:rPr lang="cs-CZ" sz="2400" dirty="0" smtClean="0"/>
              <a:t>věštec</a:t>
            </a:r>
            <a:r>
              <a:rPr lang="en-GB" sz="2400" dirty="0" smtClean="0"/>
              <a:t>’</a:t>
            </a:r>
            <a:r>
              <a:rPr lang="cs-CZ" sz="2400" dirty="0" smtClean="0"/>
              <a:t> </a:t>
            </a:r>
            <a:endParaRPr lang="en-GB" sz="2200" b="1" dirty="0">
              <a:latin typeface="+mj-lt"/>
            </a:endParaRPr>
          </a:p>
          <a:p>
            <a:pPr marL="0" indent="0">
              <a:buNone/>
            </a:pPr>
            <a:r>
              <a:rPr lang="en-GB" sz="2200" b="1" dirty="0" smtClean="0">
                <a:latin typeface="+mj-lt"/>
              </a:rPr>
              <a:t>			</a:t>
            </a:r>
          </a:p>
          <a:p>
            <a:pPr marL="0" indent="0">
              <a:buNone/>
            </a:pPr>
            <a:r>
              <a:rPr lang="en-GB" sz="2200" b="1" dirty="0">
                <a:latin typeface="+mj-lt"/>
              </a:rPr>
              <a:t>	</a:t>
            </a:r>
            <a:r>
              <a:rPr lang="en-GB" sz="2200" b="1" dirty="0" smtClean="0">
                <a:latin typeface="+mj-lt"/>
              </a:rPr>
              <a:t>		</a:t>
            </a:r>
            <a:r>
              <a:rPr lang="cs-CZ" sz="2200" b="1" dirty="0" smtClean="0">
                <a:latin typeface="+mj-lt"/>
              </a:rPr>
              <a:t>Kdo je to prorok</a:t>
            </a:r>
            <a:r>
              <a:rPr lang="en-GB" sz="2200" b="1" dirty="0" smtClean="0">
                <a:latin typeface="+mj-lt"/>
              </a:rPr>
              <a:t>?</a:t>
            </a:r>
            <a:endParaRPr lang="cs-CZ" sz="2200" b="1" dirty="0" smtClean="0">
              <a:latin typeface="+mj-lt"/>
            </a:endParaRPr>
          </a:p>
          <a:p>
            <a:pPr marL="0" indent="0">
              <a:buNone/>
            </a:pPr>
            <a:endParaRPr lang="cs-CZ" sz="2200" dirty="0">
              <a:latin typeface="+mj-lt"/>
            </a:endParaRPr>
          </a:p>
          <a:p>
            <a:pPr marL="0" indent="0">
              <a:buNone/>
            </a:pPr>
            <a:endParaRPr lang="cs-CZ" sz="2200" dirty="0">
              <a:latin typeface="+mj-lt"/>
            </a:endParaRPr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6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87624" y="4870321"/>
            <a:ext cx="2639762" cy="43088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cs-CZ" sz="2200" dirty="0" smtClean="0"/>
              <a:t>Ten, kdo hádá z ruky?</a:t>
            </a:r>
            <a:endParaRPr lang="en-GB" sz="2200" dirty="0"/>
          </a:p>
        </p:txBody>
      </p:sp>
      <p:sp>
        <p:nvSpPr>
          <p:cNvPr id="3" name="Obdélník 2"/>
          <p:cNvSpPr/>
          <p:nvPr/>
        </p:nvSpPr>
        <p:spPr>
          <a:xfrm>
            <a:off x="5473314" y="4769971"/>
            <a:ext cx="37566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dirty="0" smtClean="0"/>
              <a:t>Ten, kdo předvídá budoucnost?</a:t>
            </a:r>
            <a:endParaRPr lang="cs-CZ" sz="2200" dirty="0"/>
          </a:p>
        </p:txBody>
      </p:sp>
      <p:sp>
        <p:nvSpPr>
          <p:cNvPr id="4" name="Obdélník 3"/>
          <p:cNvSpPr/>
          <p:nvPr/>
        </p:nvSpPr>
        <p:spPr>
          <a:xfrm>
            <a:off x="3563888" y="5401557"/>
            <a:ext cx="172329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dirty="0" smtClean="0"/>
              <a:t>Mluvčí Boha?</a:t>
            </a:r>
            <a:endParaRPr lang="en-GB" sz="2200" dirty="0"/>
          </a:p>
        </p:txBody>
      </p:sp>
      <p:cxnSp>
        <p:nvCxnSpPr>
          <p:cNvPr id="6" name="Přímá spojnice 5"/>
          <p:cNvCxnSpPr/>
          <p:nvPr/>
        </p:nvCxnSpPr>
        <p:spPr>
          <a:xfrm flipV="1">
            <a:off x="1403648" y="4409931"/>
            <a:ext cx="1512168" cy="129614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 flipV="1">
            <a:off x="1475656" y="4437112"/>
            <a:ext cx="1512168" cy="1296144"/>
          </a:xfrm>
          <a:prstGeom prst="line">
            <a:avLst/>
          </a:prstGeom>
          <a:ln w="38100">
            <a:solidFill>
              <a:srgbClr val="C0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 flipV="1">
            <a:off x="6270988" y="4337923"/>
            <a:ext cx="1512168" cy="129614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V="1">
            <a:off x="6342996" y="4365104"/>
            <a:ext cx="1512168" cy="1296144"/>
          </a:xfrm>
          <a:prstGeom prst="line">
            <a:avLst/>
          </a:prstGeom>
          <a:ln w="38100">
            <a:solidFill>
              <a:srgbClr val="C0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/>
        </p:nvSpPr>
        <p:spPr>
          <a:xfrm>
            <a:off x="3923928" y="5157192"/>
            <a:ext cx="10711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b="1" dirty="0" smtClean="0">
                <a:solidFill>
                  <a:srgbClr val="00B050"/>
                </a:solidFill>
              </a:rPr>
              <a:t>ANO !!!</a:t>
            </a:r>
            <a:endParaRPr lang="en-GB" sz="2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14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827584" y="2427472"/>
            <a:ext cx="3065519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Prorocké postavy na SPV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1115616" y="3019599"/>
            <a:ext cx="23042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… jak jsou doloženy v SVP literatuře</a:t>
            </a:r>
            <a:endParaRPr lang="it-IT" sz="2200" dirty="0"/>
          </a:p>
        </p:txBody>
      </p:sp>
      <p:sp>
        <p:nvSpPr>
          <p:cNvPr id="12" name="Obdélník 11"/>
          <p:cNvSpPr/>
          <p:nvPr/>
        </p:nvSpPr>
        <p:spPr>
          <a:xfrm>
            <a:off x="6187219" y="2983978"/>
            <a:ext cx="2345257" cy="769441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cs-CZ" sz="2200" b="1" dirty="0" smtClean="0"/>
              <a:t>Prorocké postavy </a:t>
            </a:r>
          </a:p>
          <a:p>
            <a:pPr algn="ctr"/>
            <a:r>
              <a:rPr lang="cs-CZ" sz="2200" b="1" dirty="0" smtClean="0"/>
              <a:t>ve SZ historiografii</a:t>
            </a:r>
            <a:endParaRPr lang="it-IT" sz="2200" b="1" dirty="0"/>
          </a:p>
        </p:txBody>
      </p:sp>
      <p:sp>
        <p:nvSpPr>
          <p:cNvPr id="16" name="Obdélník 15"/>
          <p:cNvSpPr/>
          <p:nvPr/>
        </p:nvSpPr>
        <p:spPr>
          <a:xfrm>
            <a:off x="3323837" y="4286706"/>
            <a:ext cx="1920270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cs-CZ" sz="2200" b="1" dirty="0" smtClean="0"/>
              <a:t>Prorocké knihy</a:t>
            </a:r>
            <a:endParaRPr lang="it-IT" sz="2200" b="1" dirty="0"/>
          </a:p>
        </p:txBody>
      </p:sp>
      <p:sp>
        <p:nvSpPr>
          <p:cNvPr id="18" name="Obdélník 17"/>
          <p:cNvSpPr/>
          <p:nvPr/>
        </p:nvSpPr>
        <p:spPr>
          <a:xfrm>
            <a:off x="3444514" y="1245860"/>
            <a:ext cx="2592288" cy="769441"/>
          </a:xfrm>
          <a:prstGeom prst="rect">
            <a:avLst/>
          </a:prstGeom>
          <a:solidFill>
            <a:srgbClr val="247C43">
              <a:alpha val="44000"/>
            </a:srgbClr>
          </a:solidFill>
          <a:ln w="38100">
            <a:solidFill>
              <a:srgbClr val="247C4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200" b="1" dirty="0" smtClean="0"/>
              <a:t>TŘI OBRAZY PROROCTVÍ</a:t>
            </a:r>
            <a:endParaRPr lang="it-IT" sz="2200" b="1" dirty="0"/>
          </a:p>
        </p:txBody>
      </p:sp>
      <p:sp>
        <p:nvSpPr>
          <p:cNvPr id="19" name="Obdélník 18"/>
          <p:cNvSpPr/>
          <p:nvPr/>
        </p:nvSpPr>
        <p:spPr>
          <a:xfrm>
            <a:off x="3131840" y="4934778"/>
            <a:ext cx="23042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… jakožto sbírky výroků připsaných jednotlivým prorokům  </a:t>
            </a:r>
            <a:endParaRPr lang="it-IT" sz="2200" dirty="0"/>
          </a:p>
        </p:txBody>
      </p:sp>
      <p:sp>
        <p:nvSpPr>
          <p:cNvPr id="20" name="Obdélník 19"/>
          <p:cNvSpPr/>
          <p:nvPr/>
        </p:nvSpPr>
        <p:spPr>
          <a:xfrm>
            <a:off x="6348040" y="3948152"/>
            <a:ext cx="23042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… jak o nich hovoří dějepisné knihy SZ </a:t>
            </a:r>
            <a:endParaRPr lang="it-IT" sz="2200" dirty="0"/>
          </a:p>
        </p:txBody>
      </p:sp>
      <p:sp>
        <p:nvSpPr>
          <p:cNvPr id="21" name="Obdélník 20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3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50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 animBg="1"/>
      <p:bldP spid="16" grpId="0" animBg="1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987824" y="1412776"/>
            <a:ext cx="3448636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it-IT" sz="2200" b="1" dirty="0" smtClean="0"/>
              <a:t>(1) </a:t>
            </a:r>
            <a:r>
              <a:rPr lang="cs-CZ" sz="2200" b="1" dirty="0" smtClean="0"/>
              <a:t>Prorocké postavy na SPV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Proroctví byla běžná nábožensko-společenská instituce v: </a:t>
            </a:r>
          </a:p>
          <a:p>
            <a:pPr marL="342900" indent="-342900">
              <a:buFontTx/>
              <a:buChar char="-"/>
            </a:pPr>
            <a:r>
              <a:rPr lang="cs-CZ" sz="2200" dirty="0" smtClean="0"/>
              <a:t>Mari </a:t>
            </a:r>
            <a:r>
              <a:rPr lang="en-GB" sz="2200" dirty="0" smtClean="0"/>
              <a:t>(</a:t>
            </a:r>
            <a:r>
              <a:rPr lang="cs-CZ" sz="2200" dirty="0" smtClean="0"/>
              <a:t>státní archiv a dopisy</a:t>
            </a:r>
            <a:r>
              <a:rPr lang="en-GB" sz="2200" dirty="0" smtClean="0"/>
              <a:t>)</a:t>
            </a:r>
            <a:endParaRPr lang="cs-CZ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Asýrie </a:t>
            </a:r>
            <a:r>
              <a:rPr lang="en-GB" sz="2200" dirty="0" smtClean="0"/>
              <a:t>(</a:t>
            </a:r>
            <a:r>
              <a:rPr lang="cs-CZ" sz="2200" dirty="0" err="1" smtClean="0"/>
              <a:t>Ašurbanipalův</a:t>
            </a:r>
            <a:r>
              <a:rPr lang="cs-CZ" sz="2200" dirty="0" smtClean="0"/>
              <a:t> archiv a sbírky výroků</a:t>
            </a:r>
            <a:r>
              <a:rPr lang="en-GB" sz="2200" dirty="0" smtClean="0"/>
              <a:t>) </a:t>
            </a:r>
            <a:endParaRPr lang="cs-CZ" sz="2200" dirty="0" smtClean="0"/>
          </a:p>
          <a:p>
            <a:pPr marL="342900" indent="-342900">
              <a:buFontTx/>
              <a:buChar char="-"/>
            </a:pPr>
            <a:r>
              <a:rPr lang="cs-CZ" sz="2200" dirty="0" err="1" smtClean="0"/>
              <a:t>Moáb</a:t>
            </a:r>
            <a:r>
              <a:rPr lang="cs-CZ" sz="2200" dirty="0" smtClean="0"/>
              <a:t> </a:t>
            </a:r>
            <a:r>
              <a:rPr lang="en-GB" sz="2200" dirty="0" smtClean="0"/>
              <a:t>(</a:t>
            </a:r>
            <a:r>
              <a:rPr lang="cs-CZ" sz="2200" dirty="0" err="1" smtClean="0"/>
              <a:t>Méšova</a:t>
            </a:r>
            <a:r>
              <a:rPr lang="cs-CZ" sz="2200" dirty="0" smtClean="0"/>
              <a:t> stéla</a:t>
            </a:r>
            <a:r>
              <a:rPr lang="en-GB" sz="2200" dirty="0" smtClean="0"/>
              <a:t>)</a:t>
            </a:r>
            <a:endParaRPr lang="cs-CZ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Sýrie</a:t>
            </a:r>
            <a:r>
              <a:rPr lang="en-GB" sz="2200" dirty="0" smtClean="0"/>
              <a:t>(Zak</a:t>
            </a:r>
            <a:r>
              <a:rPr lang="cs-CZ" sz="2200" dirty="0" err="1" smtClean="0"/>
              <a:t>kírův</a:t>
            </a:r>
            <a:r>
              <a:rPr lang="cs-CZ" sz="2200" dirty="0" smtClean="0"/>
              <a:t> nápis</a:t>
            </a:r>
            <a:r>
              <a:rPr lang="en-GB" sz="2200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cs-CZ" sz="2200" dirty="0" err="1" smtClean="0"/>
              <a:t>atd</a:t>
            </a:r>
            <a:r>
              <a:rPr lang="en-GB" sz="2200" dirty="0" smtClean="0"/>
              <a:t>. </a:t>
            </a:r>
            <a:endParaRPr lang="cs-CZ" sz="2200" dirty="0" smtClean="0"/>
          </a:p>
          <a:p>
            <a:endParaRPr lang="cs-CZ" sz="2200" dirty="0"/>
          </a:p>
          <a:p>
            <a:r>
              <a:rPr lang="cs-CZ" sz="2200" dirty="0" smtClean="0"/>
              <a:t>Zvláštní příklad: </a:t>
            </a:r>
            <a:r>
              <a:rPr lang="cs-CZ" sz="2200" dirty="0" err="1" smtClean="0"/>
              <a:t>Bileámův</a:t>
            </a:r>
            <a:r>
              <a:rPr lang="cs-CZ" sz="2200" dirty="0" smtClean="0"/>
              <a:t> nápis</a:t>
            </a:r>
            <a:r>
              <a:rPr lang="en-GB" sz="2200" dirty="0" smtClean="0"/>
              <a:t> </a:t>
            </a:r>
            <a:endParaRPr lang="cs-CZ" sz="2200" dirty="0"/>
          </a:p>
          <a:p>
            <a:endParaRPr lang="en-GB" sz="2200" dirty="0" smtClean="0"/>
          </a:p>
          <a:p>
            <a:r>
              <a:rPr lang="cs-CZ" sz="2200" b="1" dirty="0" smtClean="0"/>
              <a:t>Souhrn</a:t>
            </a:r>
            <a:r>
              <a:rPr lang="en-GB" sz="2200" b="1" dirty="0" smtClean="0"/>
              <a:t>: </a:t>
            </a:r>
            <a:r>
              <a:rPr lang="cs-CZ" sz="2200" dirty="0" smtClean="0"/>
              <a:t>postavy, které jednají s králi, oznamující nástup na trůn a pád, výsledky válek apod. (tzv. „válečné proroctví“), nebo se zajímají o náboženské a kultovní otázky (jako oběti, chrámy apod.) </a:t>
            </a:r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9611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63688" y="1412776"/>
            <a:ext cx="4729949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(2) Prorocké postavy v SZ historiografii 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Jsou téměř všude a jsou nejrůznějších druhů:</a:t>
            </a:r>
            <a:endParaRPr lang="it-IT" sz="2200" dirty="0" smtClean="0"/>
          </a:p>
          <a:p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b="1" dirty="0" smtClean="0"/>
              <a:t>Mojžíš</a:t>
            </a:r>
            <a:r>
              <a:rPr lang="cs-CZ" sz="2200" dirty="0" smtClean="0"/>
              <a:t> či dokonce </a:t>
            </a:r>
            <a:r>
              <a:rPr lang="cs-CZ" sz="2200" b="1" dirty="0" smtClean="0"/>
              <a:t>Abrahám</a:t>
            </a:r>
            <a:r>
              <a:rPr lang="cs-CZ" sz="2200" dirty="0" smtClean="0"/>
              <a:t> (hovoří s Bohem, přinášejí jeho poselství, přimlouvají se za druhé aj.)</a:t>
            </a:r>
            <a:r>
              <a:rPr lang="it-IT" sz="2200" dirty="0" smtClean="0"/>
              <a:t> </a:t>
            </a:r>
          </a:p>
          <a:p>
            <a:pPr marL="342900" indent="-342900">
              <a:buFontTx/>
              <a:buChar char="-"/>
            </a:pPr>
            <a:r>
              <a:rPr lang="cs-CZ" sz="2200" b="1" dirty="0" smtClean="0"/>
              <a:t>Dvorští proroci </a:t>
            </a:r>
            <a:r>
              <a:rPr lang="it-IT" sz="2200" dirty="0" smtClean="0"/>
              <a:t>(N</a:t>
            </a:r>
            <a:r>
              <a:rPr lang="cs-CZ" sz="2200" dirty="0" smtClean="0"/>
              <a:t>á</a:t>
            </a:r>
            <a:r>
              <a:rPr lang="it-IT" sz="2200" dirty="0" smtClean="0"/>
              <a:t>tan, Gad, I</a:t>
            </a:r>
            <a:r>
              <a:rPr lang="cs-CZ" sz="2200" dirty="0" err="1" smtClean="0"/>
              <a:t>zajáš</a:t>
            </a:r>
            <a:r>
              <a:rPr lang="it-IT" sz="2200" dirty="0" smtClean="0"/>
              <a:t>, ...) </a:t>
            </a:r>
          </a:p>
          <a:p>
            <a:pPr marL="342900" indent="-342900">
              <a:buFontTx/>
              <a:buChar char="-"/>
            </a:pPr>
            <a:r>
              <a:rPr lang="cs-CZ" sz="2200" b="1" dirty="0" smtClean="0"/>
              <a:t>Nezávislé, potulné charismatické postavy</a:t>
            </a:r>
            <a:r>
              <a:rPr lang="it-IT" sz="2200" b="1" dirty="0" smtClean="0"/>
              <a:t> </a:t>
            </a:r>
            <a:r>
              <a:rPr lang="it-IT" sz="2200" dirty="0" smtClean="0"/>
              <a:t>(El</a:t>
            </a:r>
            <a:r>
              <a:rPr lang="cs-CZ" sz="2200" dirty="0" err="1" smtClean="0"/>
              <a:t>ijáš</a:t>
            </a:r>
            <a:r>
              <a:rPr lang="cs-CZ" sz="2200" dirty="0" smtClean="0"/>
              <a:t>, </a:t>
            </a:r>
            <a:r>
              <a:rPr lang="cs-CZ" sz="2200" dirty="0" err="1" smtClean="0"/>
              <a:t>Elíša</a:t>
            </a:r>
            <a:r>
              <a:rPr lang="cs-CZ" sz="2200" dirty="0" smtClean="0"/>
              <a:t>, </a:t>
            </a:r>
            <a:r>
              <a:rPr lang="cs-CZ" sz="2200" dirty="0" err="1" smtClean="0"/>
              <a:t>Achijáš</a:t>
            </a:r>
            <a:r>
              <a:rPr lang="cs-CZ" sz="2200" dirty="0" smtClean="0"/>
              <a:t> ze </a:t>
            </a:r>
            <a:r>
              <a:rPr lang="cs-CZ" sz="2200" dirty="0" err="1" smtClean="0"/>
              <a:t>Šíla</a:t>
            </a:r>
            <a:r>
              <a:rPr lang="cs-CZ" sz="2200" dirty="0" smtClean="0"/>
              <a:t>, </a:t>
            </a:r>
            <a:r>
              <a:rPr lang="cs-CZ" sz="2200" dirty="0" err="1" smtClean="0"/>
              <a:t>Míkajáš</a:t>
            </a:r>
            <a:r>
              <a:rPr lang="cs-CZ" sz="2200" dirty="0" smtClean="0"/>
              <a:t> Ben </a:t>
            </a:r>
            <a:r>
              <a:rPr lang="cs-CZ" sz="2200" dirty="0" err="1" smtClean="0"/>
              <a:t>Jimla</a:t>
            </a:r>
            <a:r>
              <a:rPr lang="cs-CZ" sz="2200" dirty="0" smtClean="0"/>
              <a:t>, Uriáš aj.</a:t>
            </a:r>
            <a:r>
              <a:rPr lang="it-IT" sz="2200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cs-CZ" sz="2200" b="1" dirty="0" smtClean="0"/>
              <a:t>Prorocké skupiny</a:t>
            </a:r>
            <a:r>
              <a:rPr lang="it-IT" sz="2200" b="1" dirty="0" smtClean="0"/>
              <a:t> </a:t>
            </a:r>
            <a:r>
              <a:rPr lang="it-IT" sz="2200" dirty="0" smtClean="0"/>
              <a:t>(</a:t>
            </a:r>
            <a:r>
              <a:rPr lang="cs-CZ" sz="2200" dirty="0" err="1" smtClean="0"/>
              <a:t>Baalovi</a:t>
            </a:r>
            <a:r>
              <a:rPr lang="cs-CZ" sz="2200" dirty="0" smtClean="0"/>
              <a:t> proroci na hoře </a:t>
            </a:r>
            <a:r>
              <a:rPr lang="cs-CZ" sz="2200" dirty="0" err="1" smtClean="0"/>
              <a:t>Kramel</a:t>
            </a:r>
            <a:r>
              <a:rPr lang="cs-CZ" sz="2200" dirty="0" smtClean="0"/>
              <a:t>, proroci, které potkal Saul, </a:t>
            </a:r>
            <a:r>
              <a:rPr lang="cs-CZ" sz="2200" dirty="0"/>
              <a:t>proroci provázející </a:t>
            </a:r>
            <a:r>
              <a:rPr lang="cs-CZ" sz="2200" dirty="0" err="1"/>
              <a:t>Elijáše</a:t>
            </a:r>
            <a:r>
              <a:rPr lang="cs-CZ" sz="2200" dirty="0"/>
              <a:t> apod.)</a:t>
            </a:r>
            <a:r>
              <a:rPr lang="it-IT" sz="2200" dirty="0"/>
              <a:t>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Muži</a:t>
            </a:r>
            <a:r>
              <a:rPr lang="cs-CZ" sz="2200" dirty="0"/>
              <a:t> </a:t>
            </a:r>
            <a:r>
              <a:rPr lang="it-IT" sz="2200" dirty="0"/>
              <a:t>(48) </a:t>
            </a:r>
            <a:r>
              <a:rPr lang="cs-CZ" sz="2200" dirty="0"/>
              <a:t>i </a:t>
            </a:r>
            <a:r>
              <a:rPr lang="cs-CZ" sz="2200" b="1" dirty="0"/>
              <a:t>ženy</a:t>
            </a:r>
            <a:r>
              <a:rPr lang="cs-CZ" sz="2200" dirty="0"/>
              <a:t> </a:t>
            </a:r>
            <a:r>
              <a:rPr lang="it-IT" sz="2200" dirty="0"/>
              <a:t>(7, </a:t>
            </a:r>
            <a:r>
              <a:rPr lang="cs-CZ" sz="2200" dirty="0"/>
              <a:t>jako </a:t>
            </a:r>
            <a:r>
              <a:rPr lang="cs-CZ" sz="2200" dirty="0" err="1"/>
              <a:t>Chulda</a:t>
            </a:r>
            <a:r>
              <a:rPr lang="cs-CZ" sz="2200" dirty="0"/>
              <a:t>, Debora aj.</a:t>
            </a:r>
            <a:r>
              <a:rPr lang="it-IT" sz="2200" dirty="0"/>
              <a:t>) </a:t>
            </a:r>
          </a:p>
          <a:p>
            <a:pPr marL="342900" indent="-342900">
              <a:buFontTx/>
              <a:buChar char="-"/>
            </a:pPr>
            <a:endParaRPr lang="it-IT" sz="2200" dirty="0"/>
          </a:p>
          <a:p>
            <a:pPr marL="342900" indent="-342900">
              <a:buFontTx/>
              <a:buChar char="-"/>
            </a:pPr>
            <a:r>
              <a:rPr lang="cs-CZ" sz="2200" b="1" dirty="0" smtClean="0"/>
              <a:t>Shrnutí</a:t>
            </a:r>
            <a:r>
              <a:rPr lang="it-IT" sz="2200" b="1" dirty="0" smtClean="0"/>
              <a:t>: </a:t>
            </a:r>
            <a:r>
              <a:rPr lang="cs-CZ" sz="2200" dirty="0" smtClean="0"/>
              <a:t>postavy shodné s těmi v mimobiblických svědectvích. Jednají především s králi a o válce, občas s prostými lidmi o jejich soukromých problémech. </a:t>
            </a:r>
            <a:endParaRPr lang="it-IT" sz="2200" dirty="0" smtClean="0"/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5162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80534" y="1412776"/>
            <a:ext cx="3767570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it-IT" sz="2200" b="1" dirty="0" smtClean="0"/>
              <a:t>(</a:t>
            </a:r>
            <a:r>
              <a:rPr lang="cs-CZ" sz="2200" b="1" dirty="0" smtClean="0"/>
              <a:t>3</a:t>
            </a:r>
            <a:r>
              <a:rPr lang="it-IT" sz="2200" b="1" dirty="0" smtClean="0"/>
              <a:t>) </a:t>
            </a:r>
            <a:r>
              <a:rPr lang="cs-CZ" sz="2200" b="1" dirty="0" smtClean="0"/>
              <a:t>Proroci dle prorockých knih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Částečně shodné s historiografií (ve výpravných sekcích: Izajáš, </a:t>
            </a:r>
            <a:r>
              <a:rPr lang="cs-CZ" sz="2200" dirty="0" err="1" smtClean="0"/>
              <a:t>Jeremjáš</a:t>
            </a:r>
            <a:r>
              <a:rPr lang="cs-CZ" sz="2200" dirty="0" smtClean="0"/>
              <a:t>, Ámos</a:t>
            </a:r>
            <a:r>
              <a:rPr lang="it-IT" sz="2200" dirty="0" smtClean="0"/>
              <a:t>... )</a:t>
            </a:r>
            <a:r>
              <a:rPr lang="cs-CZ" sz="2200" dirty="0" smtClean="0"/>
              <a:t>, tématy jsou:</a:t>
            </a:r>
            <a:endParaRPr lang="it-IT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Válka</a:t>
            </a:r>
            <a:r>
              <a:rPr lang="it-IT" sz="2200" dirty="0" smtClean="0"/>
              <a:t>: Nahum, </a:t>
            </a:r>
            <a:r>
              <a:rPr lang="cs-CZ" sz="2200" dirty="0" smtClean="0"/>
              <a:t>výroky proti národům</a:t>
            </a:r>
            <a:endParaRPr lang="it-IT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Dvorní proroctví</a:t>
            </a:r>
            <a:r>
              <a:rPr lang="it-IT" sz="2200" dirty="0" smtClean="0"/>
              <a:t>: </a:t>
            </a:r>
            <a:r>
              <a:rPr lang="cs-CZ" sz="2200" dirty="0" smtClean="0"/>
              <a:t>Izajáš, </a:t>
            </a:r>
            <a:r>
              <a:rPr lang="cs-CZ" sz="2200" dirty="0" err="1" smtClean="0"/>
              <a:t>Jeremjáš</a:t>
            </a:r>
            <a:r>
              <a:rPr lang="it-IT" sz="2200" dirty="0" smtClean="0"/>
              <a:t>, ... </a:t>
            </a:r>
          </a:p>
          <a:p>
            <a:endParaRPr lang="it-IT" sz="2200" dirty="0"/>
          </a:p>
          <a:p>
            <a:r>
              <a:rPr lang="cs-CZ" sz="2200" b="1" dirty="0" smtClean="0"/>
              <a:t>Nicméně</a:t>
            </a:r>
            <a:r>
              <a:rPr lang="it-IT" sz="2200" b="1" dirty="0" smtClean="0"/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s</a:t>
            </a:r>
            <a:r>
              <a:rPr lang="cs-CZ" sz="2200" dirty="0" smtClean="0"/>
              <a:t>bírky výroků různého původu a témat</a:t>
            </a:r>
            <a:r>
              <a:rPr lang="it-IT" sz="2200" dirty="0" smtClean="0"/>
              <a:t>; </a:t>
            </a:r>
            <a:r>
              <a:rPr lang="cs-CZ" sz="2200" dirty="0" smtClean="0"/>
              <a:t>důležitá jsou slova, ne činy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oddělených od původního kontextu vyslovení</a:t>
            </a:r>
            <a:r>
              <a:rPr lang="it-IT" sz="2200" dirty="0" smtClean="0"/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sestavených do určitého schématu či struktury knihy</a:t>
            </a:r>
            <a:endParaRPr lang="it-IT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s pozdějšími dodatky a komentáři. </a:t>
            </a:r>
            <a:r>
              <a:rPr lang="it-IT" sz="2200" dirty="0" smtClean="0"/>
              <a:t> </a:t>
            </a:r>
            <a:endParaRPr lang="cs-CZ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Nová témata: sociální tematika, silně náboženská tematika, vnitrostátní a zahraniční politika (ve velkém)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Noví </a:t>
            </a:r>
            <a:r>
              <a:rPr lang="cs-CZ" sz="2200" dirty="0" smtClean="0"/>
              <a:t>adresáti</a:t>
            </a:r>
            <a:r>
              <a:rPr lang="cs-CZ" sz="2200" dirty="0"/>
              <a:t>: š</a:t>
            </a:r>
            <a:r>
              <a:rPr lang="cs-CZ" sz="2200" dirty="0" smtClean="0"/>
              <a:t>iroké vrstvy </a:t>
            </a:r>
          </a:p>
          <a:p>
            <a:r>
              <a:rPr lang="cs-CZ" sz="2200" b="1" dirty="0" smtClean="0">
                <a:sym typeface="Wingdings" panose="05000000000000000000" pitchFamily="2" charset="2"/>
              </a:rPr>
              <a:t>				 </a:t>
            </a:r>
            <a:r>
              <a:rPr lang="cs-CZ" sz="2200" b="1" dirty="0" smtClean="0"/>
              <a:t>Prorok: </a:t>
            </a:r>
            <a:r>
              <a:rPr lang="cs-CZ" sz="2200" b="1" dirty="0" smtClean="0">
                <a:solidFill>
                  <a:srgbClr val="247C43"/>
                </a:solidFill>
              </a:rPr>
              <a:t>Boží mluvčí k národu </a:t>
            </a:r>
            <a:endParaRPr lang="it-IT" sz="2200" b="1" dirty="0">
              <a:solidFill>
                <a:srgbClr val="247C4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200" dirty="0" smtClean="0"/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5162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80534" y="1412776"/>
            <a:ext cx="3767570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it-IT" sz="2200" b="1" dirty="0"/>
              <a:t>(</a:t>
            </a:r>
            <a:r>
              <a:rPr lang="cs-CZ" sz="2200" b="1" dirty="0"/>
              <a:t>3</a:t>
            </a:r>
            <a:r>
              <a:rPr lang="it-IT" sz="2200" b="1" dirty="0"/>
              <a:t>) </a:t>
            </a:r>
            <a:r>
              <a:rPr lang="cs-CZ" sz="2200" b="1" dirty="0"/>
              <a:t>Proroci dle prorockých knih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 smtClean="0"/>
              <a:t>Tradiční vývojový model: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Původní jednotlivé výroky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Sesbírány a sepsány prorokovými žáky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Dále předávány a přepisovány 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Rozšiřovány a komentovány pozdějšími generacemi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endParaRPr lang="it-IT" sz="2200" dirty="0"/>
          </a:p>
          <a:p>
            <a:r>
              <a:rPr lang="cs-CZ" sz="2200" b="1" dirty="0" smtClean="0"/>
              <a:t>Svědkové tohoto procesu: </a:t>
            </a:r>
            <a:endParaRPr lang="it-IT" sz="2200" b="1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Tematické sbírky proroctví v </a:t>
            </a:r>
            <a:r>
              <a:rPr lang="cs-CZ" sz="2200" dirty="0" err="1" smtClean="0"/>
              <a:t>Ašurbanipalově</a:t>
            </a:r>
            <a:r>
              <a:rPr lang="cs-CZ" sz="2200" dirty="0" smtClean="0"/>
              <a:t> knihovně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Izajáš, </a:t>
            </a:r>
            <a:r>
              <a:rPr lang="cs-CZ" sz="2200" dirty="0" err="1" smtClean="0"/>
              <a:t>Jeremjáš</a:t>
            </a:r>
            <a:r>
              <a:rPr lang="cs-CZ" sz="2200" dirty="0" smtClean="0"/>
              <a:t>, </a:t>
            </a:r>
            <a:r>
              <a:rPr lang="cs-CZ" sz="2200" dirty="0" err="1" smtClean="0"/>
              <a:t>Báruch</a:t>
            </a:r>
            <a:r>
              <a:rPr lang="cs-CZ" sz="2200" dirty="0" smtClean="0"/>
              <a:t> některé výroky zapsali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err="1" smtClean="0"/>
              <a:t>Ageus</a:t>
            </a:r>
            <a:r>
              <a:rPr lang="it-IT" sz="2200" dirty="0" smtClean="0"/>
              <a:t>: </a:t>
            </a:r>
            <a:r>
              <a:rPr lang="cs-CZ" sz="2200" dirty="0" smtClean="0"/>
              <a:t>sbírka výroků zaznamenaných VČETNĚ jejich historického kontextu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it-IT" sz="2200" dirty="0" smtClean="0"/>
              <a:t>Nahum: </a:t>
            </a:r>
            <a:r>
              <a:rPr lang="cs-CZ" sz="2200" dirty="0" smtClean="0"/>
              <a:t>komentář ke starému výroku? 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err="1" smtClean="0"/>
              <a:t>Jeremjáš</a:t>
            </a:r>
            <a:r>
              <a:rPr lang="cs-CZ" sz="2200" dirty="0"/>
              <a:t> </a:t>
            </a:r>
            <a:r>
              <a:rPr lang="cs-CZ" sz="2200" dirty="0" smtClean="0"/>
              <a:t>cituje </a:t>
            </a:r>
            <a:r>
              <a:rPr lang="cs-CZ" sz="2200" dirty="0" err="1" smtClean="0"/>
              <a:t>Micheáše</a:t>
            </a:r>
            <a:r>
              <a:rPr lang="cs-CZ" sz="2200" dirty="0" smtClean="0"/>
              <a:t>: lidé si výroky pamatují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Anonymní sbírky výroků? </a:t>
            </a:r>
            <a:r>
              <a:rPr lang="it-IT" sz="2200" dirty="0" smtClean="0"/>
              <a:t>(</a:t>
            </a:r>
            <a:r>
              <a:rPr lang="cs-CZ" sz="2200" dirty="0" smtClean="0"/>
              <a:t>výroky proti národům napříč knihami) 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endParaRPr lang="it-IT" sz="2200" dirty="0" smtClean="0"/>
          </a:p>
          <a:p>
            <a:pPr marL="342900" indent="-342900">
              <a:buFontTx/>
              <a:buChar char="-"/>
            </a:pPr>
            <a:endParaRPr lang="it-IT" sz="2200" dirty="0"/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0350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80534" y="1412776"/>
            <a:ext cx="3767570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it-IT" sz="2200" b="1" dirty="0"/>
              <a:t>(</a:t>
            </a:r>
            <a:r>
              <a:rPr lang="cs-CZ" sz="2200" b="1" dirty="0"/>
              <a:t>3</a:t>
            </a:r>
            <a:r>
              <a:rPr lang="it-IT" sz="2200" b="1" dirty="0"/>
              <a:t>) </a:t>
            </a:r>
            <a:r>
              <a:rPr lang="cs-CZ" sz="2200" b="1" dirty="0"/>
              <a:t>Proroci dle prorockých knih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Význam </a:t>
            </a:r>
            <a:r>
              <a:rPr lang="cs-CZ" sz="2200" b="1" dirty="0" smtClean="0"/>
              <a:t>redakce </a:t>
            </a:r>
            <a:endParaRPr lang="it-IT" sz="22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Výběr výrok, které budou předány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Volba písemného znění výroků </a:t>
            </a:r>
            <a:endParaRPr lang="it-IT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Organizace výroků v knize </a:t>
            </a:r>
            <a:r>
              <a:rPr lang="it-IT" sz="22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/>
              <a:t>Propojení výroků s prorockou postavou</a:t>
            </a:r>
            <a:endParaRPr lang="it-IT" sz="2200" dirty="0" smtClean="0"/>
          </a:p>
          <a:p>
            <a:endParaRPr lang="it-IT" sz="2200" dirty="0"/>
          </a:p>
          <a:p>
            <a:endParaRPr lang="it-IT" sz="2200" dirty="0" smtClean="0"/>
          </a:p>
          <a:p>
            <a:endParaRPr lang="it-IT" sz="2200" dirty="0"/>
          </a:p>
          <a:p>
            <a:endParaRPr lang="it-IT" sz="2200" dirty="0" smtClean="0"/>
          </a:p>
          <a:p>
            <a:endParaRPr lang="it-IT" sz="2200" dirty="0"/>
          </a:p>
          <a:p>
            <a:endParaRPr lang="cs-CZ" sz="2200" dirty="0"/>
          </a:p>
          <a:p>
            <a:endParaRPr lang="cs-CZ" sz="2200" b="1" dirty="0" smtClean="0">
              <a:solidFill>
                <a:srgbClr val="247C43"/>
              </a:solidFill>
            </a:endParaRPr>
          </a:p>
          <a:p>
            <a:endParaRPr lang="cs-CZ" sz="2200" b="1" dirty="0">
              <a:solidFill>
                <a:srgbClr val="247C43"/>
              </a:solidFill>
            </a:endParaRPr>
          </a:p>
          <a:p>
            <a:r>
              <a:rPr lang="cs-CZ" sz="2200" b="1" dirty="0" smtClean="0"/>
              <a:t>Prorok a jeho výroky </a:t>
            </a:r>
            <a:r>
              <a:rPr lang="it-IT" sz="2200" b="1" dirty="0" smtClean="0">
                <a:solidFill>
                  <a:srgbClr val="247C43"/>
                </a:solidFill>
              </a:rPr>
              <a:t>≠</a:t>
            </a:r>
            <a:r>
              <a:rPr lang="it-IT" sz="2200" b="1" dirty="0" smtClean="0"/>
              <a:t> </a:t>
            </a:r>
            <a:r>
              <a:rPr lang="cs-CZ" sz="2200" b="1" dirty="0" smtClean="0"/>
              <a:t>prorocká kniha</a:t>
            </a:r>
            <a:endParaRPr lang="it-IT" sz="2200" b="1" dirty="0"/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1258212" y="4295418"/>
            <a:ext cx="3384376" cy="430887"/>
          </a:xfrm>
          <a:prstGeom prst="rect">
            <a:avLst/>
          </a:prstGeom>
          <a:ln w="28575">
            <a:solidFill>
              <a:srgbClr val="247C43"/>
            </a:solidFill>
            <a:prstDash val="solid"/>
          </a:ln>
        </p:spPr>
        <p:txBody>
          <a:bodyPr wrap="square">
            <a:spAutoFit/>
          </a:bodyPr>
          <a:lstStyle/>
          <a:p>
            <a:pPr algn="ctr"/>
            <a:r>
              <a:rPr lang="cs-CZ" sz="2200" dirty="0" smtClean="0"/>
              <a:t>Prorok a jeho výroky </a:t>
            </a:r>
            <a:endParaRPr lang="it-IT" sz="2200" dirty="0"/>
          </a:p>
        </p:txBody>
      </p:sp>
      <p:sp>
        <p:nvSpPr>
          <p:cNvPr id="16" name="Obdélník 15"/>
          <p:cNvSpPr/>
          <p:nvPr/>
        </p:nvSpPr>
        <p:spPr>
          <a:xfrm>
            <a:off x="4644008" y="5590401"/>
            <a:ext cx="3384376" cy="430887"/>
          </a:xfrm>
          <a:prstGeom prst="rect">
            <a:avLst/>
          </a:prstGeom>
          <a:ln w="28575">
            <a:solidFill>
              <a:srgbClr val="247C43"/>
            </a:solidFill>
            <a:prstDash val="solid"/>
          </a:ln>
        </p:spPr>
        <p:txBody>
          <a:bodyPr wrap="square">
            <a:spAutoFit/>
          </a:bodyPr>
          <a:lstStyle/>
          <a:p>
            <a:pPr algn="ctr"/>
            <a:r>
              <a:rPr lang="cs-CZ" sz="2200" dirty="0" smtClean="0"/>
              <a:t>Prorocká kniha </a:t>
            </a:r>
            <a:endParaRPr lang="it-IT" sz="2200" dirty="0"/>
          </a:p>
        </p:txBody>
      </p:sp>
      <p:sp>
        <p:nvSpPr>
          <p:cNvPr id="17" name="Obdélník 16"/>
          <p:cNvSpPr/>
          <p:nvPr/>
        </p:nvSpPr>
        <p:spPr>
          <a:xfrm>
            <a:off x="2987824" y="4942329"/>
            <a:ext cx="3384376" cy="430887"/>
          </a:xfrm>
          <a:prstGeom prst="rect">
            <a:avLst/>
          </a:prstGeom>
          <a:ln w="28575">
            <a:solidFill>
              <a:srgbClr val="247C43"/>
            </a:solidFill>
            <a:prstDash val="solid"/>
          </a:ln>
        </p:spPr>
        <p:txBody>
          <a:bodyPr wrap="square">
            <a:spAutoFit/>
          </a:bodyPr>
          <a:lstStyle/>
          <a:p>
            <a:pPr algn="ctr"/>
            <a:r>
              <a:rPr lang="cs-CZ" sz="2200" dirty="0" smtClean="0"/>
              <a:t>Předávání a redakce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86401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80534" y="1412776"/>
            <a:ext cx="4875887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Prorocké knihy a zbytek Starého zákona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it-IT" sz="2200" dirty="0" smtClean="0"/>
              <a:t>‘Prophetenschweigen’ </a:t>
            </a:r>
            <a:r>
              <a:rPr lang="cs-CZ" sz="2200" dirty="0" smtClean="0"/>
              <a:t>historiografických knih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Kritika v čase „dobrých králů“? </a:t>
            </a:r>
          </a:p>
          <a:p>
            <a:pPr marL="342900" indent="-342900">
              <a:buFontTx/>
              <a:buChar char="-"/>
            </a:pPr>
            <a:r>
              <a:rPr lang="cs-CZ" sz="2200" dirty="0" smtClean="0"/>
              <a:t>Když prorocké knihy zmiňují historické události a dobové pozadí, jde o „válečné“ proroctví jako v případě SPV (např. Izajáš, </a:t>
            </a:r>
            <a:r>
              <a:rPr lang="cs-CZ" sz="2200" dirty="0" err="1" smtClean="0"/>
              <a:t>Jeremjáš</a:t>
            </a:r>
            <a:r>
              <a:rPr lang="cs-CZ" sz="2200" dirty="0" smtClean="0"/>
              <a:t>, Ámos, apod.). Nový prorocký literární žánr je však prost historického kontextu. </a:t>
            </a:r>
          </a:p>
          <a:p>
            <a:pPr marL="342900" indent="-342900">
              <a:buFontTx/>
              <a:buChar char="-"/>
            </a:pPr>
            <a:r>
              <a:rPr lang="cs-CZ" sz="2200" dirty="0" err="1"/>
              <a:t>Jeremjáš</a:t>
            </a:r>
            <a:r>
              <a:rPr lang="cs-CZ" sz="2200" dirty="0"/>
              <a:t> může být klíčovou postavou.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r>
              <a:rPr lang="cs-CZ" sz="2200" dirty="0" smtClean="0"/>
              <a:t>Noví adresáti</a:t>
            </a:r>
            <a:r>
              <a:rPr lang="it-IT" sz="2200" dirty="0" smtClean="0"/>
              <a:t>: </a:t>
            </a:r>
            <a:r>
              <a:rPr lang="cs-CZ" sz="2200" dirty="0" smtClean="0"/>
              <a:t>lidé a národ </a:t>
            </a:r>
          </a:p>
          <a:p>
            <a:pPr marL="342900" indent="-342900">
              <a:buFontTx/>
              <a:buChar char="-"/>
            </a:pPr>
            <a:r>
              <a:rPr lang="cs-CZ" sz="2200" dirty="0" smtClean="0"/>
              <a:t>Nová témata: sociální nepořádky, mezinárodní i vnitřní politika, náboženská věrnost, vztah Izraele k cizím národům apod. </a:t>
            </a:r>
            <a:endParaRPr lang="it-IT" sz="2200" dirty="0" smtClean="0"/>
          </a:p>
          <a:p>
            <a:r>
              <a:rPr lang="it-IT" sz="2200" dirty="0"/>
              <a:t> </a:t>
            </a:r>
            <a:endParaRPr lang="cs-CZ" sz="2200" dirty="0" smtClean="0"/>
          </a:p>
          <a:p>
            <a:r>
              <a:rPr lang="cs-CZ" sz="2200" dirty="0" smtClean="0">
                <a:sym typeface="Wingdings" panose="05000000000000000000" pitchFamily="2" charset="2"/>
              </a:rPr>
              <a:t> Nový druh proroctví? Nebo nový literární obraz proroctví vytvořený redakcí a vystavěný na již existující etablované instituci? </a:t>
            </a:r>
            <a:endParaRPr lang="it-IT" sz="2200" dirty="0" smtClean="0"/>
          </a:p>
          <a:p>
            <a:pPr marL="342900" indent="-342900">
              <a:buFontTx/>
              <a:buChar char="-"/>
            </a:pPr>
            <a:endParaRPr lang="it-IT" sz="2200" dirty="0" smtClean="0"/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in general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145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779</Words>
  <Application>Microsoft Office PowerPoint</Application>
  <PresentationFormat>Předvádění na obrazovce (4:3)</PresentationFormat>
  <Paragraphs>126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Old Testament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Biblická etika</dc:title>
  <dc:creator>mackerle</dc:creator>
  <cp:lastModifiedBy>mackerle</cp:lastModifiedBy>
  <cp:revision>93</cp:revision>
  <dcterms:created xsi:type="dcterms:W3CDTF">2020-02-12T09:48:51Z</dcterms:created>
  <dcterms:modified xsi:type="dcterms:W3CDTF">2021-04-14T04:38:12Z</dcterms:modified>
</cp:coreProperties>
</file>