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89" r:id="rId2"/>
    <p:sldId id="290" r:id="rId3"/>
    <p:sldId id="291" r:id="rId4"/>
    <p:sldId id="292" r:id="rId5"/>
    <p:sldId id="293" r:id="rId6"/>
    <p:sldId id="294" r:id="rId7"/>
    <p:sldId id="295" r:id="rId8"/>
    <p:sldId id="297" r:id="rId9"/>
    <p:sldId id="296" r:id="rId10"/>
    <p:sldId id="298" r:id="rId11"/>
    <p:sldId id="275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0"/>
  </p:normalViewPr>
  <p:slideViewPr>
    <p:cSldViewPr>
      <p:cViewPr varScale="1">
        <p:scale>
          <a:sx n="103" d="100"/>
          <a:sy n="103" d="100"/>
        </p:scale>
        <p:origin x="1880" y="1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/>
              <a:t>Kliknutím lze upravit styl předlohy.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Ová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/>
              <a:t>Kliknutím lze upravit styly předlohy textu.</a:t>
            </a:r>
          </a:p>
          <a:p>
            <a:pPr lvl="1" eaLnBrk="1" latinLnBrk="0" hangingPunct="1"/>
            <a:r>
              <a:rPr lang="cs-CZ"/>
              <a:t>Druhá úroveň</a:t>
            </a:r>
          </a:p>
          <a:p>
            <a:pPr lvl="2" eaLnBrk="1" latinLnBrk="0" hangingPunct="1"/>
            <a:r>
              <a:rPr lang="cs-CZ"/>
              <a:t>Třetí úroveň</a:t>
            </a:r>
          </a:p>
          <a:p>
            <a:pPr lvl="3" eaLnBrk="1" latinLnBrk="0" hangingPunct="1"/>
            <a:r>
              <a:rPr lang="cs-CZ"/>
              <a:t>Čtvrtá úroveň</a:t>
            </a:r>
          </a:p>
          <a:p>
            <a:pPr lvl="4" eaLnBrk="1" latinLnBrk="0" hangingPunct="1"/>
            <a:r>
              <a:rPr lang="cs-CZ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AB02A5-4FE5-49D9-9E24-09F23B90C450}" type="datetimeFigureOut">
              <a:rPr lang="en-US" smtClean="0"/>
              <a:t>12/28/18</a:t>
            </a:fld>
            <a:endParaRPr lang="en-US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0" lang="en-US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94C92D-0306-4E69-9CD3-20855E849650}" type="slidenum">
              <a:rPr kumimoji="0" lang="en-US" smtClean="0"/>
              <a:t>‹#›</a:t>
            </a:fld>
            <a:endParaRPr kumimoji="0" lang="en-US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/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/>
              <a:t>Kliknutím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Ová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r>
              <a:rPr kumimoji="0" lang="cs-CZ"/>
              <a:t>Kliknutím lze upravit styl.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cs-CZ"/>
              <a:t>Kliknutím lze upravit styly předlohy textu.</a:t>
            </a:r>
          </a:p>
          <a:p>
            <a:pPr lvl="1" eaLnBrk="1" latinLnBrk="0" hangingPunct="1"/>
            <a:r>
              <a:rPr kumimoji="0" lang="cs-CZ"/>
              <a:t>Druhá úroveň</a:t>
            </a:r>
          </a:p>
          <a:p>
            <a:pPr lvl="2" eaLnBrk="1" latinLnBrk="0" hangingPunct="1"/>
            <a:r>
              <a:rPr kumimoji="0" lang="cs-CZ"/>
              <a:t>Třetí úroveň</a:t>
            </a:r>
          </a:p>
          <a:p>
            <a:pPr lvl="3" eaLnBrk="1" latinLnBrk="0" hangingPunct="1"/>
            <a:r>
              <a:rPr kumimoji="0" lang="cs-CZ"/>
              <a:t>Čtvrtá úroveň</a:t>
            </a:r>
          </a:p>
          <a:p>
            <a:pPr lvl="4" eaLnBrk="1" latinLnBrk="0" hangingPunct="1"/>
            <a:r>
              <a:rPr kumimoji="0" lang="cs-CZ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pPr algn="r" eaLnBrk="1" latinLnBrk="0" hangingPunct="1"/>
            <a:fld id="{54AB02A5-4FE5-49D9-9E24-09F23B90C450}" type="datetimeFigureOut">
              <a:rPr lang="en-US" smtClean="0"/>
              <a:t>12/28/18</a:t>
            </a:fld>
            <a:endParaRPr lang="en-US" sz="1200">
              <a:solidFill>
                <a:schemeClr val="bg2">
                  <a:shade val="50000"/>
                </a:schemeClr>
              </a:solidFill>
            </a:endParaRPr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pPr algn="ctr" eaLnBrk="1" latinLnBrk="0" hangingPunct="1"/>
            <a:fld id="{6294C92D-0306-4E69-9CD3-20855E849650}" type="slidenum">
              <a:rPr kumimoji="0" lang="en-US" smtClean="0"/>
              <a:t>‹#›</a:t>
            </a:fld>
            <a:endParaRPr kumimoji="0" lang="en-US" sz="1200">
              <a:solidFill>
                <a:schemeClr val="bg2">
                  <a:shade val="50000"/>
                </a:schemeClr>
              </a:solidFill>
              <a:effectLst/>
            </a:endParaRPr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zcr.cz/dokumenty/zdravi-pro-vsechny-v-stoleti_2461_1101_5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Zdraví 21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/>
              <a:t>Dokument WHO, dnes již historicky vzniklý</a:t>
            </a:r>
          </a:p>
          <a:p>
            <a:r>
              <a:rPr lang="cs-CZ" dirty="0"/>
              <a:t>Základní cíl – plný zdravotní potenciál pro všechny</a:t>
            </a:r>
          </a:p>
          <a:p>
            <a:r>
              <a:rPr lang="cs-CZ" dirty="0"/>
              <a:t>Navazující dva hlavní cíle:</a:t>
            </a:r>
          </a:p>
          <a:p>
            <a:pPr lvl="1"/>
            <a:r>
              <a:rPr lang="cs-CZ" dirty="0"/>
              <a:t>posílení a ochrana zdraví lidí během celého jejich života</a:t>
            </a:r>
          </a:p>
          <a:p>
            <a:pPr lvl="1"/>
            <a:r>
              <a:rPr lang="cs-CZ" dirty="0"/>
              <a:t>Snížení výskytu hlavních chorob</a:t>
            </a:r>
          </a:p>
          <a:p>
            <a:r>
              <a:rPr lang="cs-CZ" dirty="0"/>
              <a:t>Obsahuje 21 cílů – důraz je kladen na solidaritu a ekvitu.</a:t>
            </a:r>
          </a:p>
        </p:txBody>
      </p:sp>
    </p:spTree>
    <p:extLst>
      <p:ext uri="{BB962C8B-B14F-4D97-AF65-F5344CB8AC3E}">
        <p14:creationId xmlns:p14="http://schemas.microsoft.com/office/powerpoint/2010/main" val="2847168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Zdraví 2020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Font typeface="+mj-lt"/>
              <a:buAutoNum type="arabicPeriod" startAt="4"/>
            </a:pPr>
            <a:r>
              <a:rPr lang="cs-CZ" dirty="0"/>
              <a:t>podílet se na vytváření podmínek pro rozvoj odolných sociálních skupin, tedy komunit žijících v prostředí, </a:t>
            </a:r>
            <a:r>
              <a:rPr lang="pl-PL" dirty="0"/>
              <a:t>ktere je příznivé pro jejich zdraví.</a:t>
            </a:r>
          </a:p>
          <a:p>
            <a:pPr marL="82296" indent="0">
              <a:buNone/>
            </a:pPr>
            <a:r>
              <a:rPr lang="pl-PL" i="1" dirty="0"/>
              <a:t>Stálé hodnocení determinant zdraví, zapojení veřejné správy, spolupráce ministerstva zdravotnictví s ministerstvem životního prostředí a dalšími resorty. </a:t>
            </a:r>
          </a:p>
          <a:p>
            <a:pPr marL="82296" indent="0">
              <a:buNone/>
            </a:pPr>
            <a:endParaRPr lang="cs-CZ" dirty="0"/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6458361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Nadpis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LITERATURA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NOVÁKOVÁ I.: </a:t>
            </a:r>
            <a:r>
              <a:rPr lang="cs-CZ" i="1" dirty="0"/>
              <a:t>Zdravotní nauka 3. díl</a:t>
            </a:r>
            <a:r>
              <a:rPr lang="cs-CZ" dirty="0"/>
              <a:t>, Praha, </a:t>
            </a:r>
            <a:r>
              <a:rPr lang="cs-CZ" dirty="0" err="1"/>
              <a:t>Grada</a:t>
            </a:r>
            <a:r>
              <a:rPr lang="cs-CZ" dirty="0"/>
              <a:t> 2011 str. 51-100</a:t>
            </a:r>
          </a:p>
          <a:p>
            <a:r>
              <a:rPr lang="cs-CZ" dirty="0">
                <a:hlinkClick r:id="rId2"/>
              </a:rPr>
              <a:t>http://www.mzcr.cz/dokumenty/zdravi-pro-vsechny-v-stoleti_2461_1101_5.html</a:t>
            </a:r>
            <a:endParaRPr lang="cs-CZ" dirty="0"/>
          </a:p>
          <a:p>
            <a:r>
              <a:rPr lang="cs-CZ"/>
              <a:t>http://www.mzcr.cz/Verejne/obsah/zdravi-2020_3016_5.html</a:t>
            </a:r>
            <a:endParaRPr lang="cs-CZ" dirty="0"/>
          </a:p>
          <a:p>
            <a:endParaRPr lang="cs-CZ" dirty="0"/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3016678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Zdraví 21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82296" indent="0">
              <a:buNone/>
            </a:pPr>
            <a:r>
              <a:rPr lang="cs-CZ" dirty="0"/>
              <a:t>Etický základ programu tvoří tyto hodnoty:</a:t>
            </a:r>
          </a:p>
          <a:p>
            <a:r>
              <a:rPr lang="cs-CZ" dirty="0"/>
              <a:t>Zdraví jako základní lidské právo</a:t>
            </a:r>
          </a:p>
          <a:p>
            <a:r>
              <a:rPr lang="cs-CZ" dirty="0"/>
              <a:t>Ekvita ve zdraví a solidarita mezi jednotlivými zeměmi i mezi skupinami lidí v rámci jedné země</a:t>
            </a:r>
          </a:p>
          <a:p>
            <a:r>
              <a:rPr lang="cs-CZ" dirty="0"/>
              <a:t>Vlastní účast a odpovědnost jednotlivých osob, skupin společností apod. v rozvoji zdraví</a:t>
            </a:r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379775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Zdraví 2020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Účel: </a:t>
            </a:r>
            <a:r>
              <a:rPr lang="pl-PL" dirty="0"/>
              <a:t>stabilizace systému prevence nemocí a ochrany a podpory zdraví </a:t>
            </a:r>
            <a:r>
              <a:rPr lang="cs-CZ" dirty="0"/>
              <a:t>a nastartování účinných a dlouhodobě udržitelných mechanismů ke zlepšeni zdravotního stavu populace.</a:t>
            </a:r>
          </a:p>
          <a:p>
            <a:pPr marL="82296" indent="0">
              <a:buNone/>
            </a:pPr>
            <a:r>
              <a:rPr lang="cs-CZ" dirty="0"/>
              <a:t>Hlavní řešený problém:</a:t>
            </a:r>
          </a:p>
          <a:p>
            <a:r>
              <a:rPr lang="cs-CZ" dirty="0"/>
              <a:t>Prevence nemocí a ochrana a podpora zdraví mají reálny přinos pro zlepšovaní zdravotního stavu populace a přinášejí úspory nákladů na zdravotní služby.</a:t>
            </a:r>
          </a:p>
        </p:txBody>
      </p:sp>
    </p:spTree>
    <p:extLst>
      <p:ext uri="{BB962C8B-B14F-4D97-AF65-F5344CB8AC3E}">
        <p14:creationId xmlns:p14="http://schemas.microsoft.com/office/powerpoint/2010/main" val="13388792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Zdraví 2020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Zdraví je základní společenskou i ekonomickou hodnotou. Dobrý zdravotní stav lidí je přínosem pro celou společnost.</a:t>
            </a:r>
          </a:p>
          <a:p>
            <a:r>
              <a:rPr lang="cs-CZ" dirty="0"/>
              <a:t>Opatření směřující k úspěšnému rozvoji lidských společenství jdou ruku v ruce se zlepšováním zdravotního stavu lidí. </a:t>
            </a:r>
          </a:p>
          <a:p>
            <a:r>
              <a:rPr lang="cs-CZ" dirty="0"/>
              <a:t>Efektivita zdravotnictví a výkonnost ekonomiky jsou vzájemně propojeny. Je třeba zlepšit využívání prostředků v resortu zdravotnictví.</a:t>
            </a:r>
          </a:p>
        </p:txBody>
      </p:sp>
    </p:spTree>
    <p:extLst>
      <p:ext uri="{BB962C8B-B14F-4D97-AF65-F5344CB8AC3E}">
        <p14:creationId xmlns:p14="http://schemas.microsoft.com/office/powerpoint/2010/main" val="24057870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Zdraví 2020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Národní strategie definuje hlavní cíl, k němuž vedou dva strategické cíle, rozpracované do čtyř oblastí prioritních politických opatření zaměřených na řešení vybraných dominantních problémů zdravotního stavu populace ČR.</a:t>
            </a:r>
          </a:p>
          <a:p>
            <a:r>
              <a:rPr lang="cs-CZ" dirty="0"/>
              <a:t>Hierarchie NS Zdraví 2020 zapracovává jednotlivé cíle Zdraví 21.</a:t>
            </a:r>
          </a:p>
        </p:txBody>
      </p:sp>
    </p:spTree>
    <p:extLst>
      <p:ext uri="{BB962C8B-B14F-4D97-AF65-F5344CB8AC3E}">
        <p14:creationId xmlns:p14="http://schemas.microsoft.com/office/powerpoint/2010/main" val="29081518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Zdraví 2020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Hlavní cíl – Zlepšit zdravotní stav obyvatelstva a snižovat výskyt nemocí</a:t>
            </a:r>
          </a:p>
          <a:p>
            <a:r>
              <a:rPr lang="cs-CZ" dirty="0"/>
              <a:t>Strategický cíl 1 – Zlepšit zdraví obyvatel a snížit nerovnosti ve zdraví</a:t>
            </a:r>
          </a:p>
          <a:p>
            <a:r>
              <a:rPr lang="cs-CZ" dirty="0"/>
              <a:t>Strategický cíl 2 – Posílit roli veřejné správy v oblasti zdraví a přizvat k řízení a rozhodování všechny složky společnosti, sociální skupiny i jednotlivce.</a:t>
            </a:r>
          </a:p>
        </p:txBody>
      </p:sp>
    </p:spTree>
    <p:extLst>
      <p:ext uri="{BB962C8B-B14F-4D97-AF65-F5344CB8AC3E}">
        <p14:creationId xmlns:p14="http://schemas.microsoft.com/office/powerpoint/2010/main" val="37717504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Zdraví 2020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82296" indent="0">
              <a:buNone/>
            </a:pPr>
            <a:r>
              <a:rPr lang="cs-CZ" dirty="0"/>
              <a:t>Plnění strategických cílů je rozpracováno do </a:t>
            </a:r>
            <a:r>
              <a:rPr lang="cs-CZ" b="1" dirty="0"/>
              <a:t>čtyř vzájemně propojených oblastí prioritních opatření</a:t>
            </a:r>
            <a:r>
              <a:rPr lang="cs-CZ" dirty="0"/>
              <a:t>:</a:t>
            </a:r>
          </a:p>
          <a:p>
            <a:pPr marL="596646" indent="-514350">
              <a:buFont typeface="+mj-lt"/>
              <a:buAutoNum type="arabicPeriod"/>
            </a:pPr>
            <a:r>
              <a:rPr lang="cs-CZ" dirty="0"/>
              <a:t>realizovat celoživotní investice do zdraví a prevence nemocí, posilovat roli občanů a vytvářet podmínky pro růst a naplněni jejich zdravotního potenciálu;</a:t>
            </a:r>
          </a:p>
          <a:p>
            <a:pPr marL="82296" indent="0">
              <a:buNone/>
            </a:pPr>
            <a:r>
              <a:rPr lang="cs-CZ" i="1" dirty="0"/>
              <a:t>Dobrý zdravotní stav přináší ekonomický, sociální i individuální užitek. Důležité je zvyšování zdravotní gramotnosti, preventivní programy, podpora duševního zdraví. </a:t>
            </a:r>
          </a:p>
        </p:txBody>
      </p:sp>
    </p:spTree>
    <p:extLst>
      <p:ext uri="{BB962C8B-B14F-4D97-AF65-F5344CB8AC3E}">
        <p14:creationId xmlns:p14="http://schemas.microsoft.com/office/powerpoint/2010/main" val="15541702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Zdraví 2020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Font typeface="+mj-lt"/>
              <a:buAutoNum type="arabicPeriod" startAt="2"/>
            </a:pPr>
            <a:r>
              <a:rPr lang="cs-CZ" dirty="0"/>
              <a:t>čelit závažným zdravotním problémům v oblasti neinfekčních i infekčních nemoci a průběžně monitorovat zdravotní stav obyvatel;</a:t>
            </a:r>
          </a:p>
          <a:p>
            <a:pPr marL="82296" indent="0">
              <a:buNone/>
            </a:pPr>
            <a:r>
              <a:rPr lang="cs-CZ" i="1" dirty="0"/>
              <a:t>Efektivní integrované strategie k řešení zdravotních problémů. Zapojit všechny úrovně veřejné správy, zvládnutí vážných virových a mikrobiálních hrozeb (vhodné užívání antibiotik).</a:t>
            </a:r>
          </a:p>
          <a:p>
            <a:pPr marL="82296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50714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Zdraví 2020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96646" indent="-514350">
              <a:buFont typeface="+mj-lt"/>
              <a:buAutoNum type="arabicPeriod" startAt="3"/>
            </a:pPr>
            <a:r>
              <a:rPr lang="cs-CZ" dirty="0"/>
              <a:t>posilovat zdravotnické systémy zaměřené na lidi, zajistit použitelnost a dostupnost zdravotních služeb soustředit se na ochranu a podporu zdraví a na prevencí nemoci, rozvíjet kapacity veřejného zdravotnictví, zajistit krizovou připravenost, průběžně monitorovat zdravotní situaci a zajistit </a:t>
            </a:r>
            <a:r>
              <a:rPr lang="pl-PL" dirty="0"/>
              <a:t>vhodnou reakci při mimořadnych situacich;</a:t>
            </a:r>
          </a:p>
          <a:p>
            <a:pPr marL="82296" indent="0">
              <a:buNone/>
            </a:pPr>
            <a:r>
              <a:rPr lang="pl-PL" i="1" dirty="0"/>
              <a:t>Vysoká kvalita a dostupnost péče, posílení veřejného zdravotnictví, vzdělávání zdravotníků. 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414336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4813</TotalTime>
  <Words>553</Words>
  <Application>Microsoft Macintosh PowerPoint</Application>
  <PresentationFormat>Předvádění na obrazovce (4:3)</PresentationFormat>
  <Paragraphs>44</Paragraphs>
  <Slides>11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11</vt:i4>
      </vt:variant>
    </vt:vector>
  </HeadingPairs>
  <TitlesOfParts>
    <vt:vector size="15" baseType="lpstr">
      <vt:lpstr>Gill Sans MT</vt:lpstr>
      <vt:lpstr>Verdana</vt:lpstr>
      <vt:lpstr>Wingdings 2</vt:lpstr>
      <vt:lpstr>Slunovrat</vt:lpstr>
      <vt:lpstr>Zdraví 21</vt:lpstr>
      <vt:lpstr>Zdraví 21</vt:lpstr>
      <vt:lpstr>Zdraví 2020</vt:lpstr>
      <vt:lpstr>Zdraví 2020</vt:lpstr>
      <vt:lpstr>Zdraví 2020</vt:lpstr>
      <vt:lpstr>Zdraví 2020</vt:lpstr>
      <vt:lpstr>Zdraví 2020</vt:lpstr>
      <vt:lpstr>Zdraví 2020</vt:lpstr>
      <vt:lpstr>Zdraví 2020</vt:lpstr>
      <vt:lpstr>Zdraví 2020</vt:lpstr>
      <vt:lpstr>LITERATURA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ZDRAVÍ A NEMOC</dc:title>
  <dc:creator>machulova</dc:creator>
  <cp:lastModifiedBy>Machulová Helena Mgr. Bc.</cp:lastModifiedBy>
  <cp:revision>129</cp:revision>
  <dcterms:created xsi:type="dcterms:W3CDTF">2014-09-10T08:37:37Z</dcterms:created>
  <dcterms:modified xsi:type="dcterms:W3CDTF">2018-12-28T15:16:47Z</dcterms:modified>
</cp:coreProperties>
</file>