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410" r:id="rId3"/>
    <p:sldId id="411" r:id="rId4"/>
    <p:sldId id="392" r:id="rId5"/>
    <p:sldId id="349" r:id="rId6"/>
    <p:sldId id="350" r:id="rId7"/>
    <p:sldId id="369" r:id="rId8"/>
    <p:sldId id="351" r:id="rId9"/>
    <p:sldId id="370" r:id="rId10"/>
    <p:sldId id="371" r:id="rId11"/>
    <p:sldId id="341" r:id="rId12"/>
    <p:sldId id="342" r:id="rId13"/>
    <p:sldId id="412" r:id="rId14"/>
    <p:sldId id="343" r:id="rId15"/>
    <p:sldId id="385" r:id="rId16"/>
    <p:sldId id="384" r:id="rId17"/>
    <p:sldId id="344" r:id="rId18"/>
    <p:sldId id="387" r:id="rId1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BC6F9-1C3D-4E43-A0E7-CF4124842B2C}" type="datetimeFigureOut">
              <a:rPr lang="de-DE" smtClean="0"/>
              <a:t>01.04.2020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40252-AACC-49EE-B89D-7863971005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5232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D5BD62-4D3D-4A5C-9E01-7318C3BD6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7241A5A-7F87-4158-B708-E8EF1AC1EB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81A213-AE6E-4048-AFF6-7D920D3D3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01.04.2020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45972F-C3C5-4ACB-B038-E440822EA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B3F958-FC89-4377-9DB6-D30324F78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964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CDF541-6261-44D9-92C2-DF5AD1C9F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A4FDD20-BA1C-4725-85D7-B2459C2FF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483FB5-155F-4F69-BA36-A2AC4BD5F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01.04.2020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3AF63C1-A743-43CD-BC77-C094CD1F2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628B82-AC73-4E27-952E-4B3EEAEF4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9710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29A8B2B-A328-438F-84EF-FBB35B048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3F74482-666D-4D44-8915-436A25F6D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167D59-E43E-409C-84F0-CF7A35DAB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01.04.2020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AE7178-08AD-4511-9621-64B90DEA2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A0EFA8-BB69-4B05-B11E-1D7762765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699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F761C1-3B5C-49F8-9016-E539F5427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3E9214-8CE3-4AF4-A2D1-45DFD7903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E04BB-E0D4-4D16-BEA1-26867D95E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01.04.2020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AB4CBEB-A53D-44E9-835F-798600DE1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533366-AF64-49C4-8E81-277552A78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5924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685006-A26E-456C-ACB6-B964D4150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9EF6E9A-CC09-45B4-884A-E71968A60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3761AF7-0CDD-4714-857D-79893D493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01.04.2020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E22B8A-D2A6-4097-A040-DEA1521CB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A580E9-4E1A-4FEC-A710-713869F15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489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56537B-9E08-4738-ABAA-81DC9843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2D2061-A82B-4F4A-9D03-C8D90F8199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42282AB-4B4B-44D7-A9AC-718582B8D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AB41891-E4DD-47BB-82EC-AB8A1E18A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01.04.2020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88EE168-B2F1-4192-9E0B-244690A8C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7C97D8A-2490-42BE-80A1-8F63B1318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6819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61379A-58C4-4677-BA2E-DC387C5A9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E977ED-3FCD-4F1C-B84F-4B87E1281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B033803-9C31-4B99-AF60-5627088E58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93C922E-33BB-4B9F-A322-2BB4EB80EC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3A56649-0563-4646-BB25-4F73BEE79B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A60EE75-F7B0-454E-BF2B-FA6DE1551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01.04.2020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1125F3E-5629-47B5-BDFA-8C2B78C60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19D916F-5A91-4763-9E45-9EE9DA933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3024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5034A4-47FA-4BDD-84AC-9F591ED44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8A1CA36-C42D-434B-9BEF-DFED1836F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01.04.2020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F6A5142-3EEF-45D2-8A4D-5F7263414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1AEC1DE-E2FE-4B46-88BF-AFDDBAA28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993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03F21A-C47E-4464-8C0C-78E63ABBF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01.04.2020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1C9DB59-5C92-4204-A132-28B5A543B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5717C69-E283-4FE3-9B37-B948D0238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502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838652-9F47-4BDC-A9DA-15A6D7E50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A6D2BA-8BCC-4DC4-B59D-7C63706AE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1213585-84CB-4C97-B3F4-F6CD379F8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1A29705-0EDA-477C-BF4C-E50F228EF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01.04.2020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EFEDD99-1A86-4176-93E7-F31E0555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5D0A7FA-7185-4C8D-90FE-4079E90BB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971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E298DC-30BA-4A07-8ABB-3DE067CE2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5D43954-4E95-4EF1-986F-974836361F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47C0222-3705-494A-AC7E-C1538D5F6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7F0139A-7F8D-4132-AD35-0D0BA4F59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01.04.2020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873CD16-82D6-4AC4-91EF-5E146F257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AF50380-FD23-4B69-8D6D-7A4B69AD1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1898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391741F-B441-4D2E-95CB-1C22B9723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0408378-AE58-444D-A2F3-B5D96B2E0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2481E5-95D1-4058-B8BD-FF0E438ACF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E91AD-A566-409B-A76F-59E2F50CBAD4}" type="datetimeFigureOut">
              <a:rPr lang="de-DE" smtClean="0"/>
              <a:t>01.04.2020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7BA905-2824-4AC2-83C0-378F4D9112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B04804-E0D7-42D1-948F-E3240E0449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848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den.at/media/downloads/oesterreichisches_deutsch.pdf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den.at/media/downloads/oesterreichisches_deutsch.pdf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D6A279-D769-4A13-8BA5-624B1F9CA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0536" y="528003"/>
            <a:ext cx="9144000" cy="1730565"/>
          </a:xfrm>
        </p:spPr>
        <p:txBody>
          <a:bodyPr>
            <a:normAutofit/>
          </a:bodyPr>
          <a:lstStyle/>
          <a:p>
            <a:r>
              <a:rPr lang="de-DE" sz="3600" b="1" dirty="0"/>
              <a:t>Die deutschen Standardvarietäten</a:t>
            </a:r>
            <a:endParaRPr lang="de-DE" sz="36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338D298-6AAF-4FC9-8FD6-89CDEE67D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7424" y="3089974"/>
            <a:ext cx="9512808" cy="1655762"/>
          </a:xfrm>
        </p:spPr>
        <p:txBody>
          <a:bodyPr/>
          <a:lstStyle/>
          <a:p>
            <a:r>
              <a:rPr lang="de-DE" b="1" cap="small" dirty="0"/>
              <a:t>Block II:</a:t>
            </a:r>
          </a:p>
          <a:p>
            <a:pPr lvl="0"/>
            <a:r>
              <a:rPr lang="de-DE" b="1" dirty="0"/>
              <a:t>Die Standardvarietäten in Deutschland, Österreich und der Schweiz</a:t>
            </a:r>
            <a:endParaRPr lang="de-DE" dirty="0"/>
          </a:p>
          <a:p>
            <a:endParaRPr lang="de-DE" b="1" dirty="0"/>
          </a:p>
          <a:p>
            <a:endParaRPr lang="de-DE" b="1" dirty="0"/>
          </a:p>
          <a:p>
            <a:endParaRPr lang="de-DE" b="1" dirty="0"/>
          </a:p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9847D07-2656-4F27-8438-AACB9A443B47}"/>
              </a:ext>
            </a:extLst>
          </p:cNvPr>
          <p:cNvSpPr txBox="1"/>
          <p:nvPr/>
        </p:nvSpPr>
        <p:spPr>
          <a:xfrm>
            <a:off x="1609344" y="5257800"/>
            <a:ext cx="31048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/>
              <a:t>Dr. Christine Pretzl</a:t>
            </a:r>
          </a:p>
          <a:p>
            <a:r>
              <a:rPr lang="de-DE" sz="1600" dirty="0"/>
              <a:t>Südböhmische Universität Budweis</a:t>
            </a:r>
          </a:p>
          <a:p>
            <a:r>
              <a:rPr lang="de-DE" sz="1600" dirty="0"/>
              <a:t>Sommersemester 2020</a:t>
            </a:r>
          </a:p>
        </p:txBody>
      </p:sp>
    </p:spTree>
    <p:extLst>
      <p:ext uri="{BB962C8B-B14F-4D97-AF65-F5344CB8AC3E}">
        <p14:creationId xmlns:p14="http://schemas.microsoft.com/office/powerpoint/2010/main" val="3344006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7817FB07-3164-4FF8-BC5F-3F2FFDC6B5A6}"/>
              </a:ext>
            </a:extLst>
          </p:cNvPr>
          <p:cNvSpPr/>
          <p:nvPr/>
        </p:nvSpPr>
        <p:spPr>
          <a:xfrm>
            <a:off x="777240" y="621792"/>
            <a:ext cx="975664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b="1" u="sng" dirty="0">
                <a:sym typeface="Wingdings" panose="05000000000000000000" pitchFamily="2" charset="2"/>
              </a:rPr>
              <a:t>Produktive Wortbestandteile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400" b="1" u="sng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400" b="1" u="sng" dirty="0">
              <a:sym typeface="Wingdings" panose="05000000000000000000" pitchFamily="2" charset="2"/>
            </a:endParaRPr>
          </a:p>
          <a:p>
            <a:r>
              <a:rPr lang="de-DE" sz="1400" b="1" dirty="0">
                <a:sym typeface="Wingdings" panose="05000000000000000000" pitchFamily="2" charset="2"/>
              </a:rPr>
              <a:t>          Nehmen in Zusammensetzungen eine Bedeutung an, die mitunter nicht mehr ihrer ursprünglichen Bedeutung entspricht:</a:t>
            </a:r>
          </a:p>
          <a:p>
            <a:endParaRPr lang="de-DE" sz="1400" b="1" dirty="0">
              <a:sym typeface="Wingdings" panose="05000000000000000000" pitchFamily="2" charset="2"/>
            </a:endParaRPr>
          </a:p>
          <a:p>
            <a:endParaRPr lang="de-DE" sz="1400" b="1" dirty="0">
              <a:sym typeface="Wingdings" panose="05000000000000000000" pitchFamily="2" charset="2"/>
            </a:endParaRPr>
          </a:p>
          <a:p>
            <a:r>
              <a:rPr lang="de-DE" sz="1400" b="1" dirty="0">
                <a:sym typeface="Wingdings" panose="05000000000000000000" pitchFamily="2" charset="2"/>
              </a:rPr>
              <a:t>	</a:t>
            </a:r>
            <a:r>
              <a:rPr lang="de-DE" sz="1400" dirty="0">
                <a:sym typeface="Wingdings" panose="05000000000000000000" pitchFamily="2" charset="2"/>
              </a:rPr>
              <a:t>-</a:t>
            </a:r>
            <a:r>
              <a:rPr lang="de-DE" sz="1400" b="1" dirty="0">
                <a:sym typeface="Wingdings" panose="05000000000000000000" pitchFamily="2" charset="2"/>
              </a:rPr>
              <a:t>diener</a:t>
            </a:r>
            <a:r>
              <a:rPr lang="de-DE" sz="1400" dirty="0">
                <a:sym typeface="Wingdings" panose="05000000000000000000" pitchFamily="2" charset="2"/>
              </a:rPr>
              <a:t> (Amtssprache): »Dienstleistender«: </a:t>
            </a:r>
            <a:r>
              <a:rPr lang="de-DE" sz="1400" i="1" dirty="0">
                <a:sym typeface="Wingdings" panose="05000000000000000000" pitchFamily="2" charset="2"/>
              </a:rPr>
              <a:t>Wehrdiener, Zivildiener</a:t>
            </a:r>
          </a:p>
          <a:p>
            <a:endParaRPr lang="de-DE" sz="1400" i="1" dirty="0">
              <a:sym typeface="Wingdings" panose="05000000000000000000" pitchFamily="2" charset="2"/>
            </a:endParaRPr>
          </a:p>
          <a:p>
            <a:r>
              <a:rPr lang="de-DE" sz="1400" i="1" dirty="0">
                <a:sym typeface="Wingdings" panose="05000000000000000000" pitchFamily="2" charset="2"/>
              </a:rPr>
              <a:t>	-</a:t>
            </a:r>
            <a:r>
              <a:rPr lang="de-DE" sz="1400" b="1" dirty="0">
                <a:sym typeface="Wingdings" panose="05000000000000000000" pitchFamily="2" charset="2"/>
              </a:rPr>
              <a:t>werber</a:t>
            </a:r>
            <a:r>
              <a:rPr lang="de-DE" sz="1400" dirty="0">
                <a:sym typeface="Wingdings" panose="05000000000000000000" pitchFamily="2" charset="2"/>
              </a:rPr>
              <a:t> (Amtssprache): »Bewerber«: </a:t>
            </a:r>
            <a:r>
              <a:rPr lang="de-DE" sz="1400" i="1" dirty="0">
                <a:sym typeface="Wingdings" panose="05000000000000000000" pitchFamily="2" charset="2"/>
              </a:rPr>
              <a:t>Asylwerber, Beitrittswerber, Staatsbürgerschaftswerber</a:t>
            </a:r>
          </a:p>
          <a:p>
            <a:endParaRPr lang="de-DE" sz="1400" i="1" dirty="0">
              <a:sym typeface="Wingdings" panose="05000000000000000000" pitchFamily="2" charset="2"/>
            </a:endParaRPr>
          </a:p>
          <a:p>
            <a:r>
              <a:rPr lang="de-DE" sz="1400" i="1" dirty="0">
                <a:sym typeface="Wingdings" panose="05000000000000000000" pitchFamily="2" charset="2"/>
              </a:rPr>
              <a:t>	-</a:t>
            </a:r>
            <a:r>
              <a:rPr lang="de-DE" sz="1400" b="1" dirty="0">
                <a:sym typeface="Wingdings" panose="05000000000000000000" pitchFamily="2" charset="2"/>
              </a:rPr>
              <a:t>geher</a:t>
            </a:r>
            <a:r>
              <a:rPr lang="de-DE" sz="1400" i="1" dirty="0">
                <a:sym typeface="Wingdings" panose="05000000000000000000" pitchFamily="2" charset="2"/>
              </a:rPr>
              <a:t>: </a:t>
            </a:r>
            <a:r>
              <a:rPr lang="de-DE" sz="1400" dirty="0">
                <a:sym typeface="Wingdings" panose="05000000000000000000" pitchFamily="2" charset="2"/>
              </a:rPr>
              <a:t>»-gänger«: </a:t>
            </a:r>
            <a:r>
              <a:rPr lang="de-DE" sz="1400" i="1" dirty="0">
                <a:sym typeface="Wingdings" panose="05000000000000000000" pitchFamily="2" charset="2"/>
              </a:rPr>
              <a:t>Fußgeher, Kinogeher, Spaziergeher</a:t>
            </a:r>
          </a:p>
          <a:p>
            <a:endParaRPr lang="de-DE" sz="1400" i="1" dirty="0">
              <a:sym typeface="Wingdings" panose="05000000000000000000" pitchFamily="2" charset="2"/>
            </a:endParaRPr>
          </a:p>
          <a:p>
            <a:r>
              <a:rPr lang="de-DE" sz="1400" i="1" dirty="0">
                <a:sym typeface="Wingdings" panose="05000000000000000000" pitchFamily="2" charset="2"/>
              </a:rPr>
              <a:t>	-</a:t>
            </a:r>
            <a:r>
              <a:rPr lang="de-DE" sz="1400" b="1" dirty="0">
                <a:sym typeface="Wingdings" panose="05000000000000000000" pitchFamily="2" charset="2"/>
              </a:rPr>
              <a:t>Zieh</a:t>
            </a:r>
            <a:r>
              <a:rPr lang="de-DE" sz="1400" i="1" dirty="0">
                <a:sym typeface="Wingdings" panose="05000000000000000000" pitchFamily="2" charset="2"/>
              </a:rPr>
              <a:t>: </a:t>
            </a:r>
            <a:r>
              <a:rPr lang="de-DE" sz="1400" dirty="0">
                <a:sym typeface="Wingdings" panose="05000000000000000000" pitchFamily="2" charset="2"/>
              </a:rPr>
              <a:t>»Pflege-«: </a:t>
            </a:r>
            <a:r>
              <a:rPr lang="de-DE" sz="1400" i="1" dirty="0">
                <a:sym typeface="Wingdings" panose="05000000000000000000" pitchFamily="2" charset="2"/>
              </a:rPr>
              <a:t>Ziehmutter, Ziehsohn</a:t>
            </a:r>
          </a:p>
          <a:p>
            <a:endParaRPr lang="de-DE" sz="1400" i="1" dirty="0">
              <a:sym typeface="Wingdings" panose="05000000000000000000" pitchFamily="2" charset="2"/>
            </a:endParaRPr>
          </a:p>
          <a:p>
            <a:r>
              <a:rPr lang="de-DE" sz="1400" i="1" dirty="0">
                <a:sym typeface="Wingdings" panose="05000000000000000000" pitchFamily="2" charset="2"/>
              </a:rPr>
              <a:t>	-</a:t>
            </a:r>
            <a:r>
              <a:rPr lang="de-DE" sz="1400" b="1" dirty="0">
                <a:sym typeface="Wingdings" panose="05000000000000000000" pitchFamily="2" charset="2"/>
              </a:rPr>
              <a:t>Wahl</a:t>
            </a:r>
            <a:r>
              <a:rPr lang="de-DE" sz="1400" i="1" dirty="0">
                <a:sym typeface="Wingdings" panose="05000000000000000000" pitchFamily="2" charset="2"/>
              </a:rPr>
              <a:t>: </a:t>
            </a:r>
            <a:r>
              <a:rPr lang="de-DE" sz="1400" dirty="0">
                <a:sym typeface="Wingdings" panose="05000000000000000000" pitchFamily="2" charset="2"/>
              </a:rPr>
              <a:t>»Adoptiv-«: </a:t>
            </a:r>
            <a:r>
              <a:rPr lang="de-DE" sz="1400" i="1" dirty="0">
                <a:sym typeface="Wingdings" panose="05000000000000000000" pitchFamily="2" charset="2"/>
              </a:rPr>
              <a:t>Wahleltern, </a:t>
            </a:r>
            <a:r>
              <a:rPr lang="de-DE" sz="1400" i="1" dirty="0" err="1">
                <a:sym typeface="Wingdings" panose="05000000000000000000" pitchFamily="2" charset="2"/>
              </a:rPr>
              <a:t>Wahlkind</a:t>
            </a:r>
            <a:r>
              <a:rPr lang="de-DE" sz="1400" i="1" dirty="0">
                <a:sym typeface="Wingdings" panose="05000000000000000000" pitchFamily="2" charset="2"/>
              </a:rPr>
              <a:t>, Wahltochter</a:t>
            </a:r>
          </a:p>
        </p:txBody>
      </p:sp>
    </p:spTree>
    <p:extLst>
      <p:ext uri="{BB962C8B-B14F-4D97-AF65-F5344CB8AC3E}">
        <p14:creationId xmlns:p14="http://schemas.microsoft.com/office/powerpoint/2010/main" val="453095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81117C03-59F6-4DC5-81B9-AF6FE424DC47}"/>
              </a:ext>
            </a:extLst>
          </p:cNvPr>
          <p:cNvSpPr/>
          <p:nvPr/>
        </p:nvSpPr>
        <p:spPr>
          <a:xfrm>
            <a:off x="914400" y="640080"/>
            <a:ext cx="8668511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>
                <a:sym typeface="Wingdings" panose="05000000000000000000" pitchFamily="2" charset="2"/>
              </a:rPr>
              <a:t>e) Zur Rechtschreibung des Österreichischen Deutsch</a:t>
            </a:r>
          </a:p>
          <a:p>
            <a:endParaRPr lang="de-DE" b="1" dirty="0">
              <a:sym typeface="Wingdings" panose="05000000000000000000" pitchFamily="2" charset="2"/>
            </a:endParaRPr>
          </a:p>
          <a:p>
            <a:endParaRPr lang="de-DE" b="1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600" dirty="0">
                <a:sym typeface="Wingdings" panose="05000000000000000000" pitchFamily="2" charset="2"/>
              </a:rPr>
              <a:t>Seit der Rechtschreibreform von 2006 bestehen zwischen Deutschland, Österreich und der Schweiz keine wesentlichen Unterschiede in der Rechtschreibung</a:t>
            </a:r>
          </a:p>
          <a:p>
            <a:endParaRPr lang="de-DE" sz="1600" dirty="0">
              <a:sym typeface="Wingdings" panose="05000000000000000000" pitchFamily="2" charset="2"/>
            </a:endParaRPr>
          </a:p>
          <a:p>
            <a:r>
              <a:rPr lang="de-DE" sz="1600" dirty="0">
                <a:sym typeface="Wingdings" panose="05000000000000000000" pitchFamily="2" charset="2"/>
              </a:rPr>
              <a:t>      (beachte aber: </a:t>
            </a:r>
            <a:r>
              <a:rPr lang="de-DE" sz="1600" b="1" dirty="0">
                <a:solidFill>
                  <a:srgbClr val="7030A0"/>
                </a:solidFill>
                <a:sym typeface="Wingdings" panose="05000000000000000000" pitchFamily="2" charset="2"/>
              </a:rPr>
              <a:t>kein </a:t>
            </a:r>
            <a:r>
              <a:rPr lang="de-DE" sz="1600" b="1" i="1" dirty="0">
                <a:solidFill>
                  <a:srgbClr val="7030A0"/>
                </a:solidFill>
                <a:sym typeface="Wingdings" panose="05000000000000000000" pitchFamily="2" charset="2"/>
              </a:rPr>
              <a:t>ß</a:t>
            </a:r>
            <a:r>
              <a:rPr lang="de-DE" sz="1600" dirty="0">
                <a:sym typeface="Wingdings" panose="05000000000000000000" pitchFamily="2" charset="2"/>
              </a:rPr>
              <a:t> in der Schweiz!)</a:t>
            </a:r>
          </a:p>
          <a:p>
            <a:endParaRPr lang="de-DE" sz="1600" dirty="0">
              <a:sym typeface="Wingdings" panose="05000000000000000000" pitchFamily="2" charset="2"/>
            </a:endParaRPr>
          </a:p>
          <a:p>
            <a:endParaRPr lang="de-DE" sz="16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600" dirty="0">
                <a:sym typeface="Wingdings" panose="05000000000000000000" pitchFamily="2" charset="2"/>
              </a:rPr>
              <a:t>Vereinzelte erlaubte österreichische Schreibvarianten:</a:t>
            </a:r>
          </a:p>
          <a:p>
            <a:r>
              <a:rPr lang="de-DE" sz="1600" dirty="0">
                <a:sym typeface="Wingdings" panose="05000000000000000000" pitchFamily="2" charset="2"/>
              </a:rPr>
              <a:t>       </a:t>
            </a:r>
            <a:r>
              <a:rPr lang="de-DE" sz="1200" dirty="0">
                <a:sym typeface="Wingdings" panose="05000000000000000000" pitchFamily="2" charset="2"/>
              </a:rPr>
              <a:t>zum Beispiel:</a:t>
            </a:r>
            <a:r>
              <a:rPr lang="de-DE" sz="1400" dirty="0">
                <a:sym typeface="Wingdings" panose="05000000000000000000" pitchFamily="2" charset="2"/>
              </a:rPr>
              <a:t>	</a:t>
            </a:r>
            <a:r>
              <a:rPr lang="de-DE" sz="1400" i="1" dirty="0">
                <a:sym typeface="Wingdings" panose="05000000000000000000" pitchFamily="2" charset="2"/>
              </a:rPr>
              <a:t>Tun</a:t>
            </a:r>
            <a:r>
              <a:rPr lang="de-DE" sz="1400" i="1" u="sng" dirty="0">
                <a:sym typeface="Wingdings" panose="05000000000000000000" pitchFamily="2" charset="2"/>
              </a:rPr>
              <a:t>e</a:t>
            </a:r>
            <a:r>
              <a:rPr lang="de-DE" sz="1400" i="1" dirty="0">
                <a:sym typeface="Wingdings" panose="05000000000000000000" pitchFamily="2" charset="2"/>
              </a:rPr>
              <a:t>ll</a:t>
            </a:r>
            <a:r>
              <a:rPr lang="de-DE" sz="1400" dirty="0">
                <a:sym typeface="Wingdings" panose="05000000000000000000" pitchFamily="2" charset="2"/>
              </a:rPr>
              <a:t>   neben  </a:t>
            </a:r>
            <a:r>
              <a:rPr lang="de-DE" sz="1400" i="1" dirty="0">
                <a:sym typeface="Wingdings" panose="05000000000000000000" pitchFamily="2" charset="2"/>
              </a:rPr>
              <a:t>Tunnel</a:t>
            </a:r>
          </a:p>
          <a:p>
            <a:pPr lvl="1"/>
            <a:r>
              <a:rPr lang="de-DE" sz="1400" dirty="0">
                <a:sym typeface="Wingdings" panose="05000000000000000000" pitchFamily="2" charset="2"/>
              </a:rPr>
              <a:t>		</a:t>
            </a:r>
            <a:r>
              <a:rPr lang="de-DE" sz="1400" i="1" dirty="0" err="1">
                <a:sym typeface="Wingdings" panose="05000000000000000000" pitchFamily="2" charset="2"/>
              </a:rPr>
              <a:t>Spass</a:t>
            </a:r>
            <a:r>
              <a:rPr lang="de-DE" sz="1400" dirty="0">
                <a:sym typeface="Wingdings" panose="05000000000000000000" pitchFamily="2" charset="2"/>
              </a:rPr>
              <a:t>    neben  </a:t>
            </a:r>
            <a:r>
              <a:rPr lang="de-DE" sz="1400" i="1" dirty="0">
                <a:sym typeface="Wingdings" panose="05000000000000000000" pitchFamily="2" charset="2"/>
              </a:rPr>
              <a:t>Spaß</a:t>
            </a:r>
          </a:p>
          <a:p>
            <a:endParaRPr lang="de-DE" b="1" dirty="0">
              <a:sym typeface="Wingdings" panose="05000000000000000000" pitchFamily="2" charset="2"/>
            </a:endParaRPr>
          </a:p>
          <a:p>
            <a:endParaRPr lang="de-DE" sz="1600" b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83279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81117C03-59F6-4DC5-81B9-AF6FE424DC47}"/>
              </a:ext>
            </a:extLst>
          </p:cNvPr>
          <p:cNvSpPr/>
          <p:nvPr/>
        </p:nvSpPr>
        <p:spPr>
          <a:xfrm>
            <a:off x="987552" y="658368"/>
            <a:ext cx="859535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>
                <a:sym typeface="Wingdings" panose="05000000000000000000" pitchFamily="2" charset="2"/>
              </a:rPr>
              <a:t>f) Zur Phraseologie des Österreichischen Deutsch</a:t>
            </a:r>
          </a:p>
          <a:p>
            <a:endParaRPr lang="de-DE" b="1" dirty="0">
              <a:sym typeface="Wingdings" panose="05000000000000000000" pitchFamily="2" charset="2"/>
            </a:endParaRPr>
          </a:p>
          <a:p>
            <a:r>
              <a:rPr lang="de-DE" sz="1600" b="1" dirty="0">
                <a:sym typeface="Wingdings" panose="05000000000000000000" pitchFamily="2" charset="2"/>
              </a:rPr>
              <a:t> Typische Wortverbindungen: Redewendungen, Redensarten und feste  Fügungen </a:t>
            </a:r>
          </a:p>
          <a:p>
            <a:endParaRPr lang="de-DE" b="1" dirty="0">
              <a:sym typeface="Wingdings" panose="05000000000000000000" pitchFamily="2" charset="2"/>
            </a:endParaRPr>
          </a:p>
          <a:p>
            <a:r>
              <a:rPr lang="de-DE" b="1" dirty="0">
                <a:sym typeface="Wingdings" panose="05000000000000000000" pitchFamily="2" charset="2"/>
              </a:rPr>
              <a:t>	</a:t>
            </a:r>
            <a:r>
              <a:rPr lang="de-DE" sz="1400" i="1" dirty="0">
                <a:sym typeface="Wingdings" panose="05000000000000000000" pitchFamily="2" charset="2"/>
              </a:rPr>
              <a:t>anno Schnee		</a:t>
            </a:r>
            <a:r>
              <a:rPr lang="de-DE" sz="1400" dirty="0">
                <a:sym typeface="Wingdings" panose="05000000000000000000" pitchFamily="2" charset="2"/>
              </a:rPr>
              <a:t>»vor langer Zeit«</a:t>
            </a:r>
          </a:p>
          <a:p>
            <a:r>
              <a:rPr lang="de-DE" sz="1400" i="1" dirty="0">
                <a:sym typeface="Wingdings" panose="05000000000000000000" pitchFamily="2" charset="2"/>
              </a:rPr>
              <a:t>	in die Hacken gehen		</a:t>
            </a:r>
            <a:r>
              <a:rPr lang="de-DE" sz="1400" dirty="0">
                <a:sym typeface="Wingdings" panose="05000000000000000000" pitchFamily="2" charset="2"/>
              </a:rPr>
              <a:t>»zur Arbeit gehen«</a:t>
            </a:r>
          </a:p>
          <a:p>
            <a:r>
              <a:rPr lang="de-DE" sz="1400" i="1" dirty="0">
                <a:sym typeface="Wingdings" panose="05000000000000000000" pitchFamily="2" charset="2"/>
              </a:rPr>
              <a:t>	die Patschen anziehen/</a:t>
            </a:r>
          </a:p>
          <a:p>
            <a:r>
              <a:rPr lang="de-DE" sz="1400" i="1" dirty="0">
                <a:sym typeface="Wingdings" panose="05000000000000000000" pitchFamily="2" charset="2"/>
              </a:rPr>
              <a:t>	aufstellen/strecken		</a:t>
            </a:r>
            <a:r>
              <a:rPr lang="de-DE" sz="1400" dirty="0">
                <a:sym typeface="Wingdings" panose="05000000000000000000" pitchFamily="2" charset="2"/>
              </a:rPr>
              <a:t>»sterben«</a:t>
            </a:r>
          </a:p>
          <a:p>
            <a:r>
              <a:rPr lang="de-DE" sz="1400" i="1" dirty="0">
                <a:sym typeface="Wingdings" panose="05000000000000000000" pitchFamily="2" charset="2"/>
              </a:rPr>
              <a:t>	auf die Seife steigen		</a:t>
            </a:r>
            <a:r>
              <a:rPr lang="de-DE" sz="1400" dirty="0">
                <a:sym typeface="Wingdings" panose="05000000000000000000" pitchFamily="2" charset="2"/>
              </a:rPr>
              <a:t>»ins Fettnäpfchen treten«</a:t>
            </a:r>
          </a:p>
          <a:p>
            <a:endParaRPr lang="de-DE" sz="1400" i="1" dirty="0">
              <a:sym typeface="Wingdings" panose="05000000000000000000" pitchFamily="2" charset="2"/>
            </a:endParaRPr>
          </a:p>
          <a:p>
            <a:r>
              <a:rPr lang="de-DE" sz="1400" i="1" dirty="0">
                <a:sym typeface="Wingdings" panose="05000000000000000000" pitchFamily="2" charset="2"/>
              </a:rPr>
              <a:t>	Damit kannst du dich abbrausen!	</a:t>
            </a:r>
            <a:r>
              <a:rPr lang="de-DE" sz="1400" dirty="0">
                <a:sym typeface="Wingdings" panose="05000000000000000000" pitchFamily="2" charset="2"/>
              </a:rPr>
              <a:t>»Das kommt nicht in Frage!«</a:t>
            </a:r>
          </a:p>
          <a:p>
            <a:r>
              <a:rPr lang="de-DE" sz="1400" i="1" dirty="0">
                <a:sym typeface="Wingdings" panose="05000000000000000000" pitchFamily="2" charset="2"/>
              </a:rPr>
              <a:t>	Da fährt die Eisenbahn drüber!	 </a:t>
            </a:r>
            <a:r>
              <a:rPr lang="de-DE" sz="1400" dirty="0">
                <a:sym typeface="Wingdings" panose="05000000000000000000" pitchFamily="2" charset="2"/>
              </a:rPr>
              <a:t>»Das steht unabänderlich fest!«</a:t>
            </a:r>
          </a:p>
          <a:p>
            <a:r>
              <a:rPr lang="de-DE" sz="1400" dirty="0">
                <a:sym typeface="Wingdings" panose="05000000000000000000" pitchFamily="2" charset="2"/>
              </a:rPr>
              <a:t>	</a:t>
            </a:r>
            <a:r>
              <a:rPr lang="de-DE" sz="1400" i="1" dirty="0">
                <a:sym typeface="Wingdings" panose="05000000000000000000" pitchFamily="2" charset="2"/>
              </a:rPr>
              <a:t>Da schau her!</a:t>
            </a:r>
            <a:r>
              <a:rPr lang="de-DE" sz="1400" dirty="0">
                <a:sym typeface="Wingdings" panose="05000000000000000000" pitchFamily="2" charset="2"/>
              </a:rPr>
              <a:t>		 »Sieh einmal an!«</a:t>
            </a:r>
          </a:p>
          <a:p>
            <a:r>
              <a:rPr lang="de-DE" sz="1400" dirty="0">
                <a:sym typeface="Wingdings" panose="05000000000000000000" pitchFamily="2" charset="2"/>
              </a:rPr>
              <a:t>	</a:t>
            </a:r>
            <a:r>
              <a:rPr lang="de-DE" sz="1400" i="1" dirty="0">
                <a:sym typeface="Wingdings" panose="05000000000000000000" pitchFamily="2" charset="2"/>
              </a:rPr>
              <a:t>Passt schon!	</a:t>
            </a:r>
            <a:r>
              <a:rPr lang="de-DE" sz="1400" dirty="0">
                <a:sym typeface="Wingdings" panose="05000000000000000000" pitchFamily="2" charset="2"/>
              </a:rPr>
              <a:t>		 »Ist in Ordnung!«</a:t>
            </a:r>
          </a:p>
          <a:p>
            <a:endParaRPr lang="de-DE" sz="1600" b="1" dirty="0">
              <a:sym typeface="Wingdings" panose="05000000000000000000" pitchFamily="2" charset="2"/>
            </a:endParaRPr>
          </a:p>
          <a:p>
            <a:r>
              <a:rPr lang="de-DE" sz="1600" b="1" dirty="0">
                <a:sym typeface="Wingdings" panose="05000000000000000000" pitchFamily="2" charset="2"/>
              </a:rPr>
              <a:t>	</a:t>
            </a:r>
            <a:r>
              <a:rPr lang="de-DE" sz="1400" i="1" dirty="0">
                <a:sym typeface="Wingdings" panose="05000000000000000000" pitchFamily="2" charset="2"/>
              </a:rPr>
              <a:t>Aktion scharf		</a:t>
            </a:r>
            <a:r>
              <a:rPr lang="de-DE" sz="1400" dirty="0">
                <a:sym typeface="Wingdings" panose="05000000000000000000" pitchFamily="2" charset="2"/>
              </a:rPr>
              <a:t>»polizeiliche Schwerpunktkontrolle«</a:t>
            </a:r>
          </a:p>
          <a:p>
            <a:r>
              <a:rPr lang="de-DE" sz="1400" i="1" dirty="0">
                <a:sym typeface="Wingdings" panose="05000000000000000000" pitchFamily="2" charset="2"/>
              </a:rPr>
              <a:t>	a </a:t>
            </a:r>
            <a:r>
              <a:rPr lang="de-DE" sz="1400" i="1" dirty="0" err="1">
                <a:sym typeface="Wingdings" panose="05000000000000000000" pitchFamily="2" charset="2"/>
              </a:rPr>
              <a:t>gmahte</a:t>
            </a:r>
            <a:r>
              <a:rPr lang="de-DE" sz="1400" i="1" dirty="0">
                <a:sym typeface="Wingdings" panose="05000000000000000000" pitchFamily="2" charset="2"/>
              </a:rPr>
              <a:t> Wiesen		</a:t>
            </a:r>
            <a:r>
              <a:rPr lang="de-DE" sz="1400" dirty="0">
                <a:sym typeface="Wingdings" panose="05000000000000000000" pitchFamily="2" charset="2"/>
              </a:rPr>
              <a:t>»eine leicht zu bewältigende Sache«</a:t>
            </a:r>
          </a:p>
          <a:p>
            <a:r>
              <a:rPr lang="de-DE" sz="1400" i="1" dirty="0">
                <a:sym typeface="Wingdings" panose="05000000000000000000" pitchFamily="2" charset="2"/>
              </a:rPr>
              <a:t>	ein hatscherter Vergleich		</a:t>
            </a:r>
            <a:r>
              <a:rPr lang="de-DE" sz="1400" dirty="0">
                <a:sym typeface="Wingdings" panose="05000000000000000000" pitchFamily="2" charset="2"/>
              </a:rPr>
              <a:t>»ein hinkender Vergleich«</a:t>
            </a:r>
          </a:p>
          <a:p>
            <a:r>
              <a:rPr lang="de-DE" sz="1400" i="1" dirty="0">
                <a:sym typeface="Wingdings" panose="05000000000000000000" pitchFamily="2" charset="2"/>
              </a:rPr>
              <a:t>	wilde[r] Abgeordnete[r]		</a:t>
            </a:r>
            <a:r>
              <a:rPr lang="de-DE" sz="1400" dirty="0">
                <a:sym typeface="Wingdings" panose="05000000000000000000" pitchFamily="2" charset="2"/>
              </a:rPr>
              <a:t>»keiner Partei angehörende[r] Abgeordnete[r]«	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A55C8711-4767-4382-8074-9516326CE976}"/>
              </a:ext>
            </a:extLst>
          </p:cNvPr>
          <p:cNvSpPr/>
          <p:nvPr/>
        </p:nvSpPr>
        <p:spPr>
          <a:xfrm>
            <a:off x="844296" y="5775883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1400" dirty="0">
                <a:hlinkClick r:id="rId2"/>
              </a:rPr>
              <a:t>http://www.duden.at/media/downloads/oesterreichisches_deutsch.pdf</a:t>
            </a:r>
            <a:endParaRPr lang="de-DE" sz="1400" dirty="0"/>
          </a:p>
          <a:p>
            <a:r>
              <a:rPr lang="de-DE" sz="1400" dirty="0"/>
              <a:t>S. 40 f.</a:t>
            </a:r>
          </a:p>
        </p:txBody>
      </p:sp>
    </p:spTree>
    <p:extLst>
      <p:ext uri="{BB962C8B-B14F-4D97-AF65-F5344CB8AC3E}">
        <p14:creationId xmlns:p14="http://schemas.microsoft.com/office/powerpoint/2010/main" val="2126552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2E667A3F-2597-4381-B42A-C0DD7ABE875A}"/>
              </a:ext>
            </a:extLst>
          </p:cNvPr>
          <p:cNvSpPr txBox="1"/>
          <p:nvPr/>
        </p:nvSpPr>
        <p:spPr>
          <a:xfrm>
            <a:off x="1554480" y="1252728"/>
            <a:ext cx="7155998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>
                <a:solidFill>
                  <a:srgbClr val="00B050"/>
                </a:solidFill>
              </a:rPr>
              <a:t>Arbeitsauftrag:</a:t>
            </a:r>
          </a:p>
          <a:p>
            <a:endParaRPr lang="de-DE" sz="1600" dirty="0"/>
          </a:p>
          <a:p>
            <a:r>
              <a:rPr lang="de-DE" sz="1600" dirty="0"/>
              <a:t>Gibt es im Tschechischen Redewendungen, die sich mit einer deutschländischen </a:t>
            </a:r>
          </a:p>
          <a:p>
            <a:r>
              <a:rPr lang="de-DE" sz="1600" dirty="0"/>
              <a:t>oder österreichischen Varietät vergleichen lassen?</a:t>
            </a:r>
          </a:p>
          <a:p>
            <a:endParaRPr lang="de-DE" sz="1600" dirty="0"/>
          </a:p>
          <a:p>
            <a:r>
              <a:rPr lang="de-DE" sz="1600" dirty="0"/>
              <a:t>Benutzen Sie hierfür folgenden Link: </a:t>
            </a:r>
          </a:p>
          <a:p>
            <a:r>
              <a:rPr lang="de-DE" sz="1600" dirty="0">
                <a:hlinkClick r:id="rId2"/>
              </a:rPr>
              <a:t>http://www.duden.at/media/downloads/oesterreichisches_deutsch.pdf</a:t>
            </a:r>
            <a:endParaRPr lang="de-DE" sz="1600" dirty="0"/>
          </a:p>
          <a:p>
            <a:r>
              <a:rPr lang="de-DE" sz="1600" dirty="0"/>
              <a:t>S. 40 f.</a:t>
            </a:r>
          </a:p>
          <a:p>
            <a:endParaRPr lang="de-DE" sz="1600" dirty="0">
              <a:sym typeface="Wingdings" panose="05000000000000000000" pitchFamily="2" charset="2"/>
            </a:endParaRPr>
          </a:p>
          <a:p>
            <a:r>
              <a:rPr lang="de-DE" sz="1600" dirty="0"/>
              <a:t>Denken Sie dabei an das Beispiel, das wir in unserer ersten Sitzung diskutiert haben:</a:t>
            </a:r>
          </a:p>
          <a:p>
            <a:r>
              <a:rPr lang="de-DE" sz="1600" dirty="0"/>
              <a:t>‚</a:t>
            </a:r>
            <a:r>
              <a:rPr lang="de-DE" sz="1600" i="1" dirty="0"/>
              <a:t>Gewissensbiss‘ – ‚das Gewissen beißt im Nacken</a:t>
            </a:r>
            <a:r>
              <a:rPr lang="de-DE" sz="1600" dirty="0"/>
              <a:t>‘</a:t>
            </a:r>
          </a:p>
          <a:p>
            <a:endParaRPr lang="de-DE" sz="1600" dirty="0"/>
          </a:p>
          <a:p>
            <a:r>
              <a:rPr lang="de-DE" sz="1600" dirty="0"/>
              <a:t>Teilen Sie mir Ihre Ergebnisse in einer kurzen Mail (bis 8. April) mit! </a:t>
            </a:r>
          </a:p>
        </p:txBody>
      </p:sp>
    </p:spTree>
    <p:extLst>
      <p:ext uri="{BB962C8B-B14F-4D97-AF65-F5344CB8AC3E}">
        <p14:creationId xmlns:p14="http://schemas.microsoft.com/office/powerpoint/2010/main" val="3573870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81117C03-59F6-4DC5-81B9-AF6FE424DC47}"/>
              </a:ext>
            </a:extLst>
          </p:cNvPr>
          <p:cNvSpPr/>
          <p:nvPr/>
        </p:nvSpPr>
        <p:spPr>
          <a:xfrm>
            <a:off x="676657" y="201168"/>
            <a:ext cx="70621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>
                <a:sym typeface="Wingdings" panose="05000000000000000000" pitchFamily="2" charset="2"/>
              </a:rPr>
              <a:t>g) Zur Aussprache des Österreichischen Deutsch</a:t>
            </a:r>
          </a:p>
          <a:p>
            <a:r>
              <a:rPr lang="de-DE" b="1" dirty="0">
                <a:sym typeface="Wingdings" panose="05000000000000000000" pitchFamily="2" charset="2"/>
              </a:rPr>
              <a:t>	</a:t>
            </a:r>
            <a:r>
              <a:rPr lang="de-DE" sz="1600" b="1" dirty="0">
                <a:sym typeface="Wingdings" panose="05000000000000000000" pitchFamily="2" charset="2"/>
              </a:rPr>
              <a:t>[Unterschiede in der Standardlautung]</a:t>
            </a:r>
          </a:p>
          <a:p>
            <a:r>
              <a:rPr lang="de-DE" sz="1600" b="1" dirty="0">
                <a:sym typeface="Wingdings" panose="05000000000000000000" pitchFamily="2" charset="2"/>
              </a:rPr>
              <a:t>	</a:t>
            </a:r>
            <a:r>
              <a:rPr lang="de-DE" sz="1200" b="1" dirty="0">
                <a:sym typeface="Wingdings" panose="05000000000000000000" pitchFamily="2" charset="2"/>
              </a:rPr>
              <a:t>[vgl. Ebner 2008, S. 42 f.]</a:t>
            </a:r>
          </a:p>
          <a:p>
            <a:endParaRPr lang="de-DE" sz="1400" b="1" dirty="0">
              <a:latin typeface="Aharoni" panose="02010803020104030203" pitchFamily="2" charset="-79"/>
              <a:cs typeface="Aharoni" panose="02010803020104030203" pitchFamily="2" charset="-79"/>
              <a:sym typeface="Wingdings" panose="05000000000000000000" pitchFamily="2" charset="2"/>
            </a:endParaRPr>
          </a:p>
          <a:p>
            <a:r>
              <a:rPr lang="de-DE" sz="1400" b="1" dirty="0">
                <a:latin typeface="Aharoni" panose="02010803020104030203" pitchFamily="2" charset="-79"/>
                <a:cs typeface="Aharoni" panose="02010803020104030203" pitchFamily="2" charset="-79"/>
                <a:sym typeface="Wingdings" panose="05000000000000000000" pitchFamily="2" charset="2"/>
              </a:rPr>
              <a:t>	 einige Beispiele:</a:t>
            </a:r>
          </a:p>
          <a:p>
            <a:endParaRPr lang="de-DE" sz="1600" b="1" dirty="0">
              <a:sym typeface="Wingdings" panose="05000000000000000000" pitchFamily="2" charset="2"/>
            </a:endParaRPr>
          </a:p>
          <a:p>
            <a:endParaRPr lang="de-DE" b="1" dirty="0">
              <a:sym typeface="Wingdings" panose="05000000000000000000" pitchFamily="2" charset="2"/>
            </a:endParaRPr>
          </a:p>
          <a:p>
            <a:endParaRPr lang="de-DE" b="1" dirty="0">
              <a:sym typeface="Wingdings" panose="05000000000000000000" pitchFamily="2" charset="2"/>
            </a:endParaRPr>
          </a:p>
          <a:p>
            <a:endParaRPr lang="de-DE" b="1" dirty="0">
              <a:sym typeface="Wingdings" panose="05000000000000000000" pitchFamily="2" charset="2"/>
            </a:endParaRPr>
          </a:p>
          <a:p>
            <a:endParaRPr lang="de-DE" b="1" dirty="0">
              <a:sym typeface="Wingdings" panose="05000000000000000000" pitchFamily="2" charset="2"/>
            </a:endParaRPr>
          </a:p>
          <a:p>
            <a:endParaRPr lang="de-DE" b="1" dirty="0">
              <a:sym typeface="Wingdings" panose="05000000000000000000" pitchFamily="2" charset="2"/>
            </a:endParaRPr>
          </a:p>
          <a:p>
            <a:endParaRPr lang="de-DE" sz="1600" b="1" dirty="0">
              <a:sym typeface="Wingdings" panose="05000000000000000000" pitchFamily="2" charset="2"/>
            </a:endParaRPr>
          </a:p>
        </p:txBody>
      </p:sp>
      <p:graphicFrame>
        <p:nvGraphicFramePr>
          <p:cNvPr id="3" name="Tabelle 3">
            <a:extLst>
              <a:ext uri="{FF2B5EF4-FFF2-40B4-BE49-F238E27FC236}">
                <a16:creationId xmlns:a16="http://schemas.microsoft.com/office/drawing/2014/main" id="{CDB65EF4-78BE-424A-8E86-EE4EA46FB6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933224"/>
              </p:ext>
            </p:extLst>
          </p:nvPr>
        </p:nvGraphicFramePr>
        <p:xfrm>
          <a:off x="1719072" y="1657740"/>
          <a:ext cx="8111744" cy="4881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7744">
                  <a:extLst>
                    <a:ext uri="{9D8B030D-6E8A-4147-A177-3AD203B41FA5}">
                      <a16:colId xmlns:a16="http://schemas.microsoft.com/office/drawing/2014/main" val="420668334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4431755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österreichisches Deutsch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deutschländisches Deutsch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069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Weicher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einschleifender </a:t>
                      </a:r>
                      <a:r>
                        <a:rPr lang="de-DE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Stimmeinsatz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wodurch der von Deutschen als »weich« empfundene Klang der österreichischen Varietät entsteht.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Harter Stimmeinsatz 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der deutschen Normaussprache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6807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bestimmten unbetonten Silben steht ein voller, aber schwach betonter Vokal. In 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reden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z.B. folgt dem stark betonten ein schwach betontes [e]. Diese Ab-folge von betont und unbetont wird von Deutschen oft als Singsang empfunden.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bestimmten unbetonten Silben steht eine gemurmelt gesprochene Schwundstufe des e, der </a:t>
                      </a:r>
                      <a:r>
                        <a:rPr lang="de-DE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Schwa-Laut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In 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reden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z.B. folgt dem Vollvokal [e] ein Schwa-Laut [ə].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028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Beim </a:t>
                      </a:r>
                      <a:r>
                        <a:rPr lang="de-DE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S-Laut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wird nicht zwischen stimmhaft und stimmlos unterschieden. Stimmhaftes 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wird nur von geschulten Sprechern verwendet.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Beim S-Laut (vor allem im Norddeutschen) klare Unterscheidung zwischen stimmlos und stimmhaft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404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Nach Vokalen wird 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-r- ­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­– vor allem in Ostösterreich– vokalisiert, z.B. 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fahren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[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fo:</a:t>
                      </a:r>
                      <a:r>
                        <a:rPr lang="de-DE" sz="1400" b="0" dirty="0" err="1"/>
                        <a:t>ɐ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], 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verlieren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[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fɛ</a:t>
                      </a:r>
                      <a:r>
                        <a:rPr lang="de-DE" sz="1400" b="0" dirty="0" err="1"/>
                        <a:t>ɐli:ɐ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], in der Umgangssprache gilt das auch für ­-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-­, z.B. in 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Schuld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[</a:t>
                      </a:r>
                      <a:r>
                        <a:rPr lang="de-DE" sz="1400" b="0" dirty="0" err="1"/>
                        <a:t>ʃu:i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].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Aussprache laut Norm [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fa:rən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fɛ</a:t>
                      </a:r>
                      <a:r>
                        <a:rPr lang="de-DE" sz="1400" b="0" dirty="0" err="1"/>
                        <a:t>ɐli:rə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de-DE" sz="1400" b="0" dirty="0"/>
                        <a:t> </a:t>
                      </a:r>
                      <a:r>
                        <a:rPr lang="de-DE" sz="1400" b="0" dirty="0" err="1"/>
                        <a:t>ʃʊlt</a:t>
                      </a:r>
                      <a:r>
                        <a:rPr lang="de-DE" sz="1400" b="0" dirty="0"/>
                        <a:t>]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allerdings mit deutlichen regionalen Unterschieden, wobei 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und 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 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oft wegfallen, allerdings nicht vokalisiert werden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531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Wörter mit dem Anlaut 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ch­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werden mit 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-­ gesprochen: 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Chemie, Cheops, Cherusker, China, Chitin, Chinin, Chirurg 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(jeweils mit allen Ableitungen und 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Zusam-mensetzungen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Aussprache mit 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21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357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7902E20D-7AE9-46F2-A4B5-31815C105875}"/>
              </a:ext>
            </a:extLst>
          </p:cNvPr>
          <p:cNvSpPr txBox="1"/>
          <p:nvPr/>
        </p:nvSpPr>
        <p:spPr>
          <a:xfrm>
            <a:off x="841248" y="356616"/>
            <a:ext cx="9646487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600" b="1" dirty="0">
                <a:sym typeface="Wingdings" panose="05000000000000000000" pitchFamily="2" charset="2"/>
              </a:rPr>
              <a:t>Betonung: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de-DE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de-DE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sym typeface="Wingdings" panose="05000000000000000000" pitchFamily="2" charset="2"/>
              </a:rPr>
              <a:t>Beispiel: Französische Fremdwörter </a:t>
            </a:r>
          </a:p>
          <a:p>
            <a:pPr lvl="1"/>
            <a:r>
              <a:rPr lang="de-DE" sz="1600" dirty="0">
                <a:sym typeface="Wingdings" panose="05000000000000000000" pitchFamily="2" charset="2"/>
              </a:rPr>
              <a:t>             </a:t>
            </a:r>
            <a:r>
              <a:rPr lang="de-DE" sz="1400" dirty="0">
                <a:sym typeface="Wingdings" panose="05000000000000000000" pitchFamily="2" charset="2"/>
              </a:rPr>
              <a:t>(oder als solche empfundene)</a:t>
            </a:r>
          </a:p>
          <a:p>
            <a:pPr lvl="1"/>
            <a:endParaRPr lang="de-DE" sz="1600" dirty="0">
              <a:sym typeface="Wingdings" panose="05000000000000000000" pitchFamily="2" charset="2"/>
            </a:endParaRPr>
          </a:p>
          <a:p>
            <a:pPr lvl="1"/>
            <a:r>
              <a:rPr lang="de-DE" sz="1600" dirty="0">
                <a:sym typeface="Wingdings" panose="05000000000000000000" pitchFamily="2" charset="2"/>
              </a:rPr>
              <a:t>	  werden auf der letzten Silbe betont, z. B. </a:t>
            </a:r>
            <a:r>
              <a:rPr lang="de-DE" sz="1400" b="1" i="1" dirty="0">
                <a:sym typeface="Wingdings" panose="05000000000000000000" pitchFamily="2" charset="2"/>
              </a:rPr>
              <a:t>Kaffee</a:t>
            </a:r>
            <a:r>
              <a:rPr lang="de-DE" sz="1400" i="1" dirty="0">
                <a:sym typeface="Wingdings" panose="05000000000000000000" pitchFamily="2" charset="2"/>
              </a:rPr>
              <a:t>, </a:t>
            </a:r>
          </a:p>
          <a:p>
            <a:pPr lvl="1"/>
            <a:r>
              <a:rPr lang="de-DE" sz="1400" i="1" dirty="0">
                <a:sym typeface="Wingdings" panose="05000000000000000000" pitchFamily="2" charset="2"/>
              </a:rPr>
              <a:t>				                  Tabak, Telefon</a:t>
            </a:r>
          </a:p>
          <a:p>
            <a:pPr lvl="1"/>
            <a:endParaRPr lang="de-DE" sz="1600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sym typeface="Wingdings" panose="05000000000000000000" pitchFamily="2" charset="2"/>
              </a:rPr>
              <a:t>Beispiel aus der Satzbetonung:</a:t>
            </a:r>
          </a:p>
          <a:p>
            <a:r>
              <a:rPr lang="de-DE" sz="1400" dirty="0">
                <a:sym typeface="Wingdings" panose="05000000000000000000" pitchFamily="2" charset="2"/>
              </a:rPr>
              <a:t>       Steht </a:t>
            </a:r>
            <a:r>
              <a:rPr lang="de-DE" sz="1400" i="1" dirty="0">
                <a:sym typeface="Wingdings" panose="05000000000000000000" pitchFamily="2" charset="2"/>
              </a:rPr>
              <a:t>sich</a:t>
            </a:r>
            <a:r>
              <a:rPr lang="de-DE" sz="1400" dirty="0">
                <a:sym typeface="Wingdings" panose="05000000000000000000" pitchFamily="2" charset="2"/>
              </a:rPr>
              <a:t> in Verbindung mit einer Präposition, wird in Österreich </a:t>
            </a:r>
            <a:r>
              <a:rPr lang="de-DE" sz="1400" i="1" dirty="0">
                <a:sym typeface="Wingdings" panose="05000000000000000000" pitchFamily="2" charset="2"/>
              </a:rPr>
              <a:t>sich</a:t>
            </a:r>
            <a:r>
              <a:rPr lang="de-DE" sz="1400" dirty="0">
                <a:sym typeface="Wingdings" panose="05000000000000000000" pitchFamily="2" charset="2"/>
              </a:rPr>
              <a:t> betont, in Deutschland die Präposition, </a:t>
            </a:r>
          </a:p>
          <a:p>
            <a:endParaRPr lang="de-DE" sz="1400" dirty="0">
              <a:sym typeface="Wingdings" panose="05000000000000000000" pitchFamily="2" charset="2"/>
            </a:endParaRPr>
          </a:p>
          <a:p>
            <a:r>
              <a:rPr lang="de-DE" sz="1400" dirty="0">
                <a:sym typeface="Wingdings" panose="05000000000000000000" pitchFamily="2" charset="2"/>
              </a:rPr>
              <a:t>	z. B.: </a:t>
            </a:r>
            <a:r>
              <a:rPr lang="de-DE" sz="1400" i="1" dirty="0">
                <a:sym typeface="Wingdings" panose="05000000000000000000" pitchFamily="2" charset="2"/>
              </a:rPr>
              <a:t>etwas von </a:t>
            </a:r>
            <a:r>
              <a:rPr lang="de-DE" sz="1400" b="1" i="1" dirty="0">
                <a:sym typeface="Wingdings" panose="05000000000000000000" pitchFamily="2" charset="2"/>
              </a:rPr>
              <a:t>sich</a:t>
            </a:r>
            <a:r>
              <a:rPr lang="de-DE" sz="1400" i="1" dirty="0">
                <a:sym typeface="Wingdings" panose="05000000000000000000" pitchFamily="2" charset="2"/>
              </a:rPr>
              <a:t> geben, zu </a:t>
            </a:r>
            <a:r>
              <a:rPr lang="de-DE" sz="1400" b="1" i="1" dirty="0">
                <a:sym typeface="Wingdings" panose="05000000000000000000" pitchFamily="2" charset="2"/>
              </a:rPr>
              <a:t>sich</a:t>
            </a:r>
            <a:r>
              <a:rPr lang="de-DE" sz="1400" i="1" dirty="0">
                <a:sym typeface="Wingdings" panose="05000000000000000000" pitchFamily="2" charset="2"/>
              </a:rPr>
              <a:t> nehmen</a:t>
            </a:r>
          </a:p>
          <a:p>
            <a:endParaRPr lang="de-DE" sz="1400" i="1" dirty="0">
              <a:sym typeface="Wingdings" panose="05000000000000000000" pitchFamily="2" charset="2"/>
            </a:endParaRPr>
          </a:p>
          <a:p>
            <a:endParaRPr lang="de-DE" sz="1400" i="1" dirty="0">
              <a:sym typeface="Wingdings" panose="05000000000000000000" pitchFamily="2" charset="2"/>
            </a:endParaRPr>
          </a:p>
          <a:p>
            <a:r>
              <a:rPr lang="de-DE" sz="1600" b="1" u="sng" dirty="0">
                <a:sym typeface="Wingdings" panose="05000000000000000000" pitchFamily="2" charset="2"/>
              </a:rPr>
              <a:t>BEACHTE:</a:t>
            </a:r>
          </a:p>
          <a:p>
            <a:endParaRPr lang="de-DE" sz="1600" b="1" u="sng" dirty="0">
              <a:sym typeface="Wingdings" panose="05000000000000000000" pitchFamily="2" charset="2"/>
            </a:endParaRPr>
          </a:p>
          <a:p>
            <a:r>
              <a:rPr lang="de-DE" sz="1600" dirty="0">
                <a:sym typeface="Wingdings" panose="05000000000000000000" pitchFamily="2" charset="2"/>
              </a:rPr>
              <a:t>„Einen wichtigen, mangels geeigneter Beschreibungsmethoden leider vernachlässigten suprasegmentalen Bereich</a:t>
            </a:r>
          </a:p>
          <a:p>
            <a:r>
              <a:rPr lang="de-DE" sz="1600" dirty="0">
                <a:sym typeface="Wingdings" panose="05000000000000000000" pitchFamily="2" charset="2"/>
              </a:rPr>
              <a:t> bilden […] die sprechkonstitutiven Eigenschaften der Artikulationsbasis, der Lautbildung (Artikulation) und</a:t>
            </a:r>
          </a:p>
          <a:p>
            <a:r>
              <a:rPr lang="de-DE" sz="1600" dirty="0">
                <a:sym typeface="Wingdings" panose="05000000000000000000" pitchFamily="2" charset="2"/>
              </a:rPr>
              <a:t>Der Sprachmelodie (Intonation).</a:t>
            </a:r>
          </a:p>
          <a:p>
            <a:r>
              <a:rPr lang="de-DE" sz="1600" dirty="0">
                <a:sym typeface="Wingdings" panose="05000000000000000000" pitchFamily="2" charset="2"/>
              </a:rPr>
              <a:t>Diese populär als ‚Färbung‘ oder ‚Akzent‘ bezeichneten Eigenschaften sind landschaftlich verschieden und </a:t>
            </a:r>
          </a:p>
          <a:p>
            <a:r>
              <a:rPr lang="de-DE" sz="1600" dirty="0">
                <a:sym typeface="Wingdings" panose="05000000000000000000" pitchFamily="2" charset="2"/>
              </a:rPr>
              <a:t>schlagen vom Dialekt bis in den Standard durch.“ </a:t>
            </a:r>
          </a:p>
          <a:p>
            <a:r>
              <a:rPr lang="de-DE" sz="1400" dirty="0">
                <a:sym typeface="Wingdings" panose="05000000000000000000" pitchFamily="2" charset="2"/>
              </a:rPr>
              <a:t>(Wiesinger 2014, 12)</a:t>
            </a:r>
          </a:p>
        </p:txBody>
      </p:sp>
    </p:spTree>
    <p:extLst>
      <p:ext uri="{BB962C8B-B14F-4D97-AF65-F5344CB8AC3E}">
        <p14:creationId xmlns:p14="http://schemas.microsoft.com/office/powerpoint/2010/main" val="4289100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32F03157-E16F-4929-86A6-F6AC83109B2F}"/>
              </a:ext>
            </a:extLst>
          </p:cNvPr>
          <p:cNvSpPr/>
          <p:nvPr/>
        </p:nvSpPr>
        <p:spPr>
          <a:xfrm>
            <a:off x="2819400" y="2023497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600" b="1" dirty="0">
                <a:solidFill>
                  <a:srgbClr val="00B050"/>
                </a:solidFill>
                <a:sym typeface="Wingdings" panose="05000000000000000000" pitchFamily="2" charset="2"/>
              </a:rPr>
              <a:t>Aufgabe:</a:t>
            </a:r>
          </a:p>
          <a:p>
            <a:endParaRPr lang="de-DE" sz="1600" b="1" dirty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r>
              <a:rPr lang="de-DE" sz="1600" b="1" dirty="0">
                <a:sym typeface="Wingdings" panose="05000000000000000000" pitchFamily="2" charset="2"/>
              </a:rPr>
              <a:t>     Vorlesen des Textes aus der Kronenzeitung ;)</a:t>
            </a:r>
          </a:p>
        </p:txBody>
      </p:sp>
    </p:spTree>
    <p:extLst>
      <p:ext uri="{BB962C8B-B14F-4D97-AF65-F5344CB8AC3E}">
        <p14:creationId xmlns:p14="http://schemas.microsoft.com/office/powerpoint/2010/main" val="17856250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81117C03-59F6-4DC5-81B9-AF6FE424DC47}"/>
              </a:ext>
            </a:extLst>
          </p:cNvPr>
          <p:cNvSpPr/>
          <p:nvPr/>
        </p:nvSpPr>
        <p:spPr>
          <a:xfrm>
            <a:off x="777240" y="201168"/>
            <a:ext cx="10168128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>
                <a:sym typeface="Wingdings" panose="05000000000000000000" pitchFamily="2" charset="2"/>
              </a:rPr>
              <a:t>h) Zur Grammatik des Österreichischen Deutsch</a:t>
            </a:r>
          </a:p>
          <a:p>
            <a:endParaRPr lang="de-DE" b="1" dirty="0">
              <a:sym typeface="Wingdings" panose="05000000000000000000" pitchFamily="2" charset="2"/>
            </a:endParaRPr>
          </a:p>
          <a:p>
            <a:r>
              <a:rPr lang="de-DE" sz="1600" b="1" dirty="0">
                <a:sym typeface="Wingdings" panose="05000000000000000000" pitchFamily="2" charset="2"/>
              </a:rPr>
              <a:t>      Es gibt nur punktuelle Unterschiede</a:t>
            </a:r>
          </a:p>
          <a:p>
            <a:endParaRPr lang="de-DE" b="1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dirty="0">
                <a:sym typeface="Wingdings" panose="05000000000000000000" pitchFamily="2" charset="2"/>
              </a:rPr>
              <a:t>Verben:</a:t>
            </a:r>
          </a:p>
          <a:p>
            <a:endParaRPr lang="de-DE" sz="1600" b="1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de-DE" sz="1400" dirty="0">
                <a:sym typeface="Wingdings" panose="05000000000000000000" pitchFamily="2" charset="2"/>
              </a:rPr>
              <a:t>Verben, die eine Körperhaltung ausdrücken, bilden das Perfekt mit sein </a:t>
            </a:r>
            <a:r>
              <a:rPr lang="de-DE" sz="1200" dirty="0">
                <a:sym typeface="Wingdings" panose="05000000000000000000" pitchFamily="2" charset="2"/>
              </a:rPr>
              <a:t>(=ursprünglich süddeutsch und schweizerisch):</a:t>
            </a:r>
          </a:p>
          <a:p>
            <a:r>
              <a:rPr lang="de-DE" sz="1200" dirty="0">
                <a:sym typeface="Wingdings" panose="05000000000000000000" pitchFamily="2" charset="2"/>
              </a:rPr>
              <a:t> </a:t>
            </a:r>
          </a:p>
          <a:p>
            <a:r>
              <a:rPr lang="de-DE" sz="1400" i="1" dirty="0">
                <a:sym typeface="Wingdings" panose="05000000000000000000" pitchFamily="2" charset="2"/>
              </a:rPr>
              <a:t>	Ich </a:t>
            </a:r>
            <a:r>
              <a:rPr lang="de-DE" sz="1400" b="1" i="1" dirty="0">
                <a:sym typeface="Wingdings" panose="05000000000000000000" pitchFamily="2" charset="2"/>
              </a:rPr>
              <a:t>bin</a:t>
            </a:r>
            <a:r>
              <a:rPr lang="de-DE" sz="1400" i="1" dirty="0">
                <a:sym typeface="Wingdings" panose="05000000000000000000" pitchFamily="2" charset="2"/>
              </a:rPr>
              <a:t> gestanden </a:t>
            </a:r>
            <a:r>
              <a:rPr lang="de-DE" sz="1400" dirty="0">
                <a:sym typeface="Wingdings" panose="05000000000000000000" pitchFamily="2" charset="2"/>
              </a:rPr>
              <a:t>(im Mittel- und Norddeutschen </a:t>
            </a:r>
            <a:r>
              <a:rPr lang="de-DE" sz="1400" i="1" dirty="0">
                <a:sym typeface="Wingdings" panose="05000000000000000000" pitchFamily="2" charset="2"/>
              </a:rPr>
              <a:t>ich </a:t>
            </a:r>
            <a:r>
              <a:rPr lang="de-DE" sz="1400" b="1" i="1" dirty="0">
                <a:sym typeface="Wingdings" panose="05000000000000000000" pitchFamily="2" charset="2"/>
              </a:rPr>
              <a:t>habe</a:t>
            </a:r>
            <a:r>
              <a:rPr lang="de-DE" sz="1400" i="1" dirty="0">
                <a:sym typeface="Wingdings" panose="05000000000000000000" pitchFamily="2" charset="2"/>
              </a:rPr>
              <a:t> gestanden</a:t>
            </a:r>
            <a:r>
              <a:rPr lang="de-DE" sz="1400" dirty="0">
                <a:sym typeface="Wingdings" panose="05000000000000000000" pitchFamily="2" charset="2"/>
              </a:rPr>
              <a:t>);</a:t>
            </a:r>
          </a:p>
          <a:p>
            <a:r>
              <a:rPr lang="de-DE" sz="1400" dirty="0">
                <a:sym typeface="Wingdings" panose="05000000000000000000" pitchFamily="2" charset="2"/>
              </a:rPr>
              <a:t>	vgl. hierzu z. B.: </a:t>
            </a:r>
            <a:r>
              <a:rPr lang="de-DE" sz="1400" i="1" dirty="0">
                <a:sym typeface="Wingdings" panose="05000000000000000000" pitchFamily="2" charset="2"/>
              </a:rPr>
              <a:t>sitzen, liegen, knieen</a:t>
            </a:r>
            <a:r>
              <a:rPr lang="de-DE" sz="1400" dirty="0">
                <a:sym typeface="Wingdings" panose="05000000000000000000" pitchFamily="2" charset="2"/>
              </a:rPr>
              <a:t>; auch: </a:t>
            </a:r>
            <a:r>
              <a:rPr lang="de-DE" sz="1400" i="1" dirty="0">
                <a:sym typeface="Wingdings" panose="05000000000000000000" pitchFamily="2" charset="2"/>
              </a:rPr>
              <a:t>beistehen, vorliegen </a:t>
            </a:r>
            <a:r>
              <a:rPr lang="de-DE" sz="1400" dirty="0">
                <a:sym typeface="Wingdings" panose="05000000000000000000" pitchFamily="2" charset="2"/>
              </a:rPr>
              <a:t>etc.</a:t>
            </a:r>
          </a:p>
          <a:p>
            <a:pPr marL="285750" indent="-285750">
              <a:buFontTx/>
              <a:buChar char="-"/>
            </a:pPr>
            <a:endParaRPr lang="de-DE" sz="1600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de-DE" sz="1400" dirty="0">
                <a:sym typeface="Wingdings" panose="05000000000000000000" pitchFamily="2" charset="2"/>
              </a:rPr>
              <a:t>Einzelne Verben werden in der Umgangssprache schwach gebeugt, im Standarddeutschen dagegen stark:</a:t>
            </a:r>
          </a:p>
          <a:p>
            <a:endParaRPr lang="de-DE" sz="1400" dirty="0">
              <a:sym typeface="Wingdings" panose="05000000000000000000" pitchFamily="2" charset="2"/>
            </a:endParaRPr>
          </a:p>
          <a:p>
            <a:r>
              <a:rPr lang="de-DE" sz="1400" dirty="0">
                <a:sym typeface="Wingdings" panose="05000000000000000000" pitchFamily="2" charset="2"/>
              </a:rPr>
              <a:t>	</a:t>
            </a:r>
            <a:r>
              <a:rPr lang="de-DE" sz="1400" i="1" dirty="0">
                <a:sym typeface="Wingdings" panose="05000000000000000000" pitchFamily="2" charset="2"/>
              </a:rPr>
              <a:t>er hat gehaut </a:t>
            </a:r>
            <a:r>
              <a:rPr lang="de-DE" sz="1400" dirty="0">
                <a:sym typeface="Wingdings" panose="05000000000000000000" pitchFamily="2" charset="2"/>
              </a:rPr>
              <a:t>(gegenüber </a:t>
            </a:r>
            <a:r>
              <a:rPr lang="de-DE" sz="1400" i="1" dirty="0">
                <a:sym typeface="Wingdings" panose="05000000000000000000" pitchFamily="2" charset="2"/>
              </a:rPr>
              <a:t>gehauen</a:t>
            </a:r>
            <a:r>
              <a:rPr lang="de-DE" sz="1400" dirty="0">
                <a:sym typeface="Wingdings" panose="05000000000000000000" pitchFamily="2" charset="2"/>
              </a:rPr>
              <a:t>)</a:t>
            </a:r>
          </a:p>
          <a:p>
            <a:endParaRPr lang="de-DE" sz="1400" dirty="0">
              <a:sym typeface="Wingdings" panose="05000000000000000000" pitchFamily="2" charset="2"/>
            </a:endParaRPr>
          </a:p>
          <a:p>
            <a:endParaRPr lang="de-DE" sz="1400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de-DE" sz="1400" dirty="0">
                <a:sym typeface="Wingdings" panose="05000000000000000000" pitchFamily="2" charset="2"/>
              </a:rPr>
              <a:t> In der gesprochenen Sprache </a:t>
            </a:r>
            <a:r>
              <a:rPr lang="de-DE" sz="1400" dirty="0"/>
              <a:t>wird in Österreich hauptsächlich das Perfekt als </a:t>
            </a:r>
            <a:r>
              <a:rPr lang="de-DE" sz="1400" b="1" dirty="0"/>
              <a:t>Erzähltempus</a:t>
            </a:r>
            <a:r>
              <a:rPr lang="de-DE" sz="1400" dirty="0"/>
              <a:t> verwendet, </a:t>
            </a:r>
          </a:p>
          <a:p>
            <a:r>
              <a:rPr lang="de-DE" sz="1400" dirty="0"/>
              <a:t>        in der geschriebenen Sprache ist wie in Deutschland das Präteritum die Norm. </a:t>
            </a:r>
          </a:p>
          <a:p>
            <a:r>
              <a:rPr lang="de-DE" sz="1400" dirty="0"/>
              <a:t>        	</a:t>
            </a:r>
            <a:r>
              <a:rPr lang="de-DE" sz="1400" u="sng" dirty="0"/>
              <a:t>Allerdings</a:t>
            </a:r>
            <a:r>
              <a:rPr lang="de-DE" sz="1400" dirty="0"/>
              <a:t>: Das </a:t>
            </a:r>
            <a:r>
              <a:rPr lang="de-DE" sz="1400" dirty="0" err="1"/>
              <a:t>Tempussystem</a:t>
            </a:r>
            <a:r>
              <a:rPr lang="de-DE" sz="1400" dirty="0"/>
              <a:t> wird heute im Deutschen sehr frei gehandhabt!</a:t>
            </a:r>
          </a:p>
          <a:p>
            <a:endParaRPr lang="de-DE" sz="1400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de-DE" sz="1400" dirty="0"/>
              <a:t>Es gibt vereinzelt Unterschiede in der </a:t>
            </a:r>
            <a:r>
              <a:rPr lang="de-DE" sz="1400" b="1" dirty="0"/>
              <a:t>Valenz der Verben</a:t>
            </a:r>
            <a:r>
              <a:rPr lang="de-DE" sz="1400" dirty="0"/>
              <a:t>: </a:t>
            </a:r>
          </a:p>
          <a:p>
            <a:pPr marL="285750" indent="-285750">
              <a:buFontTx/>
              <a:buChar char="-"/>
            </a:pPr>
            <a:endParaRPr lang="de-DE" sz="1400" dirty="0"/>
          </a:p>
          <a:p>
            <a:r>
              <a:rPr lang="de-DE" sz="1400" i="1" dirty="0"/>
              <a:t>	vergessen</a:t>
            </a:r>
            <a:r>
              <a:rPr lang="de-DE" sz="1400" dirty="0"/>
              <a:t> wird in der Bedeutung ‚vergessen, etwas zu tun‘ mit auf verbunden </a:t>
            </a:r>
          </a:p>
          <a:p>
            <a:r>
              <a:rPr lang="de-DE" sz="1400" dirty="0"/>
              <a:t>	(</a:t>
            </a:r>
            <a:r>
              <a:rPr lang="de-DE" sz="1400" i="1" dirty="0"/>
              <a:t>Ich habe auf das Telefonat ver­gessen ‚</a:t>
            </a:r>
            <a:r>
              <a:rPr lang="de-DE" sz="1400" dirty="0"/>
              <a:t>vergessen zu telefonieren‘).</a:t>
            </a:r>
          </a:p>
          <a:p>
            <a:pPr marL="285750" indent="-285750">
              <a:buFontTx/>
              <a:buChar char="-"/>
            </a:pPr>
            <a:endParaRPr lang="de-DE" sz="1400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de-DE" sz="1400" dirty="0"/>
              <a:t>In vielen Wendungen wird in Österreich eine reflexive Verwendung bevorzugt, </a:t>
            </a:r>
          </a:p>
          <a:p>
            <a:endParaRPr lang="de-DE" sz="1400" dirty="0"/>
          </a:p>
          <a:p>
            <a:r>
              <a:rPr lang="de-DE" sz="1400" dirty="0"/>
              <a:t>	z.B. </a:t>
            </a:r>
            <a:r>
              <a:rPr lang="de-DE" sz="1400" i="1" dirty="0"/>
              <a:t>sich mit etwas spielen </a:t>
            </a:r>
            <a:r>
              <a:rPr lang="de-DE" sz="1400" dirty="0"/>
              <a:t>(‚spielerisch bewältigen‘), </a:t>
            </a:r>
            <a:r>
              <a:rPr lang="de-DE" sz="1400" i="1" dirty="0"/>
              <a:t>das geht sich aus</a:t>
            </a:r>
            <a:endParaRPr lang="de-DE" sz="1400" i="1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endParaRPr lang="de-DE" sz="1400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>
              <a:sym typeface="Wingdings" panose="05000000000000000000" pitchFamily="2" charset="2"/>
            </a:endParaRPr>
          </a:p>
          <a:p>
            <a:endParaRPr lang="de-DE" b="1" dirty="0">
              <a:sym typeface="Wingdings" panose="05000000000000000000" pitchFamily="2" charset="2"/>
            </a:endParaRPr>
          </a:p>
          <a:p>
            <a:endParaRPr lang="de-DE" sz="1600" b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527255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F345CC6A-838D-40C7-A827-6E328CDF9646}"/>
              </a:ext>
            </a:extLst>
          </p:cNvPr>
          <p:cNvSpPr/>
          <p:nvPr/>
        </p:nvSpPr>
        <p:spPr>
          <a:xfrm>
            <a:off x="862584" y="84296"/>
            <a:ext cx="101193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dirty="0">
                <a:sym typeface="Wingdings" panose="05000000000000000000" pitchFamily="2" charset="2"/>
              </a:rPr>
              <a:t>Substantive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600" b="1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de-DE" sz="1400" dirty="0"/>
              <a:t>Der Plural wird (wie im gesamten süddeutschen Raum) in vielen Fällen mit Umlaut gebildet: </a:t>
            </a:r>
          </a:p>
          <a:p>
            <a:pPr lvl="1"/>
            <a:r>
              <a:rPr lang="de-DE" sz="1400" dirty="0"/>
              <a:t>	</a:t>
            </a:r>
            <a:r>
              <a:rPr lang="de-DE" sz="1300" i="1" dirty="0"/>
              <a:t>die Krägen, Kästen, Wägen, Pölster, Bögen</a:t>
            </a:r>
            <a:r>
              <a:rPr lang="de-DE" sz="1300" dirty="0"/>
              <a:t>.</a:t>
            </a:r>
          </a:p>
          <a:p>
            <a:pPr lvl="1"/>
            <a:endParaRPr lang="de-DE" sz="1400" b="1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de-DE" sz="1400" dirty="0">
                <a:sym typeface="Wingdings" panose="05000000000000000000" pitchFamily="2" charset="2"/>
              </a:rPr>
              <a:t>Unterschiede im Geschlecht der Substantive</a:t>
            </a:r>
          </a:p>
          <a:p>
            <a:r>
              <a:rPr lang="de-DE" sz="1400" dirty="0">
                <a:sym typeface="Wingdings" panose="05000000000000000000" pitchFamily="2" charset="2"/>
              </a:rPr>
              <a:t>	einige Beispiele: 	</a:t>
            </a:r>
            <a:r>
              <a:rPr lang="de-DE" sz="1300" i="1" dirty="0"/>
              <a:t>Coca­-Cola, Cola</a:t>
            </a:r>
            <a:r>
              <a:rPr lang="de-DE" sz="1300" dirty="0"/>
              <a:t>: </a:t>
            </a:r>
            <a:r>
              <a:rPr lang="de-DE" sz="1400" dirty="0"/>
              <a:t>	</a:t>
            </a:r>
            <a:r>
              <a:rPr lang="de-DE" sz="1300" dirty="0"/>
              <a:t>das (in D die)</a:t>
            </a:r>
          </a:p>
          <a:p>
            <a:r>
              <a:rPr lang="de-DE" sz="1300" dirty="0"/>
              <a:t>			</a:t>
            </a:r>
            <a:r>
              <a:rPr lang="de-DE" sz="1300" i="1" dirty="0"/>
              <a:t>E-­Mail:</a:t>
            </a:r>
            <a:r>
              <a:rPr lang="de-DE" sz="1300" dirty="0"/>
              <a:t>		das, formell die (in D meist die)</a:t>
            </a:r>
          </a:p>
          <a:p>
            <a:r>
              <a:rPr lang="de-DE" sz="1300" dirty="0">
                <a:sym typeface="Wingdings" panose="05000000000000000000" pitchFamily="2" charset="2"/>
              </a:rPr>
              <a:t>			</a:t>
            </a:r>
            <a:r>
              <a:rPr lang="de-DE" sz="1300" i="1" dirty="0"/>
              <a:t>Gummi</a:t>
            </a:r>
            <a:r>
              <a:rPr lang="de-DE" sz="1300" dirty="0"/>
              <a:t>:		der (norddeutsch das) </a:t>
            </a:r>
          </a:p>
          <a:p>
            <a:r>
              <a:rPr lang="de-DE" sz="1300" dirty="0"/>
              <a:t>			</a:t>
            </a:r>
            <a:r>
              <a:rPr lang="de-DE" sz="1300" i="1" dirty="0"/>
              <a:t>Joghurt</a:t>
            </a:r>
            <a:r>
              <a:rPr lang="de-DE" sz="1300" dirty="0"/>
              <a:t>:		das und (ostösterreichisch) die (in D der)</a:t>
            </a:r>
            <a:endParaRPr lang="de-DE" sz="1300" dirty="0">
              <a:sym typeface="Wingdings" panose="05000000000000000000" pitchFamily="2" charset="2"/>
            </a:endParaRPr>
          </a:p>
          <a:p>
            <a:endParaRPr lang="de-DE" sz="1300" dirty="0">
              <a:sym typeface="Wingdings" panose="05000000000000000000" pitchFamily="2" charset="2"/>
            </a:endParaRPr>
          </a:p>
          <a:p>
            <a:endParaRPr lang="de-DE" sz="1600" b="1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dirty="0">
                <a:sym typeface="Wingdings" panose="05000000000000000000" pitchFamily="2" charset="2"/>
              </a:rPr>
              <a:t>Präpositionen</a:t>
            </a:r>
          </a:p>
          <a:p>
            <a:endParaRPr lang="de-DE" sz="1600" b="1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de-DE" sz="1400" dirty="0"/>
              <a:t>In vielen Fällen können Präpositionen anders verwendet werden als in Deutschland, </a:t>
            </a:r>
          </a:p>
          <a:p>
            <a:r>
              <a:rPr lang="de-DE" sz="1400" dirty="0"/>
              <a:t>       oder es werden andere Präpositionen an ein Verb oder Substantiv angeschlossen.</a:t>
            </a:r>
          </a:p>
          <a:p>
            <a:r>
              <a:rPr lang="de-DE" sz="1400" dirty="0"/>
              <a:t>	einige Beispiele: </a:t>
            </a:r>
            <a:r>
              <a:rPr lang="de-DE" sz="1400" b="1" dirty="0"/>
              <a:t>am</a:t>
            </a:r>
            <a:r>
              <a:rPr lang="de-DE" sz="1400" dirty="0"/>
              <a:t>	</a:t>
            </a:r>
            <a:r>
              <a:rPr lang="de-DE" sz="1300" i="1" dirty="0"/>
              <a:t>am rechten Auge</a:t>
            </a:r>
          </a:p>
          <a:p>
            <a:r>
              <a:rPr lang="de-DE" sz="1300" dirty="0"/>
              <a:t>			</a:t>
            </a:r>
            <a:r>
              <a:rPr lang="de-DE" sz="1300" i="1" dirty="0"/>
              <a:t>am Boden</a:t>
            </a:r>
          </a:p>
          <a:p>
            <a:r>
              <a:rPr lang="de-DE" sz="1300" i="1" dirty="0"/>
              <a:t>			am richtigen Weg</a:t>
            </a:r>
          </a:p>
          <a:p>
            <a:r>
              <a:rPr lang="de-DE" sz="1300" i="1" dirty="0"/>
              <a:t>			am Zahnfleisch</a:t>
            </a:r>
          </a:p>
          <a:p>
            <a:endParaRPr lang="de-DE" sz="1400" i="1" dirty="0"/>
          </a:p>
          <a:p>
            <a:r>
              <a:rPr lang="de-DE" sz="1400" dirty="0"/>
              <a:t>		       </a:t>
            </a:r>
            <a:r>
              <a:rPr lang="de-DE" sz="1400" b="1" dirty="0"/>
              <a:t>um</a:t>
            </a:r>
            <a:r>
              <a:rPr lang="de-DE" sz="1400" dirty="0"/>
              <a:t>	a) (gibt bei Verben den Grund an):</a:t>
            </a:r>
          </a:p>
          <a:p>
            <a:r>
              <a:rPr lang="de-DE" sz="1400" dirty="0"/>
              <a:t>			     </a:t>
            </a:r>
            <a:r>
              <a:rPr lang="de-DE" sz="1300" i="1" dirty="0"/>
              <a:t>um die Zeitung gehen</a:t>
            </a:r>
            <a:r>
              <a:rPr lang="de-DE" sz="1300" dirty="0"/>
              <a:t>; </a:t>
            </a:r>
            <a:r>
              <a:rPr lang="de-DE" sz="1300" i="1" dirty="0"/>
              <a:t>jemanden um Milch schicken</a:t>
            </a:r>
          </a:p>
          <a:p>
            <a:r>
              <a:rPr lang="de-DE" sz="1400" dirty="0"/>
              <a:t>			b) (bei Preisangaben) ‚für‘:</a:t>
            </a:r>
          </a:p>
          <a:p>
            <a:r>
              <a:rPr lang="de-DE" sz="1400" dirty="0"/>
              <a:t>			     </a:t>
            </a:r>
            <a:r>
              <a:rPr lang="de-DE" sz="1300" i="1" dirty="0"/>
              <a:t>etwas um 10 Euro kaufen; etwas um eine Million verkaufen; um diesen Lohn arbeiten</a:t>
            </a:r>
          </a:p>
          <a:p>
            <a:r>
              <a:rPr lang="de-DE" sz="1400" dirty="0"/>
              <a:t>			c) in Verbindung mit bestimmten Wörtern:</a:t>
            </a:r>
          </a:p>
          <a:p>
            <a:r>
              <a:rPr lang="de-DE" sz="1400" dirty="0"/>
              <a:t>			     </a:t>
            </a:r>
            <a:r>
              <a:rPr lang="de-DE" sz="1300" i="1" dirty="0"/>
              <a:t>froh um </a:t>
            </a:r>
            <a:r>
              <a:rPr lang="de-DE" sz="1300" dirty="0"/>
              <a:t>(über) </a:t>
            </a:r>
            <a:r>
              <a:rPr lang="de-DE" sz="1300" i="1" dirty="0"/>
              <a:t>etwas sein; ansuchen um...</a:t>
            </a:r>
          </a:p>
          <a:p>
            <a:pPr marL="285750" indent="-285750">
              <a:buFontTx/>
              <a:buChar char="-"/>
            </a:pPr>
            <a:endParaRPr lang="de-DE" sz="1400" b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94842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047937BB-510C-486E-A980-A99A1F7E3089}"/>
              </a:ext>
            </a:extLst>
          </p:cNvPr>
          <p:cNvSpPr txBox="1"/>
          <p:nvPr/>
        </p:nvSpPr>
        <p:spPr>
          <a:xfrm>
            <a:off x="1285875" y="589788"/>
            <a:ext cx="897187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cap="small" dirty="0"/>
              <a:t>Organisatorisches</a:t>
            </a:r>
          </a:p>
          <a:p>
            <a:endParaRPr lang="de-DE" dirty="0"/>
          </a:p>
          <a:p>
            <a:endParaRPr lang="de-DE" dirty="0"/>
          </a:p>
          <a:p>
            <a:pPr>
              <a:lnSpc>
                <a:spcPct val="150000"/>
              </a:lnSpc>
            </a:pPr>
            <a:r>
              <a:rPr lang="de-DE" dirty="0"/>
              <a:t>Zur Prüfungsleistung zählen:</a:t>
            </a:r>
          </a:p>
          <a:p>
            <a:pPr>
              <a:lnSpc>
                <a:spcPct val="150000"/>
              </a:lnSpc>
            </a:pPr>
            <a:endParaRPr lang="de-DE" dirty="0"/>
          </a:p>
          <a:p>
            <a:pPr marL="285750" lvl="0" indent="-285750">
              <a:buFontTx/>
              <a:buChar char="-"/>
            </a:pPr>
            <a:r>
              <a:rPr lang="de-DE" b="1" dirty="0"/>
              <a:t>Mitarbeit </a:t>
            </a:r>
            <a:r>
              <a:rPr lang="de-DE" sz="1400" b="1" dirty="0"/>
              <a:t>[im Rahmen der Arbeitsaufträge]</a:t>
            </a:r>
          </a:p>
          <a:p>
            <a:pPr marL="285750" lvl="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r>
              <a:rPr lang="de-DE" b="1" dirty="0"/>
              <a:t>Zusammenfassung von drei Aufsätzen oder Texten</a:t>
            </a:r>
            <a:r>
              <a:rPr lang="de-DE" dirty="0"/>
              <a:t>:  1–2 Seiten </a:t>
            </a:r>
          </a:p>
          <a:p>
            <a:r>
              <a:rPr lang="de-DE" dirty="0"/>
              <a:t>				                     300–500 Wörter </a:t>
            </a:r>
          </a:p>
          <a:p>
            <a:r>
              <a:rPr lang="de-DE" dirty="0"/>
              <a:t>					</a:t>
            </a:r>
            <a:r>
              <a:rPr lang="de-DE" sz="1400" dirty="0"/>
              <a:t>    [Abgabetermin: wird jeweils bekannt gegeben]</a:t>
            </a:r>
          </a:p>
          <a:p>
            <a:endParaRPr lang="de-DE" sz="1400" dirty="0"/>
          </a:p>
          <a:p>
            <a:pPr marL="285750" indent="-285750">
              <a:buFontTx/>
              <a:buChar char="-"/>
            </a:pPr>
            <a:r>
              <a:rPr lang="de-DE" b="1" dirty="0"/>
              <a:t>Verfassen eines Essays </a:t>
            </a:r>
            <a:r>
              <a:rPr lang="de-DE" sz="1400" b="1" dirty="0"/>
              <a:t>[vgl. gesonderte Hinweise]</a:t>
            </a:r>
          </a:p>
          <a:p>
            <a:endParaRPr lang="de-DE" sz="1400" b="1" dirty="0"/>
          </a:p>
          <a:p>
            <a:endParaRPr lang="de-DE" sz="1400" dirty="0"/>
          </a:p>
          <a:p>
            <a:endParaRPr lang="de-DE" sz="1400" dirty="0"/>
          </a:p>
          <a:p>
            <a:pPr marL="285750" indent="-285750">
              <a:buFontTx/>
              <a:buChar char="-"/>
            </a:pPr>
            <a:r>
              <a:rPr lang="de-DE" b="1" dirty="0"/>
              <a:t>Schriftliche Prüfung </a:t>
            </a:r>
            <a:r>
              <a:rPr lang="de-DE" dirty="0"/>
              <a:t>am Ende des Semesters:  90 min </a:t>
            </a:r>
          </a:p>
          <a:p>
            <a:r>
              <a:rPr lang="de-DE" sz="1400" dirty="0"/>
              <a:t>	     				[Termin: voraussichtlich 29.5.]</a:t>
            </a:r>
          </a:p>
          <a:p>
            <a:pPr marL="285750" indent="-285750">
              <a:buFontTx/>
              <a:buChar char="-"/>
            </a:pPr>
            <a:endParaRPr lang="de-DE" sz="1400" dirty="0"/>
          </a:p>
          <a:p>
            <a:endParaRPr lang="de-DE" sz="1400" dirty="0"/>
          </a:p>
          <a:p>
            <a:r>
              <a:rPr lang="de-DE" dirty="0"/>
              <a:t>	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052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A9EA7927-58D1-474F-823C-BEB394646B2B}"/>
              </a:ext>
            </a:extLst>
          </p:cNvPr>
          <p:cNvSpPr txBox="1"/>
          <p:nvPr/>
        </p:nvSpPr>
        <p:spPr>
          <a:xfrm>
            <a:off x="523875" y="411301"/>
            <a:ext cx="10687050" cy="886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u="sng" dirty="0"/>
              <a:t>Als Überblick nochmals die geplanten Inhalte der Seminare</a:t>
            </a:r>
          </a:p>
          <a:p>
            <a:endParaRPr lang="de-DE" dirty="0"/>
          </a:p>
          <a:p>
            <a:endParaRPr lang="de-DE" dirty="0"/>
          </a:p>
          <a:p>
            <a:pPr marL="400050" indent="-400050">
              <a:buFontTx/>
              <a:buAutoNum type="romanUcPeriod"/>
            </a:pPr>
            <a:r>
              <a:rPr lang="de-DE" b="1" dirty="0"/>
              <a:t>Geschichte der deutschen Sprache</a:t>
            </a:r>
          </a:p>
          <a:p>
            <a:endParaRPr lang="de-DE" b="1" dirty="0"/>
          </a:p>
          <a:p>
            <a:endParaRPr lang="de-DE" sz="1600" dirty="0"/>
          </a:p>
          <a:p>
            <a:pPr marL="400050" indent="-400050">
              <a:buFontTx/>
              <a:buAutoNum type="romanUcPeriod" startAt="2"/>
            </a:pPr>
            <a:r>
              <a:rPr lang="de-DE" b="1" dirty="0"/>
              <a:t>Die Standardvarietäten in Deutschland, Österreich und der Schweiz</a:t>
            </a:r>
          </a:p>
          <a:p>
            <a:pPr lvl="1"/>
            <a:r>
              <a:rPr lang="de-DE" b="1" dirty="0"/>
              <a:t>	</a:t>
            </a:r>
            <a:r>
              <a:rPr lang="de-DE" dirty="0"/>
              <a:t>a)  Österreichisches Deutsch</a:t>
            </a:r>
          </a:p>
          <a:p>
            <a:pPr lvl="1"/>
            <a:r>
              <a:rPr lang="de-DE" dirty="0"/>
              <a:t>	b)  Schweizer(hoch)deutsch</a:t>
            </a:r>
          </a:p>
          <a:p>
            <a:pPr marL="685800">
              <a:spcAft>
                <a:spcPts val="0"/>
              </a:spcAft>
            </a:pPr>
            <a:endParaRPr lang="de-DE" sz="1600" dirty="0">
              <a:ea typeface="Calibri" panose="020F0502020204030204" pitchFamily="34" charset="0"/>
            </a:endParaRPr>
          </a:p>
          <a:p>
            <a:pPr marL="685800">
              <a:spcAft>
                <a:spcPts val="0"/>
              </a:spcAft>
            </a:pPr>
            <a:endParaRPr lang="de-DE" sz="1600" dirty="0">
              <a:ea typeface="Calibri" panose="020F0502020204030204" pitchFamily="34" charset="0"/>
            </a:endParaRPr>
          </a:p>
          <a:p>
            <a:pPr marL="400050" indent="-400050">
              <a:buFontTx/>
              <a:buAutoNum type="romanUcPeriod" startAt="3"/>
            </a:pPr>
            <a:r>
              <a:rPr lang="de-DE" b="1" dirty="0"/>
              <a:t>Varietäten der deutschen Sprache in anderen Ländern (Luxemburg, Belgien, Namibia, Südtirol)</a:t>
            </a:r>
          </a:p>
          <a:p>
            <a:pPr lvl="0"/>
            <a:r>
              <a:rPr lang="de-DE" b="1" dirty="0"/>
              <a:t>	</a:t>
            </a:r>
            <a:r>
              <a:rPr lang="de-DE" dirty="0"/>
              <a:t>a)    Überblick über deutsche Gebiete in der Vergangenheit </a:t>
            </a:r>
          </a:p>
          <a:p>
            <a:pPr lvl="0"/>
            <a:r>
              <a:rPr lang="de-DE" dirty="0"/>
              <a:t>	b)    Auswanderungsbewegungen</a:t>
            </a:r>
          </a:p>
          <a:p>
            <a:pPr lvl="0"/>
            <a:r>
              <a:rPr lang="de-DE" dirty="0"/>
              <a:t>	c)     Vergleich der Varietäten in Lexik, Morphologie und Syntax</a:t>
            </a:r>
          </a:p>
          <a:p>
            <a:endParaRPr lang="de-DE" b="1" dirty="0"/>
          </a:p>
          <a:p>
            <a:pPr marL="685800">
              <a:spcAft>
                <a:spcPts val="0"/>
              </a:spcAft>
            </a:pPr>
            <a:endParaRPr lang="de-DE" sz="1600" dirty="0">
              <a:ea typeface="Calibri" panose="020F0502020204030204" pitchFamily="34" charset="0"/>
            </a:endParaRPr>
          </a:p>
          <a:p>
            <a:pPr marL="400050" indent="-400050">
              <a:spcAft>
                <a:spcPts val="0"/>
              </a:spcAft>
              <a:buAutoNum type="romanUcPeriod" startAt="4"/>
            </a:pPr>
            <a:r>
              <a:rPr lang="de-DE" b="1" dirty="0"/>
              <a:t>Die gegenwärtige Situation der deutschen Standardvarietäten </a:t>
            </a:r>
          </a:p>
          <a:p>
            <a:pPr lvl="0"/>
            <a:r>
              <a:rPr lang="de-DE" b="1" dirty="0"/>
              <a:t>	</a:t>
            </a:r>
            <a:r>
              <a:rPr lang="de-DE" dirty="0"/>
              <a:t>a)</a:t>
            </a:r>
            <a:r>
              <a:rPr lang="de-DE" b="1" dirty="0"/>
              <a:t>    </a:t>
            </a:r>
            <a:r>
              <a:rPr lang="de-DE" dirty="0"/>
              <a:t>Akzeptanz von Dialekten</a:t>
            </a:r>
          </a:p>
          <a:p>
            <a:r>
              <a:rPr lang="de-DE" dirty="0"/>
              <a:t>	 b    Varietät von Sprachstilen (Verwaltungssprache etc.)</a:t>
            </a:r>
          </a:p>
          <a:p>
            <a:pPr>
              <a:spcAft>
                <a:spcPts val="0"/>
              </a:spcAft>
            </a:pPr>
            <a:endParaRPr lang="de-DE" b="1" dirty="0"/>
          </a:p>
          <a:p>
            <a:endParaRPr lang="de-DE" b="1" dirty="0"/>
          </a:p>
          <a:p>
            <a:pPr marL="400050" indent="-400050">
              <a:buAutoNum type="romanUcPeriod" startAt="2"/>
            </a:pPr>
            <a:endParaRPr lang="de-DE" b="1" dirty="0"/>
          </a:p>
          <a:p>
            <a:pPr marL="400050" indent="-400050">
              <a:buAutoNum type="romanUcPeriod" startAt="2"/>
            </a:pPr>
            <a:endParaRPr lang="de-DE" b="1" dirty="0"/>
          </a:p>
          <a:p>
            <a:pPr marL="400050" indent="-400050">
              <a:buAutoNum type="romanUcPeriod" startAt="2"/>
            </a:pPr>
            <a:endParaRPr lang="de-DE" b="1" dirty="0"/>
          </a:p>
          <a:p>
            <a:pPr marL="400050" indent="-400050">
              <a:buAutoNum type="romanUcPeriod" startAt="2"/>
            </a:pPr>
            <a:endParaRPr lang="de-DE" b="1" dirty="0"/>
          </a:p>
          <a:p>
            <a:endParaRPr lang="de-DE" b="1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30671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2163886A-4736-4B3F-B689-064FD4EC8565}"/>
              </a:ext>
            </a:extLst>
          </p:cNvPr>
          <p:cNvSpPr txBox="1"/>
          <p:nvPr/>
        </p:nvSpPr>
        <p:spPr>
          <a:xfrm>
            <a:off x="920447" y="320456"/>
            <a:ext cx="1035110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3. Österreichisches Deutsch - </a:t>
            </a:r>
            <a:r>
              <a:rPr lang="de-DE" sz="1600" b="1" dirty="0"/>
              <a:t>Fortsetzung</a:t>
            </a:r>
          </a:p>
          <a:p>
            <a:endParaRPr lang="de-DE" b="1" dirty="0"/>
          </a:p>
          <a:p>
            <a:endParaRPr lang="de-DE" b="1" dirty="0"/>
          </a:p>
          <a:p>
            <a:endParaRPr lang="de-DE" dirty="0"/>
          </a:p>
        </p:txBody>
      </p:sp>
      <p:pic>
        <p:nvPicPr>
          <p:cNvPr id="4" name="Grafik 3" descr="Ein Bild, das Text, Karte enthält.&#10;&#10;Automatisch generierte Beschreibung">
            <a:extLst>
              <a:ext uri="{FF2B5EF4-FFF2-40B4-BE49-F238E27FC236}">
                <a16:creationId xmlns:a16="http://schemas.microsoft.com/office/drawing/2014/main" id="{41183684-D144-4A52-A477-CFEA7E92BD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127" y="1377826"/>
            <a:ext cx="7812305" cy="4882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408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8D088D40-4078-4A0A-9ED9-08BA0FBA4CF7}"/>
              </a:ext>
            </a:extLst>
          </p:cNvPr>
          <p:cNvSpPr/>
          <p:nvPr/>
        </p:nvSpPr>
        <p:spPr>
          <a:xfrm>
            <a:off x="897636" y="0"/>
            <a:ext cx="969645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b="1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600" b="1" dirty="0">
                <a:sym typeface="Wingdings" panose="05000000000000000000" pitchFamily="2" charset="2"/>
              </a:rPr>
              <a:t>WORTBEDEUTUNG:</a:t>
            </a:r>
          </a:p>
          <a:p>
            <a:endParaRPr lang="de-DE" b="1" dirty="0">
              <a:sym typeface="Wingdings" panose="05000000000000000000" pitchFamily="2" charset="2"/>
            </a:endParaRPr>
          </a:p>
          <a:p>
            <a:r>
              <a:rPr lang="de-DE" sz="1600" b="1" dirty="0">
                <a:sym typeface="Wingdings" panose="05000000000000000000" pitchFamily="2" charset="2"/>
              </a:rPr>
              <a:t>Beispiele für gemeindeutschen Wörtern, die in Österreich eine andere oder eine zusätzliche Bedeutung haben:</a:t>
            </a:r>
          </a:p>
          <a:p>
            <a:endParaRPr lang="de-DE" b="1" dirty="0">
              <a:sym typeface="Wingdings" panose="05000000000000000000" pitchFamily="2" charset="2"/>
            </a:endParaRPr>
          </a:p>
          <a:p>
            <a:endParaRPr lang="de-DE" sz="1400" b="1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de-DE" b="1" dirty="0">
              <a:sym typeface="Wingdings" panose="05000000000000000000" pitchFamily="2" charset="2"/>
            </a:endParaRPr>
          </a:p>
        </p:txBody>
      </p:sp>
      <p:graphicFrame>
        <p:nvGraphicFramePr>
          <p:cNvPr id="3" name="Tabelle 3">
            <a:extLst>
              <a:ext uri="{FF2B5EF4-FFF2-40B4-BE49-F238E27FC236}">
                <a16:creationId xmlns:a16="http://schemas.microsoft.com/office/drawing/2014/main" id="{80699835-E50D-418A-864E-DB1CDE37CF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060836"/>
              </p:ext>
            </p:extLst>
          </p:nvPr>
        </p:nvGraphicFramePr>
        <p:xfrm>
          <a:off x="978408" y="1389888"/>
          <a:ext cx="8961121" cy="5248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0532">
                  <a:extLst>
                    <a:ext uri="{9D8B030D-6E8A-4147-A177-3AD203B41FA5}">
                      <a16:colId xmlns:a16="http://schemas.microsoft.com/office/drawing/2014/main" val="2860322814"/>
                    </a:ext>
                  </a:extLst>
                </a:gridCol>
                <a:gridCol w="3298978">
                  <a:extLst>
                    <a:ext uri="{9D8B030D-6E8A-4147-A177-3AD203B41FA5}">
                      <a16:colId xmlns:a16="http://schemas.microsoft.com/office/drawing/2014/main" val="2339200765"/>
                    </a:ext>
                  </a:extLst>
                </a:gridCol>
                <a:gridCol w="3771611">
                  <a:extLst>
                    <a:ext uri="{9D8B030D-6E8A-4147-A177-3AD203B41FA5}">
                      <a16:colId xmlns:a16="http://schemas.microsoft.com/office/drawing/2014/main" val="248085772"/>
                    </a:ext>
                  </a:extLst>
                </a:gridCol>
              </a:tblGrid>
              <a:tr h="533230">
                <a:tc>
                  <a:txBody>
                    <a:bodyPr/>
                    <a:lstStyle/>
                    <a:p>
                      <a:r>
                        <a:rPr lang="de-DE" sz="1400" dirty="0"/>
                        <a:t>Stichwort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bedeutet in Deutschland [D]</a:t>
                      </a:r>
                    </a:p>
                    <a:p>
                      <a:r>
                        <a:rPr lang="de-DE" sz="1400" dirty="0"/>
                        <a:t>oder gemeindeutsch [G]: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bedeutet in Österreich zusätzlich zu eventuellen gemeindeutschen Bedeutungen: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319559"/>
                  </a:ext>
                </a:extLst>
              </a:tr>
              <a:tr h="7527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1" dirty="0">
                          <a:sym typeface="Wingdings" panose="05000000000000000000" pitchFamily="2" charset="2"/>
                        </a:rPr>
                        <a:t>anschaffen</a:t>
                      </a:r>
                    </a:p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G: erwerben, kaufen: 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 Auto anschaffen</a:t>
                      </a:r>
                      <a:endParaRPr lang="de-DE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(ugs.) befehlen: 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Wer hat dir das angeschafft?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2. (ugs.) im Gasthaus bestellen: 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Habt ihr schon angeschafft?</a:t>
                      </a:r>
                      <a:endParaRPr lang="de-DE" sz="14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031157"/>
                  </a:ext>
                </a:extLst>
              </a:tr>
              <a:tr h="5332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1" dirty="0">
                          <a:sym typeface="Wingdings" panose="05000000000000000000" pitchFamily="2" charset="2"/>
                        </a:rPr>
                        <a:t>Ansitz</a:t>
                      </a:r>
                    </a:p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G: Hochsitz (Jagdwesen)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repräsentativer Wohnsitz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9934406"/>
                  </a:ext>
                </a:extLst>
              </a:tr>
              <a:tr h="5332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1" dirty="0">
                          <a:sym typeface="Wingdings" panose="05000000000000000000" pitchFamily="2" charset="2"/>
                        </a:rPr>
                        <a:t>aufsteigen</a:t>
                      </a:r>
                    </a:p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G: einen höheren Rang einnehmen: </a:t>
                      </a:r>
                    </a:p>
                    <a:p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beruflich aufsteigen</a:t>
                      </a:r>
                      <a:endParaRPr lang="de-DE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die nächste Klasse zugelassen werden: 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 Schüler darf aufsteigen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(in D: versetzt werden)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579950"/>
                  </a:ext>
                </a:extLst>
              </a:tr>
              <a:tr h="5332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1" dirty="0">
                          <a:sym typeface="Wingdings" panose="05000000000000000000" pitchFamily="2" charset="2"/>
                        </a:rPr>
                        <a:t>ausrasten</a:t>
                      </a:r>
                    </a:p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G: sich aus einer Befestigung lösen: </a:t>
                      </a:r>
                    </a:p>
                    <a:p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Halterung ist aus­gerastet</a:t>
                      </a:r>
                      <a:endParaRPr lang="de-DE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ausruhen: 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ich muss mich ein bisschen ausrasten</a:t>
                      </a:r>
                      <a:endParaRPr lang="de-DE" sz="14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99432"/>
                  </a:ext>
                </a:extLst>
              </a:tr>
              <a:tr h="5332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1" dirty="0">
                          <a:sym typeface="Wingdings" panose="05000000000000000000" pitchFamily="2" charset="2"/>
                        </a:rPr>
                        <a:t>BH</a:t>
                      </a:r>
                    </a:p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G: (der) Büstenhalter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(die) Bezirkshauptmannschaft.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(das) Bundesheer 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606638"/>
                  </a:ext>
                </a:extLst>
              </a:tr>
              <a:tr h="381625">
                <a:tc>
                  <a:txBody>
                    <a:bodyPr/>
                    <a:lstStyle/>
                    <a:p>
                      <a:r>
                        <a:rPr lang="de-DE" sz="1400" b="1" i="1" dirty="0">
                          <a:sym typeface="Wingdings" panose="05000000000000000000" pitchFamily="2" charset="2"/>
                        </a:rPr>
                        <a:t>Gebrechen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G: körperlicher Schaden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Schaden an Installationen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073348"/>
                  </a:ext>
                </a:extLst>
              </a:tr>
              <a:tr h="5332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1" dirty="0">
                          <a:sym typeface="Wingdings" panose="05000000000000000000" pitchFamily="2" charset="2"/>
                        </a:rPr>
                        <a:t>heikel</a:t>
                      </a:r>
                    </a:p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G: schwierig, gefährlich, delikat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wählerisch beim Essen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3356594"/>
                  </a:ext>
                </a:extLst>
              </a:tr>
              <a:tr h="5332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1" dirty="0">
                          <a:sym typeface="Wingdings" panose="05000000000000000000" pitchFamily="2" charset="2"/>
                        </a:rPr>
                        <a:t>Röster</a:t>
                      </a:r>
                    </a:p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G: Gerät zum Rösten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 oder Kompott aus Zwetschken, Holunder oder Marillen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747219"/>
                  </a:ext>
                </a:extLst>
              </a:tr>
              <a:tr h="381625">
                <a:tc>
                  <a:txBody>
                    <a:bodyPr/>
                    <a:lstStyle/>
                    <a:p>
                      <a:r>
                        <a:rPr lang="de-DE" sz="1400" b="1" i="1" dirty="0"/>
                        <a:t>Schiefer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G: eine Gesteinsart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Holzsplitter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811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7760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8A04DB44-369F-4084-9631-5234166F7084}"/>
              </a:ext>
            </a:extLst>
          </p:cNvPr>
          <p:cNvSpPr/>
          <p:nvPr/>
        </p:nvSpPr>
        <p:spPr>
          <a:xfrm>
            <a:off x="1143000" y="314236"/>
            <a:ext cx="91257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endParaRPr lang="de-DE" b="1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600" b="1" dirty="0">
                <a:sym typeface="Wingdings" panose="05000000000000000000" pitchFamily="2" charset="2"/>
              </a:rPr>
              <a:t>WORTFELDER</a:t>
            </a:r>
          </a:p>
          <a:p>
            <a:endParaRPr lang="de-DE" sz="1600" b="1" dirty="0">
              <a:sym typeface="Wingdings" panose="05000000000000000000" pitchFamily="2" charset="2"/>
            </a:endParaRPr>
          </a:p>
          <a:p>
            <a:endParaRPr lang="de-DE" sz="1600" b="1" dirty="0">
              <a:sym typeface="Wingdings" panose="05000000000000000000" pitchFamily="2" charset="2"/>
            </a:endParaRPr>
          </a:p>
          <a:p>
            <a:r>
              <a:rPr lang="de-DE" sz="1400" b="1" dirty="0">
                <a:sym typeface="Wingdings" panose="05000000000000000000" pitchFamily="2" charset="2"/>
              </a:rPr>
              <a:t>Beispiel: Das Wortfeld Sack/Tasche/Tüte/Sackerl/Stanitzel: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600" b="1" dirty="0">
              <a:sym typeface="Wingdings" panose="05000000000000000000" pitchFamily="2" charset="2"/>
            </a:endParaRPr>
          </a:p>
          <a:p>
            <a:r>
              <a:rPr lang="de-DE" sz="1600" b="1" dirty="0">
                <a:sym typeface="Wingdings" panose="05000000000000000000" pitchFamily="2" charset="2"/>
              </a:rPr>
              <a:t> 	</a:t>
            </a:r>
            <a:r>
              <a:rPr lang="de-DE" sz="1400" dirty="0">
                <a:sym typeface="Wingdings" panose="05000000000000000000" pitchFamily="2" charset="2"/>
              </a:rPr>
              <a:t>Bemerkenswert ist hier die geringe Begriffsdifferenzierung von Sack im österreichischen Deutsch.</a:t>
            </a:r>
          </a:p>
          <a:p>
            <a:r>
              <a:rPr lang="de-DE" sz="1400" dirty="0">
                <a:sym typeface="Wingdings" panose="05000000000000000000" pitchFamily="2" charset="2"/>
              </a:rPr>
              <a:t>	In Deutschland stehen dafür drei Wörter zur Verfügung:</a:t>
            </a:r>
          </a:p>
          <a:p>
            <a:endParaRPr lang="de-DE" sz="1400" dirty="0">
              <a:sym typeface="Wingdings" panose="05000000000000000000" pitchFamily="2" charset="2"/>
            </a:endParaRPr>
          </a:p>
          <a:p>
            <a:endParaRPr lang="de-DE" sz="1400" dirty="0">
              <a:sym typeface="Wingdings" panose="05000000000000000000" pitchFamily="2" charset="2"/>
            </a:endParaRPr>
          </a:p>
          <a:p>
            <a:r>
              <a:rPr lang="de-DE" sz="1400" dirty="0">
                <a:sym typeface="Wingdings" panose="05000000000000000000" pitchFamily="2" charset="2"/>
              </a:rPr>
              <a:t> </a:t>
            </a:r>
          </a:p>
        </p:txBody>
      </p:sp>
      <p:graphicFrame>
        <p:nvGraphicFramePr>
          <p:cNvPr id="3" name="Tabelle 3">
            <a:extLst>
              <a:ext uri="{FF2B5EF4-FFF2-40B4-BE49-F238E27FC236}">
                <a16:creationId xmlns:a16="http://schemas.microsoft.com/office/drawing/2014/main" id="{0FC6AB18-E17C-4FC2-ACFB-814503F5D0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910890"/>
              </p:ext>
            </p:extLst>
          </p:nvPr>
        </p:nvGraphicFramePr>
        <p:xfrm>
          <a:off x="1318768" y="2895938"/>
          <a:ext cx="8128000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7904">
                  <a:extLst>
                    <a:ext uri="{9D8B030D-6E8A-4147-A177-3AD203B41FA5}">
                      <a16:colId xmlns:a16="http://schemas.microsoft.com/office/drawing/2014/main" val="3848804230"/>
                    </a:ext>
                  </a:extLst>
                </a:gridCol>
                <a:gridCol w="4070096">
                  <a:extLst>
                    <a:ext uri="{9D8B030D-6E8A-4147-A177-3AD203B41FA5}">
                      <a16:colId xmlns:a16="http://schemas.microsoft.com/office/drawing/2014/main" val="40319884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Deutschland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Österreich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706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dirty="0"/>
                        <a:t>Sack</a:t>
                      </a:r>
                      <a:r>
                        <a:rPr lang="de-DE" sz="1400" dirty="0"/>
                        <a:t>      (</a:t>
                      </a:r>
                      <a:r>
                        <a:rPr lang="de-DE" sz="1400" i="1" dirty="0"/>
                        <a:t>Kartoffelsack, Mehlsack</a:t>
                      </a:r>
                      <a:r>
                        <a:rPr lang="de-DE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/>
                        <a:t>Sack</a:t>
                      </a:r>
                      <a:r>
                        <a:rPr lang="de-DE" sz="1400" dirty="0"/>
                        <a:t>    (</a:t>
                      </a:r>
                      <a:r>
                        <a:rPr lang="de-DE" sz="1400" i="1" dirty="0"/>
                        <a:t>Kartoffelsack, Mehlsack</a:t>
                      </a:r>
                      <a:r>
                        <a:rPr lang="de-DE" sz="14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1955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dirty="0"/>
                        <a:t>Tasche</a:t>
                      </a:r>
                      <a:r>
                        <a:rPr lang="de-DE" sz="1400" dirty="0"/>
                        <a:t>  (</a:t>
                      </a:r>
                      <a:r>
                        <a:rPr lang="de-DE" sz="1400" i="1" dirty="0"/>
                        <a:t>Manteltasche, Rocktasche</a:t>
                      </a:r>
                      <a:r>
                        <a:rPr lang="de-DE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/>
                        <a:t>Sack</a:t>
                      </a:r>
                      <a:r>
                        <a:rPr lang="de-DE" sz="1400" dirty="0"/>
                        <a:t>    (</a:t>
                      </a:r>
                      <a:r>
                        <a:rPr lang="de-DE" sz="1400" i="1" dirty="0"/>
                        <a:t>Mantelsack, Hosensack</a:t>
                      </a:r>
                      <a:r>
                        <a:rPr lang="de-DE" sz="14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4654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dirty="0"/>
                        <a:t>Tüte</a:t>
                      </a:r>
                      <a:r>
                        <a:rPr lang="de-DE" sz="1400" dirty="0"/>
                        <a:t>      (</a:t>
                      </a:r>
                      <a:r>
                        <a:rPr lang="de-DE" sz="1400" i="1" dirty="0"/>
                        <a:t>Papiertüte, eine Tüte Pommes</a:t>
                      </a:r>
                      <a:r>
                        <a:rPr lang="de-DE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/>
                        <a:t>Sack</a:t>
                      </a:r>
                      <a:r>
                        <a:rPr lang="de-DE" sz="1400" dirty="0"/>
                        <a:t>    (</a:t>
                      </a:r>
                      <a:r>
                        <a:rPr lang="de-DE" sz="1400" i="1" dirty="0"/>
                        <a:t>Papiersack, Plastiksack</a:t>
                      </a:r>
                      <a:r>
                        <a:rPr lang="de-DE" sz="1400" dirty="0"/>
                        <a:t>); </a:t>
                      </a:r>
                    </a:p>
                    <a:p>
                      <a:r>
                        <a:rPr lang="de-DE" sz="1400" dirty="0"/>
                        <a:t>            häufig in der Verkleinerung </a:t>
                      </a:r>
                      <a:r>
                        <a:rPr lang="de-DE" sz="1400" b="1" dirty="0"/>
                        <a:t>Sackerl </a:t>
                      </a:r>
                      <a:r>
                        <a:rPr lang="de-DE" sz="1400" dirty="0"/>
                        <a:t> </a:t>
                      </a:r>
                    </a:p>
                    <a:p>
                      <a:r>
                        <a:rPr lang="de-DE" sz="1400" dirty="0"/>
                        <a:t>           (</a:t>
                      </a:r>
                      <a:r>
                        <a:rPr lang="de-DE" sz="1400" i="1" dirty="0" err="1"/>
                        <a:t>Jausensackerl</a:t>
                      </a:r>
                      <a:r>
                        <a:rPr lang="de-DE" sz="1400" i="1" dirty="0"/>
                        <a:t>, Plastiksackerl</a:t>
                      </a:r>
                      <a:r>
                        <a:rPr lang="de-DE" sz="14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083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6161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8A28D08D-5BBD-4117-BCD7-AAC23257D749}"/>
              </a:ext>
            </a:extLst>
          </p:cNvPr>
          <p:cNvSpPr/>
          <p:nvPr/>
        </p:nvSpPr>
        <p:spPr>
          <a:xfrm>
            <a:off x="1081556" y="684014"/>
            <a:ext cx="4768870" cy="12618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600" b="1" dirty="0">
                <a:sym typeface="Wingdings" panose="05000000000000000000" pitchFamily="2" charset="2"/>
              </a:rPr>
              <a:t>FACHAUSDRÜCKE DER POLITIK UND VERWALTUNG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de-DE" b="1" dirty="0">
              <a:sym typeface="Wingdings" panose="05000000000000000000" pitchFamily="2" charset="2"/>
            </a:endParaRPr>
          </a:p>
          <a:p>
            <a:r>
              <a:rPr lang="de-DE" sz="1400" b="1" dirty="0">
                <a:sym typeface="Wingdings" panose="05000000000000000000" pitchFamily="2" charset="2"/>
              </a:rPr>
              <a:t>Beispiel: Volksvertretungen: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400" b="1" dirty="0">
              <a:sym typeface="Wingdings" panose="05000000000000000000" pitchFamily="2" charset="2"/>
            </a:endParaRPr>
          </a:p>
          <a:p>
            <a:r>
              <a:rPr lang="de-DE" sz="1400" b="1" dirty="0">
                <a:sym typeface="Wingdings" panose="05000000000000000000" pitchFamily="2" charset="2"/>
              </a:rPr>
              <a:t> 	</a:t>
            </a:r>
            <a:endParaRPr lang="de-DE" b="1" dirty="0">
              <a:sym typeface="Wingdings" panose="05000000000000000000" pitchFamily="2" charset="2"/>
            </a:endParaRPr>
          </a:p>
        </p:txBody>
      </p:sp>
      <p:graphicFrame>
        <p:nvGraphicFramePr>
          <p:cNvPr id="3" name="Tabelle 3">
            <a:extLst>
              <a:ext uri="{FF2B5EF4-FFF2-40B4-BE49-F238E27FC236}">
                <a16:creationId xmlns:a16="http://schemas.microsoft.com/office/drawing/2014/main" id="{01C793D5-AD27-49C0-842B-3EDC332C94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743341"/>
              </p:ext>
            </p:extLst>
          </p:nvPr>
        </p:nvGraphicFramePr>
        <p:xfrm>
          <a:off x="1316736" y="2265002"/>
          <a:ext cx="8066024" cy="287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0024">
                  <a:extLst>
                    <a:ext uri="{9D8B030D-6E8A-4147-A177-3AD203B41FA5}">
                      <a16:colId xmlns:a16="http://schemas.microsoft.com/office/drawing/2014/main" val="419391503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9614178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8260431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3571605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Deutschland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Österreich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Schweiz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4380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Gesetzgebende Volksvertretung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i="1" dirty="0"/>
                        <a:t>Bundestag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i="1" dirty="0"/>
                        <a:t>Nationalrat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i="1" dirty="0"/>
                        <a:t>Nationalrat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906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Versammlung der Bundesländer bzw. Kantone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i="1" dirty="0"/>
                        <a:t>Bundesrat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i="1" dirty="0"/>
                        <a:t>Bundesrat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i="1" dirty="0"/>
                        <a:t>Ständerat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962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Gesamtheit des Parlaments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i="1" dirty="0"/>
                        <a:t>Bundesversammlung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i="1" dirty="0"/>
                        <a:t>Bundesversammlung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i="1" dirty="0"/>
                        <a:t>Bundesversammlung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301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Volksvertretung eines Bundeslandes bzw. Kantons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i="1" dirty="0"/>
                        <a:t>Landtag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i="1" dirty="0"/>
                        <a:t>Landtag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i="1" dirty="0"/>
                        <a:t>Kantonsrat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2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6506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4ED80C8E-C598-4ADE-B243-BFBDB898F3B3}"/>
              </a:ext>
            </a:extLst>
          </p:cNvPr>
          <p:cNvSpPr/>
          <p:nvPr/>
        </p:nvSpPr>
        <p:spPr>
          <a:xfrm>
            <a:off x="617987" y="288917"/>
            <a:ext cx="7008109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600" b="1" dirty="0">
                <a:sym typeface="Wingdings" panose="05000000000000000000" pitchFamily="2" charset="2"/>
              </a:rPr>
              <a:t>WORTBILDUNG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de-DE" b="1" dirty="0">
              <a:sym typeface="Wingdings" panose="05000000000000000000" pitchFamily="2" charset="2"/>
            </a:endParaRPr>
          </a:p>
          <a:p>
            <a:endParaRPr lang="de-DE" b="1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b="1" u="sng" dirty="0">
                <a:sym typeface="Wingdings" panose="05000000000000000000" pitchFamily="2" charset="2"/>
              </a:rPr>
              <a:t>Fugenzeichen</a:t>
            </a:r>
          </a:p>
          <a:p>
            <a:endParaRPr lang="de-DE" sz="1400" b="1" u="sng" dirty="0">
              <a:sym typeface="Wingdings" panose="05000000000000000000" pitchFamily="2" charset="2"/>
            </a:endParaRPr>
          </a:p>
          <a:p>
            <a:r>
              <a:rPr lang="de-DE" sz="1400" b="1" dirty="0">
                <a:sym typeface="Wingdings" panose="05000000000000000000" pitchFamily="2" charset="2"/>
              </a:rPr>
              <a:t>       Fugen –s vorwiegend nach Gaumenlauten (g, k, </a:t>
            </a:r>
            <a:r>
              <a:rPr lang="de-DE" sz="1400" b="1" dirty="0" err="1">
                <a:sym typeface="Wingdings" panose="05000000000000000000" pitchFamily="2" charset="2"/>
              </a:rPr>
              <a:t>ch</a:t>
            </a:r>
            <a:r>
              <a:rPr lang="de-DE" sz="1400" b="1" dirty="0">
                <a:sym typeface="Wingdings" panose="05000000000000000000" pitchFamily="2" charset="2"/>
              </a:rPr>
              <a:t>):</a:t>
            </a:r>
          </a:p>
          <a:p>
            <a:r>
              <a:rPr lang="de-DE" sz="1400" b="1" dirty="0">
                <a:sym typeface="Wingdings" panose="05000000000000000000" pitchFamily="2" charset="2"/>
              </a:rPr>
              <a:t>	</a:t>
            </a:r>
            <a:r>
              <a:rPr lang="de-DE" sz="1400" i="1" dirty="0">
                <a:sym typeface="Wingdings" panose="05000000000000000000" pitchFamily="2" charset="2"/>
              </a:rPr>
              <a:t>Gesang</a:t>
            </a:r>
            <a:r>
              <a:rPr lang="de-DE" sz="1400" b="1" i="1" dirty="0">
                <a:solidFill>
                  <a:srgbClr val="C00000"/>
                </a:solidFill>
                <a:sym typeface="Wingdings" panose="05000000000000000000" pitchFamily="2" charset="2"/>
              </a:rPr>
              <a:t>s</a:t>
            </a:r>
            <a:r>
              <a:rPr lang="de-DE" sz="1400" i="1" dirty="0">
                <a:sym typeface="Wingdings" panose="05000000000000000000" pitchFamily="2" charset="2"/>
              </a:rPr>
              <a:t>buch, Gelenk</a:t>
            </a:r>
            <a:r>
              <a:rPr lang="de-DE" sz="1400" b="1" i="1" dirty="0">
                <a:solidFill>
                  <a:srgbClr val="C00000"/>
                </a:solidFill>
                <a:sym typeface="Wingdings" panose="05000000000000000000" pitchFamily="2" charset="2"/>
              </a:rPr>
              <a:t>s</a:t>
            </a:r>
            <a:r>
              <a:rPr lang="de-DE" sz="1400" i="1" dirty="0">
                <a:sym typeface="Wingdings" panose="05000000000000000000" pitchFamily="2" charset="2"/>
              </a:rPr>
              <a:t>entzündung, Abbruch</a:t>
            </a:r>
            <a:r>
              <a:rPr lang="de-DE" sz="1400" b="1" i="1" dirty="0">
                <a:solidFill>
                  <a:srgbClr val="C00000"/>
                </a:solidFill>
                <a:sym typeface="Wingdings" panose="05000000000000000000" pitchFamily="2" charset="2"/>
              </a:rPr>
              <a:t>s</a:t>
            </a:r>
            <a:r>
              <a:rPr lang="de-DE" sz="1400" i="1" dirty="0">
                <a:sym typeface="Wingdings" panose="05000000000000000000" pitchFamily="2" charset="2"/>
              </a:rPr>
              <a:t>bescheid</a:t>
            </a:r>
          </a:p>
          <a:p>
            <a:r>
              <a:rPr lang="de-DE" sz="1400" i="1" dirty="0">
                <a:sym typeface="Wingdings" panose="05000000000000000000" pitchFamily="2" charset="2"/>
              </a:rPr>
              <a:t>            	</a:t>
            </a:r>
          </a:p>
          <a:p>
            <a:r>
              <a:rPr lang="de-DE" sz="1400" i="1" dirty="0">
                <a:sym typeface="Wingdings" panose="05000000000000000000" pitchFamily="2" charset="2"/>
              </a:rPr>
              <a:t>	</a:t>
            </a:r>
            <a:r>
              <a:rPr lang="de-DE" sz="1400" dirty="0">
                <a:sym typeface="Wingdings" panose="05000000000000000000" pitchFamily="2" charset="2"/>
              </a:rPr>
              <a:t>Wie im gesamten süddeutschen Raum heißt es </a:t>
            </a:r>
            <a:r>
              <a:rPr lang="de-DE" sz="1400" i="1" dirty="0">
                <a:sym typeface="Wingdings" panose="05000000000000000000" pitchFamily="2" charset="2"/>
              </a:rPr>
              <a:t>Schwein</a:t>
            </a:r>
            <a:r>
              <a:rPr lang="de-DE" sz="1400" b="1" i="1" dirty="0">
                <a:solidFill>
                  <a:srgbClr val="C00000"/>
                </a:solidFill>
                <a:sym typeface="Wingdings" panose="05000000000000000000" pitchFamily="2" charset="2"/>
              </a:rPr>
              <a:t>s</a:t>
            </a:r>
            <a:r>
              <a:rPr lang="de-DE" sz="1400" i="1" dirty="0">
                <a:sym typeface="Wingdings" panose="05000000000000000000" pitchFamily="2" charset="2"/>
              </a:rPr>
              <a:t>braten</a:t>
            </a:r>
            <a:r>
              <a:rPr lang="de-DE" sz="1400" dirty="0">
                <a:sym typeface="Wingdings" panose="05000000000000000000" pitchFamily="2" charset="2"/>
              </a:rPr>
              <a:t>, </a:t>
            </a:r>
          </a:p>
          <a:p>
            <a:r>
              <a:rPr lang="de-DE" sz="1400" dirty="0">
                <a:sym typeface="Wingdings" panose="05000000000000000000" pitchFamily="2" charset="2"/>
              </a:rPr>
              <a:t>	gegenüber dem in Deutschland auch sonst geläufigen </a:t>
            </a:r>
            <a:r>
              <a:rPr lang="de-DE" sz="1400" i="1" dirty="0">
                <a:sym typeface="Wingdings" panose="05000000000000000000" pitchFamily="2" charset="2"/>
              </a:rPr>
              <a:t>Schwein</a:t>
            </a:r>
            <a:r>
              <a:rPr lang="de-DE" sz="1400" b="1" i="1" dirty="0">
                <a:solidFill>
                  <a:srgbClr val="C00000"/>
                </a:solidFill>
                <a:sym typeface="Wingdings" panose="05000000000000000000" pitchFamily="2" charset="2"/>
              </a:rPr>
              <a:t>e</a:t>
            </a:r>
            <a:r>
              <a:rPr lang="de-DE" sz="1400" i="1" dirty="0">
                <a:sym typeface="Wingdings" panose="05000000000000000000" pitchFamily="2" charset="2"/>
              </a:rPr>
              <a:t>braten</a:t>
            </a:r>
            <a:r>
              <a:rPr lang="de-DE" sz="1400" dirty="0">
                <a:sym typeface="Wingdings" panose="05000000000000000000" pitchFamily="2" charset="2"/>
              </a:rPr>
              <a:t>.</a:t>
            </a:r>
          </a:p>
          <a:p>
            <a:endParaRPr lang="de-DE" sz="1400" dirty="0">
              <a:sym typeface="Wingdings" panose="05000000000000000000" pitchFamily="2" charset="2"/>
            </a:endParaRPr>
          </a:p>
          <a:p>
            <a:r>
              <a:rPr lang="de-DE" sz="1400" b="1" dirty="0">
                <a:sym typeface="Wingdings" panose="05000000000000000000" pitchFamily="2" charset="2"/>
              </a:rPr>
              <a:t>       andere Wörter haben kein Fugenzeichen:</a:t>
            </a:r>
          </a:p>
          <a:p>
            <a:r>
              <a:rPr lang="de-DE" sz="1400" b="1" dirty="0">
                <a:sym typeface="Wingdings" panose="05000000000000000000" pitchFamily="2" charset="2"/>
              </a:rPr>
              <a:t>	</a:t>
            </a:r>
            <a:r>
              <a:rPr lang="de-DE" sz="1400" i="1" dirty="0">
                <a:sym typeface="Wingdings" panose="05000000000000000000" pitchFamily="2" charset="2"/>
              </a:rPr>
              <a:t>Tragtasche</a:t>
            </a:r>
            <a:r>
              <a:rPr lang="de-DE" sz="1400" dirty="0">
                <a:sym typeface="Wingdings" panose="05000000000000000000" pitchFamily="2" charset="2"/>
              </a:rPr>
              <a:t> 	 </a:t>
            </a:r>
            <a:r>
              <a:rPr lang="de-DE" sz="1200" dirty="0">
                <a:sym typeface="Wingdings" panose="05000000000000000000" pitchFamily="2" charset="2"/>
              </a:rPr>
              <a:t>(gegenüber </a:t>
            </a:r>
            <a:r>
              <a:rPr lang="de-DE" sz="1200" i="1" dirty="0">
                <a:sym typeface="Wingdings" panose="05000000000000000000" pitchFamily="2" charset="2"/>
              </a:rPr>
              <a:t>Trag</a:t>
            </a:r>
            <a:r>
              <a:rPr lang="de-DE" sz="1200" b="1" i="1" dirty="0">
                <a:solidFill>
                  <a:srgbClr val="C00000"/>
                </a:solidFill>
                <a:sym typeface="Wingdings" panose="05000000000000000000" pitchFamily="2" charset="2"/>
              </a:rPr>
              <a:t>e</a:t>
            </a:r>
            <a:r>
              <a:rPr lang="de-DE" sz="1200" i="1" dirty="0">
                <a:sym typeface="Wingdings" panose="05000000000000000000" pitchFamily="2" charset="2"/>
              </a:rPr>
              <a:t>tasche</a:t>
            </a:r>
            <a:r>
              <a:rPr lang="de-DE" sz="1200" dirty="0">
                <a:sym typeface="Wingdings" panose="05000000000000000000" pitchFamily="2" charset="2"/>
              </a:rPr>
              <a:t>)</a:t>
            </a:r>
          </a:p>
          <a:p>
            <a:r>
              <a:rPr lang="de-DE" sz="1400" dirty="0">
                <a:sym typeface="Wingdings" panose="05000000000000000000" pitchFamily="2" charset="2"/>
              </a:rPr>
              <a:t>	</a:t>
            </a:r>
            <a:r>
              <a:rPr lang="de-DE" sz="1400" i="1" dirty="0">
                <a:sym typeface="Wingdings" panose="05000000000000000000" pitchFamily="2" charset="2"/>
              </a:rPr>
              <a:t>Adventkranz</a:t>
            </a:r>
            <a:r>
              <a:rPr lang="de-DE" sz="1400" dirty="0">
                <a:sym typeface="Wingdings" panose="05000000000000000000" pitchFamily="2" charset="2"/>
              </a:rPr>
              <a:t> </a:t>
            </a:r>
            <a:r>
              <a:rPr lang="de-DE" sz="1200" dirty="0">
                <a:sym typeface="Wingdings" panose="05000000000000000000" pitchFamily="2" charset="2"/>
              </a:rPr>
              <a:t>(gegenüber </a:t>
            </a:r>
            <a:r>
              <a:rPr lang="de-DE" sz="1200" i="1" dirty="0">
                <a:sym typeface="Wingdings" panose="05000000000000000000" pitchFamily="2" charset="2"/>
              </a:rPr>
              <a:t>Advent</a:t>
            </a:r>
            <a:r>
              <a:rPr lang="de-DE" sz="1200" b="1" i="1" dirty="0">
                <a:solidFill>
                  <a:srgbClr val="C00000"/>
                </a:solidFill>
                <a:sym typeface="Wingdings" panose="05000000000000000000" pitchFamily="2" charset="2"/>
              </a:rPr>
              <a:t>s</a:t>
            </a:r>
            <a:r>
              <a:rPr lang="de-DE" sz="1200" i="1" dirty="0">
                <a:sym typeface="Wingdings" panose="05000000000000000000" pitchFamily="2" charset="2"/>
              </a:rPr>
              <a:t>kranz</a:t>
            </a:r>
            <a:r>
              <a:rPr lang="de-DE" sz="1200" dirty="0">
                <a:sym typeface="Wingdings" panose="05000000000000000000" pitchFamily="2" charset="2"/>
              </a:rPr>
              <a:t>)</a:t>
            </a:r>
          </a:p>
          <a:p>
            <a:r>
              <a:rPr lang="de-DE" sz="1400" dirty="0">
                <a:sym typeface="Wingdings" panose="05000000000000000000" pitchFamily="2" charset="2"/>
              </a:rPr>
              <a:t>	</a:t>
            </a:r>
            <a:r>
              <a:rPr lang="de-DE" sz="1400" i="1" dirty="0">
                <a:sym typeface="Wingdings" panose="05000000000000000000" pitchFamily="2" charset="2"/>
              </a:rPr>
              <a:t>Sonnseite</a:t>
            </a:r>
            <a:r>
              <a:rPr lang="de-DE" sz="1400" dirty="0">
                <a:sym typeface="Wingdings" panose="05000000000000000000" pitchFamily="2" charset="2"/>
              </a:rPr>
              <a:t>       </a:t>
            </a:r>
            <a:r>
              <a:rPr lang="de-DE" sz="1200" dirty="0">
                <a:sym typeface="Wingdings" panose="05000000000000000000" pitchFamily="2" charset="2"/>
              </a:rPr>
              <a:t>(gegenüber </a:t>
            </a:r>
            <a:r>
              <a:rPr lang="de-DE" sz="1200" i="1" dirty="0">
                <a:sym typeface="Wingdings" panose="05000000000000000000" pitchFamily="2" charset="2"/>
              </a:rPr>
              <a:t>Sonn</a:t>
            </a:r>
            <a:r>
              <a:rPr lang="de-DE" sz="1200" b="1" i="1" dirty="0">
                <a:solidFill>
                  <a:srgbClr val="C00000"/>
                </a:solidFill>
                <a:sym typeface="Wingdings" panose="05000000000000000000" pitchFamily="2" charset="2"/>
              </a:rPr>
              <a:t>en</a:t>
            </a:r>
            <a:r>
              <a:rPr lang="de-DE" sz="1200" i="1" dirty="0">
                <a:sym typeface="Wingdings" panose="05000000000000000000" pitchFamily="2" charset="2"/>
              </a:rPr>
              <a:t>seite</a:t>
            </a:r>
            <a:r>
              <a:rPr lang="de-DE" sz="1200" dirty="0">
                <a:sym typeface="Wingdings" panose="05000000000000000000" pitchFamily="2" charset="2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b="1" u="sng" dirty="0">
                <a:sym typeface="Wingdings" panose="05000000000000000000" pitchFamily="2" charset="2"/>
              </a:rPr>
              <a:t>Verben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400" b="1" dirty="0">
              <a:sym typeface="Wingdings" panose="05000000000000000000" pitchFamily="2" charset="2"/>
            </a:endParaRPr>
          </a:p>
          <a:p>
            <a:r>
              <a:rPr lang="de-DE" sz="1400" b="1" dirty="0">
                <a:sym typeface="Wingdings" panose="05000000000000000000" pitchFamily="2" charset="2"/>
              </a:rPr>
              <a:t>      Neigung zur Ableitung auf –</a:t>
            </a:r>
            <a:r>
              <a:rPr lang="de-DE" sz="1400" b="1" i="1" dirty="0" err="1">
                <a:sym typeface="Wingdings" panose="05000000000000000000" pitchFamily="2" charset="2"/>
              </a:rPr>
              <a:t>ieren</a:t>
            </a:r>
            <a:r>
              <a:rPr lang="de-DE" sz="1400" b="1" dirty="0">
                <a:sym typeface="Wingdings" panose="05000000000000000000" pitchFamily="2" charset="2"/>
              </a:rPr>
              <a:t>:</a:t>
            </a:r>
          </a:p>
          <a:p>
            <a:r>
              <a:rPr lang="de-DE" sz="1400" b="1" dirty="0">
                <a:sym typeface="Wingdings" panose="05000000000000000000" pitchFamily="2" charset="2"/>
              </a:rPr>
              <a:t>	</a:t>
            </a:r>
            <a:r>
              <a:rPr lang="de-DE" sz="1400" i="1" dirty="0">
                <a:sym typeface="Wingdings" panose="05000000000000000000" pitchFamily="2" charset="2"/>
              </a:rPr>
              <a:t>ressortieren  </a:t>
            </a:r>
            <a:r>
              <a:rPr lang="de-DE" sz="1400" dirty="0">
                <a:sym typeface="Wingdings" panose="05000000000000000000" pitchFamily="2" charset="2"/>
              </a:rPr>
              <a:t>    </a:t>
            </a:r>
            <a:r>
              <a:rPr lang="de-DE" sz="1200" dirty="0">
                <a:sym typeface="Wingdings" panose="05000000000000000000" pitchFamily="2" charset="2"/>
              </a:rPr>
              <a:t>(gegenüber »einem Ressort zugeordnet sein«)</a:t>
            </a:r>
          </a:p>
          <a:p>
            <a:r>
              <a:rPr lang="de-DE" sz="1400" dirty="0">
                <a:sym typeface="Wingdings" panose="05000000000000000000" pitchFamily="2" charset="2"/>
              </a:rPr>
              <a:t>	</a:t>
            </a:r>
            <a:r>
              <a:rPr lang="de-DE" sz="1400" i="1" dirty="0">
                <a:sym typeface="Wingdings" panose="05000000000000000000" pitchFamily="2" charset="2"/>
              </a:rPr>
              <a:t>regressieren</a:t>
            </a:r>
            <a:r>
              <a:rPr lang="de-DE" sz="1400" dirty="0">
                <a:sym typeface="Wingdings" panose="05000000000000000000" pitchFamily="2" charset="2"/>
              </a:rPr>
              <a:t>     </a:t>
            </a:r>
            <a:r>
              <a:rPr lang="de-DE" sz="1200" dirty="0">
                <a:sym typeface="Wingdings" panose="05000000000000000000" pitchFamily="2" charset="2"/>
              </a:rPr>
              <a:t>( gegenüber »Regress einlegen«)</a:t>
            </a:r>
          </a:p>
          <a:p>
            <a:r>
              <a:rPr lang="de-DE" sz="1200" dirty="0">
                <a:sym typeface="Wingdings" panose="05000000000000000000" pitchFamily="2" charset="2"/>
              </a:rPr>
              <a:t>	 ungewöhnliche Ableitung!</a:t>
            </a:r>
          </a:p>
          <a:p>
            <a:endParaRPr lang="de-DE" sz="1400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b="1" u="sng" dirty="0">
                <a:sym typeface="Wingdings" panose="05000000000000000000" pitchFamily="2" charset="2"/>
              </a:rPr>
              <a:t>Adjektive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400" b="1" u="sng" dirty="0">
              <a:sym typeface="Wingdings" panose="05000000000000000000" pitchFamily="2" charset="2"/>
            </a:endParaRPr>
          </a:p>
          <a:p>
            <a:r>
              <a:rPr lang="de-DE" sz="1400" dirty="0">
                <a:sym typeface="Wingdings" panose="05000000000000000000" pitchFamily="2" charset="2"/>
              </a:rPr>
              <a:t>       </a:t>
            </a:r>
            <a:r>
              <a:rPr lang="de-DE" sz="1400" b="1" dirty="0">
                <a:sym typeface="Wingdings" panose="05000000000000000000" pitchFamily="2" charset="2"/>
              </a:rPr>
              <a:t>bleiben oft endungslos:</a:t>
            </a:r>
          </a:p>
          <a:p>
            <a:r>
              <a:rPr lang="de-DE" sz="1400" dirty="0">
                <a:sym typeface="Wingdings" panose="05000000000000000000" pitchFamily="2" charset="2"/>
              </a:rPr>
              <a:t>	</a:t>
            </a:r>
            <a:r>
              <a:rPr lang="de-DE" sz="1400" i="1" dirty="0">
                <a:sym typeface="Wingdings" panose="05000000000000000000" pitchFamily="2" charset="2"/>
              </a:rPr>
              <a:t>blöd, fad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de-DE" sz="1400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400" b="1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400" b="1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de-DE" b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21681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B4EE312F-11A9-4C8E-9967-1A98BFC30C71}"/>
              </a:ext>
            </a:extLst>
          </p:cNvPr>
          <p:cNvSpPr/>
          <p:nvPr/>
        </p:nvSpPr>
        <p:spPr>
          <a:xfrm>
            <a:off x="600977" y="519422"/>
            <a:ext cx="7384266" cy="76020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b="1" u="sng" dirty="0">
                <a:sym typeface="Wingdings" panose="05000000000000000000" pitchFamily="2" charset="2"/>
              </a:rPr>
              <a:t>Verkleinerung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400" b="1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400" b="1" dirty="0">
              <a:sym typeface="Wingdings" panose="05000000000000000000" pitchFamily="2" charset="2"/>
            </a:endParaRPr>
          </a:p>
          <a:p>
            <a:endParaRPr lang="de-DE" sz="1400" b="1" dirty="0">
              <a:sym typeface="Wingdings" panose="05000000000000000000" pitchFamily="2" charset="2"/>
            </a:endParaRPr>
          </a:p>
          <a:p>
            <a:r>
              <a:rPr lang="de-DE" sz="1400" dirty="0">
                <a:sym typeface="Wingdings" panose="05000000000000000000" pitchFamily="2" charset="2"/>
              </a:rPr>
              <a:t>        </a:t>
            </a:r>
            <a:r>
              <a:rPr lang="de-DE" sz="1400" b="1" dirty="0">
                <a:sym typeface="Wingdings" panose="05000000000000000000" pitchFamily="2" charset="2"/>
              </a:rPr>
              <a:t>Wie im Bairischen gibt es im österreichischen Deutsch die Verkleinerungssilbe -</a:t>
            </a:r>
            <a:r>
              <a:rPr lang="de-DE" sz="1400" b="1" i="1" dirty="0" err="1">
                <a:sym typeface="Wingdings" panose="05000000000000000000" pitchFamily="2" charset="2"/>
              </a:rPr>
              <a:t>erl</a:t>
            </a:r>
            <a:r>
              <a:rPr lang="de-DE" sz="1400" b="1" i="1" dirty="0">
                <a:sym typeface="Wingdings" panose="05000000000000000000" pitchFamily="2" charset="2"/>
              </a:rPr>
              <a:t>:</a:t>
            </a:r>
          </a:p>
          <a:p>
            <a:r>
              <a:rPr lang="de-DE" sz="1400" b="1" i="1" dirty="0">
                <a:sym typeface="Wingdings" panose="05000000000000000000" pitchFamily="2" charset="2"/>
              </a:rPr>
              <a:t>	</a:t>
            </a:r>
          </a:p>
          <a:p>
            <a:r>
              <a:rPr lang="de-DE" sz="1400" b="1" i="1" dirty="0">
                <a:sym typeface="Wingdings" panose="05000000000000000000" pitchFamily="2" charset="2"/>
              </a:rPr>
              <a:t>	</a:t>
            </a:r>
            <a:r>
              <a:rPr lang="de-DE" sz="1400" dirty="0">
                <a:sym typeface="Wingdings" panose="05000000000000000000" pitchFamily="2" charset="2"/>
              </a:rPr>
              <a:t>Drückt in der Umgangssprache eine Verkleinerung im eigentlichen Sinn aus:</a:t>
            </a:r>
          </a:p>
          <a:p>
            <a:r>
              <a:rPr lang="de-DE" sz="1400" b="1" i="1" dirty="0">
                <a:sym typeface="Wingdings" panose="05000000000000000000" pitchFamily="2" charset="2"/>
              </a:rPr>
              <a:t>		</a:t>
            </a:r>
            <a:r>
              <a:rPr lang="de-DE" sz="1400" i="1" dirty="0">
                <a:sym typeface="Wingdings" panose="05000000000000000000" pitchFamily="2" charset="2"/>
              </a:rPr>
              <a:t>Tascherl, </a:t>
            </a:r>
            <a:r>
              <a:rPr lang="de-DE" sz="1400" i="1" dirty="0" err="1">
                <a:sym typeface="Wingdings" panose="05000000000000000000" pitchFamily="2" charset="2"/>
              </a:rPr>
              <a:t>Wagerl</a:t>
            </a:r>
            <a:r>
              <a:rPr lang="de-DE" sz="1400" i="1" dirty="0">
                <a:sym typeface="Wingdings" panose="05000000000000000000" pitchFamily="2" charset="2"/>
              </a:rPr>
              <a:t>, </a:t>
            </a:r>
            <a:r>
              <a:rPr lang="de-DE" sz="1400" i="1" dirty="0" err="1">
                <a:sym typeface="Wingdings" panose="05000000000000000000" pitchFamily="2" charset="2"/>
              </a:rPr>
              <a:t>Schaferl</a:t>
            </a:r>
            <a:r>
              <a:rPr lang="de-DE" sz="1400" i="1" dirty="0">
                <a:sym typeface="Wingdings" panose="05000000000000000000" pitchFamily="2" charset="2"/>
              </a:rPr>
              <a:t> </a:t>
            </a:r>
            <a:r>
              <a:rPr lang="de-DE" sz="1200" dirty="0">
                <a:sym typeface="Wingdings" panose="05000000000000000000" pitchFamily="2" charset="2"/>
              </a:rPr>
              <a:t>(Stammvokal nicht umgelautet!)</a:t>
            </a:r>
          </a:p>
          <a:p>
            <a:endParaRPr lang="de-DE" sz="1200" dirty="0">
              <a:sym typeface="Wingdings" panose="05000000000000000000" pitchFamily="2" charset="2"/>
            </a:endParaRPr>
          </a:p>
          <a:p>
            <a:r>
              <a:rPr lang="de-DE" sz="1200" dirty="0">
                <a:sym typeface="Wingdings" panose="05000000000000000000" pitchFamily="2" charset="2"/>
              </a:rPr>
              <a:t>	</a:t>
            </a:r>
            <a:r>
              <a:rPr lang="de-DE" sz="1400" dirty="0">
                <a:sym typeface="Wingdings" panose="05000000000000000000" pitchFamily="2" charset="2"/>
              </a:rPr>
              <a:t>Drückt in der Umgangssprache emotionale Zuwendung aus:</a:t>
            </a:r>
          </a:p>
          <a:p>
            <a:r>
              <a:rPr lang="de-DE" sz="1200" dirty="0">
                <a:sym typeface="Wingdings" panose="05000000000000000000" pitchFamily="2" charset="2"/>
              </a:rPr>
              <a:t>		</a:t>
            </a:r>
            <a:r>
              <a:rPr lang="de-DE" sz="1400" i="1" dirty="0" err="1">
                <a:sym typeface="Wingdings" panose="05000000000000000000" pitchFamily="2" charset="2"/>
              </a:rPr>
              <a:t>Enkerl</a:t>
            </a:r>
            <a:r>
              <a:rPr lang="de-DE" sz="1400" i="1" dirty="0">
                <a:sym typeface="Wingdings" panose="05000000000000000000" pitchFamily="2" charset="2"/>
              </a:rPr>
              <a:t>, </a:t>
            </a:r>
            <a:r>
              <a:rPr lang="de-DE" sz="1400" i="1" dirty="0" err="1">
                <a:sym typeface="Wingdings" panose="05000000000000000000" pitchFamily="2" charset="2"/>
              </a:rPr>
              <a:t>Flascherl</a:t>
            </a:r>
            <a:r>
              <a:rPr lang="de-DE" sz="1400" i="1" dirty="0">
                <a:sym typeface="Wingdings" panose="05000000000000000000" pitchFamily="2" charset="2"/>
              </a:rPr>
              <a:t>, </a:t>
            </a:r>
            <a:r>
              <a:rPr lang="de-DE" sz="1400" i="1" dirty="0" err="1">
                <a:sym typeface="Wingdings" panose="05000000000000000000" pitchFamily="2" charset="2"/>
              </a:rPr>
              <a:t>Wamperl</a:t>
            </a:r>
            <a:r>
              <a:rPr lang="de-DE" sz="1400" i="1" dirty="0">
                <a:sym typeface="Wingdings" panose="05000000000000000000" pitchFamily="2" charset="2"/>
              </a:rPr>
              <a:t>, Achterl</a:t>
            </a:r>
          </a:p>
          <a:p>
            <a:endParaRPr lang="de-DE" sz="1400" i="1" dirty="0">
              <a:sym typeface="Wingdings" panose="05000000000000000000" pitchFamily="2" charset="2"/>
            </a:endParaRPr>
          </a:p>
          <a:p>
            <a:r>
              <a:rPr lang="de-DE" sz="1400" i="1" dirty="0">
                <a:sym typeface="Wingdings" panose="05000000000000000000" pitchFamily="2" charset="2"/>
              </a:rPr>
              <a:t>	</a:t>
            </a:r>
            <a:r>
              <a:rPr lang="de-DE" sz="1400" dirty="0">
                <a:sym typeface="Wingdings" panose="05000000000000000000" pitchFamily="2" charset="2"/>
              </a:rPr>
              <a:t>Findet sich in der Standardsprache in Wörtern, bei denen es nur die Form mit -</a:t>
            </a:r>
            <a:r>
              <a:rPr lang="de-DE" sz="1400" i="1" dirty="0" err="1">
                <a:sym typeface="Wingdings" panose="05000000000000000000" pitchFamily="2" charset="2"/>
              </a:rPr>
              <a:t>erl</a:t>
            </a:r>
            <a:r>
              <a:rPr lang="de-DE" sz="1400" dirty="0">
                <a:sym typeface="Wingdings" panose="05000000000000000000" pitchFamily="2" charset="2"/>
              </a:rPr>
              <a:t> gibt:</a:t>
            </a:r>
          </a:p>
          <a:p>
            <a:r>
              <a:rPr lang="de-DE" sz="1400" dirty="0">
                <a:sym typeface="Wingdings" panose="05000000000000000000" pitchFamily="2" charset="2"/>
              </a:rPr>
              <a:t>		</a:t>
            </a:r>
            <a:r>
              <a:rPr lang="de-DE" sz="1400" i="1" dirty="0">
                <a:sym typeface="Wingdings" panose="05000000000000000000" pitchFamily="2" charset="2"/>
              </a:rPr>
              <a:t>Zuckerl</a:t>
            </a:r>
            <a:r>
              <a:rPr lang="de-DE" sz="1400" dirty="0">
                <a:sym typeface="Wingdings" panose="05000000000000000000" pitchFamily="2" charset="2"/>
              </a:rPr>
              <a:t> (»Bonbon«), </a:t>
            </a:r>
            <a:r>
              <a:rPr lang="de-DE" sz="1400" i="1" dirty="0">
                <a:sym typeface="Wingdings" panose="05000000000000000000" pitchFamily="2" charset="2"/>
              </a:rPr>
              <a:t>Pickerl</a:t>
            </a:r>
            <a:r>
              <a:rPr lang="de-DE" sz="1400" dirty="0">
                <a:sym typeface="Wingdings" panose="05000000000000000000" pitchFamily="2" charset="2"/>
              </a:rPr>
              <a:t> (»Aufkleber«), </a:t>
            </a:r>
            <a:r>
              <a:rPr lang="de-DE" sz="1400" i="1" dirty="0">
                <a:sym typeface="Wingdings" panose="05000000000000000000" pitchFamily="2" charset="2"/>
              </a:rPr>
              <a:t>Stockerl</a:t>
            </a:r>
            <a:r>
              <a:rPr lang="de-DE" sz="1400" dirty="0">
                <a:sym typeface="Wingdings" panose="05000000000000000000" pitchFamily="2" charset="2"/>
              </a:rPr>
              <a:t> (»Hocker«)</a:t>
            </a:r>
          </a:p>
          <a:p>
            <a:endParaRPr lang="de-DE" sz="1400" dirty="0">
              <a:sym typeface="Wingdings" panose="05000000000000000000" pitchFamily="2" charset="2"/>
            </a:endParaRPr>
          </a:p>
          <a:p>
            <a:r>
              <a:rPr lang="de-DE" sz="1400" dirty="0">
                <a:sym typeface="Wingdings" panose="05000000000000000000" pitchFamily="2" charset="2"/>
              </a:rPr>
              <a:t>   </a:t>
            </a:r>
            <a:r>
              <a:rPr lang="de-DE" sz="1400" b="1" dirty="0">
                <a:sym typeface="Wingdings" panose="05000000000000000000" pitchFamily="2" charset="2"/>
              </a:rPr>
              <a:t>  Verkleinerung mit -</a:t>
            </a:r>
            <a:r>
              <a:rPr lang="de-DE" sz="1400" b="1" i="1" dirty="0">
                <a:sym typeface="Wingdings" panose="05000000000000000000" pitchFamily="2" charset="2"/>
              </a:rPr>
              <a:t>l</a:t>
            </a:r>
            <a:r>
              <a:rPr lang="de-DE" sz="1400" b="1" dirty="0">
                <a:sym typeface="Wingdings" panose="05000000000000000000" pitchFamily="2" charset="2"/>
              </a:rPr>
              <a:t>:</a:t>
            </a:r>
          </a:p>
          <a:p>
            <a:r>
              <a:rPr lang="de-DE" sz="1400" dirty="0">
                <a:sym typeface="Wingdings" panose="05000000000000000000" pitchFamily="2" charset="2"/>
              </a:rPr>
              <a:t>		Kastl, </a:t>
            </a:r>
            <a:r>
              <a:rPr lang="de-DE" sz="1400" dirty="0" err="1">
                <a:sym typeface="Wingdings" panose="05000000000000000000" pitchFamily="2" charset="2"/>
              </a:rPr>
              <a:t>Fassl</a:t>
            </a:r>
            <a:r>
              <a:rPr lang="de-DE" sz="1400" dirty="0">
                <a:sym typeface="Wingdings" panose="05000000000000000000" pitchFamily="2" charset="2"/>
              </a:rPr>
              <a:t>; in Vornamen: </a:t>
            </a:r>
            <a:r>
              <a:rPr lang="de-DE" sz="1400" dirty="0" err="1">
                <a:sym typeface="Wingdings" panose="05000000000000000000" pitchFamily="2" charset="2"/>
              </a:rPr>
              <a:t>Ferdl</a:t>
            </a:r>
            <a:r>
              <a:rPr lang="de-DE" sz="1400" dirty="0">
                <a:sym typeface="Wingdings" panose="05000000000000000000" pitchFamily="2" charset="2"/>
              </a:rPr>
              <a:t>, Gustl, </a:t>
            </a:r>
            <a:r>
              <a:rPr lang="de-DE" sz="1400" dirty="0" err="1">
                <a:sym typeface="Wingdings" panose="05000000000000000000" pitchFamily="2" charset="2"/>
              </a:rPr>
              <a:t>Resl</a:t>
            </a:r>
            <a:endParaRPr lang="de-DE" sz="1400" dirty="0">
              <a:sym typeface="Wingdings" panose="05000000000000000000" pitchFamily="2" charset="2"/>
            </a:endParaRPr>
          </a:p>
          <a:p>
            <a:endParaRPr lang="de-DE" sz="1400" dirty="0">
              <a:sym typeface="Wingdings" panose="05000000000000000000" pitchFamily="2" charset="2"/>
            </a:endParaRPr>
          </a:p>
          <a:p>
            <a:endParaRPr lang="de-DE" sz="1400" dirty="0">
              <a:sym typeface="Wingdings" panose="05000000000000000000" pitchFamily="2" charset="2"/>
            </a:endParaRPr>
          </a:p>
          <a:p>
            <a:r>
              <a:rPr lang="de-DE" sz="1400" b="1" dirty="0">
                <a:sym typeface="Wingdings" panose="05000000000000000000" pitchFamily="2" charset="2"/>
              </a:rPr>
              <a:t>      In Vorarlberg gibt es die schwäbisch-alemannische Verkleinerungssilbe -</a:t>
            </a:r>
            <a:r>
              <a:rPr lang="de-DE" sz="1400" b="1" i="1" dirty="0">
                <a:sym typeface="Wingdings" panose="05000000000000000000" pitchFamily="2" charset="2"/>
              </a:rPr>
              <a:t>le</a:t>
            </a:r>
            <a:r>
              <a:rPr lang="de-DE" sz="1400" b="1" dirty="0">
                <a:sym typeface="Wingdings" panose="05000000000000000000" pitchFamily="2" charset="2"/>
              </a:rPr>
              <a:t>:</a:t>
            </a:r>
          </a:p>
          <a:p>
            <a:pPr lvl="3"/>
            <a:r>
              <a:rPr lang="de-DE" sz="1400" b="1" dirty="0">
                <a:sym typeface="Wingdings" panose="05000000000000000000" pitchFamily="2" charset="2"/>
              </a:rPr>
              <a:t>	</a:t>
            </a:r>
            <a:r>
              <a:rPr lang="de-DE" sz="1400" i="1" dirty="0">
                <a:sym typeface="Wingdings" panose="05000000000000000000" pitchFamily="2" charset="2"/>
              </a:rPr>
              <a:t>Flädle, Säckle</a:t>
            </a:r>
          </a:p>
          <a:p>
            <a:pPr lvl="3"/>
            <a:r>
              <a:rPr lang="de-DE" sz="1400" b="1" dirty="0">
                <a:sym typeface="Wingdings" panose="05000000000000000000" pitchFamily="2" charset="2"/>
              </a:rPr>
              <a:t>	</a:t>
            </a:r>
            <a:r>
              <a:rPr lang="de-DE" sz="1400" dirty="0">
                <a:sym typeface="Wingdings" panose="05000000000000000000" pitchFamily="2" charset="2"/>
              </a:rPr>
              <a:t>(vgl. die Schweizer Form -</a:t>
            </a:r>
            <a:r>
              <a:rPr lang="de-DE" sz="1400" i="1" dirty="0">
                <a:sym typeface="Wingdings" panose="05000000000000000000" pitchFamily="2" charset="2"/>
              </a:rPr>
              <a:t>li:</a:t>
            </a:r>
            <a:r>
              <a:rPr lang="de-DE" sz="1400" dirty="0">
                <a:sym typeface="Wingdings" panose="05000000000000000000" pitchFamily="2" charset="2"/>
              </a:rPr>
              <a:t> </a:t>
            </a:r>
            <a:r>
              <a:rPr lang="de-DE" sz="1400" i="1" dirty="0">
                <a:sym typeface="Wingdings" panose="05000000000000000000" pitchFamily="2" charset="2"/>
              </a:rPr>
              <a:t>Flädli, </a:t>
            </a:r>
            <a:r>
              <a:rPr lang="de-DE" sz="1400" i="1" dirty="0" err="1">
                <a:sym typeface="Wingdings" panose="05000000000000000000" pitchFamily="2" charset="2"/>
              </a:rPr>
              <a:t>Säckli</a:t>
            </a:r>
            <a:r>
              <a:rPr lang="de-DE" sz="1400" dirty="0">
                <a:sym typeface="Wingdings" panose="05000000000000000000" pitchFamily="2" charset="2"/>
              </a:rPr>
              <a:t>)</a:t>
            </a:r>
          </a:p>
          <a:p>
            <a:r>
              <a:rPr lang="de-DE" sz="1400" b="1" dirty="0">
                <a:sym typeface="Wingdings" panose="05000000000000000000" pitchFamily="2" charset="2"/>
              </a:rPr>
              <a:t>	</a:t>
            </a:r>
          </a:p>
          <a:p>
            <a:endParaRPr lang="de-DE" sz="1400" i="1" dirty="0">
              <a:sym typeface="Wingdings" panose="05000000000000000000" pitchFamily="2" charset="2"/>
            </a:endParaRPr>
          </a:p>
          <a:p>
            <a:endParaRPr lang="de-DE" sz="1400" b="1" i="1" dirty="0">
              <a:sym typeface="Wingdings" panose="05000000000000000000" pitchFamily="2" charset="2"/>
            </a:endParaRPr>
          </a:p>
          <a:p>
            <a:endParaRPr lang="de-DE" sz="1400" b="1" i="1" dirty="0">
              <a:sym typeface="Wingdings" panose="05000000000000000000" pitchFamily="2" charset="2"/>
            </a:endParaRPr>
          </a:p>
          <a:p>
            <a:endParaRPr lang="de-DE" sz="1400" b="1" i="1" dirty="0">
              <a:sym typeface="Wingdings" panose="05000000000000000000" pitchFamily="2" charset="2"/>
            </a:endParaRPr>
          </a:p>
          <a:p>
            <a:endParaRPr lang="de-DE" sz="1400" b="1" i="1" dirty="0">
              <a:sym typeface="Wingdings" panose="05000000000000000000" pitchFamily="2" charset="2"/>
            </a:endParaRPr>
          </a:p>
          <a:p>
            <a:endParaRPr lang="de-DE" sz="1400" b="1" i="1" dirty="0">
              <a:sym typeface="Wingdings" panose="05000000000000000000" pitchFamily="2" charset="2"/>
            </a:endParaRPr>
          </a:p>
          <a:p>
            <a:endParaRPr lang="de-DE" sz="1400" b="1" i="1" dirty="0">
              <a:sym typeface="Wingdings" panose="05000000000000000000" pitchFamily="2" charset="2"/>
            </a:endParaRPr>
          </a:p>
          <a:p>
            <a:endParaRPr lang="de-DE" sz="1400" b="1" i="1" dirty="0">
              <a:sym typeface="Wingdings" panose="05000000000000000000" pitchFamily="2" charset="2"/>
            </a:endParaRPr>
          </a:p>
          <a:p>
            <a:endParaRPr lang="de-DE" sz="1400" b="1" i="1" dirty="0">
              <a:sym typeface="Wingdings" panose="05000000000000000000" pitchFamily="2" charset="2"/>
            </a:endParaRPr>
          </a:p>
          <a:p>
            <a:endParaRPr lang="de-DE" sz="1400" b="1" i="1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400" b="1" i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17167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943</Words>
  <Application>Microsoft Office PowerPoint</Application>
  <PresentationFormat>Breitbild</PresentationFormat>
  <Paragraphs>372</Paragraphs>
  <Slides>18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4" baseType="lpstr">
      <vt:lpstr>Aharoni</vt:lpstr>
      <vt:lpstr>Arial</vt:lpstr>
      <vt:lpstr>Calibri</vt:lpstr>
      <vt:lpstr>Calibri Light</vt:lpstr>
      <vt:lpstr>Wingdings</vt:lpstr>
      <vt:lpstr>Office</vt:lpstr>
      <vt:lpstr>Die deutschen Standardvarietäten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deutschen Standardvarietäten</dc:title>
  <dc:creator>Christine</dc:creator>
  <cp:lastModifiedBy>Christine</cp:lastModifiedBy>
  <cp:revision>47</cp:revision>
  <dcterms:created xsi:type="dcterms:W3CDTF">2020-03-19T13:38:11Z</dcterms:created>
  <dcterms:modified xsi:type="dcterms:W3CDTF">2020-04-01T11:05:26Z</dcterms:modified>
</cp:coreProperties>
</file>