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65" r:id="rId4"/>
    <p:sldId id="266" r:id="rId5"/>
    <p:sldId id="269" r:id="rId6"/>
    <p:sldId id="267" r:id="rId7"/>
    <p:sldId id="258" r:id="rId8"/>
    <p:sldId id="268" r:id="rId9"/>
    <p:sldId id="259" r:id="rId10"/>
    <p:sldId id="271" r:id="rId11"/>
    <p:sldId id="270" r:id="rId12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000" y="-14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3B609A-5C90-410A-80E6-F1686713EF32}" type="datetimeFigureOut">
              <a:rPr lang="cs-CZ" smtClean="0"/>
              <a:t>29.01.2020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4113BC-4F4F-47DB-96D0-9BDAE8A874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242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29.01.2020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29.01.2020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29.01.2020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29.01.2020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29.01.2020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29.01.2020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29.01.2020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6400800" cy="1752600"/>
          </a:xfrm>
        </p:spPr>
        <p:txBody>
          <a:bodyPr>
            <a:normAutofit/>
          </a:bodyPr>
          <a:lstStyle/>
          <a:p>
            <a:r>
              <a:rPr lang="cs-CZ" sz="4000" dirty="0" smtClean="0">
                <a:solidFill>
                  <a:schemeClr val="tx1"/>
                </a:solidFill>
              </a:rPr>
              <a:t>Gerundium a gerundivum</a:t>
            </a:r>
            <a:endParaRPr lang="cs-CZ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46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Gerundivum jako přívlastek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73016"/>
          </a:xfrm>
        </p:spPr>
        <p:txBody>
          <a:bodyPr>
            <a:normAutofit/>
          </a:bodyPr>
          <a:lstStyle/>
          <a:p>
            <a:r>
              <a:rPr lang="cs-CZ" sz="2800" dirty="0" smtClean="0"/>
              <a:t>Relativně málokdy má gerundium v přívlastku význam nutnosti. Např.: </a:t>
            </a:r>
          </a:p>
          <a:p>
            <a:pPr marL="0" indent="0">
              <a:buNone/>
            </a:pPr>
            <a:endParaRPr lang="cs-CZ" sz="2800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2800" i="1" dirty="0" err="1" smtClean="0">
                <a:solidFill>
                  <a:srgbClr val="0070C0"/>
                </a:solidFill>
              </a:rPr>
              <a:t>Dedit</a:t>
            </a:r>
            <a:r>
              <a:rPr lang="cs-CZ" sz="2800" i="1" dirty="0" smtClean="0">
                <a:solidFill>
                  <a:srgbClr val="0070C0"/>
                </a:solidFill>
              </a:rPr>
              <a:t> </a:t>
            </a:r>
            <a:r>
              <a:rPr lang="cs-CZ" sz="2800" i="1" dirty="0" err="1" smtClean="0">
                <a:solidFill>
                  <a:srgbClr val="0070C0"/>
                </a:solidFill>
              </a:rPr>
              <a:t>mihi</a:t>
            </a:r>
            <a:r>
              <a:rPr lang="cs-CZ" sz="2800" i="1" dirty="0" smtClean="0">
                <a:solidFill>
                  <a:srgbClr val="0070C0"/>
                </a:solidFill>
              </a:rPr>
              <a:t> </a:t>
            </a:r>
            <a:r>
              <a:rPr lang="cs-CZ" sz="2800" i="1" dirty="0" err="1" smtClean="0">
                <a:solidFill>
                  <a:srgbClr val="0070C0"/>
                </a:solidFill>
              </a:rPr>
              <a:t>filium</a:t>
            </a:r>
            <a:r>
              <a:rPr lang="cs-CZ" sz="2800" i="1" dirty="0" smtClean="0">
                <a:solidFill>
                  <a:srgbClr val="0070C0"/>
                </a:solidFill>
              </a:rPr>
              <a:t> </a:t>
            </a:r>
            <a:r>
              <a:rPr lang="cs-CZ" sz="2800" i="1" dirty="0" err="1" smtClean="0">
                <a:solidFill>
                  <a:srgbClr val="0070C0"/>
                </a:solidFill>
              </a:rPr>
              <a:t>suum</a:t>
            </a:r>
            <a:r>
              <a:rPr lang="cs-CZ" sz="2800" i="1" dirty="0" smtClean="0">
                <a:solidFill>
                  <a:srgbClr val="0070C0"/>
                </a:solidFill>
              </a:rPr>
              <a:t> </a:t>
            </a:r>
            <a:r>
              <a:rPr lang="cs-CZ" sz="2800" i="1" dirty="0" err="1" smtClean="0">
                <a:solidFill>
                  <a:srgbClr val="0070C0"/>
                </a:solidFill>
              </a:rPr>
              <a:t>educandum</a:t>
            </a:r>
            <a:r>
              <a:rPr lang="cs-CZ" sz="2800" i="1" dirty="0" smtClean="0">
                <a:solidFill>
                  <a:srgbClr val="0070C0"/>
                </a:solidFill>
              </a:rPr>
              <a:t>. </a:t>
            </a:r>
            <a:endParaRPr lang="cs-CZ" sz="2800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2800" dirty="0" smtClean="0"/>
              <a:t>„Dal mi svého syna k vychování“ (tj. syna, který měl být vychován) </a:t>
            </a:r>
          </a:p>
          <a:p>
            <a:pPr marL="457200" lvl="1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5389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154076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sz="2800" dirty="0" smtClean="0"/>
              <a:t>Gerundiva se tvoří od sloves přechodných, tedy od sloves majících předmět ve 4. pádě. Tutéž myšlenku lze obvykle vyjádřit dvěma způsoby, vždy se stejným významem:  </a:t>
            </a:r>
          </a:p>
          <a:p>
            <a:pPr marL="457200" lvl="1" indent="0">
              <a:buNone/>
            </a:pPr>
            <a:endParaRPr lang="cs-CZ" sz="2400" dirty="0"/>
          </a:p>
        </p:txBody>
      </p:sp>
      <p:sp>
        <p:nvSpPr>
          <p:cNvPr id="4" name="Obdélník 3"/>
          <p:cNvSpPr/>
          <p:nvPr/>
        </p:nvSpPr>
        <p:spPr>
          <a:xfrm>
            <a:off x="179512" y="1700808"/>
            <a:ext cx="381642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i="1" dirty="0" err="1" smtClean="0">
                <a:solidFill>
                  <a:srgbClr val="0070C0"/>
                </a:solidFill>
              </a:rPr>
              <a:t>Habesne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tempus</a:t>
            </a:r>
            <a:r>
              <a:rPr lang="cs-CZ" sz="2400" i="1" dirty="0" smtClean="0">
                <a:solidFill>
                  <a:srgbClr val="0070C0"/>
                </a:solidFill>
              </a:rPr>
              <a:t> ad </a:t>
            </a:r>
            <a:r>
              <a:rPr lang="cs-CZ" sz="2400" i="1" dirty="0" err="1" smtClean="0">
                <a:solidFill>
                  <a:srgbClr val="0070C0"/>
                </a:solidFill>
              </a:rPr>
              <a:t>potionem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arabicam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sumendam</a:t>
            </a:r>
            <a:r>
              <a:rPr lang="cs-CZ" sz="2400" i="1" dirty="0" smtClean="0">
                <a:solidFill>
                  <a:srgbClr val="0070C0"/>
                </a:solidFill>
              </a:rPr>
              <a:t>? </a:t>
            </a:r>
            <a:endParaRPr lang="cs-CZ" sz="2400" i="1" dirty="0">
              <a:solidFill>
                <a:srgbClr val="0070C0"/>
              </a:solidFill>
            </a:endParaRPr>
          </a:p>
          <a:p>
            <a:r>
              <a:rPr lang="cs-CZ" sz="2400" dirty="0" smtClean="0"/>
              <a:t>„Máš čas si dát kávu?“ </a:t>
            </a:r>
          </a:p>
          <a:p>
            <a:r>
              <a:rPr lang="cs-CZ" sz="2400" dirty="0" smtClean="0"/>
              <a:t>Je použito gerundivum s významem gerundia. Jedná se o vazbu považovanou za elegantnější a „latinštější“. Na předložku </a:t>
            </a:r>
            <a:r>
              <a:rPr lang="cs-CZ" sz="2400" i="1" dirty="0" smtClean="0"/>
              <a:t>ad</a:t>
            </a:r>
            <a:r>
              <a:rPr lang="cs-CZ" sz="2400" dirty="0" smtClean="0"/>
              <a:t> se váže „káva“ (</a:t>
            </a:r>
            <a:r>
              <a:rPr lang="cs-CZ" sz="2400" i="1" dirty="0" err="1" smtClean="0"/>
              <a:t>potio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arabica</a:t>
            </a:r>
            <a:r>
              <a:rPr lang="cs-CZ" sz="2400" dirty="0" smtClean="0"/>
              <a:t>), která je proto ve 4. pádě, a „vzít“ je vyjádřeno jako gerundivum rozvíjející „kávu“. </a:t>
            </a:r>
            <a:endParaRPr lang="cs-CZ" sz="2400" dirty="0"/>
          </a:p>
        </p:txBody>
      </p:sp>
      <p:sp>
        <p:nvSpPr>
          <p:cNvPr id="5" name="Obdélník 4"/>
          <p:cNvSpPr/>
          <p:nvPr/>
        </p:nvSpPr>
        <p:spPr>
          <a:xfrm>
            <a:off x="4967674" y="1704318"/>
            <a:ext cx="35283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i="1" dirty="0" err="1" smtClean="0">
                <a:solidFill>
                  <a:srgbClr val="0070C0"/>
                </a:solidFill>
              </a:rPr>
              <a:t>Habesne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tempus</a:t>
            </a:r>
            <a:r>
              <a:rPr lang="cs-CZ" sz="2400" i="1" dirty="0" smtClean="0">
                <a:solidFill>
                  <a:srgbClr val="0070C0"/>
                </a:solidFill>
              </a:rPr>
              <a:t> ad </a:t>
            </a:r>
            <a:r>
              <a:rPr lang="cs-CZ" sz="2400" i="1" dirty="0" err="1" smtClean="0">
                <a:solidFill>
                  <a:srgbClr val="0070C0"/>
                </a:solidFill>
              </a:rPr>
              <a:t>sumendum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potionem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arabicam</a:t>
            </a:r>
            <a:r>
              <a:rPr lang="cs-CZ" sz="2400" i="1" dirty="0" smtClean="0">
                <a:solidFill>
                  <a:srgbClr val="0070C0"/>
                </a:solidFill>
              </a:rPr>
              <a:t>? </a:t>
            </a:r>
            <a:endParaRPr lang="cs-CZ" sz="2400" i="1" dirty="0">
              <a:solidFill>
                <a:srgbClr val="0070C0"/>
              </a:solidFill>
            </a:endParaRPr>
          </a:p>
          <a:p>
            <a:r>
              <a:rPr lang="cs-CZ" sz="2400" dirty="0" smtClean="0"/>
              <a:t>„Máš čas si dát kávu?“ </a:t>
            </a:r>
          </a:p>
          <a:p>
            <a:r>
              <a:rPr lang="cs-CZ" sz="2400" dirty="0" smtClean="0"/>
              <a:t>Je použito gerundium ve 4: pádě, dále rozvinuté předmětem (též ve 4: pádě, protože sloveso „vzít“ má předmět ve 4: pádě a gerundivum si zachovává pádové vazby slovesa).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2444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Gerundium a gerundivum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5194920" cy="1440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 smtClean="0"/>
              <a:t>Gerundium</a:t>
            </a:r>
            <a:r>
              <a:rPr lang="cs-CZ" sz="2800" dirty="0" smtClean="0"/>
              <a:t> je podstatné jméno označující činnost: „dělání“, „psaní“, „mluvení“ apod. </a:t>
            </a:r>
          </a:p>
        </p:txBody>
      </p:sp>
      <p:sp>
        <p:nvSpPr>
          <p:cNvPr id="4" name="Obdélník 3"/>
          <p:cNvSpPr/>
          <p:nvPr/>
        </p:nvSpPr>
        <p:spPr>
          <a:xfrm>
            <a:off x="2339752" y="3140968"/>
            <a:ext cx="680424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/>
              <a:t>Gerundivum</a:t>
            </a:r>
            <a:r>
              <a:rPr lang="cs-CZ" sz="2800" dirty="0"/>
              <a:t> je přídavné jméno označující toho, kdo má být předmětem slovesa: „ten, kdo má být zabit“, „ten, kdo má být pochválen“ apod. </a:t>
            </a:r>
          </a:p>
        </p:txBody>
      </p:sp>
      <p:sp>
        <p:nvSpPr>
          <p:cNvPr id="5" name="Obdélník 4"/>
          <p:cNvSpPr/>
          <p:nvPr/>
        </p:nvSpPr>
        <p:spPr>
          <a:xfrm>
            <a:off x="395536" y="5157192"/>
            <a:ext cx="83884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/>
              <a:t>Oba tvary mají stejnou podobu: jedná se o jména 1. a 2. deklinace s typickým -</a:t>
            </a:r>
            <a:r>
              <a:rPr lang="cs-CZ" sz="2800" b="1" i="1" dirty="0" err="1">
                <a:solidFill>
                  <a:srgbClr val="00B050"/>
                </a:solidFill>
              </a:rPr>
              <a:t>nd</a:t>
            </a:r>
            <a:r>
              <a:rPr lang="cs-CZ" sz="2800" dirty="0"/>
              <a:t>- před pádovou koncovkou: </a:t>
            </a:r>
            <a:r>
              <a:rPr lang="cs-CZ" sz="2800" i="1" dirty="0" err="1"/>
              <a:t>lauda</a:t>
            </a:r>
            <a:r>
              <a:rPr lang="cs-CZ" sz="2800" b="1" i="1" dirty="0" err="1">
                <a:solidFill>
                  <a:srgbClr val="00B050"/>
                </a:solidFill>
              </a:rPr>
              <a:t>nd</a:t>
            </a:r>
            <a:r>
              <a:rPr lang="cs-CZ" sz="2800" i="1" dirty="0" err="1"/>
              <a:t>us</a:t>
            </a:r>
            <a:r>
              <a:rPr lang="cs-CZ" sz="2800" dirty="0"/>
              <a:t>, </a:t>
            </a:r>
            <a:r>
              <a:rPr lang="cs-CZ" sz="2800" i="1" dirty="0" err="1"/>
              <a:t>mone</a:t>
            </a:r>
            <a:r>
              <a:rPr lang="cs-CZ" sz="2800" b="1" i="1" dirty="0" err="1">
                <a:solidFill>
                  <a:srgbClr val="00B050"/>
                </a:solidFill>
              </a:rPr>
              <a:t>nd</a:t>
            </a:r>
            <a:r>
              <a:rPr lang="cs-CZ" sz="2800" i="1" dirty="0" err="1"/>
              <a:t>i</a:t>
            </a:r>
            <a:r>
              <a:rPr lang="cs-CZ" sz="2800" dirty="0"/>
              <a:t>, </a:t>
            </a:r>
            <a:r>
              <a:rPr lang="cs-CZ" sz="2800" i="1" dirty="0"/>
              <a:t>lege</a:t>
            </a:r>
            <a:r>
              <a:rPr lang="cs-CZ" sz="2800" b="1" i="1" dirty="0">
                <a:solidFill>
                  <a:srgbClr val="00B050"/>
                </a:solidFill>
              </a:rPr>
              <a:t>nd</a:t>
            </a:r>
            <a:r>
              <a:rPr lang="cs-CZ" sz="2800" i="1" dirty="0"/>
              <a:t>a</a:t>
            </a:r>
            <a:r>
              <a:rPr lang="cs-CZ" sz="2800" dirty="0"/>
              <a:t>, … </a:t>
            </a:r>
          </a:p>
        </p:txBody>
      </p:sp>
    </p:spTree>
    <p:extLst>
      <p:ext uri="{BB962C8B-B14F-4D97-AF65-F5344CB8AC3E}">
        <p14:creationId xmlns:p14="http://schemas.microsoft.com/office/powerpoint/2010/main" val="173275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Gerundium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Podstatné jméno 2. deklinace s typickým -</a:t>
            </a:r>
            <a:r>
              <a:rPr lang="cs-CZ" sz="2800" b="1" i="1" dirty="0" err="1">
                <a:solidFill>
                  <a:srgbClr val="00B050"/>
                </a:solidFill>
              </a:rPr>
              <a:t>nd</a:t>
            </a:r>
            <a:r>
              <a:rPr lang="cs-CZ" sz="2800" dirty="0" smtClean="0"/>
              <a:t>- před pádovou koncovkou </a:t>
            </a:r>
          </a:p>
          <a:p>
            <a:r>
              <a:rPr lang="cs-CZ" sz="2800" dirty="0" smtClean="0"/>
              <a:t>Vyskytuje se jen v 2., 3., 4. a 6. pádě jednotného </a:t>
            </a:r>
            <a:r>
              <a:rPr lang="cs-CZ" sz="2800" dirty="0" smtClean="0"/>
              <a:t>čísla</a:t>
            </a:r>
            <a:r>
              <a:rPr lang="cs-CZ" sz="2800" dirty="0" smtClean="0"/>
              <a:t>, a má tedy jen následující tvary: </a:t>
            </a:r>
          </a:p>
          <a:p>
            <a:pPr marL="900113"/>
            <a:r>
              <a:rPr lang="cs-CZ" sz="2600" i="1" dirty="0" err="1" smtClean="0">
                <a:solidFill>
                  <a:srgbClr val="0070C0"/>
                </a:solidFill>
              </a:rPr>
              <a:t>lauda</a:t>
            </a:r>
            <a:r>
              <a:rPr lang="cs-CZ" sz="2600" b="1" i="1" dirty="0" err="1" smtClean="0">
                <a:solidFill>
                  <a:srgbClr val="0070C0"/>
                </a:solidFill>
              </a:rPr>
              <a:t>ndi</a:t>
            </a:r>
            <a:r>
              <a:rPr lang="cs-CZ" sz="2600" b="1" i="1" dirty="0" smtClean="0">
                <a:solidFill>
                  <a:srgbClr val="0070C0"/>
                </a:solidFill>
              </a:rPr>
              <a:t> </a:t>
            </a:r>
            <a:r>
              <a:rPr lang="cs-CZ" sz="2600" dirty="0" smtClean="0"/>
              <a:t>= 2. pád</a:t>
            </a:r>
          </a:p>
          <a:p>
            <a:pPr marL="900113"/>
            <a:r>
              <a:rPr lang="cs-CZ" sz="2600" i="1" dirty="0" err="1" smtClean="0">
                <a:solidFill>
                  <a:srgbClr val="0070C0"/>
                </a:solidFill>
              </a:rPr>
              <a:t>lauda</a:t>
            </a:r>
            <a:r>
              <a:rPr lang="cs-CZ" sz="2600" b="1" i="1" dirty="0" err="1" smtClean="0">
                <a:solidFill>
                  <a:srgbClr val="0070C0"/>
                </a:solidFill>
              </a:rPr>
              <a:t>ndo</a:t>
            </a:r>
            <a:r>
              <a:rPr lang="cs-CZ" sz="2600" i="1" dirty="0" smtClean="0">
                <a:solidFill>
                  <a:srgbClr val="0070C0"/>
                </a:solidFill>
              </a:rPr>
              <a:t> </a:t>
            </a:r>
            <a:r>
              <a:rPr lang="cs-CZ" sz="2600" dirty="0"/>
              <a:t>= </a:t>
            </a:r>
            <a:r>
              <a:rPr lang="cs-CZ" sz="2600" dirty="0" smtClean="0"/>
              <a:t>3. a 6. pád</a:t>
            </a:r>
            <a:endParaRPr lang="cs-CZ" sz="2600" dirty="0"/>
          </a:p>
          <a:p>
            <a:pPr marL="900113"/>
            <a:r>
              <a:rPr lang="cs-CZ" sz="2600" i="1" dirty="0" err="1" smtClean="0">
                <a:solidFill>
                  <a:srgbClr val="0070C0"/>
                </a:solidFill>
              </a:rPr>
              <a:t>lauda</a:t>
            </a:r>
            <a:r>
              <a:rPr lang="cs-CZ" sz="2600" b="1" i="1" dirty="0" err="1" smtClean="0">
                <a:solidFill>
                  <a:srgbClr val="0070C0"/>
                </a:solidFill>
              </a:rPr>
              <a:t>ndum</a:t>
            </a:r>
            <a:r>
              <a:rPr lang="cs-CZ" sz="2600" i="1" dirty="0" smtClean="0">
                <a:solidFill>
                  <a:srgbClr val="0070C0"/>
                </a:solidFill>
              </a:rPr>
              <a:t> </a:t>
            </a:r>
            <a:r>
              <a:rPr lang="cs-CZ" sz="2600" dirty="0"/>
              <a:t>= </a:t>
            </a:r>
            <a:r>
              <a:rPr lang="cs-CZ" sz="2600" dirty="0" smtClean="0"/>
              <a:t>4. pád  </a:t>
            </a:r>
          </a:p>
          <a:p>
            <a:pPr marL="457200" lvl="1" indent="0">
              <a:buNone/>
            </a:pPr>
            <a:endParaRPr lang="cs-CZ" sz="2200" dirty="0"/>
          </a:p>
          <a:p>
            <a:pPr marL="457200" lvl="1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3572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Typická požití gerundia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2312" y="1268760"/>
            <a:ext cx="8229600" cy="1612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dirty="0" smtClean="0"/>
              <a:t>2. pád: </a:t>
            </a:r>
          </a:p>
          <a:p>
            <a:pPr marL="0" indent="0">
              <a:buNone/>
            </a:pPr>
            <a:r>
              <a:rPr lang="cs-CZ" sz="2200" i="1" dirty="0" err="1" smtClean="0">
                <a:solidFill>
                  <a:srgbClr val="0070C0"/>
                </a:solidFill>
              </a:rPr>
              <a:t>ars</a:t>
            </a:r>
            <a:r>
              <a:rPr lang="cs-CZ" sz="2200" i="1" dirty="0" smtClean="0">
                <a:solidFill>
                  <a:srgbClr val="0070C0"/>
                </a:solidFill>
              </a:rPr>
              <a:t> </a:t>
            </a:r>
            <a:r>
              <a:rPr lang="cs-CZ" sz="2200" b="1" i="1" dirty="0" err="1" smtClean="0">
                <a:solidFill>
                  <a:srgbClr val="0070C0"/>
                </a:solidFill>
              </a:rPr>
              <a:t>amandi</a:t>
            </a:r>
            <a:r>
              <a:rPr lang="cs-CZ" sz="2200" i="1" dirty="0" smtClean="0">
                <a:solidFill>
                  <a:srgbClr val="0070C0"/>
                </a:solidFill>
              </a:rPr>
              <a:t> </a:t>
            </a:r>
            <a:r>
              <a:rPr lang="cs-CZ" sz="2200" dirty="0" smtClean="0"/>
              <a:t>= „umění milování“, tj. „umění milovat“ (často se překládá infinitivem) </a:t>
            </a:r>
          </a:p>
          <a:p>
            <a:pPr marL="0" indent="0">
              <a:buNone/>
            </a:pPr>
            <a:r>
              <a:rPr lang="cs-CZ" sz="2200" i="1" dirty="0" smtClean="0">
                <a:solidFill>
                  <a:srgbClr val="0070C0"/>
                </a:solidFill>
              </a:rPr>
              <a:t>modus </a:t>
            </a:r>
            <a:r>
              <a:rPr lang="cs-CZ" sz="2200" b="1" i="1" dirty="0" err="1">
                <a:solidFill>
                  <a:srgbClr val="0070C0"/>
                </a:solidFill>
              </a:rPr>
              <a:t>operandi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dirty="0" smtClean="0"/>
              <a:t>= „způsob provedení“ </a:t>
            </a:r>
            <a:endParaRPr lang="cs-CZ" sz="2200" dirty="0"/>
          </a:p>
        </p:txBody>
      </p:sp>
      <p:sp>
        <p:nvSpPr>
          <p:cNvPr id="4" name="Obdélník 3"/>
          <p:cNvSpPr/>
          <p:nvPr/>
        </p:nvSpPr>
        <p:spPr>
          <a:xfrm>
            <a:off x="3563888" y="2948840"/>
            <a:ext cx="4572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2200" dirty="0"/>
              <a:t>3. pád: </a:t>
            </a:r>
            <a:endParaRPr lang="cs-CZ" sz="2200" dirty="0" smtClean="0"/>
          </a:p>
          <a:p>
            <a:r>
              <a:rPr lang="cs-CZ" sz="2200" i="1" dirty="0" smtClean="0">
                <a:solidFill>
                  <a:srgbClr val="0070C0"/>
                </a:solidFill>
              </a:rPr>
              <a:t>non </a:t>
            </a:r>
            <a:r>
              <a:rPr lang="cs-CZ" sz="2200" i="1" dirty="0">
                <a:solidFill>
                  <a:srgbClr val="0070C0"/>
                </a:solidFill>
              </a:rPr>
              <a:t>sum </a:t>
            </a:r>
            <a:r>
              <a:rPr lang="cs-CZ" sz="2200" b="1" i="1" dirty="0" err="1">
                <a:solidFill>
                  <a:srgbClr val="0070C0"/>
                </a:solidFill>
              </a:rPr>
              <a:t>solvendo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dirty="0" smtClean="0"/>
              <a:t>= „nejsem pro placení“, „nemohu zaplatit“ </a:t>
            </a:r>
            <a:endParaRPr lang="cs-CZ" sz="2200" dirty="0"/>
          </a:p>
        </p:txBody>
      </p:sp>
      <p:sp>
        <p:nvSpPr>
          <p:cNvPr id="6" name="Obdélník 5"/>
          <p:cNvSpPr/>
          <p:nvPr/>
        </p:nvSpPr>
        <p:spPr>
          <a:xfrm>
            <a:off x="179512" y="4043680"/>
            <a:ext cx="525658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"/>
            <a:r>
              <a:rPr lang="cs-CZ" sz="2200" dirty="0"/>
              <a:t>4. pád: </a:t>
            </a:r>
            <a:endParaRPr lang="cs-CZ" sz="2200" dirty="0" smtClean="0"/>
          </a:p>
          <a:p>
            <a:pPr marL="85725"/>
            <a:r>
              <a:rPr lang="cs-CZ" sz="2200" i="1" dirty="0" err="1" smtClean="0">
                <a:solidFill>
                  <a:srgbClr val="0070C0"/>
                </a:solidFill>
              </a:rPr>
              <a:t>venit</a:t>
            </a:r>
            <a:r>
              <a:rPr lang="cs-CZ" sz="2200" i="1" dirty="0" smtClean="0">
                <a:solidFill>
                  <a:srgbClr val="0070C0"/>
                </a:solidFill>
              </a:rPr>
              <a:t> </a:t>
            </a:r>
            <a:r>
              <a:rPr lang="cs-CZ" sz="2200" i="1" dirty="0">
                <a:solidFill>
                  <a:srgbClr val="0070C0"/>
                </a:solidFill>
              </a:rPr>
              <a:t>ad </a:t>
            </a:r>
            <a:r>
              <a:rPr lang="cs-CZ" sz="2200" b="1" i="1" dirty="0" err="1">
                <a:solidFill>
                  <a:srgbClr val="0070C0"/>
                </a:solidFill>
              </a:rPr>
              <a:t>edendum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dirty="0"/>
              <a:t>= vždy s předložkou; s předložkou </a:t>
            </a:r>
            <a:r>
              <a:rPr lang="cs-CZ" sz="2200" i="1" dirty="0"/>
              <a:t>ad </a:t>
            </a:r>
            <a:r>
              <a:rPr lang="cs-CZ" sz="2200" dirty="0"/>
              <a:t>vyjadřuje obvykle účel: „přišel k jedení“, tedy „přišel jíst“, „přišel, aby se najedl“ apod. </a:t>
            </a:r>
          </a:p>
          <a:p>
            <a:pPr marL="85725"/>
            <a:r>
              <a:rPr lang="cs-CZ" sz="2200" i="1" dirty="0" err="1" smtClean="0">
                <a:solidFill>
                  <a:srgbClr val="0070C0"/>
                </a:solidFill>
              </a:rPr>
              <a:t>paratus</a:t>
            </a:r>
            <a:r>
              <a:rPr lang="cs-CZ" sz="2200" i="1" dirty="0" smtClean="0">
                <a:solidFill>
                  <a:srgbClr val="0070C0"/>
                </a:solidFill>
              </a:rPr>
              <a:t> </a:t>
            </a:r>
            <a:r>
              <a:rPr lang="cs-CZ" sz="2200" i="1" dirty="0">
                <a:solidFill>
                  <a:srgbClr val="0070C0"/>
                </a:solidFill>
              </a:rPr>
              <a:t>ad </a:t>
            </a:r>
            <a:r>
              <a:rPr lang="cs-CZ" sz="2200" b="1" i="1" dirty="0" err="1">
                <a:solidFill>
                  <a:srgbClr val="0070C0"/>
                </a:solidFill>
              </a:rPr>
              <a:t>moriendum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dirty="0"/>
              <a:t>= „připravený k zemření“, tedy „připraven zemřít</a:t>
            </a:r>
            <a:r>
              <a:rPr lang="cs-CZ" sz="2200" dirty="0" smtClean="0"/>
              <a:t>“</a:t>
            </a:r>
            <a:endParaRPr lang="cs-CZ" sz="2200" dirty="0"/>
          </a:p>
        </p:txBody>
      </p:sp>
      <p:sp>
        <p:nvSpPr>
          <p:cNvPr id="7" name="Obdélník 6"/>
          <p:cNvSpPr/>
          <p:nvPr/>
        </p:nvSpPr>
        <p:spPr>
          <a:xfrm>
            <a:off x="5436096" y="5265919"/>
            <a:ext cx="342896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defTabSz="268288"/>
            <a:r>
              <a:rPr lang="cs-CZ" sz="2200" dirty="0"/>
              <a:t>6. pád: </a:t>
            </a:r>
            <a:endParaRPr lang="cs-CZ" sz="2200" dirty="0" smtClean="0"/>
          </a:p>
          <a:p>
            <a:pPr marL="1588"/>
            <a:r>
              <a:rPr lang="cs-CZ" sz="2200" i="1" dirty="0" err="1">
                <a:solidFill>
                  <a:srgbClr val="0070C0"/>
                </a:solidFill>
              </a:rPr>
              <a:t>delector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b="1" i="1" dirty="0">
                <a:solidFill>
                  <a:srgbClr val="0070C0"/>
                </a:solidFill>
              </a:rPr>
              <a:t>legendo</a:t>
            </a:r>
            <a:r>
              <a:rPr lang="cs-CZ" sz="2200" i="1" dirty="0">
                <a:solidFill>
                  <a:srgbClr val="0070C0"/>
                </a:solidFill>
              </a:rPr>
              <a:t> </a:t>
            </a:r>
            <a:r>
              <a:rPr lang="cs-CZ" sz="2200" dirty="0" smtClean="0"/>
              <a:t>= „bavím se čtením“ 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98991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3017" y="620688"/>
            <a:ext cx="8229600" cy="15407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800" dirty="0" smtClean="0"/>
              <a:t>Sloveso, nebo podstatné jméno? </a:t>
            </a:r>
          </a:p>
          <a:p>
            <a:pPr marL="0" indent="0">
              <a:buNone/>
            </a:pPr>
            <a:r>
              <a:rPr lang="cs-CZ" sz="2800" dirty="0" smtClean="0"/>
              <a:t>Gerundium se tváří jako podstatné jméno, ale ve skutečnosti je chápán jako slovesný tvar, a proto si na rozdíl od češtiny …</a:t>
            </a:r>
            <a:endParaRPr lang="cs-CZ" sz="24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539552" y="2492896"/>
            <a:ext cx="5400600" cy="13681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600" dirty="0" smtClean="0"/>
              <a:t>…</a:t>
            </a:r>
            <a:r>
              <a:rPr lang="cs-CZ" sz="2600" dirty="0"/>
              <a:t> </a:t>
            </a:r>
            <a:r>
              <a:rPr lang="cs-CZ" sz="2600" dirty="0" smtClean="0"/>
              <a:t>zachovává pádové vazby … </a:t>
            </a:r>
          </a:p>
          <a:p>
            <a:pPr marL="0" indent="0">
              <a:buNone/>
            </a:pPr>
            <a:r>
              <a:rPr lang="cs-CZ" sz="2600" i="1" dirty="0" err="1">
                <a:solidFill>
                  <a:srgbClr val="0070C0"/>
                </a:solidFill>
              </a:rPr>
              <a:t>Locutus</a:t>
            </a:r>
            <a:r>
              <a:rPr lang="cs-CZ" sz="2600" i="1" dirty="0">
                <a:solidFill>
                  <a:srgbClr val="0070C0"/>
                </a:solidFill>
              </a:rPr>
              <a:t> </a:t>
            </a:r>
            <a:r>
              <a:rPr lang="cs-CZ" sz="2600" i="1" dirty="0" err="1">
                <a:solidFill>
                  <a:srgbClr val="0070C0"/>
                </a:solidFill>
              </a:rPr>
              <a:t>est</a:t>
            </a:r>
            <a:r>
              <a:rPr lang="cs-CZ" sz="2600" i="1" dirty="0">
                <a:solidFill>
                  <a:srgbClr val="0070C0"/>
                </a:solidFill>
              </a:rPr>
              <a:t> de </a:t>
            </a:r>
            <a:r>
              <a:rPr lang="cs-CZ" sz="2600" b="1" i="1" dirty="0" err="1">
                <a:solidFill>
                  <a:srgbClr val="0070C0"/>
                </a:solidFill>
              </a:rPr>
              <a:t>bibendo</a:t>
            </a:r>
            <a:r>
              <a:rPr lang="cs-CZ" sz="2600" b="1" i="1" dirty="0">
                <a:solidFill>
                  <a:srgbClr val="0070C0"/>
                </a:solidFill>
              </a:rPr>
              <a:t> </a:t>
            </a:r>
            <a:r>
              <a:rPr lang="cs-CZ" sz="2600" b="1" i="1" dirty="0" err="1" smtClean="0">
                <a:solidFill>
                  <a:srgbClr val="0070C0"/>
                </a:solidFill>
              </a:rPr>
              <a:t>aquam</a:t>
            </a:r>
            <a:r>
              <a:rPr lang="cs-CZ" sz="2600" b="1" i="1" dirty="0" smtClean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r>
              <a:rPr lang="cs-CZ" sz="2600" dirty="0"/>
              <a:t>(„Hovořil o pití vody“) 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888244" y="4293096"/>
            <a:ext cx="4752528" cy="1540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600" dirty="0" smtClean="0"/>
              <a:t>… a je rozvíjeno příslovcem</a:t>
            </a:r>
          </a:p>
          <a:p>
            <a:pPr marL="0" indent="0">
              <a:buNone/>
            </a:pPr>
            <a:r>
              <a:rPr lang="cs-CZ" sz="2600" i="1" dirty="0" err="1" smtClean="0">
                <a:solidFill>
                  <a:srgbClr val="0070C0"/>
                </a:solidFill>
              </a:rPr>
              <a:t>Locutus</a:t>
            </a:r>
            <a:r>
              <a:rPr lang="cs-CZ" sz="2600" i="1" dirty="0" smtClean="0">
                <a:solidFill>
                  <a:srgbClr val="0070C0"/>
                </a:solidFill>
              </a:rPr>
              <a:t> </a:t>
            </a:r>
            <a:r>
              <a:rPr lang="cs-CZ" sz="2600" i="1" dirty="0" err="1" smtClean="0">
                <a:solidFill>
                  <a:srgbClr val="0070C0"/>
                </a:solidFill>
              </a:rPr>
              <a:t>est</a:t>
            </a:r>
            <a:r>
              <a:rPr lang="cs-CZ" sz="2600" i="1" dirty="0" smtClean="0">
                <a:solidFill>
                  <a:srgbClr val="0070C0"/>
                </a:solidFill>
              </a:rPr>
              <a:t> de </a:t>
            </a:r>
            <a:r>
              <a:rPr lang="cs-CZ" sz="2600" b="1" i="1" dirty="0" smtClean="0">
                <a:solidFill>
                  <a:srgbClr val="0070C0"/>
                </a:solidFill>
              </a:rPr>
              <a:t>bene </a:t>
            </a:r>
            <a:r>
              <a:rPr lang="cs-CZ" sz="2600" b="1" i="1" dirty="0" err="1" smtClean="0">
                <a:solidFill>
                  <a:srgbClr val="0070C0"/>
                </a:solidFill>
              </a:rPr>
              <a:t>canendo</a:t>
            </a:r>
            <a:endParaRPr lang="cs-CZ" sz="2600" b="1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2600" dirty="0"/>
              <a:t>(„Hovořil o dobrém </a:t>
            </a:r>
            <a:r>
              <a:rPr lang="cs-CZ" sz="2600" dirty="0" smtClean="0"/>
              <a:t>zpívání“) 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68885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Gerundium a participia prézentu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Pozn.: 6. pád gerundia ustrnul a nezřídka slouží i jako náhrada za participium </a:t>
            </a:r>
            <a:r>
              <a:rPr lang="cs-CZ" sz="2800" dirty="0" err="1" smtClean="0"/>
              <a:t>prézenta</a:t>
            </a:r>
            <a:r>
              <a:rPr lang="cs-CZ" sz="2800" dirty="0" smtClean="0"/>
              <a:t> aktiva: 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800" i="1" dirty="0" err="1" smtClean="0"/>
              <a:t>Venit</a:t>
            </a:r>
            <a:r>
              <a:rPr lang="cs-CZ" sz="2800" i="1" dirty="0" smtClean="0"/>
              <a:t> </a:t>
            </a:r>
            <a:r>
              <a:rPr lang="cs-CZ" sz="2800" i="1" dirty="0" err="1" smtClean="0">
                <a:solidFill>
                  <a:srgbClr val="0070C0"/>
                </a:solidFill>
              </a:rPr>
              <a:t>bibens</a:t>
            </a:r>
            <a:r>
              <a:rPr lang="cs-CZ" sz="2800" i="1" dirty="0" smtClean="0">
                <a:solidFill>
                  <a:srgbClr val="0070C0"/>
                </a:solidFill>
              </a:rPr>
              <a:t> </a:t>
            </a:r>
            <a:r>
              <a:rPr lang="cs-CZ" sz="2800" dirty="0" smtClean="0"/>
              <a:t>= </a:t>
            </a:r>
            <a:r>
              <a:rPr lang="cs-CZ" sz="2800" i="1" dirty="0" err="1"/>
              <a:t>venit</a:t>
            </a:r>
            <a:r>
              <a:rPr lang="cs-CZ" sz="2800" i="1" dirty="0"/>
              <a:t> </a:t>
            </a:r>
            <a:r>
              <a:rPr lang="cs-CZ" sz="2800" i="1" dirty="0" err="1">
                <a:solidFill>
                  <a:srgbClr val="0070C0"/>
                </a:solidFill>
              </a:rPr>
              <a:t>bibendo</a:t>
            </a:r>
            <a:r>
              <a:rPr lang="cs-CZ" sz="2800" i="1" dirty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r>
              <a:rPr lang="cs-CZ" sz="2800" dirty="0" smtClean="0"/>
              <a:t>„přišel pije“, „přišel a (u toho) pil“ </a:t>
            </a:r>
            <a:endParaRPr lang="cs-CZ" sz="28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63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Gerundivum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332856"/>
          </a:xfrm>
        </p:spPr>
        <p:txBody>
          <a:bodyPr>
            <a:normAutofit/>
          </a:bodyPr>
          <a:lstStyle/>
          <a:p>
            <a:r>
              <a:rPr lang="cs-CZ" sz="2800" dirty="0" smtClean="0"/>
              <a:t>Přídavné jméno 1. a 2</a:t>
            </a:r>
            <a:r>
              <a:rPr lang="cs-CZ" sz="2800" dirty="0"/>
              <a:t>.</a:t>
            </a:r>
            <a:r>
              <a:rPr lang="cs-CZ" sz="2800" dirty="0" smtClean="0"/>
              <a:t> deklinace, nabývá všech možných tvarů (jednotného a množného čísla, mužského, ženského a středního rodu) </a:t>
            </a:r>
          </a:p>
          <a:p>
            <a:r>
              <a:rPr lang="cs-CZ" sz="2800" dirty="0" smtClean="0"/>
              <a:t>Označuje toho, kdo má být předmětem dané činnosti. V češtině neexistuje ekvivalent. </a:t>
            </a:r>
          </a:p>
        </p:txBody>
      </p:sp>
      <p:sp>
        <p:nvSpPr>
          <p:cNvPr id="4" name="Obdélník 3"/>
          <p:cNvSpPr/>
          <p:nvPr/>
        </p:nvSpPr>
        <p:spPr>
          <a:xfrm>
            <a:off x="1691680" y="4077072"/>
            <a:ext cx="52565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/>
              <a:t>Dvě základní použití a významy: </a:t>
            </a:r>
          </a:p>
        </p:txBody>
      </p:sp>
      <p:sp>
        <p:nvSpPr>
          <p:cNvPr id="5" name="Obdélník 4"/>
          <p:cNvSpPr/>
          <p:nvPr/>
        </p:nvSpPr>
        <p:spPr>
          <a:xfrm>
            <a:off x="827584" y="5157192"/>
            <a:ext cx="27273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/>
              <a:t>v </a:t>
            </a:r>
            <a:r>
              <a:rPr lang="cs-CZ" sz="2800" dirty="0"/>
              <a:t>pozici přísudku </a:t>
            </a:r>
          </a:p>
        </p:txBody>
      </p:sp>
      <p:sp>
        <p:nvSpPr>
          <p:cNvPr id="6" name="Obdélník 5"/>
          <p:cNvSpPr/>
          <p:nvPr/>
        </p:nvSpPr>
        <p:spPr>
          <a:xfrm>
            <a:off x="4311423" y="5157192"/>
            <a:ext cx="28804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/>
              <a:t>v </a:t>
            </a:r>
            <a:r>
              <a:rPr lang="cs-CZ" sz="2800" dirty="0"/>
              <a:t>pozici přívlastku </a:t>
            </a:r>
          </a:p>
        </p:txBody>
      </p:sp>
      <p:cxnSp>
        <p:nvCxnSpPr>
          <p:cNvPr id="8" name="Přímá spojnice se šipkou 7"/>
          <p:cNvCxnSpPr/>
          <p:nvPr/>
        </p:nvCxnSpPr>
        <p:spPr>
          <a:xfrm flipH="1">
            <a:off x="2771800" y="4600292"/>
            <a:ext cx="1008112" cy="5569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>
            <a:off x="3779912" y="4600292"/>
            <a:ext cx="864096" cy="5569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877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Gerundivum jako přísudek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2800" dirty="0" smtClean="0"/>
              <a:t>Příklad: </a:t>
            </a:r>
            <a:r>
              <a:rPr lang="cs-CZ" sz="2800" i="1" dirty="0" err="1">
                <a:solidFill>
                  <a:srgbClr val="0070C0"/>
                </a:solidFill>
              </a:rPr>
              <a:t>Discipulus</a:t>
            </a:r>
            <a:r>
              <a:rPr lang="cs-CZ" sz="2800" i="1" dirty="0">
                <a:solidFill>
                  <a:srgbClr val="0070C0"/>
                </a:solidFill>
              </a:rPr>
              <a:t> bonus </a:t>
            </a:r>
            <a:r>
              <a:rPr lang="cs-CZ" sz="2800" b="1" i="1" dirty="0" err="1" smtClean="0">
                <a:solidFill>
                  <a:srgbClr val="0070C0"/>
                </a:solidFill>
              </a:rPr>
              <a:t>est</a:t>
            </a:r>
            <a:r>
              <a:rPr lang="cs-CZ" sz="2800" i="1" dirty="0" smtClean="0">
                <a:solidFill>
                  <a:srgbClr val="0070C0"/>
                </a:solidFill>
              </a:rPr>
              <a:t> </a:t>
            </a:r>
            <a:r>
              <a:rPr lang="cs-CZ" sz="2800" b="1" i="1" dirty="0" err="1" smtClean="0">
                <a:solidFill>
                  <a:srgbClr val="0070C0"/>
                </a:solidFill>
              </a:rPr>
              <a:t>laudandus</a:t>
            </a:r>
            <a:r>
              <a:rPr lang="cs-CZ" sz="2800" i="1" dirty="0" smtClean="0"/>
              <a:t>.</a:t>
            </a:r>
          </a:p>
          <a:p>
            <a:pPr marL="0" indent="0">
              <a:buNone/>
            </a:pPr>
            <a:r>
              <a:rPr lang="cs-CZ" sz="2800" dirty="0" smtClean="0"/>
              <a:t>Vyjadřuje to, že podmět věty (</a:t>
            </a:r>
            <a:r>
              <a:rPr lang="cs-CZ" sz="2800" i="1" dirty="0" err="1" smtClean="0">
                <a:solidFill>
                  <a:srgbClr val="0070C0"/>
                </a:solidFill>
              </a:rPr>
              <a:t>discipulus</a:t>
            </a:r>
            <a:r>
              <a:rPr lang="cs-CZ" sz="2800" i="1" dirty="0" smtClean="0">
                <a:solidFill>
                  <a:srgbClr val="0070C0"/>
                </a:solidFill>
              </a:rPr>
              <a:t> bonus</a:t>
            </a:r>
            <a:r>
              <a:rPr lang="cs-CZ" sz="2800" dirty="0" smtClean="0"/>
              <a:t>) má být předmětem slovesa (</a:t>
            </a:r>
            <a:r>
              <a:rPr lang="cs-CZ" sz="2800" i="1" dirty="0" err="1">
                <a:solidFill>
                  <a:srgbClr val="0070C0"/>
                </a:solidFill>
              </a:rPr>
              <a:t>laudare</a:t>
            </a:r>
            <a:r>
              <a:rPr lang="cs-CZ" sz="2800" dirty="0" smtClean="0"/>
              <a:t>), tedy „dobrý žák má být (po)chválen“. </a:t>
            </a:r>
          </a:p>
          <a:p>
            <a:pPr marL="0" indent="0">
              <a:buNone/>
            </a:pPr>
            <a:r>
              <a:rPr lang="cs-CZ" sz="2800" dirty="0" smtClean="0"/>
              <a:t>Chceme-li vyjádřit, kdo jej má chválit, použijeme dativ: </a:t>
            </a:r>
          </a:p>
          <a:p>
            <a:pPr marL="0" indent="0">
              <a:buNone/>
            </a:pPr>
            <a:r>
              <a:rPr lang="cs-CZ" sz="2800" i="1" dirty="0" err="1">
                <a:solidFill>
                  <a:srgbClr val="0070C0"/>
                </a:solidFill>
              </a:rPr>
              <a:t>Discipulus</a:t>
            </a:r>
            <a:r>
              <a:rPr lang="cs-CZ" sz="2800" i="1" dirty="0">
                <a:solidFill>
                  <a:srgbClr val="0070C0"/>
                </a:solidFill>
              </a:rPr>
              <a:t> bonus </a:t>
            </a:r>
            <a:r>
              <a:rPr lang="cs-CZ" sz="2800" i="1" dirty="0" err="1">
                <a:solidFill>
                  <a:srgbClr val="0070C0"/>
                </a:solidFill>
              </a:rPr>
              <a:t>est</a:t>
            </a:r>
            <a:r>
              <a:rPr lang="cs-CZ" sz="2800" i="1" dirty="0">
                <a:solidFill>
                  <a:srgbClr val="0070C0"/>
                </a:solidFill>
              </a:rPr>
              <a:t> </a:t>
            </a:r>
            <a:r>
              <a:rPr lang="cs-CZ" sz="2800" b="1" i="1" dirty="0" err="1">
                <a:solidFill>
                  <a:srgbClr val="0070C0"/>
                </a:solidFill>
              </a:rPr>
              <a:t>mihi</a:t>
            </a:r>
            <a:r>
              <a:rPr lang="cs-CZ" sz="2800" i="1" dirty="0">
                <a:solidFill>
                  <a:srgbClr val="0070C0"/>
                </a:solidFill>
              </a:rPr>
              <a:t> </a:t>
            </a:r>
            <a:r>
              <a:rPr lang="cs-CZ" sz="2800" i="1" dirty="0" err="1">
                <a:solidFill>
                  <a:srgbClr val="0070C0"/>
                </a:solidFill>
              </a:rPr>
              <a:t>laudandus</a:t>
            </a:r>
            <a:r>
              <a:rPr lang="cs-CZ" sz="2800" i="1" dirty="0" smtClean="0"/>
              <a:t>. </a:t>
            </a:r>
          </a:p>
          <a:p>
            <a:pPr marL="0" indent="0">
              <a:buNone/>
            </a:pPr>
            <a:r>
              <a:rPr lang="cs-CZ" sz="2800" dirty="0" smtClean="0"/>
              <a:t>„Dobrý žák má být mnou chválen“ </a:t>
            </a:r>
            <a:r>
              <a:rPr lang="cs-CZ" sz="2800" dirty="0" smtClean="0">
                <a:sym typeface="Wingdings" panose="05000000000000000000" pitchFamily="2" charset="2"/>
              </a:rPr>
              <a:t></a:t>
            </a:r>
            <a:r>
              <a:rPr lang="cs-CZ" sz="2800" dirty="0" smtClean="0"/>
              <a:t> „Mám/musím pochválit dobrého žáka“. </a:t>
            </a:r>
          </a:p>
          <a:p>
            <a:pPr marL="0" indent="0">
              <a:buNone/>
            </a:pPr>
            <a:r>
              <a:rPr lang="cs-CZ" sz="2800" dirty="0" smtClean="0"/>
              <a:t>Jedná se o časté vyjádření nutnosti či povinnosti v latině, plnohodnotnou alternativu k českému slovesu „muset“. </a:t>
            </a:r>
            <a:r>
              <a:rPr lang="cs-CZ" sz="2800" dirty="0" smtClean="0">
                <a:solidFill>
                  <a:srgbClr val="FF0000"/>
                </a:solidFill>
              </a:rPr>
              <a:t>Pozor! </a:t>
            </a:r>
            <a:r>
              <a:rPr lang="cs-CZ" sz="2800" dirty="0" smtClean="0"/>
              <a:t>Zatímco v češtině je podmětem slovesa muset ten, kdo činnost má vykonat („já mám chválit“), v latině je jím ten, kdo jí má být zasažen („</a:t>
            </a:r>
            <a:r>
              <a:rPr lang="cs-CZ" sz="2800" i="1" dirty="0" err="1">
                <a:solidFill>
                  <a:srgbClr val="0070C0"/>
                </a:solidFill>
              </a:rPr>
              <a:t>discipulus</a:t>
            </a:r>
            <a:r>
              <a:rPr lang="cs-CZ" sz="2800" i="1" dirty="0">
                <a:solidFill>
                  <a:srgbClr val="0070C0"/>
                </a:solidFill>
              </a:rPr>
              <a:t> bonus </a:t>
            </a:r>
            <a:r>
              <a:rPr lang="cs-CZ" sz="2800" i="1" dirty="0" err="1">
                <a:solidFill>
                  <a:srgbClr val="0070C0"/>
                </a:solidFill>
              </a:rPr>
              <a:t>est</a:t>
            </a:r>
            <a:r>
              <a:rPr lang="cs-CZ" sz="2800" i="1" dirty="0">
                <a:solidFill>
                  <a:srgbClr val="0070C0"/>
                </a:solidFill>
              </a:rPr>
              <a:t> </a:t>
            </a:r>
            <a:r>
              <a:rPr lang="cs-CZ" sz="2800" i="1" dirty="0" err="1">
                <a:solidFill>
                  <a:srgbClr val="0070C0"/>
                </a:solidFill>
              </a:rPr>
              <a:t>laudandus</a:t>
            </a:r>
            <a:r>
              <a:rPr lang="cs-CZ" sz="2800" dirty="0" smtClean="0"/>
              <a:t>“)!  </a:t>
            </a:r>
          </a:p>
          <a:p>
            <a:pPr marL="0" indent="0">
              <a:buNone/>
            </a:pPr>
            <a:r>
              <a:rPr lang="cs-CZ" sz="2800" dirty="0" smtClean="0"/>
              <a:t>Lze užít i neosobně: </a:t>
            </a:r>
            <a:r>
              <a:rPr lang="cs-CZ" sz="2800" i="1" dirty="0" err="1">
                <a:solidFill>
                  <a:srgbClr val="0070C0"/>
                </a:solidFill>
              </a:rPr>
              <a:t>Qua</a:t>
            </a:r>
            <a:r>
              <a:rPr lang="cs-CZ" sz="2800" i="1" dirty="0">
                <a:solidFill>
                  <a:srgbClr val="0070C0"/>
                </a:solidFill>
              </a:rPr>
              <a:t> via </a:t>
            </a:r>
            <a:r>
              <a:rPr lang="cs-CZ" sz="2800" i="1" dirty="0" err="1">
                <a:solidFill>
                  <a:srgbClr val="0070C0"/>
                </a:solidFill>
              </a:rPr>
              <a:t>eundum</a:t>
            </a:r>
            <a:r>
              <a:rPr lang="cs-CZ" sz="2800" i="1" dirty="0">
                <a:solidFill>
                  <a:srgbClr val="0070C0"/>
                </a:solidFill>
              </a:rPr>
              <a:t> </a:t>
            </a:r>
            <a:r>
              <a:rPr lang="cs-CZ" sz="2800" i="1" dirty="0" err="1">
                <a:solidFill>
                  <a:srgbClr val="0070C0"/>
                </a:solidFill>
              </a:rPr>
              <a:t>est</a:t>
            </a:r>
            <a:r>
              <a:rPr lang="cs-CZ" sz="2800" i="1" dirty="0">
                <a:solidFill>
                  <a:srgbClr val="0070C0"/>
                </a:solidFill>
              </a:rPr>
              <a:t> </a:t>
            </a:r>
            <a:r>
              <a:rPr lang="cs-CZ" sz="2800" i="1" dirty="0" err="1">
                <a:solidFill>
                  <a:srgbClr val="0070C0"/>
                </a:solidFill>
              </a:rPr>
              <a:t>domum</a:t>
            </a:r>
            <a:r>
              <a:rPr lang="cs-CZ" sz="2800" i="1" dirty="0">
                <a:solidFill>
                  <a:srgbClr val="0070C0"/>
                </a:solidFill>
              </a:rPr>
              <a:t>?</a:t>
            </a:r>
            <a:r>
              <a:rPr lang="cs-CZ" sz="2800" dirty="0" smtClean="0"/>
              <a:t> = „Jakou cestou se má jít domů?“</a:t>
            </a:r>
          </a:p>
        </p:txBody>
      </p:sp>
    </p:spTree>
    <p:extLst>
      <p:ext uri="{BB962C8B-B14F-4D97-AF65-F5344CB8AC3E}">
        <p14:creationId xmlns:p14="http://schemas.microsoft.com/office/powerpoint/2010/main" val="85947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Gerundivum jako přívlastek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73016"/>
          </a:xfrm>
        </p:spPr>
        <p:txBody>
          <a:bodyPr>
            <a:normAutofit/>
          </a:bodyPr>
          <a:lstStyle/>
          <a:p>
            <a:r>
              <a:rPr lang="cs-CZ" sz="2800" dirty="0" smtClean="0"/>
              <a:t>Gerundivum může rozvíjet jiné podstatné jméno. Potom je překládáme nikoli jako vyjádření nutnosti, nýbrž jako by se jednalo o gerundium! </a:t>
            </a:r>
          </a:p>
          <a:p>
            <a:r>
              <a:rPr lang="cs-CZ" sz="2800" i="1" dirty="0" err="1">
                <a:solidFill>
                  <a:srgbClr val="0070C0"/>
                </a:solidFill>
              </a:rPr>
              <a:t>Venit</a:t>
            </a:r>
            <a:r>
              <a:rPr lang="cs-CZ" sz="2800" i="1" dirty="0">
                <a:solidFill>
                  <a:srgbClr val="0070C0"/>
                </a:solidFill>
              </a:rPr>
              <a:t> ad </a:t>
            </a:r>
            <a:r>
              <a:rPr lang="cs-CZ" sz="2800" i="1" dirty="0" err="1">
                <a:solidFill>
                  <a:srgbClr val="0070C0"/>
                </a:solidFill>
              </a:rPr>
              <a:t>potionem</a:t>
            </a:r>
            <a:r>
              <a:rPr lang="cs-CZ" sz="2800" i="1" dirty="0">
                <a:solidFill>
                  <a:srgbClr val="0070C0"/>
                </a:solidFill>
              </a:rPr>
              <a:t> </a:t>
            </a:r>
            <a:r>
              <a:rPr lang="cs-CZ" sz="2800" i="1" dirty="0" err="1">
                <a:solidFill>
                  <a:srgbClr val="0070C0"/>
                </a:solidFill>
              </a:rPr>
              <a:t>arabicam</a:t>
            </a:r>
            <a:r>
              <a:rPr lang="cs-CZ" sz="2800" i="1" dirty="0">
                <a:solidFill>
                  <a:srgbClr val="0070C0"/>
                </a:solidFill>
              </a:rPr>
              <a:t> </a:t>
            </a:r>
            <a:r>
              <a:rPr lang="cs-CZ" sz="2800" i="1" dirty="0" err="1">
                <a:solidFill>
                  <a:srgbClr val="0070C0"/>
                </a:solidFill>
              </a:rPr>
              <a:t>bibendam</a:t>
            </a:r>
            <a:r>
              <a:rPr lang="cs-CZ" sz="2800" i="1" dirty="0">
                <a:solidFill>
                  <a:srgbClr val="0070C0"/>
                </a:solidFill>
              </a:rPr>
              <a:t> </a:t>
            </a:r>
          </a:p>
          <a:p>
            <a:r>
              <a:rPr lang="cs-CZ" sz="2800" dirty="0" smtClean="0"/>
              <a:t>„Přišel k pití kávy“, tedy „přišel si vypít kávu“ </a:t>
            </a:r>
          </a:p>
          <a:p>
            <a:r>
              <a:rPr lang="cs-CZ" sz="2800" i="1" dirty="0" err="1">
                <a:solidFill>
                  <a:srgbClr val="0070C0"/>
                </a:solidFill>
              </a:rPr>
              <a:t>Locutus</a:t>
            </a:r>
            <a:r>
              <a:rPr lang="cs-CZ" sz="2800" i="1" dirty="0">
                <a:solidFill>
                  <a:srgbClr val="0070C0"/>
                </a:solidFill>
              </a:rPr>
              <a:t> </a:t>
            </a:r>
            <a:r>
              <a:rPr lang="cs-CZ" sz="2800" i="1" dirty="0" err="1">
                <a:solidFill>
                  <a:srgbClr val="0070C0"/>
                </a:solidFill>
              </a:rPr>
              <a:t>est</a:t>
            </a:r>
            <a:r>
              <a:rPr lang="cs-CZ" sz="2800" i="1" dirty="0">
                <a:solidFill>
                  <a:srgbClr val="0070C0"/>
                </a:solidFill>
              </a:rPr>
              <a:t> de </a:t>
            </a:r>
            <a:r>
              <a:rPr lang="cs-CZ" sz="2800" i="1" dirty="0" err="1" smtClean="0">
                <a:solidFill>
                  <a:srgbClr val="0070C0"/>
                </a:solidFill>
              </a:rPr>
              <a:t>navibus</a:t>
            </a:r>
            <a:r>
              <a:rPr lang="cs-CZ" sz="2800" i="1" dirty="0" smtClean="0">
                <a:solidFill>
                  <a:srgbClr val="0070C0"/>
                </a:solidFill>
              </a:rPr>
              <a:t> </a:t>
            </a:r>
            <a:r>
              <a:rPr lang="cs-CZ" sz="2800" i="1" dirty="0" err="1">
                <a:solidFill>
                  <a:srgbClr val="0070C0"/>
                </a:solidFill>
              </a:rPr>
              <a:t>struendis</a:t>
            </a:r>
            <a:r>
              <a:rPr lang="cs-CZ" sz="2800" i="1" dirty="0">
                <a:solidFill>
                  <a:srgbClr val="0070C0"/>
                </a:solidFill>
              </a:rPr>
              <a:t> </a:t>
            </a:r>
          </a:p>
          <a:p>
            <a:r>
              <a:rPr lang="cs-CZ" sz="2800" dirty="0" smtClean="0"/>
              <a:t>„hovořil o stavění lodí“ či „hovořil o stavbě lodí“</a:t>
            </a:r>
            <a:endParaRPr lang="cs-CZ" sz="2200" dirty="0"/>
          </a:p>
          <a:p>
            <a:pPr marL="457200" lvl="1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0518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800</Words>
  <Application>Microsoft Office PowerPoint</Application>
  <PresentationFormat>Předvádění na obrazovce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Prezentace aplikace PowerPoint</vt:lpstr>
      <vt:lpstr>Gerundium a gerundivum</vt:lpstr>
      <vt:lpstr>Gerundium</vt:lpstr>
      <vt:lpstr>Typická požití gerundia</vt:lpstr>
      <vt:lpstr>Prezentace aplikace PowerPoint</vt:lpstr>
      <vt:lpstr>Gerundium a participia prézentu</vt:lpstr>
      <vt:lpstr>Gerundivum</vt:lpstr>
      <vt:lpstr>Gerundivum jako přísudek</vt:lpstr>
      <vt:lpstr>Gerundivum jako přívlastek</vt:lpstr>
      <vt:lpstr>Gerundivum jako přívlastek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oem</dc:creator>
  <cp:lastModifiedBy>mackerle</cp:lastModifiedBy>
  <cp:revision>42</cp:revision>
  <cp:lastPrinted>2020-01-27T08:04:11Z</cp:lastPrinted>
  <dcterms:created xsi:type="dcterms:W3CDTF">2016-03-29T04:59:48Z</dcterms:created>
  <dcterms:modified xsi:type="dcterms:W3CDTF">2020-01-29T08:20:25Z</dcterms:modified>
</cp:coreProperties>
</file>