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 xmlns:p15="http://schemas.microsoft.com/office/powerpoint/2012/main">
        <p15:guide id="1" orient="horz" pos="2381">
          <p15:clr>
            <a:srgbClr val="A4A3A4"/>
          </p15:clr>
        </p15:guide>
        <p15:guide id="2" pos="3368">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3" autoAdjust="0"/>
    <p:restoredTop sz="94660" autoAdjust="0"/>
  </p:normalViewPr>
  <p:slideViewPr>
    <p:cSldViewPr snapToGrid="0">
      <p:cViewPr>
        <p:scale>
          <a:sx n="33" d="100"/>
          <a:sy n="33" d="100"/>
        </p:scale>
        <p:origin x="-2008" y="-692"/>
      </p:cViewPr>
      <p:guideLst>
        <p:guide orient="horz" pos="2381"/>
        <p:guide pos="3368"/>
      </p:guideLst>
    </p:cSldViewPr>
  </p:slideViewPr>
  <p:outlineViewPr>
    <p:cViewPr>
      <p:scale>
        <a:sx n="33" d="100"/>
        <a:sy n="33" d="100"/>
      </p:scale>
      <p:origin x="48" y="19644"/>
    </p:cViewPr>
  </p:outlin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07.06.2021</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07.06.2021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07.06.2021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07.06.2021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07.06.2021</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Old</a:t>
            </a:r>
            <a:r>
              <a:rPr lang="cs-CZ" dirty="0" smtClean="0"/>
              <a:t> Testament 2</a:t>
            </a:r>
            <a:endParaRPr lang="cs-CZ" dirty="0"/>
          </a:p>
        </p:txBody>
      </p:sp>
      <p:sp>
        <p:nvSpPr>
          <p:cNvPr id="3" name="Podnadpis 2"/>
          <p:cNvSpPr>
            <a:spLocks noGrp="1"/>
          </p:cNvSpPr>
          <p:nvPr>
            <p:ph type="subTitle" idx="1"/>
          </p:nvPr>
        </p:nvSpPr>
        <p:spPr/>
        <p:txBody>
          <a:bodyPr/>
          <a:lstStyle/>
          <a:p>
            <a:r>
              <a:rPr lang="cs-CZ" dirty="0" err="1" smtClean="0">
                <a:solidFill>
                  <a:schemeClr val="accent6">
                    <a:lumMod val="50000"/>
                  </a:schemeClr>
                </a:solidFill>
              </a:rPr>
              <a:t>Old</a:t>
            </a:r>
            <a:r>
              <a:rPr lang="cs-CZ" dirty="0" smtClean="0">
                <a:solidFill>
                  <a:schemeClr val="accent6">
                    <a:lumMod val="50000"/>
                  </a:schemeClr>
                </a:solidFill>
              </a:rPr>
              <a:t> Testament </a:t>
            </a:r>
            <a:r>
              <a:rPr lang="cs-CZ" dirty="0" err="1" smtClean="0">
                <a:solidFill>
                  <a:schemeClr val="accent6">
                    <a:lumMod val="50000"/>
                  </a:schemeClr>
                </a:solidFill>
              </a:rPr>
              <a:t>novels</a:t>
            </a:r>
            <a:endParaRPr lang="cs-CZ" dirty="0">
              <a:solidFill>
                <a:schemeClr val="accent6">
                  <a:lumMod val="50000"/>
                </a:schemeClr>
              </a:solidFill>
            </a:endParaRPr>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chemeClr val="accent6">
                    <a:lumMod val="50000"/>
                  </a:schemeClr>
                </a:solidFill>
              </a:rPr>
              <a:t>Judith </a:t>
            </a:r>
            <a:endParaRPr lang="cs-CZ" sz="2500" b="1" dirty="0">
              <a:solidFill>
                <a:schemeClr val="accent6">
                  <a:lumMod val="50000"/>
                </a:schemeClr>
              </a:solidFill>
            </a:endParaRPr>
          </a:p>
          <a:p>
            <a:pPr marL="0" indent="0">
              <a:buNone/>
            </a:pPr>
            <a:endParaRPr lang="cs-CZ" sz="2500" dirty="0"/>
          </a:p>
          <a:p>
            <a:pPr>
              <a:buFontTx/>
              <a:buChar char="-"/>
            </a:pPr>
            <a:r>
              <a:rPr lang="en-GB" sz="2500" dirty="0"/>
              <a:t>a complete </a:t>
            </a:r>
            <a:r>
              <a:rPr lang="en-GB" sz="2500" b="1" dirty="0"/>
              <a:t>historical fiction </a:t>
            </a:r>
            <a:r>
              <a:rPr lang="en-GB" sz="2500" dirty="0"/>
              <a:t>combining motifs from diverse historical periods </a:t>
            </a:r>
            <a:endParaRPr lang="en-GB" sz="2500" b="1" dirty="0"/>
          </a:p>
          <a:p>
            <a:pPr>
              <a:buFontTx/>
              <a:buChar char="-"/>
            </a:pPr>
            <a:r>
              <a:rPr lang="en-GB" sz="2500" dirty="0"/>
              <a:t>The importance of </a:t>
            </a:r>
            <a:r>
              <a:rPr lang="en-GB" sz="2500" b="1" dirty="0"/>
              <a:t>piety</a:t>
            </a:r>
            <a:r>
              <a:rPr lang="en-GB" sz="2500" dirty="0"/>
              <a:t> and </a:t>
            </a:r>
            <a:r>
              <a:rPr lang="en-GB" sz="2500" b="1" dirty="0"/>
              <a:t>confidence in God</a:t>
            </a:r>
            <a:r>
              <a:rPr lang="en-GB" sz="2500" dirty="0"/>
              <a:t>, who can act and save his people even through an apparently helpless widow (though she is extremely pious!), while the strong men are coward and have no real faith in God. </a:t>
            </a:r>
          </a:p>
          <a:p>
            <a:pPr>
              <a:buFontTx/>
              <a:buChar char="-"/>
            </a:pPr>
            <a:r>
              <a:rPr lang="en-GB" sz="2500" b="1" dirty="0"/>
              <a:t>The absolute rule of God </a:t>
            </a:r>
            <a:r>
              <a:rPr lang="en-GB" sz="2500" dirty="0"/>
              <a:t>over history and historical events, confessed and declared also by </a:t>
            </a:r>
            <a:r>
              <a:rPr lang="en-GB" sz="2500" dirty="0" err="1"/>
              <a:t>Achikar</a:t>
            </a:r>
            <a:r>
              <a:rPr lang="en-GB" sz="2500" dirty="0"/>
              <a:t>. </a:t>
            </a:r>
          </a:p>
          <a:p>
            <a:pPr marL="0" indent="0">
              <a:buNone/>
            </a:pPr>
            <a:endParaRPr lang="en-GB" sz="2500" dirty="0"/>
          </a:p>
          <a:p>
            <a:pPr marL="0" indent="0">
              <a:buNone/>
            </a:pPr>
            <a:endParaRPr lang="en-GB" sz="2500" dirty="0"/>
          </a:p>
          <a:p>
            <a:pPr marL="0" indent="0">
              <a:buNone/>
            </a:pPr>
            <a:endParaRPr lang="cs-CZ" sz="2500" dirty="0"/>
          </a:p>
        </p:txBody>
      </p:sp>
    </p:spTree>
    <p:extLst>
      <p:ext uri="{BB962C8B-B14F-4D97-AF65-F5344CB8AC3E}">
        <p14:creationId xmlns:p14="http://schemas.microsoft.com/office/powerpoint/2010/main" val="151979653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lnSpcReduction="10000"/>
          </a:bodyPr>
          <a:lstStyle/>
          <a:p>
            <a:endParaRPr lang="cs-CZ" sz="2500" dirty="0"/>
          </a:p>
          <a:p>
            <a:pPr marL="0" indent="0">
              <a:buNone/>
            </a:pPr>
            <a:r>
              <a:rPr lang="en-GB" sz="2500" b="1" dirty="0">
                <a:solidFill>
                  <a:schemeClr val="accent6">
                    <a:lumMod val="50000"/>
                  </a:schemeClr>
                </a:solidFill>
              </a:rPr>
              <a:t>Tobit </a:t>
            </a:r>
            <a:endParaRPr lang="cs-CZ" sz="2500" b="1" dirty="0">
              <a:solidFill>
                <a:schemeClr val="accent6">
                  <a:lumMod val="50000"/>
                </a:schemeClr>
              </a:solidFill>
            </a:endParaRPr>
          </a:p>
          <a:p>
            <a:pPr marL="0" indent="0">
              <a:buNone/>
            </a:pPr>
            <a:endParaRPr lang="en-GB" sz="2500" dirty="0"/>
          </a:p>
          <a:p>
            <a:pPr marL="0" indent="0">
              <a:buNone/>
            </a:pPr>
            <a:r>
              <a:rPr lang="en-GB" sz="2500" b="1" dirty="0"/>
              <a:t>Name:</a:t>
            </a:r>
            <a:r>
              <a:rPr lang="en-GB" sz="2500" dirty="0"/>
              <a:t> </a:t>
            </a:r>
          </a:p>
          <a:p>
            <a:pPr marL="0" indent="0">
              <a:buNone/>
            </a:pPr>
            <a:r>
              <a:rPr lang="en-GB" sz="2500" dirty="0"/>
              <a:t>Latin: Tobias (= </a:t>
            </a:r>
            <a:r>
              <a:rPr lang="en-GB" sz="2500" dirty="0" err="1"/>
              <a:t>Tobiah</a:t>
            </a:r>
            <a:r>
              <a:rPr lang="en-GB" sz="2500" dirty="0"/>
              <a:t>, name of the son)  </a:t>
            </a:r>
          </a:p>
          <a:p>
            <a:pPr marL="0" indent="0">
              <a:buNone/>
            </a:pPr>
            <a:r>
              <a:rPr lang="en-GB" sz="2500" dirty="0"/>
              <a:t>Greek: </a:t>
            </a:r>
            <a:r>
              <a:rPr lang="el-GR" sz="2500" dirty="0"/>
              <a:t>Τωβίθ</a:t>
            </a:r>
            <a:r>
              <a:rPr lang="en-GB" sz="2500" dirty="0"/>
              <a:t> </a:t>
            </a:r>
            <a:r>
              <a:rPr lang="en-GB" sz="2500" i="1" dirty="0" err="1"/>
              <a:t>Tobith</a:t>
            </a:r>
            <a:r>
              <a:rPr lang="en-GB" sz="2500" dirty="0"/>
              <a:t> (name of the father) </a:t>
            </a:r>
          </a:p>
          <a:p>
            <a:pPr marL="0" indent="0">
              <a:buNone/>
            </a:pPr>
            <a:endParaRPr lang="cs-CZ" sz="2500" dirty="0"/>
          </a:p>
          <a:p>
            <a:pPr marL="0" indent="0">
              <a:buNone/>
            </a:pPr>
            <a:r>
              <a:rPr lang="cs-CZ" sz="2500" b="1" dirty="0" err="1"/>
              <a:t>Date</a:t>
            </a:r>
            <a:r>
              <a:rPr lang="en-GB" sz="2500" b="1" dirty="0"/>
              <a:t>: </a:t>
            </a:r>
            <a:r>
              <a:rPr lang="en-GB" sz="2500" dirty="0"/>
              <a:t>around 200 BC </a:t>
            </a:r>
          </a:p>
          <a:p>
            <a:pPr marL="0" indent="0">
              <a:buNone/>
            </a:pPr>
            <a:endParaRPr lang="en-GB" sz="2500" dirty="0"/>
          </a:p>
          <a:p>
            <a:pPr marL="0" indent="0">
              <a:buNone/>
            </a:pPr>
            <a:r>
              <a:rPr lang="en-GB" sz="2500" b="1" dirty="0"/>
              <a:t>Author: </a:t>
            </a:r>
            <a:r>
              <a:rPr lang="en-GB" sz="2500" dirty="0"/>
              <a:t>unknown </a:t>
            </a:r>
            <a:endParaRPr lang="cs-CZ" sz="2500" dirty="0"/>
          </a:p>
          <a:p>
            <a:pPr marL="0" indent="0">
              <a:buNone/>
            </a:pPr>
            <a:endParaRPr lang="en-GB" sz="2500" dirty="0"/>
          </a:p>
          <a:p>
            <a:pPr marL="0" indent="0">
              <a:buNone/>
            </a:pPr>
            <a:r>
              <a:rPr lang="en-GB" sz="2500" b="1" dirty="0"/>
              <a:t>Language: </a:t>
            </a:r>
            <a:r>
              <a:rPr lang="en-GB" sz="2500" dirty="0"/>
              <a:t>Hebrew or Aramaic, a complete text preserved only in Greek and Latin.  </a:t>
            </a:r>
          </a:p>
          <a:p>
            <a:pPr marL="0" indent="0">
              <a:buNone/>
            </a:pPr>
            <a:r>
              <a:rPr lang="en-GB" sz="2500" dirty="0"/>
              <a:t>There are two main different text versions, both used nowadays. Beware of what version you are reading! </a:t>
            </a:r>
          </a:p>
          <a:p>
            <a:pPr marL="0" indent="0">
              <a:buNone/>
            </a:pPr>
            <a:endParaRPr lang="cs-CZ" sz="2500" dirty="0"/>
          </a:p>
          <a:p>
            <a:pPr marL="0" indent="0">
              <a:buNone/>
            </a:pPr>
            <a:endParaRPr lang="cs-CZ" sz="2500" dirty="0"/>
          </a:p>
          <a:p>
            <a:pPr marL="0" indent="0">
              <a:buNone/>
            </a:pPr>
            <a:endParaRPr lang="cs-CZ" sz="2500" dirty="0"/>
          </a:p>
        </p:txBody>
      </p:sp>
    </p:spTree>
    <p:extLst>
      <p:ext uri="{BB962C8B-B14F-4D97-AF65-F5344CB8AC3E}">
        <p14:creationId xmlns:p14="http://schemas.microsoft.com/office/powerpoint/2010/main" val="181231858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chemeClr val="accent6">
                    <a:lumMod val="50000"/>
                  </a:schemeClr>
                </a:solidFill>
              </a:rPr>
              <a:t>Tobit </a:t>
            </a:r>
            <a:endParaRPr lang="cs-CZ" sz="2500" b="1" dirty="0">
              <a:solidFill>
                <a:schemeClr val="accent6">
                  <a:lumMod val="50000"/>
                </a:schemeClr>
              </a:solidFill>
            </a:endParaRPr>
          </a:p>
          <a:p>
            <a:pPr marL="0" indent="0">
              <a:buNone/>
            </a:pPr>
            <a:endParaRPr lang="cs-CZ" sz="2500" dirty="0"/>
          </a:p>
          <a:p>
            <a:pPr>
              <a:buFontTx/>
              <a:buChar char="-"/>
            </a:pPr>
            <a:r>
              <a:rPr lang="en-GB" sz="2500" dirty="0"/>
              <a:t>a </a:t>
            </a:r>
            <a:r>
              <a:rPr lang="en-GB" sz="2500" b="1" dirty="0"/>
              <a:t>historical fiction </a:t>
            </a:r>
            <a:r>
              <a:rPr lang="en-GB" sz="2500" dirty="0"/>
              <a:t>set before the fall of </a:t>
            </a:r>
            <a:r>
              <a:rPr lang="en-GB" sz="2500" dirty="0" smtClean="0"/>
              <a:t>Nin</a:t>
            </a:r>
            <a:r>
              <a:rPr lang="cs-CZ" sz="2500" dirty="0" smtClean="0"/>
              <a:t>e</a:t>
            </a:r>
            <a:r>
              <a:rPr lang="en-GB" sz="2500" dirty="0" err="1" smtClean="0"/>
              <a:t>veh</a:t>
            </a:r>
            <a:r>
              <a:rPr lang="en-GB" sz="2500" dirty="0" smtClean="0"/>
              <a:t> </a:t>
            </a:r>
            <a:r>
              <a:rPr lang="en-GB" sz="2500" dirty="0"/>
              <a:t>in the Assyrian diaspora </a:t>
            </a:r>
          </a:p>
          <a:p>
            <a:pPr>
              <a:buFontTx/>
              <a:buChar char="-"/>
            </a:pPr>
            <a:r>
              <a:rPr lang="en-GB" sz="2500" b="1" dirty="0"/>
              <a:t>God’s providence </a:t>
            </a:r>
            <a:r>
              <a:rPr lang="en-GB" sz="2500" dirty="0"/>
              <a:t>(through his angel Raphael) </a:t>
            </a:r>
          </a:p>
          <a:p>
            <a:pPr>
              <a:buFontTx/>
              <a:buChar char="-"/>
            </a:pPr>
            <a:r>
              <a:rPr lang="en-GB" sz="2500" dirty="0"/>
              <a:t>The importance of </a:t>
            </a:r>
            <a:r>
              <a:rPr lang="en-GB" sz="2500" b="1" dirty="0"/>
              <a:t>piety</a:t>
            </a:r>
            <a:r>
              <a:rPr lang="en-GB" sz="2500" dirty="0"/>
              <a:t> and </a:t>
            </a:r>
            <a:r>
              <a:rPr lang="en-GB" sz="2500" b="1" dirty="0"/>
              <a:t>confidence in God</a:t>
            </a:r>
          </a:p>
          <a:p>
            <a:pPr>
              <a:buFontTx/>
              <a:buChar char="-"/>
            </a:pPr>
            <a:r>
              <a:rPr lang="en-GB" sz="2500" dirty="0"/>
              <a:t>Story, characters and moral exhortations are intertwined in </a:t>
            </a:r>
            <a:r>
              <a:rPr lang="en-GB" sz="2500" b="1" dirty="0"/>
              <a:t>a complex, consistent unity</a:t>
            </a:r>
            <a:r>
              <a:rPr lang="en-GB" sz="2500" dirty="0"/>
              <a:t>. The moral exhortations express in theory what the characters live in their real lives. </a:t>
            </a:r>
          </a:p>
          <a:p>
            <a:pPr>
              <a:buFontTx/>
              <a:buChar char="-"/>
            </a:pPr>
            <a:r>
              <a:rPr lang="en-GB" sz="2500" dirty="0"/>
              <a:t>One of the most beautiful OT stories, </a:t>
            </a:r>
            <a:r>
              <a:rPr lang="en-GB" sz="2500" b="1" dirty="0"/>
              <a:t>a literary masterpiece</a:t>
            </a:r>
            <a:r>
              <a:rPr lang="en-GB" sz="2500" dirty="0"/>
              <a:t>. </a:t>
            </a:r>
          </a:p>
          <a:p>
            <a:pPr marL="0" indent="0">
              <a:buNone/>
            </a:pPr>
            <a:endParaRPr lang="en-GB" sz="2500" dirty="0"/>
          </a:p>
          <a:p>
            <a:pPr marL="0" indent="0">
              <a:buNone/>
            </a:pPr>
            <a:endParaRPr lang="en-GB" sz="2500" dirty="0"/>
          </a:p>
          <a:p>
            <a:pPr marL="0" indent="0">
              <a:buNone/>
            </a:pPr>
            <a:endParaRPr lang="cs-CZ" sz="2500" dirty="0"/>
          </a:p>
        </p:txBody>
      </p:sp>
    </p:spTree>
    <p:extLst>
      <p:ext uri="{BB962C8B-B14F-4D97-AF65-F5344CB8AC3E}">
        <p14:creationId xmlns:p14="http://schemas.microsoft.com/office/powerpoint/2010/main" val="429050832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cs-CZ" sz="2500" dirty="0" err="1"/>
              <a:t>Novels</a:t>
            </a:r>
            <a:r>
              <a:rPr lang="en-GB" sz="2500" dirty="0"/>
              <a:t> </a:t>
            </a:r>
            <a:r>
              <a:rPr lang="cs-CZ" sz="2500" dirty="0" err="1"/>
              <a:t>narrate</a:t>
            </a:r>
            <a:r>
              <a:rPr lang="cs-CZ" sz="2500" dirty="0"/>
              <a:t> </a:t>
            </a:r>
            <a:r>
              <a:rPr lang="cs-CZ" sz="2500" b="1" dirty="0" err="1"/>
              <a:t>stories</a:t>
            </a:r>
            <a:r>
              <a:rPr lang="cs-CZ" sz="2500" b="1" dirty="0"/>
              <a:t>, not </a:t>
            </a:r>
            <a:r>
              <a:rPr lang="en-GB" sz="2500" b="1" dirty="0"/>
              <a:t>‘</a:t>
            </a:r>
            <a:r>
              <a:rPr lang="cs-CZ" sz="2500" b="1" dirty="0" err="1"/>
              <a:t>history</a:t>
            </a:r>
            <a:r>
              <a:rPr lang="en-GB" sz="2500" b="1" dirty="0"/>
              <a:t>’</a:t>
            </a:r>
            <a:r>
              <a:rPr lang="cs-CZ" sz="2500" dirty="0"/>
              <a:t>. </a:t>
            </a:r>
            <a:r>
              <a:rPr lang="cs-CZ" sz="2500" dirty="0" err="1"/>
              <a:t>The</a:t>
            </a:r>
            <a:r>
              <a:rPr lang="cs-CZ" sz="2500" dirty="0"/>
              <a:t> </a:t>
            </a:r>
            <a:r>
              <a:rPr lang="cs-CZ" sz="2500" dirty="0" err="1"/>
              <a:t>stories</a:t>
            </a:r>
            <a:r>
              <a:rPr lang="cs-CZ" sz="2500" dirty="0"/>
              <a:t> are </a:t>
            </a:r>
            <a:r>
              <a:rPr lang="cs-CZ" sz="2500" dirty="0" err="1"/>
              <a:t>built</a:t>
            </a:r>
            <a:r>
              <a:rPr lang="cs-CZ" sz="2500" dirty="0"/>
              <a:t> up on </a:t>
            </a:r>
            <a:r>
              <a:rPr lang="cs-CZ" sz="2500" dirty="0" err="1"/>
              <a:t>historical</a:t>
            </a:r>
            <a:r>
              <a:rPr lang="cs-CZ" sz="2500" dirty="0"/>
              <a:t> background, but </a:t>
            </a:r>
            <a:r>
              <a:rPr lang="cs-CZ" sz="2500" dirty="0" err="1"/>
              <a:t>they</a:t>
            </a:r>
            <a:r>
              <a:rPr lang="cs-CZ" sz="2500" dirty="0"/>
              <a:t> </a:t>
            </a:r>
            <a:r>
              <a:rPr lang="cs-CZ" sz="2500" dirty="0" err="1"/>
              <a:t>have</a:t>
            </a:r>
            <a:r>
              <a:rPr lang="cs-CZ" sz="2500" dirty="0"/>
              <a:t> </a:t>
            </a:r>
            <a:r>
              <a:rPr lang="cs-CZ" sz="2500" dirty="0" err="1"/>
              <a:t>their</a:t>
            </a:r>
            <a:r>
              <a:rPr lang="cs-CZ" sz="2500" dirty="0"/>
              <a:t> </a:t>
            </a:r>
            <a:r>
              <a:rPr lang="cs-CZ" sz="2500" dirty="0" err="1"/>
              <a:t>own</a:t>
            </a:r>
            <a:r>
              <a:rPr lang="cs-CZ" sz="2500" dirty="0"/>
              <a:t> point. </a:t>
            </a:r>
          </a:p>
          <a:p>
            <a:pPr>
              <a:buFontTx/>
              <a:buChar char="-"/>
            </a:pPr>
            <a:endParaRPr lang="cs-CZ" sz="2500" dirty="0"/>
          </a:p>
          <a:p>
            <a:pPr marL="0" indent="0">
              <a:buNone/>
            </a:pPr>
            <a:r>
              <a:rPr lang="cs-CZ" sz="2500" dirty="0" err="1"/>
              <a:t>The</a:t>
            </a:r>
            <a:r>
              <a:rPr lang="cs-CZ" sz="2500" dirty="0"/>
              <a:t> list </a:t>
            </a:r>
            <a:r>
              <a:rPr lang="cs-CZ" sz="2500" dirty="0" err="1"/>
              <a:t>of</a:t>
            </a:r>
            <a:r>
              <a:rPr lang="cs-CZ" sz="2500" dirty="0"/>
              <a:t> </a:t>
            </a:r>
            <a:r>
              <a:rPr lang="cs-CZ" sz="2500" dirty="0" err="1"/>
              <a:t>Old</a:t>
            </a:r>
            <a:r>
              <a:rPr lang="cs-CZ" sz="2500" dirty="0"/>
              <a:t> Testament </a:t>
            </a:r>
            <a:r>
              <a:rPr lang="cs-CZ" sz="2500" dirty="0" err="1"/>
              <a:t>novels</a:t>
            </a:r>
            <a:r>
              <a:rPr lang="cs-CZ" sz="2500" dirty="0"/>
              <a:t>: </a:t>
            </a:r>
          </a:p>
          <a:p>
            <a:pPr>
              <a:buFontTx/>
              <a:buChar char="-"/>
            </a:pPr>
            <a:r>
              <a:rPr lang="cs-CZ" sz="2500" b="1" dirty="0"/>
              <a:t>Ruth </a:t>
            </a:r>
            <a:endParaRPr lang="cs-CZ" sz="2500" dirty="0"/>
          </a:p>
          <a:p>
            <a:pPr>
              <a:buFontTx/>
              <a:buChar char="-"/>
            </a:pPr>
            <a:r>
              <a:rPr lang="cs-CZ" sz="2500" b="1" dirty="0" err="1"/>
              <a:t>Esther</a:t>
            </a:r>
            <a:endParaRPr lang="en-GB" sz="2500" b="1" dirty="0"/>
          </a:p>
          <a:p>
            <a:pPr>
              <a:buFontTx/>
              <a:buChar char="-"/>
            </a:pPr>
            <a:r>
              <a:rPr lang="en-GB" sz="2500" b="1" dirty="0"/>
              <a:t>Jonah </a:t>
            </a:r>
            <a:endParaRPr lang="cs-CZ" sz="2500" dirty="0"/>
          </a:p>
          <a:p>
            <a:pPr>
              <a:buFontTx/>
              <a:buChar char="-"/>
            </a:pPr>
            <a:r>
              <a:rPr lang="cs-CZ" sz="2500" b="1" dirty="0"/>
              <a:t>Judith </a:t>
            </a:r>
          </a:p>
          <a:p>
            <a:pPr>
              <a:buFontTx/>
              <a:buChar char="-"/>
            </a:pPr>
            <a:r>
              <a:rPr lang="cs-CZ" sz="2500" b="1" dirty="0" err="1"/>
              <a:t>Tobit</a:t>
            </a:r>
            <a:r>
              <a:rPr lang="cs-CZ" sz="2500" b="1" dirty="0"/>
              <a:t> </a:t>
            </a:r>
            <a:endParaRPr lang="cs-CZ" sz="2500" dirty="0"/>
          </a:p>
          <a:p>
            <a:pPr>
              <a:buFontTx/>
              <a:buChar char="-"/>
            </a:pPr>
            <a:endParaRPr lang="cs-CZ" sz="2500" dirty="0"/>
          </a:p>
        </p:txBody>
      </p:sp>
    </p:spTree>
    <p:extLst>
      <p:ext uri="{BB962C8B-B14F-4D97-AF65-F5344CB8AC3E}">
        <p14:creationId xmlns:p14="http://schemas.microsoft.com/office/powerpoint/2010/main" val="5301183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cs-CZ" sz="2500" b="1" dirty="0">
                <a:solidFill>
                  <a:schemeClr val="accent6">
                    <a:lumMod val="50000"/>
                  </a:schemeClr>
                </a:solidFill>
              </a:rPr>
              <a:t>Ruth </a:t>
            </a:r>
          </a:p>
          <a:p>
            <a:pPr marL="0" indent="0">
              <a:buNone/>
            </a:pPr>
            <a:endParaRPr lang="cs-CZ" sz="2500" dirty="0"/>
          </a:p>
          <a:p>
            <a:pPr marL="0" indent="0">
              <a:buNone/>
            </a:pPr>
            <a:r>
              <a:rPr lang="cs-CZ" sz="2500" b="1" dirty="0" err="1"/>
              <a:t>Date</a:t>
            </a:r>
            <a:r>
              <a:rPr lang="en-GB" sz="2500" b="1" dirty="0"/>
              <a:t>: </a:t>
            </a:r>
            <a:r>
              <a:rPr lang="en-GB" sz="2500" dirty="0"/>
              <a:t>after exile  </a:t>
            </a:r>
          </a:p>
          <a:p>
            <a:pPr marL="0" indent="0">
              <a:buNone/>
            </a:pPr>
            <a:endParaRPr lang="en-GB" sz="2500" dirty="0"/>
          </a:p>
          <a:p>
            <a:pPr marL="0" indent="0">
              <a:buNone/>
            </a:pPr>
            <a:r>
              <a:rPr lang="en-GB" sz="2500" b="1" dirty="0"/>
              <a:t>Author: </a:t>
            </a:r>
            <a:r>
              <a:rPr lang="en-GB" sz="2500" dirty="0"/>
              <a:t>unknown  </a:t>
            </a:r>
            <a:endParaRPr lang="cs-CZ" sz="2500" dirty="0"/>
          </a:p>
          <a:p>
            <a:pPr marL="0" indent="0">
              <a:buNone/>
            </a:pPr>
            <a:endParaRPr lang="en-GB" sz="2500" dirty="0"/>
          </a:p>
          <a:p>
            <a:pPr marL="0" indent="0">
              <a:buNone/>
            </a:pPr>
            <a:r>
              <a:rPr lang="en-GB" sz="2500" b="1" dirty="0"/>
              <a:t>Language: </a:t>
            </a:r>
            <a:r>
              <a:rPr lang="en-GB" sz="2500" dirty="0"/>
              <a:t>Hebrew </a:t>
            </a:r>
            <a:endParaRPr lang="cs-CZ" sz="2500" dirty="0"/>
          </a:p>
          <a:p>
            <a:pPr marL="0" indent="0">
              <a:buNone/>
            </a:pPr>
            <a:endParaRPr lang="cs-CZ" sz="2500" dirty="0"/>
          </a:p>
          <a:p>
            <a:pPr>
              <a:buFontTx/>
              <a:buChar char="-"/>
            </a:pPr>
            <a:r>
              <a:rPr lang="en-GB" sz="2500" dirty="0"/>
              <a:t>b</a:t>
            </a:r>
            <a:r>
              <a:rPr lang="cs-CZ" sz="2500" dirty="0" err="1"/>
              <a:t>etween</a:t>
            </a:r>
            <a:r>
              <a:rPr lang="cs-CZ" sz="2500" dirty="0"/>
              <a:t> </a:t>
            </a:r>
            <a:r>
              <a:rPr lang="cs-CZ" sz="2500" dirty="0" err="1"/>
              <a:t>Judges</a:t>
            </a:r>
            <a:r>
              <a:rPr lang="cs-CZ" sz="2500" dirty="0"/>
              <a:t> and 1</a:t>
            </a:r>
            <a:r>
              <a:rPr lang="en-GB" sz="2500" dirty="0"/>
              <a:t> </a:t>
            </a:r>
            <a:r>
              <a:rPr lang="cs-CZ" sz="2500" dirty="0"/>
              <a:t>Samuel (Christian </a:t>
            </a:r>
            <a:r>
              <a:rPr lang="en-GB" sz="2500" dirty="0"/>
              <a:t>canon), among Ketuvim (Jewish canon) </a:t>
            </a:r>
          </a:p>
          <a:p>
            <a:pPr>
              <a:buFontTx/>
              <a:buChar char="-"/>
            </a:pPr>
            <a:r>
              <a:rPr lang="en-GB" sz="2500" dirty="0"/>
              <a:t>Jews read it during the Feast of Weeks</a:t>
            </a:r>
            <a:endParaRPr lang="cs-CZ" sz="2500" dirty="0"/>
          </a:p>
          <a:p>
            <a:pPr marL="0" indent="0">
              <a:buNone/>
            </a:pPr>
            <a:endParaRPr lang="cs-CZ" sz="2500" dirty="0"/>
          </a:p>
        </p:txBody>
      </p:sp>
    </p:spTree>
    <p:extLst>
      <p:ext uri="{BB962C8B-B14F-4D97-AF65-F5344CB8AC3E}">
        <p14:creationId xmlns:p14="http://schemas.microsoft.com/office/powerpoint/2010/main" val="303850820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chemeClr val="accent6">
                    <a:lumMod val="50000"/>
                  </a:schemeClr>
                </a:solidFill>
              </a:rPr>
              <a:t>Ruth </a:t>
            </a:r>
            <a:endParaRPr lang="cs-CZ" sz="2500" b="1" dirty="0">
              <a:solidFill>
                <a:schemeClr val="accent6">
                  <a:lumMod val="50000"/>
                </a:schemeClr>
              </a:solidFill>
            </a:endParaRPr>
          </a:p>
          <a:p>
            <a:pPr marL="0" indent="0">
              <a:buNone/>
            </a:pPr>
            <a:endParaRPr lang="cs-CZ" sz="2500" dirty="0"/>
          </a:p>
          <a:p>
            <a:pPr>
              <a:buFontTx/>
              <a:buChar char="-"/>
            </a:pPr>
            <a:r>
              <a:rPr lang="en-GB" sz="2500" b="1" dirty="0"/>
              <a:t>God’s love for foreigners </a:t>
            </a:r>
            <a:r>
              <a:rPr lang="en-GB" sz="2500" dirty="0"/>
              <a:t>and their inclusion into Israel </a:t>
            </a:r>
          </a:p>
          <a:p>
            <a:pPr>
              <a:buFontTx/>
              <a:buChar char="-"/>
            </a:pPr>
            <a:r>
              <a:rPr lang="en-GB" sz="2500" b="1" dirty="0"/>
              <a:t>David’s genealogy</a:t>
            </a:r>
            <a:r>
              <a:rPr lang="en-GB" sz="2500" dirty="0"/>
              <a:t> with a Moabite woman included! (against Ezra’s and Nehemiah’s reforms?) </a:t>
            </a:r>
          </a:p>
          <a:p>
            <a:pPr>
              <a:buFontTx/>
              <a:buChar char="-"/>
            </a:pPr>
            <a:r>
              <a:rPr lang="en-GB" sz="2500" b="1" dirty="0"/>
              <a:t>The importance of ‘</a:t>
            </a:r>
            <a:r>
              <a:rPr lang="en-GB" sz="2500" b="1" dirty="0" err="1"/>
              <a:t>khesed</a:t>
            </a:r>
            <a:r>
              <a:rPr lang="en-GB" sz="2500" b="1" dirty="0"/>
              <a:t>’ </a:t>
            </a:r>
            <a:r>
              <a:rPr lang="en-GB" sz="2500" dirty="0"/>
              <a:t>in human relations </a:t>
            </a:r>
          </a:p>
          <a:p>
            <a:pPr marL="0" indent="0">
              <a:buNone/>
            </a:pPr>
            <a:endParaRPr lang="en-GB" sz="2500" dirty="0"/>
          </a:p>
          <a:p>
            <a:pPr marL="0" indent="0">
              <a:buNone/>
            </a:pPr>
            <a:endParaRPr lang="cs-CZ" sz="2500" dirty="0"/>
          </a:p>
        </p:txBody>
      </p:sp>
    </p:spTree>
    <p:extLst>
      <p:ext uri="{BB962C8B-B14F-4D97-AF65-F5344CB8AC3E}">
        <p14:creationId xmlns:p14="http://schemas.microsoft.com/office/powerpoint/2010/main" val="28635420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chemeClr val="accent6">
                    <a:lumMod val="50000"/>
                  </a:schemeClr>
                </a:solidFill>
              </a:rPr>
              <a:t>Esther </a:t>
            </a:r>
            <a:endParaRPr lang="cs-CZ" sz="2500" b="1" dirty="0">
              <a:solidFill>
                <a:schemeClr val="accent6">
                  <a:lumMod val="50000"/>
                </a:schemeClr>
              </a:solidFill>
            </a:endParaRPr>
          </a:p>
          <a:p>
            <a:pPr marL="0" indent="0">
              <a:buNone/>
            </a:pPr>
            <a:endParaRPr lang="cs-CZ" sz="2500" dirty="0"/>
          </a:p>
          <a:p>
            <a:pPr marL="0" indent="0">
              <a:buNone/>
            </a:pPr>
            <a:r>
              <a:rPr lang="cs-CZ" sz="2500" b="1" dirty="0" err="1"/>
              <a:t>Date</a:t>
            </a:r>
            <a:r>
              <a:rPr lang="en-GB" sz="2500" b="1" dirty="0"/>
              <a:t>: </a:t>
            </a:r>
            <a:r>
              <a:rPr lang="en-GB" sz="2500" dirty="0"/>
              <a:t>around 300 BC </a:t>
            </a:r>
          </a:p>
          <a:p>
            <a:pPr marL="0" indent="0">
              <a:buNone/>
            </a:pPr>
            <a:endParaRPr lang="en-GB" sz="2500" dirty="0"/>
          </a:p>
          <a:p>
            <a:pPr marL="0" indent="0">
              <a:buNone/>
            </a:pPr>
            <a:r>
              <a:rPr lang="en-GB" sz="2500" b="1" dirty="0"/>
              <a:t>Author: </a:t>
            </a:r>
            <a:r>
              <a:rPr lang="en-GB" sz="2500" dirty="0"/>
              <a:t>a Jew from eastern diaspora </a:t>
            </a:r>
            <a:endParaRPr lang="cs-CZ" sz="2500" dirty="0"/>
          </a:p>
          <a:p>
            <a:pPr marL="0" indent="0">
              <a:buNone/>
            </a:pPr>
            <a:endParaRPr lang="en-GB" sz="2500" dirty="0"/>
          </a:p>
          <a:p>
            <a:pPr marL="0" indent="0">
              <a:buNone/>
            </a:pPr>
            <a:r>
              <a:rPr lang="en-GB" sz="2500" b="1" dirty="0"/>
              <a:t>Language: </a:t>
            </a:r>
            <a:r>
              <a:rPr lang="en-GB" sz="2500" dirty="0"/>
              <a:t>Hebrew and/or Greek </a:t>
            </a:r>
          </a:p>
          <a:p>
            <a:pPr marL="0" indent="0">
              <a:buNone/>
            </a:pPr>
            <a:r>
              <a:rPr lang="en-GB" sz="2500" dirty="0"/>
              <a:t>Original language is Hebrew </a:t>
            </a:r>
          </a:p>
          <a:p>
            <a:pPr marL="0" indent="0">
              <a:buNone/>
            </a:pPr>
            <a:r>
              <a:rPr lang="en-GB" sz="2500" dirty="0"/>
              <a:t>The Greek version ‘A’ is longer, containing 7 ‘additions’ (and some other, small changes throughout the text) interspersed in the text as known from Hebrew manuscripts. They are accepted in Catholic Churches as integral part of the book, and are translated from Greek. </a:t>
            </a:r>
          </a:p>
          <a:p>
            <a:pPr marL="0" indent="0">
              <a:buNone/>
            </a:pPr>
            <a:endParaRPr lang="en-GB" sz="2500" dirty="0"/>
          </a:p>
          <a:p>
            <a:pPr marL="0" indent="0">
              <a:buNone/>
            </a:pPr>
            <a:endParaRPr lang="cs-CZ" sz="2500" dirty="0"/>
          </a:p>
          <a:p>
            <a:pPr marL="0" indent="0">
              <a:buNone/>
            </a:pPr>
            <a:endParaRPr lang="cs-CZ" sz="2500" dirty="0"/>
          </a:p>
          <a:p>
            <a:pPr marL="0" indent="0">
              <a:buNone/>
            </a:pPr>
            <a:endParaRPr lang="cs-CZ" sz="2500" dirty="0"/>
          </a:p>
        </p:txBody>
      </p:sp>
    </p:spTree>
    <p:extLst>
      <p:ext uri="{BB962C8B-B14F-4D97-AF65-F5344CB8AC3E}">
        <p14:creationId xmlns:p14="http://schemas.microsoft.com/office/powerpoint/2010/main" val="159116057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chemeClr val="accent6">
                    <a:lumMod val="50000"/>
                  </a:schemeClr>
                </a:solidFill>
              </a:rPr>
              <a:t>Esther</a:t>
            </a:r>
            <a:endParaRPr lang="cs-CZ" sz="2500" b="1" dirty="0">
              <a:solidFill>
                <a:schemeClr val="accent6">
                  <a:lumMod val="50000"/>
                </a:schemeClr>
              </a:solidFill>
            </a:endParaRPr>
          </a:p>
          <a:p>
            <a:pPr marL="0" indent="0">
              <a:buNone/>
            </a:pPr>
            <a:endParaRPr lang="cs-CZ" sz="2500" dirty="0"/>
          </a:p>
          <a:p>
            <a:pPr>
              <a:buFontTx/>
              <a:buChar char="-"/>
            </a:pPr>
            <a:r>
              <a:rPr lang="en-GB" sz="2500" dirty="0"/>
              <a:t>an etiologic account for </a:t>
            </a:r>
            <a:r>
              <a:rPr lang="en-GB" sz="2500" b="1" dirty="0"/>
              <a:t>the Feast of Purim </a:t>
            </a:r>
          </a:p>
          <a:p>
            <a:pPr>
              <a:buFontTx/>
              <a:buChar char="-"/>
            </a:pPr>
            <a:r>
              <a:rPr lang="en-GB" sz="2500" b="1" dirty="0"/>
              <a:t>The life in diaspora </a:t>
            </a:r>
            <a:r>
              <a:rPr lang="en-GB" sz="2500" dirty="0"/>
              <a:t>under a foreign ruler, in constant peril of persecution (see its </a:t>
            </a:r>
            <a:r>
              <a:rPr lang="en-GB" sz="2500" dirty="0" err="1"/>
              <a:t>reworkings</a:t>
            </a:r>
            <a:r>
              <a:rPr lang="en-GB" sz="2500" dirty="0"/>
              <a:t> during the WW2) </a:t>
            </a:r>
          </a:p>
          <a:p>
            <a:pPr>
              <a:buFontTx/>
              <a:buChar char="-"/>
            </a:pPr>
            <a:r>
              <a:rPr lang="en-GB" sz="2500" dirty="0"/>
              <a:t>The importance of </a:t>
            </a:r>
            <a:r>
              <a:rPr lang="en-GB" sz="2500" b="1" dirty="0"/>
              <a:t>piety</a:t>
            </a:r>
            <a:r>
              <a:rPr lang="en-GB" sz="2500" dirty="0"/>
              <a:t> (Greek version) and/or </a:t>
            </a:r>
            <a:r>
              <a:rPr lang="en-GB" sz="2500" b="1" dirty="0"/>
              <a:t>personal engagement </a:t>
            </a:r>
            <a:r>
              <a:rPr lang="en-GB" sz="2500" dirty="0"/>
              <a:t>(Hebrew version, there is no mention of God!) </a:t>
            </a:r>
          </a:p>
          <a:p>
            <a:pPr>
              <a:buFontTx/>
              <a:buChar char="-"/>
            </a:pPr>
            <a:r>
              <a:rPr lang="en-GB" sz="2500" b="1" dirty="0"/>
              <a:t>Apocalyptic</a:t>
            </a:r>
            <a:r>
              <a:rPr lang="en-GB" sz="2500" dirty="0"/>
              <a:t> reworking (Greek version) </a:t>
            </a:r>
          </a:p>
          <a:p>
            <a:pPr>
              <a:buFontTx/>
              <a:buChar char="-"/>
            </a:pPr>
            <a:r>
              <a:rPr lang="en-GB" sz="2500" dirty="0"/>
              <a:t>an example of </a:t>
            </a:r>
            <a:r>
              <a:rPr lang="en-GB" sz="2500" b="1" dirty="0"/>
              <a:t>a living text </a:t>
            </a:r>
            <a:r>
              <a:rPr lang="en-GB" sz="2500" dirty="0"/>
              <a:t>(that is being constantly reworked) </a:t>
            </a:r>
          </a:p>
          <a:p>
            <a:pPr>
              <a:buFontTx/>
              <a:buChar char="-"/>
            </a:pPr>
            <a:endParaRPr lang="en-GB" sz="2500" dirty="0"/>
          </a:p>
          <a:p>
            <a:pPr marL="0" indent="0">
              <a:buNone/>
            </a:pPr>
            <a:endParaRPr lang="en-GB" sz="2500" dirty="0"/>
          </a:p>
          <a:p>
            <a:pPr marL="0" indent="0">
              <a:buNone/>
            </a:pPr>
            <a:endParaRPr lang="cs-CZ" sz="2500" dirty="0"/>
          </a:p>
        </p:txBody>
      </p:sp>
    </p:spTree>
    <p:extLst>
      <p:ext uri="{BB962C8B-B14F-4D97-AF65-F5344CB8AC3E}">
        <p14:creationId xmlns:p14="http://schemas.microsoft.com/office/powerpoint/2010/main" val="100445875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chemeClr val="accent6">
                    <a:lumMod val="50000"/>
                  </a:schemeClr>
                </a:solidFill>
              </a:rPr>
              <a:t>Jonah</a:t>
            </a:r>
            <a:endParaRPr lang="cs-CZ" sz="2500" b="1" dirty="0">
              <a:solidFill>
                <a:schemeClr val="accent6">
                  <a:lumMod val="50000"/>
                </a:schemeClr>
              </a:solidFill>
            </a:endParaRPr>
          </a:p>
          <a:p>
            <a:pPr marL="0" indent="0">
              <a:buNone/>
            </a:pPr>
            <a:endParaRPr lang="cs-CZ" sz="2500" dirty="0"/>
          </a:p>
          <a:p>
            <a:pPr marL="0" indent="0">
              <a:buNone/>
            </a:pPr>
            <a:r>
              <a:rPr lang="cs-CZ" sz="2500" b="1" dirty="0" err="1"/>
              <a:t>Date</a:t>
            </a:r>
            <a:r>
              <a:rPr lang="en-GB" sz="2500" b="1" dirty="0"/>
              <a:t>: 	</a:t>
            </a:r>
            <a:r>
              <a:rPr lang="en-GB" sz="2500" dirty="0"/>
              <a:t>prophet: 8</a:t>
            </a:r>
            <a:r>
              <a:rPr lang="en-GB" sz="2500" baseline="30000" dirty="0"/>
              <a:t>th</a:t>
            </a:r>
            <a:r>
              <a:rPr lang="en-GB" sz="2500" dirty="0"/>
              <a:t> century BC (see 2Kings 14:25) </a:t>
            </a:r>
          </a:p>
          <a:p>
            <a:pPr marL="0" indent="0">
              <a:buNone/>
            </a:pPr>
            <a:r>
              <a:rPr lang="en-GB" sz="2500" dirty="0"/>
              <a:t>	book: after exile </a:t>
            </a:r>
          </a:p>
          <a:p>
            <a:pPr marL="0" indent="0">
              <a:buNone/>
            </a:pPr>
            <a:endParaRPr lang="en-GB" sz="2500" dirty="0"/>
          </a:p>
          <a:p>
            <a:pPr marL="0" indent="0">
              <a:buNone/>
            </a:pPr>
            <a:r>
              <a:rPr lang="en-GB" sz="2500" b="1" dirty="0"/>
              <a:t>Author: </a:t>
            </a:r>
            <a:r>
              <a:rPr lang="en-GB" sz="2500" dirty="0"/>
              <a:t>unknown </a:t>
            </a:r>
            <a:endParaRPr lang="cs-CZ" sz="2500" dirty="0"/>
          </a:p>
          <a:p>
            <a:pPr marL="0" indent="0">
              <a:buNone/>
            </a:pPr>
            <a:r>
              <a:rPr lang="en-GB" sz="2500" b="1" dirty="0"/>
              <a:t>Language: </a:t>
            </a:r>
            <a:r>
              <a:rPr lang="en-GB" sz="2500" dirty="0"/>
              <a:t>Hebrew </a:t>
            </a:r>
          </a:p>
          <a:p>
            <a:pPr marL="0" indent="0">
              <a:buNone/>
            </a:pPr>
            <a:endParaRPr lang="en-GB" sz="2500" dirty="0"/>
          </a:p>
          <a:p>
            <a:pPr marL="0" indent="0">
              <a:buNone/>
            </a:pPr>
            <a:r>
              <a:rPr lang="en-GB" sz="2500" b="1" dirty="0"/>
              <a:t>Structure: </a:t>
            </a:r>
          </a:p>
          <a:p>
            <a:pPr marL="521528" indent="-521528">
              <a:buAutoNum type="arabicPlain"/>
            </a:pPr>
            <a:r>
              <a:rPr lang="en-GB" sz="2500" dirty="0"/>
              <a:t>Jonah and sailors </a:t>
            </a:r>
          </a:p>
          <a:p>
            <a:pPr marL="521528" indent="-521528">
              <a:buAutoNum type="arabicPlain"/>
            </a:pPr>
            <a:r>
              <a:rPr lang="en-GB" sz="2500" dirty="0"/>
              <a:t>Jonah’s prayer (psalm) </a:t>
            </a:r>
          </a:p>
          <a:p>
            <a:pPr marL="521528" indent="-521528">
              <a:buAutoNum type="arabicPlain"/>
            </a:pPr>
            <a:r>
              <a:rPr lang="en-GB" sz="2500" dirty="0"/>
              <a:t>Jonah in Nineveh </a:t>
            </a:r>
          </a:p>
          <a:p>
            <a:pPr marL="521528" indent="-521528">
              <a:buAutoNum type="arabicPlain"/>
            </a:pPr>
            <a:r>
              <a:rPr lang="en-GB" sz="2500" dirty="0"/>
              <a:t>God talks to Jonah </a:t>
            </a:r>
          </a:p>
          <a:p>
            <a:pPr marL="0" indent="0">
              <a:buNone/>
            </a:pPr>
            <a:endParaRPr lang="cs-CZ" sz="2500" dirty="0"/>
          </a:p>
          <a:p>
            <a:pPr marL="0" indent="0">
              <a:buNone/>
            </a:pPr>
            <a:endParaRPr lang="cs-CZ" sz="2500" dirty="0"/>
          </a:p>
          <a:p>
            <a:pPr marL="0" indent="0">
              <a:buNone/>
            </a:pPr>
            <a:endParaRPr lang="cs-CZ" sz="2500" dirty="0"/>
          </a:p>
        </p:txBody>
      </p:sp>
    </p:spTree>
    <p:extLst>
      <p:ext uri="{BB962C8B-B14F-4D97-AF65-F5344CB8AC3E}">
        <p14:creationId xmlns:p14="http://schemas.microsoft.com/office/powerpoint/2010/main" val="55298520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lnSpcReduction="10000"/>
          </a:bodyPr>
          <a:lstStyle/>
          <a:p>
            <a:endParaRPr lang="cs-CZ" sz="2500" dirty="0"/>
          </a:p>
          <a:p>
            <a:pPr marL="0" indent="0">
              <a:buNone/>
            </a:pPr>
            <a:r>
              <a:rPr lang="en-GB" sz="2500" b="1" dirty="0">
                <a:solidFill>
                  <a:schemeClr val="accent6">
                    <a:lumMod val="50000"/>
                  </a:schemeClr>
                </a:solidFill>
              </a:rPr>
              <a:t>Jonah</a:t>
            </a:r>
            <a:endParaRPr lang="cs-CZ" sz="2500" b="1" dirty="0">
              <a:solidFill>
                <a:schemeClr val="accent6">
                  <a:lumMod val="50000"/>
                </a:schemeClr>
              </a:solidFill>
            </a:endParaRPr>
          </a:p>
          <a:p>
            <a:pPr>
              <a:buFontTx/>
              <a:buChar char="-"/>
            </a:pPr>
            <a:r>
              <a:rPr lang="en-GB" sz="2500" dirty="0"/>
              <a:t>Jonah is a prototype of a </a:t>
            </a:r>
            <a:r>
              <a:rPr lang="en-GB" sz="2500" b="1" dirty="0"/>
              <a:t>disobedient Israelite prophet</a:t>
            </a:r>
            <a:r>
              <a:rPr lang="en-GB" sz="2500" dirty="0"/>
              <a:t>: he does not agree with God’ mercy and patience (he even quotes the majestic formula of ‘merciful God’ as a reproach against God!). In contrast there are the </a:t>
            </a:r>
            <a:r>
              <a:rPr lang="en-GB" sz="2500" b="1" dirty="0"/>
              <a:t>pagan sailors </a:t>
            </a:r>
            <a:r>
              <a:rPr lang="en-GB" sz="2500" dirty="0"/>
              <a:t>that immediately ‘convert’ to Yahweh, and especially </a:t>
            </a:r>
            <a:r>
              <a:rPr lang="en-GB" sz="2500" b="1" dirty="0"/>
              <a:t>the </a:t>
            </a:r>
            <a:r>
              <a:rPr lang="en-GB" sz="2500" b="1" dirty="0" err="1"/>
              <a:t>Ninevites</a:t>
            </a:r>
            <a:r>
              <a:rPr lang="en-GB" sz="2500" dirty="0"/>
              <a:t>, who immediately repent, so that God has pity of them and spares them. </a:t>
            </a:r>
          </a:p>
          <a:p>
            <a:pPr>
              <a:buFontTx/>
              <a:buChar char="-"/>
            </a:pPr>
            <a:r>
              <a:rPr lang="en-GB" sz="2500" dirty="0"/>
              <a:t>The apex of the book is </a:t>
            </a:r>
            <a:r>
              <a:rPr lang="en-GB" sz="2500" b="1" dirty="0"/>
              <a:t>the dialogue between God and Jonah </a:t>
            </a:r>
            <a:r>
              <a:rPr lang="en-GB" sz="2500" dirty="0"/>
              <a:t>(</a:t>
            </a:r>
            <a:r>
              <a:rPr lang="en-GB" sz="2500" dirty="0" err="1"/>
              <a:t>ch.</a:t>
            </a:r>
            <a:r>
              <a:rPr lang="en-GB" sz="2500" dirty="0"/>
              <a:t> 4) which explains God’s attitude toward pagan nations. The main theme of the book is </a:t>
            </a:r>
            <a:r>
              <a:rPr lang="en-GB" sz="2500" b="1" dirty="0"/>
              <a:t>God’s love and care for foreign nations</a:t>
            </a:r>
            <a:r>
              <a:rPr lang="en-GB" sz="2500" dirty="0"/>
              <a:t>, although they are great sinners (like those in Nineveh). It might be that the book was written as </a:t>
            </a:r>
            <a:r>
              <a:rPr lang="en-GB" sz="2500" b="1" dirty="0"/>
              <a:t>a reaction against Ezra’s and Nehemiah’s radical reforms</a:t>
            </a:r>
            <a:r>
              <a:rPr lang="en-GB" sz="2500" dirty="0"/>
              <a:t>. </a:t>
            </a:r>
          </a:p>
          <a:p>
            <a:pPr>
              <a:buFontTx/>
              <a:buChar char="-"/>
            </a:pPr>
            <a:r>
              <a:rPr lang="en-GB" sz="2500" dirty="0"/>
              <a:t>Jonah is mentioned in NT as a sign of resurrection, and – with proper respect for the original meaning – as an </a:t>
            </a:r>
            <a:r>
              <a:rPr lang="en-GB" sz="2500" b="1" dirty="0"/>
              <a:t>example of repentance</a:t>
            </a:r>
            <a:r>
              <a:rPr lang="en-GB" sz="2500" dirty="0"/>
              <a:t>. </a:t>
            </a:r>
          </a:p>
          <a:p>
            <a:pPr>
              <a:buFontTx/>
              <a:buChar char="-"/>
            </a:pPr>
            <a:endParaRPr lang="en-GB" sz="2500" dirty="0"/>
          </a:p>
          <a:p>
            <a:pPr marL="0" indent="0">
              <a:buNone/>
            </a:pPr>
            <a:endParaRPr lang="en-GB" sz="2500" dirty="0"/>
          </a:p>
          <a:p>
            <a:pPr marL="0" indent="0">
              <a:buNone/>
            </a:pPr>
            <a:endParaRPr lang="cs-CZ" sz="2500" dirty="0"/>
          </a:p>
        </p:txBody>
      </p:sp>
    </p:spTree>
    <p:extLst>
      <p:ext uri="{BB962C8B-B14F-4D97-AF65-F5344CB8AC3E}">
        <p14:creationId xmlns:p14="http://schemas.microsoft.com/office/powerpoint/2010/main" val="95554427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chemeClr val="accent6">
                    <a:lumMod val="50000"/>
                  </a:schemeClr>
                </a:solidFill>
              </a:rPr>
              <a:t>Judith </a:t>
            </a:r>
            <a:endParaRPr lang="cs-CZ" sz="2500" b="1" dirty="0">
              <a:solidFill>
                <a:schemeClr val="accent6">
                  <a:lumMod val="50000"/>
                </a:schemeClr>
              </a:solidFill>
            </a:endParaRPr>
          </a:p>
          <a:p>
            <a:pPr marL="0" indent="0">
              <a:buNone/>
            </a:pPr>
            <a:endParaRPr lang="cs-CZ" sz="2500" dirty="0"/>
          </a:p>
          <a:p>
            <a:pPr marL="0" indent="0">
              <a:buNone/>
            </a:pPr>
            <a:r>
              <a:rPr lang="cs-CZ" sz="2500" b="1" dirty="0" err="1"/>
              <a:t>Date</a:t>
            </a:r>
            <a:r>
              <a:rPr lang="en-GB" sz="2500" b="1" dirty="0"/>
              <a:t>: </a:t>
            </a:r>
            <a:r>
              <a:rPr lang="en-GB" sz="2500" dirty="0"/>
              <a:t>around the end of the 2</a:t>
            </a:r>
            <a:r>
              <a:rPr lang="en-GB" sz="2500" baseline="30000" dirty="0"/>
              <a:t>nd</a:t>
            </a:r>
            <a:r>
              <a:rPr lang="en-GB" sz="2500" dirty="0"/>
              <a:t> century BC </a:t>
            </a:r>
          </a:p>
          <a:p>
            <a:pPr marL="0" indent="0">
              <a:buNone/>
            </a:pPr>
            <a:endParaRPr lang="en-GB" sz="2500" dirty="0"/>
          </a:p>
          <a:p>
            <a:pPr marL="0" indent="0">
              <a:buNone/>
            </a:pPr>
            <a:r>
              <a:rPr lang="en-GB" sz="2500" b="1" dirty="0"/>
              <a:t>Author: </a:t>
            </a:r>
            <a:r>
              <a:rPr lang="en-GB" sz="2500" dirty="0"/>
              <a:t>unknown </a:t>
            </a:r>
            <a:endParaRPr lang="cs-CZ" sz="2500" dirty="0"/>
          </a:p>
          <a:p>
            <a:pPr marL="0" indent="0">
              <a:buNone/>
            </a:pPr>
            <a:endParaRPr lang="en-GB" sz="2500" dirty="0"/>
          </a:p>
          <a:p>
            <a:pPr marL="0" indent="0">
              <a:buNone/>
            </a:pPr>
            <a:r>
              <a:rPr lang="en-GB" sz="2500" b="1" dirty="0"/>
              <a:t>Language: </a:t>
            </a:r>
            <a:r>
              <a:rPr lang="en-GB" sz="2500" dirty="0"/>
              <a:t>Greek (Hebrew original?)  </a:t>
            </a:r>
          </a:p>
          <a:p>
            <a:pPr marL="0" indent="0">
              <a:buNone/>
            </a:pPr>
            <a:endParaRPr lang="en-GB" sz="2500" dirty="0"/>
          </a:p>
          <a:p>
            <a:pPr marL="0" indent="0">
              <a:buNone/>
            </a:pPr>
            <a:endParaRPr lang="cs-CZ" sz="2500" dirty="0"/>
          </a:p>
          <a:p>
            <a:pPr marL="0" indent="0">
              <a:buNone/>
            </a:pPr>
            <a:endParaRPr lang="cs-CZ" sz="2500" dirty="0"/>
          </a:p>
          <a:p>
            <a:pPr marL="0" indent="0">
              <a:buNone/>
            </a:pPr>
            <a:endParaRPr lang="cs-CZ" sz="2500" dirty="0"/>
          </a:p>
        </p:txBody>
      </p:sp>
    </p:spTree>
    <p:extLst>
      <p:ext uri="{BB962C8B-B14F-4D97-AF65-F5344CB8AC3E}">
        <p14:creationId xmlns:p14="http://schemas.microsoft.com/office/powerpoint/2010/main" val="289616832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30</TotalTime>
  <Words>668</Words>
  <Application>Microsoft Office PowerPoint</Application>
  <PresentationFormat>Vlastní</PresentationFormat>
  <Paragraphs>110</Paragraphs>
  <Slides>12</Slides>
  <Notes>0</Notes>
  <HiddenSlides>0</HiddenSlides>
  <MMClips>0</MMClips>
  <ScaleCrop>false</ScaleCrop>
  <HeadingPairs>
    <vt:vector size="4" baseType="variant">
      <vt:variant>
        <vt:lpstr>Motiv</vt:lpstr>
      </vt:variant>
      <vt:variant>
        <vt:i4>1</vt:i4>
      </vt:variant>
      <vt:variant>
        <vt:lpstr>Nadpisy snímků</vt:lpstr>
      </vt:variant>
      <vt:variant>
        <vt:i4>12</vt:i4>
      </vt:variant>
    </vt:vector>
  </HeadingPairs>
  <TitlesOfParts>
    <vt:vector size="13" baseType="lpstr">
      <vt:lpstr>JU_OPVVV</vt:lpstr>
      <vt:lpstr>Old Testament 2</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mackerle</cp:lastModifiedBy>
  <cp:revision>9</cp:revision>
  <dcterms:created xsi:type="dcterms:W3CDTF">2017-07-17T18:52:59Z</dcterms:created>
  <dcterms:modified xsi:type="dcterms:W3CDTF">2021-06-07T17:54:41Z</dcterms:modified>
</cp:coreProperties>
</file>