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7" r:id="rId12"/>
    <p:sldId id="265" r:id="rId13"/>
    <p:sldId id="268" r:id="rId14"/>
    <p:sldId id="270" r:id="rId15"/>
    <p:sldId id="271" r:id="rId16"/>
    <p:sldId id="269" r:id="rId17"/>
    <p:sldId id="272" r:id="rId1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22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28.05.2021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28.05.2021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28.05.2021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 smtClean="0"/>
              <a:t>evaluation</a:t>
            </a:r>
            <a:r>
              <a:rPr lang="cs-CZ" dirty="0" smtClean="0"/>
              <a:t> 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Cost </a:t>
            </a:r>
            <a:r>
              <a:rPr lang="en-US" dirty="0"/>
              <a:t>methods of project evaluation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dirty="0"/>
              <a:t>for projects: </a:t>
            </a:r>
            <a:endParaRPr lang="cs-CZ" dirty="0" smtClean="0"/>
          </a:p>
          <a:p>
            <a:r>
              <a:rPr lang="en-US" dirty="0" smtClean="0"/>
              <a:t>non-generating </a:t>
            </a:r>
            <a:r>
              <a:rPr lang="en-US" dirty="0"/>
              <a:t>revenue. (theoreticians can also be used for projects that are guaranteed the same scope of production and the same realization prices) </a:t>
            </a:r>
            <a:endParaRPr lang="cs-CZ" dirty="0" smtClean="0"/>
          </a:p>
          <a:p>
            <a:r>
              <a:rPr lang="en-US" dirty="0" smtClean="0"/>
              <a:t>the </a:t>
            </a:r>
            <a:r>
              <a:rPr lang="en-US" dirty="0"/>
              <a:t>result is the relative efficiency of the project (project ranking), not absolute efficiency (contribution to market value)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2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Cost </a:t>
            </a:r>
            <a:r>
              <a:rPr lang="en-US" dirty="0"/>
              <a:t>methods of project evaluation </a:t>
            </a:r>
            <a:endParaRPr lang="cs-CZ" dirty="0" smtClean="0"/>
          </a:p>
          <a:p>
            <a:pPr marL="514350" indent="-514350">
              <a:buAutoNum type="alphaUcParenR"/>
            </a:pPr>
            <a:r>
              <a:rPr lang="en-US" dirty="0" smtClean="0"/>
              <a:t>Discounted </a:t>
            </a:r>
            <a:r>
              <a:rPr lang="en-US" dirty="0"/>
              <a:t>costs of project </a:t>
            </a:r>
            <a:endParaRPr lang="cs-CZ" dirty="0" smtClean="0"/>
          </a:p>
          <a:p>
            <a:pPr marL="514350" indent="-514350">
              <a:buAutoNum type="alphaUcParenR"/>
            </a:pPr>
            <a:r>
              <a:rPr lang="en-US" dirty="0" smtClean="0"/>
              <a:t>Average </a:t>
            </a:r>
            <a:r>
              <a:rPr lang="en-US" dirty="0"/>
              <a:t>costs of project </a:t>
            </a:r>
            <a:endParaRPr lang="cs-CZ" dirty="0"/>
          </a:p>
          <a:p>
            <a:pPr>
              <a:buFontTx/>
              <a:buChar char="-"/>
            </a:pPr>
            <a:r>
              <a:rPr lang="en-US" dirty="0" smtClean="0"/>
              <a:t>simplified </a:t>
            </a:r>
            <a:endParaRPr lang="cs-CZ" dirty="0" smtClean="0"/>
          </a:p>
          <a:p>
            <a:pPr>
              <a:buFontTx/>
              <a:buChar char="-"/>
            </a:pPr>
            <a:r>
              <a:rPr lang="en-US" dirty="0" smtClean="0"/>
              <a:t>with </a:t>
            </a:r>
            <a:r>
              <a:rPr lang="en-US" dirty="0"/>
              <a:t>compound interest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69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Discounted cost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project</a:t>
            </a:r>
            <a:endParaRPr lang="en-US" dirty="0"/>
          </a:p>
          <a:p>
            <a:r>
              <a:rPr lang="cs-CZ" dirty="0" err="1" smtClean="0"/>
              <a:t>Formula</a:t>
            </a:r>
            <a:r>
              <a:rPr lang="cs-CZ" dirty="0" smtClean="0"/>
              <a:t>: D</a:t>
            </a:r>
            <a:r>
              <a:rPr lang="en-US" dirty="0" smtClean="0"/>
              <a:t>C </a:t>
            </a:r>
            <a:r>
              <a:rPr lang="en-US" dirty="0"/>
              <a:t>= CE + </a:t>
            </a:r>
            <a:r>
              <a:rPr lang="en-US" dirty="0" err="1"/>
              <a:t>VCd</a:t>
            </a:r>
            <a:r>
              <a:rPr lang="en-US" dirty="0"/>
              <a:t> (+ -) </a:t>
            </a:r>
            <a:r>
              <a:rPr lang="en-US" dirty="0" err="1" smtClean="0"/>
              <a:t>LPd</a:t>
            </a:r>
            <a:endParaRPr lang="en-US" dirty="0"/>
          </a:p>
          <a:p>
            <a:pPr lvl="1"/>
            <a:r>
              <a:rPr lang="en-US" dirty="0"/>
              <a:t>DC = </a:t>
            </a:r>
            <a:r>
              <a:rPr lang="cs-CZ" dirty="0" smtClean="0"/>
              <a:t>D</a:t>
            </a:r>
            <a:r>
              <a:rPr lang="en-US" dirty="0" err="1" smtClean="0"/>
              <a:t>iscounted</a:t>
            </a:r>
            <a:r>
              <a:rPr lang="en-US" dirty="0" smtClean="0"/>
              <a:t> </a:t>
            </a:r>
            <a:r>
              <a:rPr lang="en-US" dirty="0"/>
              <a:t>costs</a:t>
            </a:r>
          </a:p>
          <a:p>
            <a:pPr lvl="1"/>
            <a:r>
              <a:rPr lang="en-US" dirty="0"/>
              <a:t>CE = </a:t>
            </a:r>
            <a:r>
              <a:rPr lang="cs-CZ" dirty="0" smtClean="0"/>
              <a:t>C</a:t>
            </a:r>
            <a:r>
              <a:rPr lang="en-US" dirty="0" err="1" smtClean="0"/>
              <a:t>apital</a:t>
            </a:r>
            <a:r>
              <a:rPr lang="en-US" dirty="0" smtClean="0"/>
              <a:t> </a:t>
            </a:r>
            <a:r>
              <a:rPr lang="en-US" dirty="0"/>
              <a:t>expenditure</a:t>
            </a:r>
          </a:p>
          <a:p>
            <a:pPr lvl="1"/>
            <a:r>
              <a:rPr lang="en-US" dirty="0" err="1"/>
              <a:t>VCd</a:t>
            </a:r>
            <a:r>
              <a:rPr lang="en-US" dirty="0"/>
              <a:t> = sum of discounted variable </a:t>
            </a:r>
            <a:r>
              <a:rPr lang="en-US" dirty="0" smtClean="0"/>
              <a:t>costs (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en-US" dirty="0" smtClean="0"/>
              <a:t>operating </a:t>
            </a:r>
            <a:r>
              <a:rPr lang="en-US" dirty="0"/>
              <a:t>costs without depreciation</a:t>
            </a:r>
            <a:r>
              <a:rPr lang="en-US" dirty="0" smtClean="0"/>
              <a:t>)</a:t>
            </a:r>
            <a:r>
              <a:rPr lang="cs-CZ" dirty="0" smtClean="0"/>
              <a:t>.</a:t>
            </a:r>
            <a:endParaRPr lang="en-US" dirty="0"/>
          </a:p>
          <a:p>
            <a:pPr lvl="1"/>
            <a:r>
              <a:rPr lang="en-US" dirty="0" err="1"/>
              <a:t>LPd</a:t>
            </a:r>
            <a:r>
              <a:rPr lang="en-US" dirty="0"/>
              <a:t> = discounted liquidation price of the asset (at the end of its life).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36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 and </a:t>
            </a:r>
            <a:r>
              <a:rPr lang="en-US" dirty="0" smtClean="0"/>
              <a:t>disadvantages: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(+) is objective and accurate</a:t>
            </a:r>
          </a:p>
          <a:p>
            <a:pPr marL="0" indent="0">
              <a:buNone/>
            </a:pPr>
            <a:r>
              <a:rPr lang="en-US" dirty="0"/>
              <a:t>(-) it is necessary to convert investments with different </a:t>
            </a:r>
            <a:r>
              <a:rPr lang="cs-CZ" dirty="0" err="1" smtClean="0"/>
              <a:t>lifetime</a:t>
            </a:r>
            <a:r>
              <a:rPr lang="cs-CZ" dirty="0" smtClean="0"/>
              <a:t> </a:t>
            </a:r>
            <a:r>
              <a:rPr lang="en-US" dirty="0" smtClean="0"/>
              <a:t> </a:t>
            </a:r>
            <a:r>
              <a:rPr lang="en-US" dirty="0"/>
              <a:t>to a common </a:t>
            </a:r>
            <a:r>
              <a:rPr lang="cs-CZ" dirty="0" err="1" smtClean="0"/>
              <a:t>lifetime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45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 and </a:t>
            </a:r>
            <a:r>
              <a:rPr lang="en-US" dirty="0" smtClean="0"/>
              <a:t>disadvantages: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(+) is objective and accurate</a:t>
            </a:r>
          </a:p>
          <a:p>
            <a:pPr marL="0" indent="0">
              <a:buNone/>
            </a:pPr>
            <a:r>
              <a:rPr lang="en-US" dirty="0"/>
              <a:t>(-) it is necessary to convert investments with different </a:t>
            </a:r>
            <a:r>
              <a:rPr lang="cs-CZ" dirty="0" err="1" smtClean="0"/>
              <a:t>lifetime</a:t>
            </a:r>
            <a:r>
              <a:rPr lang="cs-CZ" dirty="0" smtClean="0"/>
              <a:t> </a:t>
            </a:r>
            <a:r>
              <a:rPr lang="en-US" dirty="0" smtClean="0"/>
              <a:t> </a:t>
            </a:r>
            <a:r>
              <a:rPr lang="en-US" dirty="0"/>
              <a:t>to a common </a:t>
            </a:r>
            <a:r>
              <a:rPr lang="cs-CZ" dirty="0" err="1" smtClean="0"/>
              <a:t>lifetime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For investments with a lifetime of 7 and 11 and 13 </a:t>
            </a:r>
            <a:r>
              <a:rPr lang="en-US" dirty="0" smtClean="0"/>
              <a:t>years</a:t>
            </a:r>
            <a:r>
              <a:rPr lang="cs-CZ" dirty="0" smtClean="0"/>
              <a:t>, </a:t>
            </a:r>
            <a:r>
              <a:rPr lang="en-US" dirty="0" smtClean="0"/>
              <a:t> </a:t>
            </a:r>
            <a:r>
              <a:rPr lang="en-US" dirty="0"/>
              <a:t>the common useful life is 1001 years</a:t>
            </a:r>
            <a:r>
              <a:rPr lang="en-US" dirty="0" smtClean="0"/>
              <a:t>.</a:t>
            </a:r>
            <a:r>
              <a:rPr lang="cs-CZ" dirty="0" smtClean="0"/>
              <a:t> </a:t>
            </a:r>
            <a:r>
              <a:rPr lang="en-US" dirty="0"/>
              <a:t>For each investment is </a:t>
            </a:r>
            <a:r>
              <a:rPr lang="cs-CZ" dirty="0" smtClean="0"/>
              <a:t> </a:t>
            </a:r>
            <a:r>
              <a:rPr lang="en-US" dirty="0" smtClean="0"/>
              <a:t>necessary </a:t>
            </a:r>
            <a:r>
              <a:rPr lang="en-US" dirty="0"/>
              <a:t>to calculate how much it would cost 1,001 years of its operation (including replacement investments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39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Average costs of project - simplified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 smtClean="0"/>
              <a:t>AC(s</a:t>
            </a:r>
            <a:r>
              <a:rPr lang="en-US" dirty="0"/>
              <a:t>) = VC + DE + IN (+ -) LP / n</a:t>
            </a:r>
          </a:p>
          <a:p>
            <a:endParaRPr lang="en-US" dirty="0"/>
          </a:p>
          <a:p>
            <a:r>
              <a:rPr lang="en-US" sz="2400" dirty="0" smtClean="0"/>
              <a:t>AC(</a:t>
            </a:r>
            <a:r>
              <a:rPr lang="cs-CZ" sz="2400" dirty="0" smtClean="0"/>
              <a:t>s</a:t>
            </a:r>
            <a:r>
              <a:rPr lang="en-US" sz="2400" dirty="0" smtClean="0"/>
              <a:t>) </a:t>
            </a:r>
            <a:r>
              <a:rPr lang="en-US" sz="2400" dirty="0"/>
              <a:t>= Average cost calculated by the simplified method.</a:t>
            </a:r>
          </a:p>
          <a:p>
            <a:r>
              <a:rPr lang="en-US" sz="2400" dirty="0"/>
              <a:t>VC = Variable </a:t>
            </a:r>
            <a:r>
              <a:rPr lang="en-US" sz="2400" dirty="0" smtClean="0"/>
              <a:t>costs</a:t>
            </a:r>
            <a:endParaRPr lang="cs-CZ" sz="2400" dirty="0" smtClean="0"/>
          </a:p>
          <a:p>
            <a:r>
              <a:rPr lang="en-US" sz="2400" dirty="0" smtClean="0"/>
              <a:t>DE </a:t>
            </a:r>
            <a:r>
              <a:rPr lang="en-US" sz="2400" dirty="0"/>
              <a:t>= </a:t>
            </a:r>
            <a:r>
              <a:rPr lang="cs-CZ" sz="2400" dirty="0" smtClean="0"/>
              <a:t>D</a:t>
            </a:r>
            <a:r>
              <a:rPr lang="en-US" sz="2400" dirty="0" err="1" smtClean="0"/>
              <a:t>epreciation</a:t>
            </a:r>
            <a:r>
              <a:rPr lang="en-US" sz="2400" dirty="0"/>
              <a:t>. </a:t>
            </a:r>
            <a:endParaRPr lang="cs-CZ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= </a:t>
            </a:r>
            <a:r>
              <a:rPr lang="cs-CZ" sz="2400" dirty="0" smtClean="0"/>
              <a:t>I</a:t>
            </a:r>
            <a:r>
              <a:rPr lang="en-US" sz="2400" dirty="0" err="1" smtClean="0"/>
              <a:t>nterest</a:t>
            </a:r>
            <a:r>
              <a:rPr lang="en-US" sz="2400" dirty="0"/>
              <a:t>. </a:t>
            </a:r>
            <a:endParaRPr lang="cs-CZ" sz="2400" dirty="0" smtClean="0"/>
          </a:p>
          <a:p>
            <a:r>
              <a:rPr lang="en-US" sz="2400" dirty="0" smtClean="0"/>
              <a:t>LP </a:t>
            </a:r>
            <a:r>
              <a:rPr lang="en-US" sz="2400" dirty="0"/>
              <a:t>/ n = share of </a:t>
            </a:r>
            <a:r>
              <a:rPr lang="en-US" sz="2400" dirty="0" smtClean="0"/>
              <a:t>liquidation </a:t>
            </a:r>
            <a:r>
              <a:rPr lang="en-US" sz="2400" dirty="0"/>
              <a:t>price per one year of life. 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92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Variable costs</a:t>
            </a:r>
            <a:r>
              <a:rPr lang="cs-CZ" sz="2000" dirty="0" smtClean="0"/>
              <a:t>: O</a:t>
            </a:r>
            <a:r>
              <a:rPr lang="en-US" sz="2000" dirty="0" err="1" smtClean="0"/>
              <a:t>perating</a:t>
            </a:r>
            <a:r>
              <a:rPr lang="en-US" sz="2000" dirty="0" smtClean="0"/>
              <a:t> expenses</a:t>
            </a:r>
            <a:r>
              <a:rPr lang="cs-CZ" sz="2000" dirty="0" smtClean="0"/>
              <a:t>, </a:t>
            </a:r>
            <a:r>
              <a:rPr lang="cs-CZ" sz="2000" dirty="0" err="1" smtClean="0"/>
              <a:t>or</a:t>
            </a:r>
            <a:r>
              <a:rPr lang="cs-CZ" sz="2000" dirty="0" smtClean="0"/>
              <a:t> o</a:t>
            </a:r>
            <a:r>
              <a:rPr lang="en-US" sz="2000" dirty="0" err="1" smtClean="0"/>
              <a:t>perating</a:t>
            </a:r>
            <a:r>
              <a:rPr lang="en-US" sz="2000" dirty="0" smtClean="0"/>
              <a:t> </a:t>
            </a:r>
            <a:r>
              <a:rPr lang="en-US" sz="2000" dirty="0"/>
              <a:t>costs without depreciation are often simply considered.</a:t>
            </a:r>
          </a:p>
          <a:p>
            <a:r>
              <a:rPr lang="en-US" sz="2000" dirty="0" smtClean="0"/>
              <a:t>Depreciation</a:t>
            </a:r>
            <a:r>
              <a:rPr lang="en-US" sz="2000" dirty="0"/>
              <a:t>. They are </a:t>
            </a:r>
            <a:r>
              <a:rPr lang="en-US" sz="2000" dirty="0" smtClean="0"/>
              <a:t>calculated </a:t>
            </a:r>
            <a:r>
              <a:rPr lang="en-US" sz="2000" dirty="0"/>
              <a:t>as a linear, </a:t>
            </a:r>
            <a:r>
              <a:rPr lang="en-US" sz="2000" dirty="0" err="1"/>
              <a:t>ie</a:t>
            </a:r>
            <a:r>
              <a:rPr lang="en-US" sz="2000" dirty="0"/>
              <a:t> the value of the investment (CE) divided by the lifetime.</a:t>
            </a:r>
          </a:p>
          <a:p>
            <a:r>
              <a:rPr lang="en-US" sz="2000" dirty="0" smtClean="0"/>
              <a:t>Interest</a:t>
            </a:r>
            <a:r>
              <a:rPr lang="en-US" sz="2000" dirty="0"/>
              <a:t>. Calculated as the value of the investment * interest rate. IN = CE * </a:t>
            </a:r>
            <a:r>
              <a:rPr lang="en-US" sz="2000" dirty="0" err="1" smtClean="0"/>
              <a:t>i</a:t>
            </a:r>
            <a:r>
              <a:rPr lang="cs-CZ" sz="2000" dirty="0" smtClean="0"/>
              <a:t>. </a:t>
            </a:r>
            <a:r>
              <a:rPr lang="en-US" sz="2000" dirty="0" smtClean="0"/>
              <a:t>However</a:t>
            </a:r>
            <a:r>
              <a:rPr lang="en-US" sz="2000" dirty="0"/>
              <a:t>, the interest expressed in this way is incorrect. They assume a simple interest rate, but in practice compound interest is used, where the value of the debt is gradually repaid and the value of the assets decreases due to depreciation.</a:t>
            </a:r>
          </a:p>
          <a:p>
            <a:r>
              <a:rPr lang="cs-CZ" sz="2000" dirty="0"/>
              <a:t>S</a:t>
            </a:r>
            <a:r>
              <a:rPr lang="en-US" sz="2000" dirty="0" smtClean="0"/>
              <a:t>hare </a:t>
            </a:r>
            <a:r>
              <a:rPr lang="en-US" sz="2000" dirty="0"/>
              <a:t>of </a:t>
            </a:r>
            <a:r>
              <a:rPr lang="en-US" sz="2000" dirty="0" smtClean="0"/>
              <a:t>liquidation </a:t>
            </a:r>
            <a:r>
              <a:rPr lang="en-US" sz="2000" dirty="0"/>
              <a:t>price per one year of life. However, this method of calculation does not respect the time value of money.</a:t>
            </a:r>
            <a:endParaRPr lang="cs-CZ" sz="20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30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costs of project </a:t>
            </a:r>
            <a:r>
              <a:rPr lang="en-US" dirty="0" smtClean="0"/>
              <a:t>– </a:t>
            </a:r>
            <a:r>
              <a:rPr lang="cs-CZ" dirty="0" err="1" smtClean="0"/>
              <a:t>compounted</a:t>
            </a:r>
            <a:r>
              <a:rPr lang="cs-CZ" dirty="0" smtClean="0"/>
              <a:t> </a:t>
            </a:r>
            <a:r>
              <a:rPr lang="cs-CZ" dirty="0" err="1" smtClean="0"/>
              <a:t>interest</a:t>
            </a:r>
            <a:endParaRPr lang="en-US" dirty="0"/>
          </a:p>
          <a:p>
            <a:r>
              <a:rPr lang="cs-CZ" dirty="0" smtClean="0"/>
              <a:t> </a:t>
            </a:r>
            <a:r>
              <a:rPr lang="en-US" dirty="0" smtClean="0"/>
              <a:t>AC </a:t>
            </a:r>
            <a:r>
              <a:rPr lang="en-US" dirty="0"/>
              <a:t>= </a:t>
            </a:r>
            <a:r>
              <a:rPr lang="cs-CZ" dirty="0" smtClean="0"/>
              <a:t>VC</a:t>
            </a:r>
            <a:r>
              <a:rPr lang="en-US" dirty="0" smtClean="0"/>
              <a:t>+</a:t>
            </a:r>
            <a:r>
              <a:rPr lang="cs-CZ" dirty="0" smtClean="0"/>
              <a:t> </a:t>
            </a:r>
            <a:r>
              <a:rPr lang="en-US" dirty="0" smtClean="0"/>
              <a:t>CE</a:t>
            </a:r>
            <a:r>
              <a:rPr lang="cs-CZ" dirty="0" smtClean="0"/>
              <a:t>(y) +-</a:t>
            </a:r>
            <a:r>
              <a:rPr lang="en-US" dirty="0" smtClean="0"/>
              <a:t> </a:t>
            </a:r>
            <a:r>
              <a:rPr lang="cs-CZ" dirty="0" smtClean="0"/>
              <a:t>LP(y)</a:t>
            </a:r>
          </a:p>
          <a:p>
            <a:pPr marL="0" indent="0">
              <a:buNone/>
            </a:pPr>
            <a:r>
              <a:rPr lang="cs-CZ" dirty="0" smtClean="0"/>
              <a:t>AC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average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en-US" dirty="0" smtClean="0"/>
              <a:t> </a:t>
            </a:r>
            <a:r>
              <a:rPr lang="en-US" dirty="0"/>
              <a:t>project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VC = </a:t>
            </a:r>
            <a:r>
              <a:rPr lang="en-US" dirty="0"/>
              <a:t>average annual variable costs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CE </a:t>
            </a:r>
            <a:r>
              <a:rPr lang="en-US" dirty="0"/>
              <a:t>(y) = capital expenditure per </a:t>
            </a:r>
            <a:r>
              <a:rPr lang="en-US" dirty="0" smtClean="0"/>
              <a:t>year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LP (y) = liquidation price per year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/>
              <a:t>CE(y) = </a:t>
            </a:r>
            <a:r>
              <a:rPr lang="en-US" dirty="0"/>
              <a:t>CE * (1+i)</a:t>
            </a:r>
            <a:r>
              <a:rPr lang="en-US" baseline="30000" dirty="0"/>
              <a:t>n 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/ (1+i) -1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LE(y) = </a:t>
            </a:r>
            <a:r>
              <a:rPr lang="en-US" dirty="0"/>
              <a:t>LP  * </a:t>
            </a:r>
            <a:r>
              <a:rPr lang="en-US" dirty="0" err="1"/>
              <a:t>i</a:t>
            </a:r>
            <a:r>
              <a:rPr lang="en-US" dirty="0"/>
              <a:t>/ (1+i)</a:t>
            </a:r>
            <a:r>
              <a:rPr lang="en-US" baseline="30000" dirty="0"/>
              <a:t>n</a:t>
            </a:r>
            <a:r>
              <a:rPr lang="en-US" dirty="0"/>
              <a:t> -1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671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Methods of investment </a:t>
            </a:r>
            <a:r>
              <a:rPr lang="en-US" dirty="0" smtClean="0"/>
              <a:t>evaluation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1) Traditional methods (evaluation by profit)</a:t>
            </a:r>
          </a:p>
          <a:p>
            <a:r>
              <a:rPr lang="en-US" dirty="0"/>
              <a:t>2) Cost methods (evaluation </a:t>
            </a:r>
            <a:r>
              <a:rPr lang="cs-CZ" dirty="0" smtClean="0"/>
              <a:t> by </a:t>
            </a:r>
            <a:r>
              <a:rPr lang="en-US" dirty="0" smtClean="0"/>
              <a:t> expenditure</a:t>
            </a:r>
            <a:r>
              <a:rPr lang="cs-CZ" dirty="0" smtClean="0"/>
              <a:t>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3) Yield methods (evaluation criterion is cash flow)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28.05.2021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Traditional </a:t>
            </a:r>
            <a:r>
              <a:rPr lang="en-US" dirty="0"/>
              <a:t>methods of project evaluation (profitable methods) </a:t>
            </a:r>
            <a:endParaRPr lang="cs-CZ" dirty="0" smtClean="0"/>
          </a:p>
          <a:p>
            <a:pPr marL="514350" indent="-514350">
              <a:buAutoNum type="arabicParenR"/>
            </a:pPr>
            <a:r>
              <a:rPr lang="en-US" dirty="0" smtClean="0"/>
              <a:t>Average </a:t>
            </a:r>
            <a:r>
              <a:rPr lang="en-US" dirty="0"/>
              <a:t>rate of return on the </a:t>
            </a:r>
            <a:r>
              <a:rPr lang="en-US" dirty="0" smtClean="0"/>
              <a:t>project</a:t>
            </a:r>
            <a:endParaRPr lang="cs-CZ" dirty="0"/>
          </a:p>
          <a:p>
            <a:pPr marL="514350" indent="-514350">
              <a:buAutoNum type="arabicParenR"/>
            </a:pPr>
            <a:r>
              <a:rPr lang="en-US" dirty="0" smtClean="0"/>
              <a:t>Payback </a:t>
            </a:r>
            <a:r>
              <a:rPr lang="en-US" dirty="0"/>
              <a:t>period of the project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64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General </a:t>
            </a:r>
            <a:r>
              <a:rPr lang="en-US" dirty="0"/>
              <a:t>evaluation: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(-) </a:t>
            </a:r>
            <a:r>
              <a:rPr lang="en-US" dirty="0"/>
              <a:t>do not reflect the time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(-) </a:t>
            </a:r>
            <a:r>
              <a:rPr lang="en-US" dirty="0"/>
              <a:t>do not </a:t>
            </a:r>
            <a:r>
              <a:rPr lang="cs-CZ" dirty="0" err="1" smtClean="0"/>
              <a:t>reflect</a:t>
            </a: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risk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(-) </a:t>
            </a:r>
            <a:r>
              <a:rPr lang="en-US" dirty="0"/>
              <a:t>do not take into account the capital structure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(-) </a:t>
            </a:r>
            <a:r>
              <a:rPr lang="en-US" dirty="0"/>
              <a:t>have </a:t>
            </a:r>
            <a:r>
              <a:rPr lang="en-US" dirty="0" smtClean="0"/>
              <a:t>no</a:t>
            </a:r>
            <a:r>
              <a:rPr lang="cs-CZ" dirty="0" smtClean="0"/>
              <a:t>t</a:t>
            </a:r>
            <a:r>
              <a:rPr lang="en-US" dirty="0" smtClean="0"/>
              <a:t> </a:t>
            </a:r>
            <a:r>
              <a:rPr lang="en-US" dirty="0"/>
              <a:t>criterion value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(-) </a:t>
            </a:r>
            <a:r>
              <a:rPr lang="en-US" dirty="0"/>
              <a:t>are affected by the method of accounting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smtClean="0"/>
              <a:t>+) </a:t>
            </a:r>
            <a:r>
              <a:rPr lang="en-US" dirty="0"/>
              <a:t>easy to calculate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(+) </a:t>
            </a:r>
            <a:r>
              <a:rPr lang="en-US" dirty="0"/>
              <a:t>easy evaluation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(+) </a:t>
            </a:r>
            <a:r>
              <a:rPr lang="en-US" dirty="0"/>
              <a:t>long tradition of use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88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Average rate of return on the </a:t>
            </a:r>
            <a:r>
              <a:rPr lang="en-US" dirty="0" smtClean="0"/>
              <a:t>project</a:t>
            </a:r>
            <a:endParaRPr lang="en-US" dirty="0"/>
          </a:p>
          <a:p>
            <a:r>
              <a:rPr lang="en-US" sz="2400" dirty="0"/>
              <a:t>Definition: the ratio of the average profit (after tax) to the average value of investment </a:t>
            </a:r>
            <a:r>
              <a:rPr lang="en-US" sz="2400" dirty="0" smtClean="0"/>
              <a:t>assets</a:t>
            </a:r>
            <a:endParaRPr lang="en-US" sz="2400" dirty="0"/>
          </a:p>
          <a:p>
            <a:r>
              <a:rPr lang="cs-CZ" sz="2400" dirty="0" smtClean="0"/>
              <a:t>C</a:t>
            </a:r>
            <a:r>
              <a:rPr lang="en-US" sz="2400" dirty="0" err="1" smtClean="0"/>
              <a:t>alculation</a:t>
            </a:r>
            <a:r>
              <a:rPr lang="en-US" sz="2400" dirty="0" smtClean="0"/>
              <a:t> </a:t>
            </a:r>
            <a:r>
              <a:rPr lang="en-US" sz="2400" dirty="0"/>
              <a:t>method</a:t>
            </a:r>
          </a:p>
          <a:p>
            <a:pPr marL="0" indent="0">
              <a:buNone/>
            </a:pPr>
            <a:r>
              <a:rPr lang="cs-CZ" sz="2400" dirty="0" smtClean="0"/>
              <a:t>ARR</a:t>
            </a:r>
            <a:r>
              <a:rPr lang="en-US" sz="2400" dirty="0" smtClean="0"/>
              <a:t> </a:t>
            </a:r>
            <a:r>
              <a:rPr lang="en-US" sz="2400" dirty="0"/>
              <a:t>= Sum of profits / Capital expenditure * 0.5 * </a:t>
            </a:r>
            <a:r>
              <a:rPr lang="en-US" sz="2400" dirty="0" smtClean="0"/>
              <a:t>lifetime</a:t>
            </a:r>
            <a:endParaRPr lang="en-US" sz="2400" dirty="0"/>
          </a:p>
          <a:p>
            <a:r>
              <a:rPr lang="en-US" sz="2400" dirty="0"/>
              <a:t>It is compared with the profitability of the company. A higher value than ROA is required.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(-) </a:t>
            </a:r>
            <a:r>
              <a:rPr lang="cs-CZ" sz="2400" dirty="0" smtClean="0"/>
              <a:t>Q</a:t>
            </a:r>
            <a:r>
              <a:rPr lang="en-US" sz="2400" dirty="0" err="1" smtClean="0"/>
              <a:t>uestionable</a:t>
            </a:r>
            <a:r>
              <a:rPr lang="en-US" sz="2400" dirty="0" smtClean="0"/>
              <a:t> </a:t>
            </a:r>
            <a:r>
              <a:rPr lang="en-US" sz="2400" dirty="0"/>
              <a:t>recommended value</a:t>
            </a:r>
          </a:p>
          <a:p>
            <a:pPr marL="0" indent="0">
              <a:buNone/>
            </a:pPr>
            <a:r>
              <a:rPr lang="en-US" sz="2400" dirty="0"/>
              <a:t>(+) Projects with different lifetimes can be evaluated.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16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Indicator modification:</a:t>
            </a:r>
          </a:p>
          <a:p>
            <a:r>
              <a:rPr lang="en-US" dirty="0" smtClean="0"/>
              <a:t>The </a:t>
            </a:r>
            <a:r>
              <a:rPr lang="en-US" dirty="0"/>
              <a:t>average value of fixed assets can be used. in this case the result is compared with the operating force (EBIT / Fixed assets)</a:t>
            </a:r>
          </a:p>
          <a:p>
            <a:endParaRPr lang="en-US" dirty="0"/>
          </a:p>
          <a:p>
            <a:r>
              <a:rPr lang="en-US" dirty="0"/>
              <a:t>ARR = Sum of profits / Capital expenditure * 0.5 * lifetime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Alternatively, ARR can be calculated without the effect of depreciation</a:t>
            </a:r>
          </a:p>
          <a:p>
            <a:endParaRPr lang="en-US" dirty="0"/>
          </a:p>
          <a:p>
            <a:r>
              <a:rPr lang="en-US" dirty="0"/>
              <a:t>ARR = Sum of profits / Capital expenditure * useful life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          Then the indicator is evaluated in comparison with the adjusted ROA (EBIT / Fixed assets + accumulated depreciation)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66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Indicator modification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Alternatively, ARR can be calculated without the effect of </a:t>
            </a:r>
            <a:r>
              <a:rPr lang="en-US" dirty="0" smtClean="0"/>
              <a:t>depreciation</a:t>
            </a:r>
            <a:endParaRPr lang="en-US" dirty="0"/>
          </a:p>
          <a:p>
            <a:r>
              <a:rPr lang="en-US" dirty="0"/>
              <a:t>ARR = Sum of profits / Capital expenditure * useful life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Then </a:t>
            </a:r>
            <a:r>
              <a:rPr lang="en-US" dirty="0"/>
              <a:t>the indicator is evaluated in comparison with the adjusted ROA (EBIT / Fixed assets + accumulated depreciation)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90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</a:t>
            </a:r>
            <a:r>
              <a:rPr lang="en-US" dirty="0" err="1" smtClean="0"/>
              <a:t>ayback</a:t>
            </a:r>
            <a:r>
              <a:rPr lang="en-US" dirty="0" smtClean="0"/>
              <a:t> </a:t>
            </a:r>
            <a:r>
              <a:rPr lang="en-US" dirty="0"/>
              <a:t>period of the </a:t>
            </a:r>
            <a:r>
              <a:rPr lang="en-US" dirty="0" smtClean="0"/>
              <a:t>project</a:t>
            </a:r>
            <a:endParaRPr lang="en-US" dirty="0"/>
          </a:p>
          <a:p>
            <a:r>
              <a:rPr lang="en-US" dirty="0"/>
              <a:t>Definition: the period for which a project is paid for with cash receipts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cs-CZ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sum of profit and depreciation is often used as cash </a:t>
            </a:r>
            <a:r>
              <a:rPr lang="en-US" dirty="0" smtClean="0"/>
              <a:t>income</a:t>
            </a:r>
            <a:r>
              <a:rPr lang="cs-CZ" dirty="0" smtClean="0"/>
              <a:t> {</a:t>
            </a:r>
            <a:r>
              <a:rPr lang="cs-CZ" dirty="0" err="1" smtClean="0"/>
              <a:t>instaed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Cash </a:t>
            </a:r>
            <a:r>
              <a:rPr lang="cs-CZ" dirty="0" err="1" smtClean="0"/>
              <a:t>Flow</a:t>
            </a:r>
            <a:r>
              <a:rPr lang="cs-CZ" dirty="0" smtClean="0"/>
              <a:t>}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Cash receipts are sometimes used in a discounted form </a:t>
            </a:r>
            <a:r>
              <a:rPr lang="en-US" dirty="0" smtClean="0"/>
              <a:t>(</a:t>
            </a:r>
            <a:r>
              <a:rPr lang="cs-CZ" dirty="0" smtClean="0"/>
              <a:t>D</a:t>
            </a:r>
            <a:r>
              <a:rPr lang="en-US" dirty="0" err="1" smtClean="0"/>
              <a:t>iscounted</a:t>
            </a:r>
            <a:r>
              <a:rPr lang="en-US" dirty="0" smtClean="0"/>
              <a:t> </a:t>
            </a:r>
            <a:r>
              <a:rPr lang="cs-CZ" dirty="0" smtClean="0"/>
              <a:t>p</a:t>
            </a:r>
            <a:r>
              <a:rPr lang="en-US" dirty="0" err="1" smtClean="0"/>
              <a:t>ayback</a:t>
            </a:r>
            <a:r>
              <a:rPr lang="en-US" dirty="0" smtClean="0"/>
              <a:t> </a:t>
            </a:r>
            <a:r>
              <a:rPr lang="en-US" dirty="0"/>
              <a:t>period), but the benefit of the adjustment is questionable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16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evaluation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r>
              <a:rPr lang="en-US" sz="2400" dirty="0" smtClean="0"/>
              <a:t>(-) </a:t>
            </a:r>
            <a:r>
              <a:rPr lang="en-US" sz="2400" dirty="0"/>
              <a:t>has all the disadvantages of profitable methods</a:t>
            </a:r>
          </a:p>
          <a:p>
            <a:pPr marL="0" indent="0">
              <a:buNone/>
            </a:pPr>
            <a:r>
              <a:rPr lang="en-US" sz="2400" dirty="0"/>
              <a:t>(-) do not take into account cash flows after the payment period of the project</a:t>
            </a:r>
          </a:p>
          <a:p>
            <a:pPr marL="0" indent="0">
              <a:buNone/>
            </a:pPr>
            <a:r>
              <a:rPr lang="en-US" sz="2400" dirty="0"/>
              <a:t>(-) cannot be calculated for unconventional cash flows</a:t>
            </a:r>
          </a:p>
          <a:p>
            <a:pPr marL="0" indent="0">
              <a:buNone/>
            </a:pPr>
            <a:r>
              <a:rPr lang="en-US" sz="2400" dirty="0"/>
              <a:t>(+) very simple evaluation in business practice</a:t>
            </a:r>
          </a:p>
          <a:p>
            <a:pPr marL="0" indent="0">
              <a:buNone/>
            </a:pPr>
            <a:r>
              <a:rPr lang="en-US" sz="2400" dirty="0"/>
              <a:t>(+) is used as an auxiliary indicator in case of:</a:t>
            </a:r>
          </a:p>
          <a:p>
            <a:pPr lvl="1"/>
            <a:r>
              <a:rPr lang="en-US" sz="2000" dirty="0" smtClean="0"/>
              <a:t>high-risk </a:t>
            </a:r>
            <a:r>
              <a:rPr lang="en-US" sz="2000" dirty="0"/>
              <a:t>projects (or for projects with increasing risk in the future)</a:t>
            </a:r>
          </a:p>
          <a:p>
            <a:pPr lvl="1"/>
            <a:r>
              <a:rPr lang="en-US" sz="2000" dirty="0" smtClean="0"/>
              <a:t>in </a:t>
            </a:r>
            <a:r>
              <a:rPr lang="en-US" sz="2000" dirty="0"/>
              <a:t>fast-growing sectors</a:t>
            </a:r>
          </a:p>
          <a:p>
            <a:pPr lvl="1"/>
            <a:r>
              <a:rPr lang="en-US" sz="2000" dirty="0" smtClean="0"/>
              <a:t>in </a:t>
            </a:r>
            <a:r>
              <a:rPr lang="en-US" sz="2000" dirty="0"/>
              <a:t>cases of high cost of capital or lack of external </a:t>
            </a:r>
            <a:r>
              <a:rPr lang="en-US" sz="2000" dirty="0" smtClean="0"/>
              <a:t>capital</a:t>
            </a:r>
            <a:endParaRPr lang="cs-CZ" sz="20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2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183</TotalTime>
  <Words>979</Words>
  <Application>Microsoft Office PowerPoint</Application>
  <PresentationFormat>Vlastní</PresentationFormat>
  <Paragraphs>131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Clara Sans</vt:lpstr>
      <vt:lpstr>JU_OPVVV</vt:lpstr>
      <vt:lpstr>Investment evaluation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16</cp:revision>
  <dcterms:created xsi:type="dcterms:W3CDTF">2017-07-17T18:52:59Z</dcterms:created>
  <dcterms:modified xsi:type="dcterms:W3CDTF">2021-05-28T16:40:12Z</dcterms:modified>
</cp:coreProperties>
</file>