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7"/>
  </p:notesMasterIdLst>
  <p:sldIdLst>
    <p:sldId id="256" r:id="rId2"/>
    <p:sldId id="257" r:id="rId3"/>
    <p:sldId id="264" r:id="rId4"/>
    <p:sldId id="258" r:id="rId5"/>
    <p:sldId id="265" r:id="rId6"/>
    <p:sldId id="259" r:id="rId7"/>
    <p:sldId id="260" r:id="rId8"/>
    <p:sldId id="266" r:id="rId9"/>
    <p:sldId id="267" r:id="rId10"/>
    <p:sldId id="268" r:id="rId11"/>
    <p:sldId id="269" r:id="rId12"/>
    <p:sldId id="270" r:id="rId13"/>
    <p:sldId id="261" r:id="rId14"/>
    <p:sldId id="262" r:id="rId15"/>
    <p:sldId id="263" r:id="rId16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0" autoAdjust="0"/>
    <p:restoredTop sz="94660"/>
  </p:normalViewPr>
  <p:slideViewPr>
    <p:cSldViewPr snapToGrid="0">
      <p:cViewPr varScale="1">
        <p:scale>
          <a:sx n="65" d="100"/>
          <a:sy n="65" d="100"/>
        </p:scale>
        <p:origin x="1242" y="7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28.02.2019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28.02.2019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28.02.2019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28.02.2019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28.02.2019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28.02.2019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28.02.2019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28.02.2019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Civil L</a:t>
            </a:r>
            <a:r>
              <a:rPr lang="cs-CZ"/>
              <a:t>aw</a:t>
            </a:r>
            <a:r>
              <a:rPr lang="cs-CZ" dirty="0"/>
              <a:t> – </a:t>
            </a:r>
            <a:r>
              <a:rPr lang="cs-CZ" dirty="0" err="1"/>
              <a:t>Persons</a:t>
            </a:r>
            <a:r>
              <a:rPr lang="cs-CZ" dirty="0"/>
              <a:t>, </a:t>
            </a:r>
            <a:r>
              <a:rPr lang="cs-CZ" dirty="0" err="1"/>
              <a:t>Entities</a:t>
            </a:r>
            <a:r>
              <a:rPr lang="cs-CZ" dirty="0"/>
              <a:t> and </a:t>
            </a:r>
            <a:r>
              <a:rPr lang="cs-CZ" dirty="0" err="1"/>
              <a:t>Things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9A14C8-FCF6-42DC-8206-41AA763B8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Corporations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E76D24C-351C-4126-A303-21D42357B2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cooperatives</a:t>
            </a:r>
          </a:p>
          <a:p>
            <a:pPr lvl="1"/>
            <a:r>
              <a:rPr lang="en-US" dirty="0"/>
              <a:t>can be founded by at least five persons</a:t>
            </a:r>
          </a:p>
          <a:p>
            <a:pPr lvl="1"/>
            <a:r>
              <a:rPr lang="en-US" dirty="0"/>
              <a:t>it is a form of open association of a non-predetermined number of persons with a common interest</a:t>
            </a:r>
          </a:p>
          <a:p>
            <a:r>
              <a:rPr lang="en-US" dirty="0"/>
              <a:t>associations</a:t>
            </a:r>
          </a:p>
          <a:p>
            <a:pPr lvl="1"/>
            <a:r>
              <a:rPr lang="cs-CZ" dirty="0"/>
              <a:t>can </a:t>
            </a:r>
            <a:r>
              <a:rPr lang="en-US" dirty="0"/>
              <a:t>be founded by at least three persons</a:t>
            </a:r>
          </a:p>
          <a:p>
            <a:pPr lvl="1"/>
            <a:r>
              <a:rPr lang="cs-CZ" dirty="0" err="1"/>
              <a:t>it</a:t>
            </a:r>
            <a:r>
              <a:rPr lang="cs-CZ" dirty="0"/>
              <a:t> is set up as </a:t>
            </a:r>
            <a:r>
              <a:rPr lang="en-US" dirty="0"/>
              <a:t>an autonomous and voluntary union of its members</a:t>
            </a:r>
          </a:p>
          <a:p>
            <a:pPr lvl="1"/>
            <a:r>
              <a:rPr lang="en-US" dirty="0"/>
              <a:t>the members of an association are not liable</a:t>
            </a:r>
            <a:r>
              <a:rPr lang="cs-CZ" dirty="0"/>
              <a:t> for its </a:t>
            </a:r>
            <a:r>
              <a:rPr lang="cs-CZ" dirty="0" err="1"/>
              <a:t>debts</a:t>
            </a:r>
            <a:endParaRPr lang="en-US" dirty="0"/>
          </a:p>
          <a:p>
            <a:pPr lvl="1"/>
            <a:r>
              <a:rPr lang="cs-CZ" dirty="0" err="1"/>
              <a:t>the</a:t>
            </a:r>
            <a:r>
              <a:rPr lang="cs-CZ" dirty="0"/>
              <a:t> </a:t>
            </a:r>
            <a:r>
              <a:rPr lang="en-US" dirty="0"/>
              <a:t>main activity can only involve satisfying and protecting those interests which it was formed to implement</a:t>
            </a:r>
          </a:p>
          <a:p>
            <a:pPr lvl="1"/>
            <a:endParaRPr lang="cs-CZ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6F362F8-734D-4D57-B771-9D5075372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3AA0E28-4B91-49F3-BF00-5B1D8BFCE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6886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01893A-4D4F-437D-B4E6-DFC259147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Endowed</a:t>
            </a:r>
            <a:r>
              <a:rPr lang="cs-CZ" dirty="0"/>
              <a:t> </a:t>
            </a:r>
            <a:r>
              <a:rPr lang="cs-CZ" dirty="0" err="1"/>
              <a:t>Institutions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24B1FC3-71CA-41F2-90AC-490E667F49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foundations</a:t>
            </a:r>
          </a:p>
          <a:p>
            <a:pPr lvl="1"/>
            <a:r>
              <a:rPr lang="en-US" dirty="0"/>
              <a:t>the purpose of a foundation may be:</a:t>
            </a:r>
            <a:r>
              <a:rPr lang="cs-CZ" dirty="0"/>
              <a:t> </a:t>
            </a:r>
            <a:endParaRPr lang="en-US" dirty="0"/>
          </a:p>
          <a:p>
            <a:pPr lvl="2"/>
            <a:r>
              <a:rPr lang="en-US" dirty="0"/>
              <a:t>publicly beneficial, if it aims to promote general welfare</a:t>
            </a:r>
          </a:p>
          <a:p>
            <a:pPr lvl="2"/>
            <a:r>
              <a:rPr lang="en-US" dirty="0"/>
              <a:t>charitable, if it aims to support a specific group of persons defined individually or</a:t>
            </a:r>
            <a:r>
              <a:rPr lang="cs-CZ" dirty="0"/>
              <a:t> </a:t>
            </a:r>
            <a:r>
              <a:rPr lang="en-US" dirty="0"/>
              <a:t>otherwise</a:t>
            </a:r>
          </a:p>
          <a:p>
            <a:pPr lvl="1"/>
            <a:r>
              <a:rPr lang="en-US" dirty="0"/>
              <a:t>the</a:t>
            </a:r>
            <a:r>
              <a:rPr lang="cs-CZ" dirty="0"/>
              <a:t> minimum </a:t>
            </a:r>
            <a:r>
              <a:rPr lang="en-US" dirty="0"/>
              <a:t>investment value </a:t>
            </a:r>
            <a:r>
              <a:rPr lang="cs-CZ" dirty="0"/>
              <a:t>is CZK 500,000</a:t>
            </a:r>
            <a:endParaRPr lang="en-US" b="1" dirty="0"/>
          </a:p>
          <a:p>
            <a:r>
              <a:rPr lang="en-US" dirty="0"/>
              <a:t>endowment funds</a:t>
            </a:r>
          </a:p>
          <a:p>
            <a:pPr lvl="1"/>
            <a:r>
              <a:rPr lang="en-US" dirty="0"/>
              <a:t>also to serve a socially or economically useful purpose</a:t>
            </a:r>
            <a:endParaRPr lang="cs-CZ" dirty="0"/>
          </a:p>
          <a:p>
            <a:pPr lvl="1"/>
            <a:r>
              <a:rPr lang="en-US" dirty="0"/>
              <a:t>does not</a:t>
            </a:r>
            <a:r>
              <a:rPr lang="cs-CZ" dirty="0"/>
              <a:t> </a:t>
            </a:r>
            <a:r>
              <a:rPr lang="en-US" dirty="0"/>
              <a:t>have an established minimum investment value</a:t>
            </a:r>
          </a:p>
          <a:p>
            <a:endParaRPr lang="cs-CZ" dirty="0"/>
          </a:p>
          <a:p>
            <a:pPr lvl="1"/>
            <a:endParaRPr lang="en-US" b="1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D37B221-8B67-465F-856D-44BF295DE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45F43F7-8693-47CE-9BB9-87F920C6D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7654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5B9B13-F493-4FEA-9FD0-2855BC1D6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Institutes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3304916-6B95-4867-AE82-3CD812476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institute pursues activities whose results are equally available to everyone under predetermined conditions</a:t>
            </a:r>
          </a:p>
          <a:p>
            <a:r>
              <a:rPr lang="en-US" dirty="0"/>
              <a:t>the director is the statutory body of an institute</a:t>
            </a:r>
          </a:p>
          <a:p>
            <a:r>
              <a:rPr lang="en-US" dirty="0"/>
              <a:t>e.g. the Czech Language </a:t>
            </a:r>
            <a:r>
              <a:rPr lang="cs-CZ" dirty="0"/>
              <a:t>Institute</a:t>
            </a:r>
            <a:endParaRPr lang="en-US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0D3BF92-66D7-4DF2-8997-7ADFEED52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B47D63C-8E94-498E-B9EE-223C8501D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1074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DE9854-AB37-4C0C-909C-C8A5BB9FF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Representation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004414-404D-4462-B3A1-3BB657A934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representative is an entity who is </a:t>
            </a:r>
            <a:r>
              <a:rPr lang="en-US" dirty="0" err="1"/>
              <a:t>authorised</a:t>
            </a:r>
            <a:r>
              <a:rPr lang="en-US" dirty="0"/>
              <a:t> to perform juridical acts in the name of another</a:t>
            </a:r>
            <a:endParaRPr lang="cs-CZ" dirty="0"/>
          </a:p>
          <a:p>
            <a:pPr lvl="1"/>
            <a:r>
              <a:rPr lang="en-US" dirty="0"/>
              <a:t>contractual representation</a:t>
            </a:r>
            <a:endParaRPr lang="cs-CZ" dirty="0"/>
          </a:p>
          <a:p>
            <a:pPr lvl="1"/>
            <a:r>
              <a:rPr lang="en-US" dirty="0"/>
              <a:t>legal representation (e.g. representation of a minor by their parents)</a:t>
            </a:r>
            <a:endParaRPr lang="cs-CZ" dirty="0"/>
          </a:p>
          <a:p>
            <a:pPr lvl="1"/>
            <a:r>
              <a:rPr lang="en-US" dirty="0"/>
              <a:t>representation by decision of a court (in connection with a person with limited legal capacity; at the same time as this decision is made, a guardian is appointed to represent the person whose legal capacity is limited) = guardianship</a:t>
            </a:r>
          </a:p>
          <a:p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D88A0A3-3088-4BE0-B41C-B62C2A7C6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3542F4D-D9DE-4C71-B93E-7BEC290F3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1381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806433-BA46-4848-8FF3-B7469DBB1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Things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4F2719-8137-4780-9B72-128095F34C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everything that is different from an entity and serves the needs of people</a:t>
            </a:r>
            <a:endParaRPr lang="cs-CZ" dirty="0"/>
          </a:p>
          <a:p>
            <a:r>
              <a:rPr lang="en-US" dirty="0"/>
              <a:t>human body and its parts, even if separated from the body, cannot be considered things</a:t>
            </a:r>
            <a:endParaRPr lang="cs-CZ" b="1" dirty="0"/>
          </a:p>
          <a:p>
            <a:r>
              <a:rPr lang="en-US" dirty="0"/>
              <a:t>divided into:</a:t>
            </a:r>
          </a:p>
          <a:p>
            <a:pPr lvl="1"/>
            <a:r>
              <a:rPr lang="en-GB" dirty="0"/>
              <a:t>tangible</a:t>
            </a:r>
            <a:r>
              <a:rPr lang="en-US" dirty="0"/>
              <a:t> and in</a:t>
            </a:r>
            <a:r>
              <a:rPr lang="en-GB" dirty="0"/>
              <a:t>tangible</a:t>
            </a:r>
          </a:p>
          <a:p>
            <a:pPr lvl="1"/>
            <a:r>
              <a:rPr lang="en-US" dirty="0"/>
              <a:t>movable and immovable</a:t>
            </a:r>
          </a:p>
          <a:p>
            <a:pPr lvl="1"/>
            <a:r>
              <a:rPr lang="en-US" dirty="0"/>
              <a:t>fungible and non-fungible</a:t>
            </a:r>
          </a:p>
          <a:p>
            <a:pPr lvl="1"/>
            <a:r>
              <a:rPr lang="en-US" dirty="0"/>
              <a:t>consumable and non-consumable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AFF79EF-3AAB-47A7-93F8-1947FA7C0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5E146E4-51DC-40FC-97D7-2606C8DAF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303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9203CF-17FA-4D80-B38A-AAAFB7FD0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Component</a:t>
            </a:r>
            <a:r>
              <a:rPr lang="cs-CZ" dirty="0"/>
              <a:t> </a:t>
            </a:r>
            <a:r>
              <a:rPr lang="cs-CZ" dirty="0" err="1"/>
              <a:t>Parts</a:t>
            </a:r>
            <a:r>
              <a:rPr lang="cs-CZ" dirty="0"/>
              <a:t> and </a:t>
            </a:r>
            <a:r>
              <a:rPr lang="cs-CZ" dirty="0" err="1"/>
              <a:t>Accessories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F3ADE64-FB2F-48C4-8B1D-B084EB6BB3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component part of a thing</a:t>
            </a:r>
          </a:p>
          <a:p>
            <a:pPr lvl="1"/>
            <a:r>
              <a:rPr lang="en-US" dirty="0"/>
              <a:t>anything which pertains to a thing by its nature, and which cannot be separated from that thing without devaluing it</a:t>
            </a:r>
            <a:endParaRPr lang="cs-CZ" dirty="0"/>
          </a:p>
          <a:p>
            <a:r>
              <a:rPr lang="en-US" dirty="0"/>
              <a:t>accessory to a thing </a:t>
            </a:r>
          </a:p>
          <a:p>
            <a:pPr lvl="1"/>
            <a:r>
              <a:rPr lang="en-US" dirty="0"/>
              <a:t>is a secondary item belonging to the owner of a principal thing, provided that such a secondary item is intended to be permanently used together with the principal thing for its economic purpose</a:t>
            </a:r>
            <a:endParaRPr lang="cs-CZ" dirty="0"/>
          </a:p>
          <a:p>
            <a:pPr lvl="1"/>
            <a:r>
              <a:rPr lang="cs-CZ" dirty="0"/>
              <a:t>t</a:t>
            </a:r>
            <a:r>
              <a:rPr lang="en-US" dirty="0" err="1"/>
              <a:t>emporary</a:t>
            </a:r>
            <a:r>
              <a:rPr lang="en-US" dirty="0"/>
              <a:t> separation of an accessory from the principal thing does not deprive it of the quality of an accessory</a:t>
            </a:r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C8448C0-7732-4007-8810-85C36E253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0337D8C-BF68-4F3E-B5DD-039879851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1755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Civil Law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set of </a:t>
            </a:r>
            <a:r>
              <a:rPr lang="en-US" dirty="0"/>
              <a:t>statutes</a:t>
            </a:r>
            <a:r>
              <a:rPr lang="cs-CZ" dirty="0"/>
              <a:t> in </a:t>
            </a:r>
            <a:r>
              <a:rPr lang="en-US" dirty="0"/>
              <a:t>the field of property-law relationships, legal relationships, and protection of personality</a:t>
            </a:r>
          </a:p>
          <a:p>
            <a:r>
              <a:rPr lang="en-US" dirty="0"/>
              <a:t>part of private law</a:t>
            </a:r>
            <a:r>
              <a:rPr lang="en-US" b="1" dirty="0"/>
              <a:t>	</a:t>
            </a:r>
            <a:endParaRPr lang="en-US" dirty="0"/>
          </a:p>
          <a:p>
            <a:r>
              <a:rPr lang="en-US" dirty="0"/>
              <a:t>main source</a:t>
            </a:r>
          </a:p>
          <a:p>
            <a:pPr lvl="1"/>
            <a:r>
              <a:rPr lang="en-US" dirty="0"/>
              <a:t>The Civil Code 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18C10F-8D91-4AA6-A218-79FB9E15B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Civil Law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8A3EDC-0F69-4481-A885-36BA2B70CA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principles</a:t>
            </a:r>
            <a:r>
              <a:rPr lang="cs-CZ" dirty="0"/>
              <a:t> in civil law (private law):</a:t>
            </a:r>
          </a:p>
          <a:p>
            <a:pPr lvl="1"/>
            <a:r>
              <a:rPr lang="en-US" sz="2400" dirty="0"/>
              <a:t>the principle of equality of the parties </a:t>
            </a:r>
          </a:p>
          <a:p>
            <a:pPr lvl="1"/>
            <a:r>
              <a:rPr lang="en-US" sz="2400" dirty="0"/>
              <a:t>the principle of the autonomy of their will, freedom when entering into contracts</a:t>
            </a:r>
          </a:p>
          <a:p>
            <a:pPr lvl="1"/>
            <a:r>
              <a:rPr lang="en-US" sz="2400" dirty="0"/>
              <a:t>the principle that all people are entitled to the protection of their life and health, as well as of their freedom, </a:t>
            </a:r>
            <a:r>
              <a:rPr lang="en-US" sz="2400" dirty="0" err="1"/>
              <a:t>honour</a:t>
            </a:r>
            <a:r>
              <a:rPr lang="en-US" sz="2400" dirty="0"/>
              <a:t>, dignity and </a:t>
            </a:r>
            <a:r>
              <a:rPr lang="en-GB" sz="2400" dirty="0"/>
              <a:t>privacy</a:t>
            </a:r>
            <a:endParaRPr lang="en-US" sz="2400" dirty="0"/>
          </a:p>
          <a:p>
            <a:pPr lvl="1"/>
            <a:r>
              <a:rPr lang="en-US" sz="2400" dirty="0"/>
              <a:t>the principle of protection of the weaker</a:t>
            </a:r>
            <a:r>
              <a:rPr lang="cs-CZ" sz="2400" dirty="0"/>
              <a:t> party</a:t>
            </a:r>
            <a:endParaRPr lang="en-US" sz="2400" dirty="0"/>
          </a:p>
          <a:p>
            <a:pPr lvl="1"/>
            <a:r>
              <a:rPr lang="en-US" sz="2400" dirty="0"/>
              <a:t>the principle that contracts must be fulfilled</a:t>
            </a:r>
          </a:p>
          <a:p>
            <a:pPr lvl="1"/>
            <a:r>
              <a:rPr lang="en-US" sz="2400" dirty="0"/>
              <a:t>the principle that people cannot be denied anything to which they are legally entitled</a:t>
            </a:r>
          </a:p>
          <a:p>
            <a:pPr lvl="1"/>
            <a:r>
              <a:rPr lang="en-US" sz="2400" dirty="0"/>
              <a:t>the principle that people may not benefit from unfair or unlawful</a:t>
            </a:r>
            <a:r>
              <a:rPr lang="cs-CZ" sz="2400" dirty="0"/>
              <a:t> acts</a:t>
            </a:r>
            <a:endParaRPr lang="en-US" sz="2400" dirty="0"/>
          </a:p>
          <a:p>
            <a:pPr lvl="1"/>
            <a:r>
              <a:rPr lang="en-US" sz="2400" dirty="0"/>
              <a:t>the principle that everyone is obliged to act</a:t>
            </a:r>
            <a:r>
              <a:rPr lang="cs-CZ" sz="2400" dirty="0"/>
              <a:t> </a:t>
            </a:r>
            <a:r>
              <a:rPr lang="en-US" sz="2400" dirty="0"/>
              <a:t>fairly</a:t>
            </a:r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513AA9C-659D-482A-A194-F08F751E8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479BE3F-6C0B-4662-BB66-86C6E929F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0462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4BEE7-107B-4603-A317-033C39632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Natural </a:t>
            </a:r>
            <a:r>
              <a:rPr lang="cs-CZ" dirty="0" err="1"/>
              <a:t>Persons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808199D-7386-4000-BF30-E52A4A0AE1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legal personality </a:t>
            </a:r>
          </a:p>
          <a:p>
            <a:pPr lvl="1"/>
            <a:r>
              <a:rPr lang="en-US" dirty="0"/>
              <a:t>from birth to death</a:t>
            </a:r>
          </a:p>
          <a:p>
            <a:pPr lvl="1"/>
            <a:r>
              <a:rPr lang="en-US" dirty="0"/>
              <a:t>therefore, conceived children who have yet to be born, have already some rights (e.g. to be heirs)</a:t>
            </a:r>
          </a:p>
          <a:p>
            <a:r>
              <a:rPr lang="en-US" dirty="0"/>
              <a:t>legal capacity </a:t>
            </a:r>
          </a:p>
          <a:p>
            <a:pPr lvl="1"/>
            <a:r>
              <a:rPr lang="en-US" dirty="0"/>
              <a:t>acquired gradually</a:t>
            </a:r>
          </a:p>
          <a:p>
            <a:pPr lvl="1"/>
            <a:r>
              <a:rPr lang="en-US" dirty="0"/>
              <a:t>full legal capacity upon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/>
              <a:t>reaching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/>
              <a:t>majority (18)</a:t>
            </a:r>
          </a:p>
          <a:p>
            <a:pPr lvl="1"/>
            <a:r>
              <a:rPr lang="en-US" dirty="0"/>
              <a:t>expires upon death</a:t>
            </a:r>
          </a:p>
          <a:p>
            <a:pPr lvl="1"/>
            <a:r>
              <a:rPr lang="en-US" dirty="0"/>
              <a:t>can only be limited (not </a:t>
            </a:r>
            <a:r>
              <a:rPr lang="en-US" dirty="0" err="1"/>
              <a:t>annuled</a:t>
            </a:r>
            <a:r>
              <a:rPr lang="en-US" dirty="0"/>
              <a:t>) by court</a:t>
            </a:r>
          </a:p>
          <a:p>
            <a:pPr marL="0" indent="0">
              <a:buNone/>
            </a:pPr>
            <a:r>
              <a:rPr lang="cs-CZ" dirty="0"/>
              <a:t>																														</a:t>
            </a:r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19795F7-F8FA-496E-83D8-74D6DB52D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13D0A08-CCC5-4655-A928-662FF2E0E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7544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1800AB-EBE5-4492-80F0-79EA42DDE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Natural </a:t>
            </a:r>
            <a:r>
              <a:rPr lang="cs-CZ" dirty="0" err="1"/>
              <a:t>Persons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1BF6448-9BB1-4551-B625-DFB5F56BD7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court can declare the individual to be missing</a:t>
            </a:r>
            <a:r>
              <a:rPr lang="cs-CZ" dirty="0"/>
              <a:t>	</a:t>
            </a:r>
          </a:p>
          <a:p>
            <a:pPr marL="0" indent="0">
              <a:buNone/>
            </a:pPr>
            <a:endParaRPr lang="cs-CZ" dirty="0"/>
          </a:p>
          <a:p>
            <a:r>
              <a:rPr lang="en-US" dirty="0"/>
              <a:t>person’s name</a:t>
            </a:r>
            <a:r>
              <a:rPr lang="cs-CZ" dirty="0"/>
              <a:t>, </a:t>
            </a:r>
            <a:r>
              <a:rPr lang="en-US" dirty="0"/>
              <a:t>individual’s personality, particularly their life, dignity, health, right to live in a </a:t>
            </a:r>
            <a:r>
              <a:rPr lang="en-US" dirty="0" err="1"/>
              <a:t>favourable</a:t>
            </a:r>
            <a:r>
              <a:rPr lang="en-US" dirty="0"/>
              <a:t> environment, respect, </a:t>
            </a:r>
            <a:r>
              <a:rPr lang="en-US" dirty="0" err="1"/>
              <a:t>honour</a:t>
            </a:r>
            <a:r>
              <a:rPr lang="en-US" dirty="0"/>
              <a:t>, privacy, and expressions of personal nature</a:t>
            </a:r>
            <a:r>
              <a:rPr lang="cs-CZ" dirty="0"/>
              <a:t>, </a:t>
            </a:r>
            <a:r>
              <a:rPr lang="en-US" dirty="0"/>
              <a:t>person’s image and privacy, mental and bodily integrity are protected </a:t>
            </a:r>
            <a:r>
              <a:rPr lang="cs-CZ" dirty="0"/>
              <a:t>by law</a:t>
            </a:r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658F837-D471-4F62-92DA-9862A1BDF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53C050A-17B9-4656-9A9D-6FE506BA0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362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4766ED-7763-4EE4-9DF1-848D0E674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Legal Entities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95AEF76-2FEC-4508-AAA4-C8AC5AD42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legal personality </a:t>
            </a:r>
          </a:p>
          <a:p>
            <a:pPr lvl="1"/>
            <a:r>
              <a:rPr lang="en-US" sz="2400" dirty="0"/>
              <a:t>from its incorporation until its dissolution</a:t>
            </a:r>
          </a:p>
          <a:p>
            <a:r>
              <a:rPr lang="cs-CZ" sz="2800" dirty="0"/>
              <a:t>are </a:t>
            </a:r>
            <a:r>
              <a:rPr lang="en-US" sz="2800" dirty="0"/>
              <a:t>incorporated</a:t>
            </a:r>
            <a:endParaRPr lang="cs-CZ" sz="2800" dirty="0"/>
          </a:p>
          <a:p>
            <a:pPr lvl="1"/>
            <a:r>
              <a:rPr lang="en-US" sz="2400" dirty="0"/>
              <a:t>upon being recorded in a public register</a:t>
            </a:r>
            <a:endParaRPr lang="cs-CZ" sz="2400" dirty="0"/>
          </a:p>
          <a:p>
            <a:r>
              <a:rPr lang="en-US" sz="2800" dirty="0"/>
              <a:t> and dissolved </a:t>
            </a:r>
            <a:endParaRPr lang="cs-CZ" sz="2800" dirty="0"/>
          </a:p>
          <a:p>
            <a:pPr lvl="1"/>
            <a:r>
              <a:rPr lang="en-US" sz="2400" dirty="0"/>
              <a:t>when this register is erased</a:t>
            </a:r>
            <a:endParaRPr lang="cs-CZ" sz="2400" dirty="0"/>
          </a:p>
          <a:p>
            <a:r>
              <a:rPr lang="en-US" sz="2800" dirty="0"/>
              <a:t>must have name different from another persons</a:t>
            </a:r>
          </a:p>
          <a:p>
            <a:r>
              <a:rPr lang="en-US" sz="2800" dirty="0"/>
              <a:t>have bodies:</a:t>
            </a:r>
          </a:p>
          <a:p>
            <a:pPr lvl="1"/>
            <a:r>
              <a:rPr lang="en-US" sz="2400" dirty="0"/>
              <a:t>individual</a:t>
            </a:r>
          </a:p>
          <a:p>
            <a:pPr lvl="1"/>
            <a:r>
              <a:rPr lang="en-US" sz="2400" dirty="0"/>
              <a:t>collective</a:t>
            </a:r>
          </a:p>
          <a:p>
            <a:r>
              <a:rPr lang="en-US" sz="2800" dirty="0"/>
              <a:t>statutory body</a:t>
            </a:r>
          </a:p>
          <a:p>
            <a:pPr lvl="1"/>
            <a:r>
              <a:rPr lang="en-US" sz="2400" dirty="0"/>
              <a:t>may represent the legal entity in all matters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00E6C8E-823E-4215-810E-6E89C579F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E2D70D1-853F-4308-B6FF-979A94386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8972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933484-3CFC-4229-9DB4-F186CE526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Legal Entities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F582E1-9135-419D-91BE-2B8B6D09D4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divided into:</a:t>
            </a:r>
          </a:p>
          <a:p>
            <a:pPr lvl="1"/>
            <a:r>
              <a:rPr lang="en-US" dirty="0"/>
              <a:t>corporations </a:t>
            </a:r>
            <a:r>
              <a:rPr lang="cs-CZ" dirty="0"/>
              <a:t> </a:t>
            </a:r>
            <a:endParaRPr lang="en-US" dirty="0"/>
          </a:p>
          <a:p>
            <a:pPr lvl="2"/>
            <a:r>
              <a:rPr lang="en-US" dirty="0"/>
              <a:t>created by a community of entities</a:t>
            </a:r>
          </a:p>
          <a:p>
            <a:pPr lvl="1"/>
            <a:r>
              <a:rPr lang="en-US" dirty="0"/>
              <a:t>endowed institutions</a:t>
            </a:r>
          </a:p>
          <a:p>
            <a:pPr lvl="2"/>
            <a:r>
              <a:rPr lang="en-US" dirty="0"/>
              <a:t>created using assets designated for a specific purpose</a:t>
            </a:r>
          </a:p>
          <a:p>
            <a:pPr lvl="1"/>
            <a:r>
              <a:rPr lang="cs-CZ" dirty="0"/>
              <a:t>i</a:t>
            </a:r>
            <a:r>
              <a:rPr lang="en-US" dirty="0" err="1"/>
              <a:t>nstitut</a:t>
            </a:r>
            <a:r>
              <a:rPr lang="cs-CZ" dirty="0"/>
              <a:t>es</a:t>
            </a:r>
            <a:endParaRPr lang="en-US" dirty="0"/>
          </a:p>
          <a:p>
            <a:pPr lvl="2"/>
            <a:r>
              <a:rPr lang="en-US" dirty="0"/>
              <a:t>created for the purpose of pursuing socially or economically useful activities using its personal and property resources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AB25B1F-0179-4F09-924A-81399C668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1F2B3C4-D04E-47C4-AA73-15E2F2C15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4770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C78784-BE2A-4901-92DF-A5EF445D6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Corporations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5297F7-C519-4E55-957E-4A74B0984E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partnerships </a:t>
            </a:r>
          </a:p>
          <a:p>
            <a:pPr lvl="1"/>
            <a:r>
              <a:rPr lang="en-US" dirty="0"/>
              <a:t>a unlimited partnership</a:t>
            </a:r>
          </a:p>
          <a:p>
            <a:pPr lvl="2"/>
            <a:r>
              <a:rPr lang="en-US" dirty="0"/>
              <a:t>at least two entities</a:t>
            </a:r>
          </a:p>
          <a:p>
            <a:pPr lvl="2"/>
            <a:r>
              <a:rPr lang="en-US" dirty="0"/>
              <a:t>liable for its debts jointly and severally</a:t>
            </a:r>
          </a:p>
          <a:p>
            <a:pPr lvl="1"/>
            <a:r>
              <a:rPr lang="en-US" dirty="0"/>
              <a:t>a limited partnership</a:t>
            </a:r>
          </a:p>
          <a:p>
            <a:pPr lvl="2"/>
            <a:r>
              <a:rPr lang="en-US" dirty="0"/>
              <a:t>one shareholder has limited liability for its debts (the limited partner) </a:t>
            </a:r>
          </a:p>
          <a:p>
            <a:pPr lvl="2"/>
            <a:r>
              <a:rPr lang="en-US" dirty="0"/>
              <a:t>one unlimited partner (the general partner)</a:t>
            </a:r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DC9CF43-3BA4-4D7C-A300-2F73335A6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51E00CD-D321-469F-87B3-8B25D5950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2888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19B811-3A1A-44CF-886C-3CC65E658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Corporations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A5B1AC7-7B19-40ED-93CD-9E98172490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capital companies </a:t>
            </a:r>
          </a:p>
          <a:p>
            <a:pPr lvl="1"/>
            <a:r>
              <a:rPr lang="en-US" dirty="0"/>
              <a:t>a limited-liability company</a:t>
            </a:r>
          </a:p>
          <a:p>
            <a:pPr lvl="2"/>
            <a:r>
              <a:rPr lang="en-US" dirty="0"/>
              <a:t>shareholders are liable for its debts jointly and severally to the limit of the invested capital</a:t>
            </a:r>
          </a:p>
          <a:p>
            <a:pPr lvl="2"/>
            <a:r>
              <a:rPr lang="en-US" dirty="0"/>
              <a:t>the minimum sum of the company’s registered capital is CZK 1</a:t>
            </a:r>
          </a:p>
          <a:p>
            <a:pPr lvl="1"/>
            <a:r>
              <a:rPr lang="en-US" dirty="0"/>
              <a:t>a joint stock company</a:t>
            </a:r>
          </a:p>
          <a:p>
            <a:pPr lvl="2"/>
            <a:r>
              <a:rPr lang="en-US" dirty="0"/>
              <a:t>is a company whose registered capital is divided into a fixed number of shares</a:t>
            </a:r>
          </a:p>
          <a:p>
            <a:pPr lvl="2"/>
            <a:r>
              <a:rPr lang="en-US" dirty="0"/>
              <a:t>the minimum sum of the company’s registered capital </a:t>
            </a:r>
            <a:r>
              <a:rPr lang="cs-CZ" dirty="0"/>
              <a:t>is CZK 2,000,000</a:t>
            </a:r>
            <a:endParaRPr lang="en-US" dirty="0"/>
          </a:p>
          <a:p>
            <a:pPr lvl="2"/>
            <a:endParaRPr lang="cs-CZ" sz="2000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B349F28-AECA-4FED-878A-68C133F26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E6DB42B-0AAA-4137-9269-9B6B879B9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6226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708</TotalTime>
  <Words>816</Words>
  <Application>Microsoft Office PowerPoint</Application>
  <PresentationFormat>Vlastní</PresentationFormat>
  <Paragraphs>138</Paragraphs>
  <Slides>15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9" baseType="lpstr">
      <vt:lpstr>Arial</vt:lpstr>
      <vt:lpstr>Calibri</vt:lpstr>
      <vt:lpstr>Clara Sans</vt:lpstr>
      <vt:lpstr>JU_OPVVV</vt:lpstr>
      <vt:lpstr>Civil Law – Persons, Entities and Things</vt:lpstr>
      <vt:lpstr>Civil Law</vt:lpstr>
      <vt:lpstr>Civil Law</vt:lpstr>
      <vt:lpstr>Natural Persons</vt:lpstr>
      <vt:lpstr>Natural Persons</vt:lpstr>
      <vt:lpstr>Legal Entities</vt:lpstr>
      <vt:lpstr>Legal Entities</vt:lpstr>
      <vt:lpstr>Corporations</vt:lpstr>
      <vt:lpstr>Corporations</vt:lpstr>
      <vt:lpstr>Corporations</vt:lpstr>
      <vt:lpstr>Endowed Institutions</vt:lpstr>
      <vt:lpstr>Institutes</vt:lpstr>
      <vt:lpstr>Representation</vt:lpstr>
      <vt:lpstr>Things</vt:lpstr>
      <vt:lpstr>Component Parts and Accessories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Kateřina Navrátilová</cp:lastModifiedBy>
  <cp:revision>20</cp:revision>
  <dcterms:created xsi:type="dcterms:W3CDTF">2017-07-17T18:52:59Z</dcterms:created>
  <dcterms:modified xsi:type="dcterms:W3CDTF">2019-02-28T20:46:36Z</dcterms:modified>
</cp:coreProperties>
</file>