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73" r:id="rId3"/>
    <p:sldId id="274" r:id="rId4"/>
    <p:sldId id="275" r:id="rId5"/>
    <p:sldId id="276" r:id="rId6"/>
    <p:sldId id="277" r:id="rId7"/>
    <p:sldId id="335" r:id="rId8"/>
    <p:sldId id="33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9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2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12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39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6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17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57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8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9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57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83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4610-FCA5-46D0-87FB-5C77B8F87EC5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F28D-8A82-40B2-989C-8101DF0534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78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source.org/wiki/Majest%C3%A1t_Rudolfa_II._na_n%C3%A1bo%C5%BEensk%C3%A9_svobod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Lidská práva: Přístupy a výklady</a:t>
            </a:r>
            <a:br>
              <a:rPr lang="cs-CZ" dirty="0"/>
            </a:br>
            <a:r>
              <a:rPr lang="cs-CZ" dirty="0"/>
              <a:t>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Zuzana Svobodová</a:t>
            </a:r>
          </a:p>
        </p:txBody>
      </p:sp>
    </p:spTree>
    <p:extLst>
      <p:ext uri="{BB962C8B-B14F-4D97-AF65-F5344CB8AC3E}">
        <p14:creationId xmlns:p14="http://schemas.microsoft.com/office/powerpoint/2010/main" val="220578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Mikuláš z Pelhřimova (1385-1459),</a:t>
            </a:r>
            <a:br>
              <a:rPr lang="cs-CZ" dirty="0"/>
            </a:br>
            <a:r>
              <a:rPr lang="cs-CZ" dirty="0"/>
              <a:t>Petr Chelčický (1379-1460)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dostačující normou pro osobní život křesťana je svobodný zákon Kristův</a:t>
            </a:r>
          </a:p>
          <a:p>
            <a:r>
              <a:rPr lang="cs-CZ" dirty="0"/>
              <a:t>zákon Kristův jako dostačující, jednoduchý (</a:t>
            </a:r>
            <a:r>
              <a:rPr lang="cs-CZ" i="1" dirty="0" err="1"/>
              <a:t>simplicitas</a:t>
            </a:r>
            <a:r>
              <a:rPr lang="cs-CZ" i="1" dirty="0"/>
              <a:t> </a:t>
            </a:r>
            <a:r>
              <a:rPr lang="cs-CZ" i="1" dirty="0" err="1"/>
              <a:t>Christi</a:t>
            </a:r>
            <a:r>
              <a:rPr lang="cs-CZ" i="1" dirty="0"/>
              <a:t> </a:t>
            </a:r>
            <a:r>
              <a:rPr lang="cs-CZ" i="1" dirty="0" err="1"/>
              <a:t>legis</a:t>
            </a:r>
            <a:r>
              <a:rPr lang="cs-CZ" dirty="0"/>
              <a:t>)</a:t>
            </a:r>
          </a:p>
          <a:p>
            <a:r>
              <a:rPr lang="cs-CZ" dirty="0"/>
              <a:t>odsuzování „lidských nálezků“ – také u Komenského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Jiří z Poděbrad (1420-1471)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10. 8. 1462: „Nad mým svědomím neuznávám na zemi soudce! Pro pravdu svatou nejen statky světské, nýbrž i život ochotni jsme </a:t>
            </a:r>
            <a:r>
              <a:rPr lang="cs-CZ" dirty="0" err="1"/>
              <a:t>položiti</a:t>
            </a:r>
            <a:r>
              <a:rPr lang="cs-CZ" dirty="0"/>
              <a:t>.“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Jednota bratrská (*1457), Komenský (1592-1670)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251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nikdo z lidí nemá plnost poznání pravdy – z toho pramení úcta k jinakosti</a:t>
            </a:r>
          </a:p>
          <a:p>
            <a:r>
              <a:rPr lang="cs-CZ" dirty="0"/>
              <a:t>„na věci Boží vždycky větší a přednější zření </a:t>
            </a:r>
            <a:r>
              <a:rPr lang="cs-CZ" dirty="0" err="1"/>
              <a:t>míti</a:t>
            </a:r>
            <a:r>
              <a:rPr lang="cs-CZ" dirty="0"/>
              <a:t>“</a:t>
            </a:r>
          </a:p>
          <a:p>
            <a:r>
              <a:rPr lang="cs-CZ" dirty="0"/>
              <a:t>Komenský: svět proniknut rozpoznatelným účelem, spontánnost řádu (Božího), „svět je </a:t>
            </a:r>
            <a:r>
              <a:rPr lang="cs-CZ" i="1" dirty="0"/>
              <a:t>aby</a:t>
            </a:r>
            <a:r>
              <a:rPr lang="cs-CZ" dirty="0"/>
              <a:t> Božího záměru“ – k vyjevení, k příchodu na světlo světa</a:t>
            </a:r>
          </a:p>
          <a:p>
            <a:r>
              <a:rPr lang="cs-CZ" dirty="0"/>
              <a:t>jednoduchost, harmonie, svoboda, dobrovolnost – v řádu světa, vrchnost má dle Komenského dbát na dodržování řádu (i nad řády církve), všenáprava uskutečnitelná jen snášenlivostí - tolerancí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Majestát Rudolfa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5314602"/>
          </a:xfrm>
        </p:spPr>
        <p:txBody>
          <a:bodyPr>
            <a:normAutofit fontScale="47500" lnSpcReduction="20000"/>
          </a:bodyPr>
          <a:lstStyle/>
          <a:p>
            <a:r>
              <a:rPr lang="cs-CZ" sz="5100" dirty="0"/>
              <a:t>9. července 1609 – žádné násilí ve věcech víry a náboženství, </a:t>
            </a:r>
            <a:r>
              <a:rPr lang="cs-CZ" sz="5100" dirty="0" err="1"/>
              <a:t>nepřinucování</a:t>
            </a:r>
            <a:r>
              <a:rPr lang="cs-CZ" sz="5100" dirty="0"/>
              <a:t> </a:t>
            </a:r>
          </a:p>
          <a:p>
            <a:pPr marL="0" indent="0">
              <a:buNone/>
            </a:pPr>
            <a:r>
              <a:rPr lang="cs-CZ" dirty="0"/>
              <a:t>Z jeho znění (</a:t>
            </a:r>
            <a:r>
              <a:rPr lang="cs-CZ" dirty="0">
                <a:hlinkClick r:id="rId2"/>
              </a:rPr>
              <a:t>plné znění zde</a:t>
            </a:r>
            <a:r>
              <a:rPr lang="cs-CZ" dirty="0"/>
              <a:t>):</a:t>
            </a:r>
          </a:p>
          <a:p>
            <a:pPr marL="0" indent="0" algn="ctr">
              <a:buNone/>
            </a:pPr>
            <a:r>
              <a:rPr lang="cs-CZ" b="0" i="1" dirty="0">
                <a:solidFill>
                  <a:srgbClr val="202122"/>
                </a:solidFill>
                <a:effectLst/>
              </a:rPr>
              <a:t>My Rudolf Druhý, z boží milosti volený římský císař, po všecky časy rozmnožitel Říše, a uherský, český, dalmatský, charvatský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etc</a:t>
            </a:r>
            <a:r>
              <a:rPr lang="cs-CZ" b="0" i="1" dirty="0">
                <a:solidFill>
                  <a:srgbClr val="202122"/>
                </a:solidFill>
                <a:effectLst/>
              </a:rPr>
              <a:t>. král, arcikníže rakouský, markrabě moravské, lucemburské, a slezské kníže a lužický markrabě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etc</a:t>
            </a:r>
            <a:r>
              <a:rPr lang="cs-CZ" b="0" i="1" dirty="0">
                <a:solidFill>
                  <a:srgbClr val="202122"/>
                </a:solidFill>
                <a:effectLst/>
              </a:rPr>
              <a:t>. k věčné paměti známo činíme tímto listem všem:</a:t>
            </a:r>
            <a:endParaRPr lang="cs-CZ" b="0" i="0" dirty="0">
              <a:solidFill>
                <a:srgbClr val="202122"/>
              </a:solidFill>
              <a:effectLst/>
            </a:endParaRPr>
          </a:p>
          <a:p>
            <a:pPr marL="0" indent="0" algn="ctr">
              <a:buNone/>
            </a:pPr>
            <a:r>
              <a:rPr lang="cs-CZ" b="0" i="1" dirty="0">
                <a:solidFill>
                  <a:srgbClr val="202122"/>
                </a:solidFill>
                <a:effectLst/>
              </a:rPr>
              <a:t>aby jak stav panský, rytířský, tak Pražané, horníci a jiná města s lidmi poddanými náboženství své pod obojí volně a svobodně beze všech překážek vykonávati mohli.</a:t>
            </a:r>
            <a:endParaRPr lang="cs-CZ" b="0" i="0" dirty="0">
              <a:solidFill>
                <a:srgbClr val="202122"/>
              </a:solidFill>
              <a:effectLst/>
            </a:endParaRPr>
          </a:p>
          <a:p>
            <a:pPr marL="0" indent="0" algn="ctr">
              <a:buNone/>
            </a:pPr>
            <a:r>
              <a:rPr lang="cs-CZ" b="0" i="1" dirty="0">
                <a:solidFill>
                  <a:srgbClr val="202122"/>
                </a:solidFill>
                <a:effectLst/>
              </a:rPr>
              <a:t>Dále týmž stavům konzistoř povolati ráčíme i arcibiskupa pražského dosazovati, i akademii pražskou v moc jejich dávati ráčíme, tak, aby si ji muži hodnými a učenými dosazovati mohli.</a:t>
            </a:r>
            <a:endParaRPr lang="cs-CZ" b="0" i="0" dirty="0">
              <a:solidFill>
                <a:srgbClr val="202122"/>
              </a:solidFill>
              <a:effectLst/>
            </a:endParaRPr>
          </a:p>
          <a:p>
            <a:pPr marL="0" indent="0" algn="ctr">
              <a:buNone/>
            </a:pPr>
            <a:r>
              <a:rPr lang="cs-CZ" b="0" i="1" dirty="0">
                <a:solidFill>
                  <a:srgbClr val="202122"/>
                </a:solidFill>
                <a:effectLst/>
              </a:rPr>
              <a:t>Jestliže by chtěli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víceji</a:t>
            </a:r>
            <a:r>
              <a:rPr lang="cs-CZ" b="0" i="1" dirty="0">
                <a:solidFill>
                  <a:srgbClr val="202122"/>
                </a:solidFill>
                <a:effectLst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chrámův</a:t>
            </a:r>
            <a:r>
              <a:rPr lang="cs-CZ" b="0" i="1" dirty="0">
                <a:solidFill>
                  <a:srgbClr val="202122"/>
                </a:solidFill>
                <a:effectLst/>
              </a:rPr>
              <a:t> nebo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kostelův</a:t>
            </a:r>
            <a:r>
              <a:rPr lang="cs-CZ" b="0" i="1" dirty="0">
                <a:solidFill>
                  <a:srgbClr val="202122"/>
                </a:solidFill>
                <a:effectLst/>
              </a:rPr>
              <a:t> k boží službě aneb také školy pro vyučování mládeže vystavěti dáti a v tom poroučeti ráčíme, aby každá strana </a:t>
            </a:r>
            <a:r>
              <a:rPr lang="cs-CZ" b="1" i="1" dirty="0">
                <a:solidFill>
                  <a:srgbClr val="202122"/>
                </a:solidFill>
                <a:effectLst/>
              </a:rPr>
              <a:t>náboženství své volně prosazovala</a:t>
            </a:r>
            <a:r>
              <a:rPr lang="cs-CZ" b="0" i="1" dirty="0">
                <a:solidFill>
                  <a:srgbClr val="202122"/>
                </a:solidFill>
                <a:effectLst/>
              </a:rPr>
              <a:t>, kněžími svými se řídila a spravovala.</a:t>
            </a:r>
            <a:r>
              <a:rPr lang="cs-CZ" b="0" i="0" dirty="0">
                <a:solidFill>
                  <a:srgbClr val="202122"/>
                </a:solidFill>
                <a:effectLst/>
              </a:rPr>
              <a:t> </a:t>
            </a:r>
            <a:r>
              <a:rPr lang="cs-CZ" b="0" i="1" dirty="0">
                <a:solidFill>
                  <a:srgbClr val="202122"/>
                </a:solidFill>
                <a:effectLst/>
              </a:rPr>
              <a:t>Také města, městečka i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sedlský</a:t>
            </a:r>
            <a:r>
              <a:rPr lang="cs-CZ" b="0" i="1" dirty="0">
                <a:solidFill>
                  <a:srgbClr val="202122"/>
                </a:solidFill>
                <a:effectLst/>
              </a:rPr>
              <a:t> lid nemá od svého náboženství odtiskován býti.</a:t>
            </a:r>
            <a:endParaRPr lang="cs-CZ" b="0" i="0" dirty="0">
              <a:solidFill>
                <a:srgbClr val="202122"/>
              </a:solidFill>
              <a:effectLst/>
            </a:endParaRPr>
          </a:p>
          <a:p>
            <a:pPr marL="0" indent="0" algn="ctr">
              <a:buNone/>
            </a:pPr>
            <a:r>
              <a:rPr lang="cs-CZ" b="0" i="1" dirty="0">
                <a:solidFill>
                  <a:srgbClr val="202122"/>
                </a:solidFill>
                <a:effectLst/>
              </a:rPr>
              <a:t>A proti tomu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vejš</a:t>
            </a:r>
            <a:r>
              <a:rPr lang="cs-CZ" b="0" i="1" dirty="0">
                <a:solidFill>
                  <a:srgbClr val="202122"/>
                </a:solidFill>
                <a:effectLst/>
              </a:rPr>
              <a:t> dotčenému náboženství nic, takového, což by nejmenší překážku učiniti mohlo. Od náš, dědicův našich i budoucích králův českých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příjmáno</a:t>
            </a:r>
            <a:r>
              <a:rPr lang="cs-CZ" b="0" i="1" dirty="0">
                <a:solidFill>
                  <a:srgbClr val="202122"/>
                </a:solidFill>
                <a:effectLst/>
              </a:rPr>
              <a:t> býti nemá.</a:t>
            </a:r>
          </a:p>
          <a:p>
            <a:pPr marL="0" indent="0" algn="ctr">
              <a:buNone/>
            </a:pPr>
            <a:endParaRPr lang="cs-CZ" b="0" i="0" dirty="0">
              <a:solidFill>
                <a:srgbClr val="202122"/>
              </a:solidFill>
              <a:effectLst/>
            </a:endParaRPr>
          </a:p>
          <a:p>
            <a:pPr marL="0" indent="0" algn="ctr">
              <a:buNone/>
            </a:pPr>
            <a:r>
              <a:rPr lang="cs-CZ" b="0" i="1" dirty="0">
                <a:solidFill>
                  <a:srgbClr val="202122"/>
                </a:solidFill>
                <a:effectLst/>
              </a:rPr>
              <a:t>Tomu na svědomí pečeť Naší císařskou k tomuto listu a majestátu Našemu přivěsiti jsme rozkázati ráčili.</a:t>
            </a:r>
          </a:p>
          <a:p>
            <a:pPr marL="0" indent="0" algn="ctr">
              <a:buNone/>
            </a:pPr>
            <a:r>
              <a:rPr lang="cs-CZ" b="0" i="1" dirty="0">
                <a:solidFill>
                  <a:srgbClr val="202122"/>
                </a:solidFill>
                <a:effectLst/>
              </a:rPr>
              <a:t>Dán na hradě Našem pražském ve čtvrtek po svatém Prokopu, leta ráně tisícího šestistého devátého, a království Našich Římského třicátého čtvrtého, Uherského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třidcátého</a:t>
            </a:r>
            <a:r>
              <a:rPr lang="cs-CZ" b="0" i="1" dirty="0">
                <a:solidFill>
                  <a:srgbClr val="202122"/>
                </a:solidFill>
                <a:effectLst/>
              </a:rPr>
              <a:t> sedmého a Českého též </a:t>
            </a:r>
            <a:r>
              <a:rPr lang="cs-CZ" b="0" i="1" dirty="0" err="1">
                <a:solidFill>
                  <a:srgbClr val="202122"/>
                </a:solidFill>
                <a:effectLst/>
              </a:rPr>
              <a:t>třidcátého</a:t>
            </a:r>
            <a:r>
              <a:rPr lang="cs-CZ" b="0" i="1" dirty="0">
                <a:solidFill>
                  <a:srgbClr val="202122"/>
                </a:solidFill>
                <a:effectLst/>
              </a:rPr>
              <a:t> čtvrtého.</a:t>
            </a:r>
          </a:p>
          <a:p>
            <a:pPr marL="0" indent="0" algn="ctr">
              <a:buNone/>
            </a:pPr>
            <a:r>
              <a:rPr lang="cs-CZ" b="0" i="1" dirty="0">
                <a:solidFill>
                  <a:srgbClr val="202122"/>
                </a:solidFill>
                <a:effectLst/>
              </a:rPr>
              <a:t>Rudolf.</a:t>
            </a:r>
            <a:endParaRPr lang="cs-CZ" dirty="0"/>
          </a:p>
          <a:p>
            <a:endParaRPr lang="cs-CZ" dirty="0"/>
          </a:p>
          <a:p>
            <a:r>
              <a:rPr lang="cs-CZ" sz="5100" dirty="0"/>
              <a:t>po třicetileté válce (Vestfálský mír: 24. října 1648) opět pravidlo z roku 1555 – (Augsburský náboženský mír): </a:t>
            </a:r>
            <a:r>
              <a:rPr lang="cs-CZ" sz="5100" i="1" dirty="0" err="1"/>
              <a:t>cuius</a:t>
            </a:r>
            <a:r>
              <a:rPr lang="cs-CZ" sz="5100" i="1" dirty="0"/>
              <a:t> </a:t>
            </a:r>
            <a:r>
              <a:rPr lang="cs-CZ" sz="5100" i="1" dirty="0" err="1"/>
              <a:t>regio</a:t>
            </a:r>
            <a:r>
              <a:rPr lang="cs-CZ" sz="5100" i="1" dirty="0"/>
              <a:t>, </a:t>
            </a:r>
            <a:r>
              <a:rPr lang="cs-CZ" sz="5100" i="1" dirty="0" err="1"/>
              <a:t>eius</a:t>
            </a:r>
            <a:r>
              <a:rPr lang="cs-CZ" sz="5100" i="1" dirty="0"/>
              <a:t> </a:t>
            </a:r>
            <a:r>
              <a:rPr lang="cs-CZ" sz="5100" i="1" dirty="0" err="1"/>
              <a:t>religio</a:t>
            </a:r>
            <a:endParaRPr lang="cs-CZ" sz="51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Bernard </a:t>
            </a:r>
            <a:r>
              <a:rPr lang="cs-CZ" dirty="0" err="1"/>
              <a:t>Bolzano</a:t>
            </a:r>
            <a:r>
              <a:rPr lang="cs-CZ" dirty="0"/>
              <a:t> (1781-1848)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1831: </a:t>
            </a:r>
            <a:r>
              <a:rPr lang="cs-CZ" i="1" dirty="0"/>
              <a:t>O nejlepším státě: Myšlenky kohosi, jenž lidstvo miloval</a:t>
            </a:r>
          </a:p>
          <a:p>
            <a:r>
              <a:rPr lang="cs-CZ" dirty="0"/>
              <a:t>individuální vůle podřízena vůli celku – ve společnosti člověk dobrovolně svou svobodu omezuje – občanská společnost (rozdíl mezi „státem“ a „společností“)</a:t>
            </a:r>
          </a:p>
          <a:p>
            <a:r>
              <a:rPr lang="cs-CZ" dirty="0"/>
              <a:t>stát má zabezpečit, aby občan nebyl nucen považovat za pravdu to, co za ni nepokládá („čemu v srdci nevěří“) – svoboda přesvědčení, svoboda náboženská (</a:t>
            </a:r>
            <a:r>
              <a:rPr lang="cs-CZ" dirty="0" err="1"/>
              <a:t>Bolzano</a:t>
            </a:r>
            <a:r>
              <a:rPr lang="cs-CZ" dirty="0"/>
              <a:t> důvěřuje v osvícenou – rozumnou cenzuru  nejlepšího státu – pro společné / obecné dobro)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A3600-098F-436B-9247-2DA55D09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Jan Palach</a:t>
            </a:r>
            <a:br>
              <a:rPr lang="cs-CZ" dirty="0"/>
            </a:br>
            <a:r>
              <a:rPr lang="cs-CZ" dirty="0"/>
              <a:t>člověk, který chtěl bránit lidskost jednání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F3A1E4-B079-464F-8664-49E70A2903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t="10169" r="13885" b="8727"/>
          <a:stretch/>
        </p:blipFill>
        <p:spPr bwMode="auto">
          <a:xfrm>
            <a:off x="4151784" y="1370311"/>
            <a:ext cx="3600399" cy="54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8149086-3B8B-4840-B868-B48B92D2988D}"/>
              </a:ext>
            </a:extLst>
          </p:cNvPr>
          <p:cNvSpPr txBox="1"/>
          <p:nvPr/>
        </p:nvSpPr>
        <p:spPr>
          <a:xfrm>
            <a:off x="7780649" y="508518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Dopis Jiřího Palacha svému bratrovi, Janu Palachovi</a:t>
            </a:r>
          </a:p>
        </p:txBody>
      </p:sp>
    </p:spTree>
    <p:extLst>
      <p:ext uri="{BB962C8B-B14F-4D97-AF65-F5344CB8AC3E}">
        <p14:creationId xmlns:p14="http://schemas.microsoft.com/office/powerpoint/2010/main" val="287908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EF17C-FAF7-42A4-B8F9-E3AFDA51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Václav Havel</a:t>
            </a:r>
            <a:br>
              <a:rPr lang="cs-CZ" dirty="0"/>
            </a:br>
            <a:r>
              <a:rPr lang="cs-CZ" dirty="0"/>
              <a:t>člověk, kterého zná svět jako ochránce lidských práv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431CECB-FF42-4652-8CAB-BFCD26555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41" t="10178" r="22541" b="2317"/>
          <a:stretch/>
        </p:blipFill>
        <p:spPr>
          <a:xfrm>
            <a:off x="3935760" y="1458172"/>
            <a:ext cx="4176464" cy="49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77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Širokoúhlá obrazovka</PresentationFormat>
  <Paragraphs>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sady Office</vt:lpstr>
      <vt:lpstr>Lidská práva: Přístupy a výklady 6</vt:lpstr>
      <vt:lpstr>Mikuláš z Pelhřimova (1385-1459), Petr Chelčický (1379-1460)</vt:lpstr>
      <vt:lpstr>Jiří z Poděbrad (1420-1471)</vt:lpstr>
      <vt:lpstr>Jednota bratrská (*1457), Komenský (1592-1670)</vt:lpstr>
      <vt:lpstr>Majestát Rudolfa II.</vt:lpstr>
      <vt:lpstr>Bernard Bolzano (1781-1848)</vt:lpstr>
      <vt:lpstr>Jan Palach člověk, který chtěl bránit lidskost jednání</vt:lpstr>
      <vt:lpstr>Václav Havel člověk, kterého zná svět jako ochránce lidských práv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Lidská práva: Přístupy a výklady 6</dc:title>
  <dc:creator>Svobodová Zuzana PhDr. Ph.D.</dc:creator>
  <cp:lastModifiedBy>Svobodová Zuzana PhDr. Ph.D.</cp:lastModifiedBy>
  <cp:revision>1</cp:revision>
  <dcterms:created xsi:type="dcterms:W3CDTF">2021-11-19T14:00:57Z</dcterms:created>
  <dcterms:modified xsi:type="dcterms:W3CDTF">2021-11-19T14:01:16Z</dcterms:modified>
</cp:coreProperties>
</file>