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376" r:id="rId12"/>
    <p:sldId id="269" r:id="rId13"/>
    <p:sldId id="270" r:id="rId14"/>
    <p:sldId id="276" r:id="rId15"/>
    <p:sldId id="275" r:id="rId16"/>
    <p:sldId id="361" r:id="rId17"/>
    <p:sldId id="278" r:id="rId18"/>
    <p:sldId id="359" r:id="rId19"/>
    <p:sldId id="360" r:id="rId20"/>
    <p:sldId id="272" r:id="rId21"/>
    <p:sldId id="273" r:id="rId22"/>
    <p:sldId id="378" r:id="rId23"/>
    <p:sldId id="274" r:id="rId24"/>
    <p:sldId id="281" r:id="rId25"/>
    <p:sldId id="282" r:id="rId26"/>
    <p:sldId id="283" r:id="rId27"/>
    <p:sldId id="363" r:id="rId28"/>
    <p:sldId id="375" r:id="rId29"/>
    <p:sldId id="284" r:id="rId30"/>
    <p:sldId id="285" r:id="rId31"/>
    <p:sldId id="286" r:id="rId32"/>
    <p:sldId id="288" r:id="rId33"/>
    <p:sldId id="289" r:id="rId34"/>
    <p:sldId id="352" r:id="rId35"/>
    <p:sldId id="291" r:id="rId36"/>
    <p:sldId id="292" r:id="rId37"/>
    <p:sldId id="293" r:id="rId38"/>
    <p:sldId id="294" r:id="rId39"/>
    <p:sldId id="290" r:id="rId40"/>
    <p:sldId id="328" r:id="rId41"/>
    <p:sldId id="379" r:id="rId42"/>
    <p:sldId id="364" r:id="rId43"/>
    <p:sldId id="332" r:id="rId44"/>
    <p:sldId id="353" r:id="rId45"/>
    <p:sldId id="335" r:id="rId46"/>
    <p:sldId id="350" r:id="rId47"/>
    <p:sldId id="371" r:id="rId48"/>
    <p:sldId id="373" r:id="rId49"/>
    <p:sldId id="356" r:id="rId50"/>
    <p:sldId id="377" r:id="rId51"/>
    <p:sldId id="374" r:id="rId52"/>
    <p:sldId id="365" r:id="rId53"/>
    <p:sldId id="327" r:id="rId54"/>
    <p:sldId id="366" r:id="rId55"/>
    <p:sldId id="336" r:id="rId56"/>
    <p:sldId id="355" r:id="rId57"/>
    <p:sldId id="334" r:id="rId58"/>
    <p:sldId id="367" r:id="rId59"/>
    <p:sldId id="357" r:id="rId60"/>
    <p:sldId id="358" r:id="rId61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6FAB"/>
    <a:srgbClr val="C06E1B"/>
    <a:srgbClr val="EB453F"/>
    <a:srgbClr val="884A00"/>
    <a:srgbClr val="22B6B8"/>
    <a:srgbClr val="50B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90" autoAdjust="0"/>
  </p:normalViewPr>
  <p:slideViewPr>
    <p:cSldViewPr>
      <p:cViewPr>
        <p:scale>
          <a:sx n="100" d="100"/>
          <a:sy n="100" d="100"/>
        </p:scale>
        <p:origin x="-1240" y="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AE78A767-D46F-B54D-91A8-ED0B85A50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6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erol" TargetMode="External"/><Relationship Id="rId4" Type="http://schemas.openxmlformats.org/officeDocument/2006/relationships/hyperlink" Target="https://en.wikipedia.org/wiki/Hydroxyl" TargetMode="External"/><Relationship Id="rId5" Type="http://schemas.openxmlformats.org/officeDocument/2006/relationships/hyperlink" Target="https://en.wikipedia.org/wiki/Cholestan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4AE20A-6F16-EB43-99CD-16430769F8E1}" type="slidenum">
              <a:rPr lang="en-US"/>
              <a:pPr/>
              <a:t>1</a:t>
            </a:fld>
            <a:endParaRPr lang="en-US"/>
          </a:p>
        </p:txBody>
      </p:sp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AB29F5-97D2-D643-86FF-B9D7F243CAAC}" type="slidenum">
              <a:rPr lang="en-US"/>
              <a:pPr/>
              <a:t>10</a:t>
            </a:fld>
            <a:endParaRPr lang="en-US"/>
          </a:p>
        </p:txBody>
      </p:sp>
      <p:sp>
        <p:nvSpPr>
          <p:cNvPr id="870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70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err="1" smtClean="0"/>
              <a:t>Ras</a:t>
            </a:r>
            <a:r>
              <a:rPr lang="en-US" dirty="0" smtClean="0"/>
              <a:t> is not a kinase</a:t>
            </a:r>
            <a:r>
              <a:rPr lang="is-IS" dirty="0" smtClean="0"/>
              <a:t>…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72F9F5-78FE-3641-B304-25D22C4BD2DA}" type="slidenum">
              <a:rPr lang="en-US"/>
              <a:pPr/>
              <a:t>12</a:t>
            </a:fld>
            <a:endParaRPr lang="en-US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7F29B18E-864E-7243-9D7D-DC8E3471DABF}" type="slidenum">
              <a:rPr lang="en-US" sz="1200"/>
              <a:pPr algn="r"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9011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011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 smtClean="0">
                <a:cs typeface="ＭＳ Ｐゴシック" charset="0"/>
              </a:rPr>
              <a:t>Ligands: Spitz, Boss, </a:t>
            </a:r>
            <a:r>
              <a:rPr lang="en-US" dirty="0" err="1" smtClean="0">
                <a:cs typeface="ＭＳ Ｐゴシック" charset="0"/>
              </a:rPr>
              <a:t>Gurken</a:t>
            </a:r>
            <a:r>
              <a:rPr lang="en-US" dirty="0" smtClean="0">
                <a:cs typeface="ＭＳ Ｐゴシック" charset="0"/>
              </a:rPr>
              <a:t>, Vein… In</a:t>
            </a:r>
            <a:r>
              <a:rPr lang="en-US" baseline="0" dirty="0" smtClean="0">
                <a:cs typeface="ＭＳ Ｐゴシック" charset="0"/>
              </a:rPr>
              <a:t> the membrane or secreted forms (EGF is secreted)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 smtClean="0">
                <a:cs typeface="ＭＳ Ｐゴシック" charset="0"/>
              </a:rPr>
              <a:t>Receptors: </a:t>
            </a:r>
            <a:r>
              <a:rPr lang="en-US" baseline="0" dirty="0" err="1" smtClean="0">
                <a:cs typeface="ＭＳ Ｐゴシック" charset="0"/>
              </a:rPr>
              <a:t>Sevenless</a:t>
            </a:r>
            <a:r>
              <a:rPr lang="en-US" baseline="0" dirty="0" smtClean="0">
                <a:cs typeface="ＭＳ Ｐゴシック" charset="0"/>
              </a:rPr>
              <a:t>, Torso, EGFR</a:t>
            </a:r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E7AFC3-19E9-584F-B63D-0D0E2131B212}" type="slidenum">
              <a:rPr lang="en-US"/>
              <a:pPr/>
              <a:t>13</a:t>
            </a:fld>
            <a:endParaRPr lang="en-US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C4CDE74A-7E21-9446-A89E-160833E59F50}" type="slidenum">
              <a:rPr lang="en-US" sz="1200"/>
              <a:pPr algn="r"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9113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113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5DDFCA-AB35-7F49-8EED-E073C07E321A}" type="slidenum">
              <a:rPr lang="en-US"/>
              <a:pPr/>
              <a:t>14</a:t>
            </a:fld>
            <a:endParaRPr lang="en-US"/>
          </a:p>
        </p:txBody>
      </p:sp>
      <p:sp>
        <p:nvSpPr>
          <p:cNvPr id="97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72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BD7907-800B-A749-A394-25DB0225B8A8}" type="slidenum">
              <a:rPr lang="en-US"/>
              <a:pPr/>
              <a:t>15</a:t>
            </a:fld>
            <a:endParaRPr lang="en-US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1726C296-7368-5141-8677-9D6C2BCD8865}" type="slidenum">
              <a:rPr lang="en-US" sz="1200"/>
              <a:pPr algn="r">
                <a:buClrTx/>
                <a:buFontTx/>
                <a:buNone/>
              </a:pPr>
              <a:t>15</a:t>
            </a:fld>
            <a:endParaRPr lang="en-US" sz="1200"/>
          </a:p>
        </p:txBody>
      </p:sp>
      <p:sp>
        <p:nvSpPr>
          <p:cNvPr id="9625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62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BD7907-800B-A749-A394-25DB0225B8A8}" type="slidenum">
              <a:rPr lang="en-US"/>
              <a:pPr/>
              <a:t>16</a:t>
            </a:fld>
            <a:endParaRPr lang="en-US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1726C296-7368-5141-8677-9D6C2BCD8865}" type="slidenum">
              <a:rPr lang="en-US" sz="1200"/>
              <a:pPr algn="r">
                <a:buClrTx/>
                <a:buFontTx/>
                <a:buNone/>
              </a:pPr>
              <a:t>16</a:t>
            </a:fld>
            <a:endParaRPr lang="en-US" sz="1200"/>
          </a:p>
        </p:txBody>
      </p:sp>
      <p:sp>
        <p:nvSpPr>
          <p:cNvPr id="9625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62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D1C1FE-DA2F-DB44-9023-D5ABC55908B9}" type="slidenum">
              <a:rPr lang="en-US"/>
              <a:pPr/>
              <a:t>17</a:t>
            </a:fld>
            <a:endParaRPr lang="en-US"/>
          </a:p>
        </p:txBody>
      </p:sp>
      <p:sp>
        <p:nvSpPr>
          <p:cNvPr id="993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Cdc25 – cell cycle</a:t>
            </a:r>
          </a:p>
          <a:p>
            <a:r>
              <a:rPr lang="en-US" dirty="0" err="1" smtClean="0"/>
              <a:t>PPARg</a:t>
            </a:r>
            <a:r>
              <a:rPr lang="en-US" dirty="0" smtClean="0"/>
              <a:t> – metabolism</a:t>
            </a:r>
          </a:p>
          <a:p>
            <a:r>
              <a:rPr lang="en-US" dirty="0" smtClean="0"/>
              <a:t>MKP-1/2 phosphatase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learn.cellsignal.eu</a:t>
            </a:r>
            <a:r>
              <a:rPr lang="de-DE" dirty="0" smtClean="0"/>
              <a:t>/</a:t>
            </a:r>
            <a:r>
              <a:rPr lang="de-DE" dirty="0" err="1" smtClean="0"/>
              <a:t>hubfs</a:t>
            </a:r>
            <a:r>
              <a:rPr lang="de-DE" dirty="0" smtClean="0"/>
              <a:t>/</a:t>
            </a:r>
            <a:r>
              <a:rPr lang="de-DE" dirty="0" err="1" smtClean="0"/>
              <a:t>landing</a:t>
            </a:r>
            <a:r>
              <a:rPr lang="de-DE" dirty="0" smtClean="0"/>
              <a:t>-pages/2016/2016-02,_CancerCampaign_PathwayHandouts/RTK-</a:t>
            </a:r>
            <a:r>
              <a:rPr lang="de-DE" dirty="0" err="1" smtClean="0"/>
              <a:t>Signaling</a:t>
            </a:r>
            <a:r>
              <a:rPr lang="de-DE" dirty="0" smtClean="0"/>
              <a:t>/2016_05_RKT_PW_Handout_digital.pdf?__hssc=258173013.1.1470218510288&amp;__hstc=258173013.10b3c021b40d66a6526d297b89a9a476.1470218510287.1470218510287.1470218510287.1&amp;__hsfp=3477883231&amp;hsCtaTracking=33450a05-64e3-48e2-9a76-cb3e71d159dc%7C31d2b856-f570-4829-97df-4bc11cc6e754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E78A767-D46F-B54D-91A8-ED0B85A501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86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EGFR</a:t>
            </a:r>
            <a:r>
              <a:rPr lang="en-US" baseline="0" dirty="0" smtClean="0"/>
              <a:t> first discovered member of the family, also called ErbB1, Her1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E78A767-D46F-B54D-91A8-ED0B85A5013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2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79278E-2100-6146-98F8-C1C8B9F29496}" type="slidenum">
              <a:rPr lang="en-US"/>
              <a:pPr/>
              <a:t>20</a:t>
            </a:fld>
            <a:endParaRPr lang="en-US"/>
          </a:p>
        </p:txBody>
      </p:sp>
      <p:sp>
        <p:nvSpPr>
          <p:cNvPr id="93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3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Ligand maturation and release…</a:t>
            </a:r>
          </a:p>
          <a:p>
            <a:r>
              <a:rPr lang="en-US" dirty="0" smtClean="0"/>
              <a:t>Receptor maturation, recycling…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A5C987-922C-FA46-B963-CE9CD8292044}" type="slidenum">
              <a:rPr lang="en-US"/>
              <a:pPr/>
              <a:t>2</a:t>
            </a:fld>
            <a:endParaRPr lang="en-US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Which type of kinases do</a:t>
            </a:r>
            <a:r>
              <a:rPr lang="en-US" baseline="0" dirty="0" smtClean="0"/>
              <a:t> we know?  </a:t>
            </a:r>
            <a:r>
              <a:rPr lang="en-US" baseline="0" dirty="0" err="1" smtClean="0"/>
              <a:t>Tyrosin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Thr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Histidin</a:t>
            </a:r>
            <a:r>
              <a:rPr lang="is-IS" baseline="0" dirty="0" smtClean="0"/>
              <a:t>…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5C508-DD3F-5F4B-BBC7-DFAEF824D857}" type="slidenum">
              <a:rPr lang="en-US"/>
              <a:pPr/>
              <a:t>21</a:t>
            </a:fld>
            <a:endParaRPr lang="en-US"/>
          </a:p>
        </p:txBody>
      </p:sp>
      <p:sp>
        <p:nvSpPr>
          <p:cNvPr id="942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A7B93B-F082-1B43-A91B-8DFBA8569B82}" type="slidenum">
              <a:rPr lang="en-US"/>
              <a:pPr/>
              <a:t>22</a:t>
            </a:fld>
            <a:endParaRPr lang="en-US"/>
          </a:p>
        </p:txBody>
      </p:sp>
      <p:sp>
        <p:nvSpPr>
          <p:cNvPr id="952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A7B93B-F082-1B43-A91B-8DFBA8569B82}" type="slidenum">
              <a:rPr lang="en-US"/>
              <a:pPr/>
              <a:t>23</a:t>
            </a:fld>
            <a:endParaRPr lang="en-US"/>
          </a:p>
        </p:txBody>
      </p:sp>
      <p:sp>
        <p:nvSpPr>
          <p:cNvPr id="952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27B207-38A3-774F-9C2A-CF754A5EF906}" type="slidenum">
              <a:rPr lang="en-US"/>
              <a:pPr/>
              <a:t>24</a:t>
            </a:fld>
            <a:endParaRPr lang="en-US"/>
          </a:p>
        </p:txBody>
      </p:sp>
      <p:sp>
        <p:nvSpPr>
          <p:cNvPr id="102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9BE4D2-A74B-364C-B12B-B12BFF4EBFBE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34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err="1" smtClean="0"/>
              <a:t>Src</a:t>
            </a:r>
            <a:r>
              <a:rPr lang="en-US" dirty="0" smtClean="0"/>
              <a:t> is not bound </a:t>
            </a:r>
            <a:r>
              <a:rPr lang="en-US" dirty="0" err="1" smtClean="0"/>
              <a:t>direcly</a:t>
            </a:r>
            <a:r>
              <a:rPr lang="en-US" dirty="0" smtClean="0"/>
              <a:t> </a:t>
            </a:r>
            <a:r>
              <a:rPr lang="en-US" smtClean="0"/>
              <a:t>ot</a:t>
            </a:r>
            <a:r>
              <a:rPr lang="en-US" baseline="0" dirty="0" smtClean="0"/>
              <a:t> the receptor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ECFFBE-F865-6946-A525-23497255AA66}" type="slidenum">
              <a:rPr lang="en-US"/>
              <a:pPr/>
              <a:t>26</a:t>
            </a:fld>
            <a:endParaRPr lang="en-US"/>
          </a:p>
        </p:txBody>
      </p:sp>
      <p:sp>
        <p:nvSpPr>
          <p:cNvPr id="1044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Src</a:t>
            </a:r>
            <a:r>
              <a:rPr lang="en-US" dirty="0" smtClean="0"/>
              <a:t> is often not directly associated with a receptor</a:t>
            </a:r>
            <a:r>
              <a:rPr lang="en-US" baseline="0" dirty="0" smtClean="0"/>
              <a:t> but still activated by it</a:t>
            </a:r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Bishop and </a:t>
            </a:r>
            <a:r>
              <a:rPr lang="en-US" baseline="0" dirty="0" err="1" smtClean="0"/>
              <a:t>Warmus</a:t>
            </a:r>
            <a:r>
              <a:rPr lang="en-US" baseline="0" dirty="0" smtClean="0"/>
              <a:t> got Noble prize for cracking the mechanism of the </a:t>
            </a:r>
            <a:r>
              <a:rPr lang="en-US" baseline="0" dirty="0" err="1" smtClean="0"/>
              <a:t>retorvirus</a:t>
            </a:r>
            <a:r>
              <a:rPr lang="en-US" baseline="0" dirty="0" smtClean="0"/>
              <a:t> MMLV that also causes </a:t>
            </a:r>
            <a:r>
              <a:rPr lang="en-US" baseline="0" dirty="0" err="1" smtClean="0"/>
              <a:t>transmisbale</a:t>
            </a:r>
            <a:r>
              <a:rPr lang="en-US" baseline="0" dirty="0" smtClean="0"/>
              <a:t> cancer and therefore behaves as oncogene (1989).</a:t>
            </a:r>
          </a:p>
          <a:p>
            <a:r>
              <a:rPr lang="en-US" baseline="0" dirty="0" smtClean="0"/>
              <a:t>Oncogenes were first discovered in viruses, only then in normal cells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E78A767-D46F-B54D-91A8-ED0B85A5013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64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E78A767-D46F-B54D-91A8-ED0B85A5013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3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7FDC31-040A-A942-B237-54E3A33D2315}" type="slidenum">
              <a:rPr lang="en-US"/>
              <a:pPr/>
              <a:t>29</a:t>
            </a:fld>
            <a:endParaRPr lang="en-US"/>
          </a:p>
        </p:txBody>
      </p:sp>
      <p:sp>
        <p:nvSpPr>
          <p:cNvPr id="1054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0C522C-7AF4-114F-AEA3-7D38FF075C79}" type="slidenum">
              <a:rPr lang="en-US"/>
              <a:pPr/>
              <a:t>30</a:t>
            </a:fld>
            <a:endParaRPr lang="en-US"/>
          </a:p>
        </p:txBody>
      </p:sp>
      <p:sp>
        <p:nvSpPr>
          <p:cNvPr id="1064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69C156-DC9C-114F-A13B-6C59FBCC3813}" type="slidenum">
              <a:rPr lang="en-US"/>
              <a:pPr/>
              <a:t>3</a:t>
            </a:fld>
            <a:endParaRPr lang="en-US"/>
          </a:p>
        </p:txBody>
      </p:sp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8C4BEE-315D-624B-BD56-101FF7B3232F}" type="slidenum">
              <a:rPr lang="en-US"/>
              <a:pPr/>
              <a:t>31</a:t>
            </a:fld>
            <a:endParaRPr lang="en-US"/>
          </a:p>
        </p:txBody>
      </p:sp>
      <p:sp>
        <p:nvSpPr>
          <p:cNvPr id="1075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75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DBF386-7374-D249-9FDB-44EAEDBDF2B8}" type="slidenum">
              <a:rPr lang="en-US"/>
              <a:pPr/>
              <a:t>32</a:t>
            </a:fld>
            <a:endParaRPr lang="en-US"/>
          </a:p>
        </p:txBody>
      </p:sp>
      <p:sp>
        <p:nvSpPr>
          <p:cNvPr id="1095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95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06FD01-1B30-764B-A493-23EFF4748F04}" type="slidenum">
              <a:rPr lang="en-US"/>
              <a:pPr/>
              <a:t>33</a:t>
            </a:fld>
            <a:endParaRPr lang="en-US"/>
          </a:p>
        </p:txBody>
      </p:sp>
      <p:sp>
        <p:nvSpPr>
          <p:cNvPr id="1105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05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1DF3F4-05E1-0D4C-8F3C-0A784C678992}" type="slidenum">
              <a:rPr lang="en-US"/>
              <a:pPr/>
              <a:t>35</a:t>
            </a:fld>
            <a:endParaRPr lang="en-US"/>
          </a:p>
        </p:txBody>
      </p:sp>
      <p:sp>
        <p:nvSpPr>
          <p:cNvPr id="1126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B1ADA3-21D1-CA43-A0FA-78FA82A4EFBC}" type="slidenum">
              <a:rPr lang="en-US"/>
              <a:pPr/>
              <a:t>36</a:t>
            </a:fld>
            <a:endParaRPr lang="en-US"/>
          </a:p>
        </p:txBody>
      </p:sp>
      <p:sp>
        <p:nvSpPr>
          <p:cNvPr id="1136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36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Exists also in </a:t>
            </a:r>
            <a:r>
              <a:rPr lang="en-US" dirty="0" err="1" smtClean="0"/>
              <a:t>trypanosoma</a:t>
            </a:r>
            <a:r>
              <a:rPr lang="en-US" dirty="0" smtClean="0"/>
              <a:t>, </a:t>
            </a:r>
            <a:r>
              <a:rPr lang="en-US" dirty="0" err="1" smtClean="0"/>
              <a:t>f.e</a:t>
            </a:r>
            <a:r>
              <a:rPr lang="en-US" dirty="0" smtClean="0"/>
              <a:t>. </a:t>
            </a:r>
            <a:r>
              <a:rPr lang="en-US" dirty="0" err="1" smtClean="0"/>
              <a:t>coenzym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synthetase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67F61-736E-094C-A38B-AD69FEEDAE11}" type="slidenum">
              <a:rPr lang="en-US"/>
              <a:pPr/>
              <a:t>37</a:t>
            </a:fld>
            <a:endParaRPr lang="en-US"/>
          </a:p>
        </p:txBody>
      </p:sp>
      <p:sp>
        <p:nvSpPr>
          <p:cNvPr id="1146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952FE1-D25C-264D-AE50-A93BAA71914E}" type="slidenum">
              <a:rPr lang="en-US"/>
              <a:pPr/>
              <a:t>38</a:t>
            </a:fld>
            <a:endParaRPr lang="en-US"/>
          </a:p>
        </p:txBody>
      </p:sp>
      <p:sp>
        <p:nvSpPr>
          <p:cNvPr id="1157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57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So bacteria stops from time to time to check if </a:t>
            </a:r>
            <a:r>
              <a:rPr lang="en-US" dirty="0" err="1" smtClean="0"/>
              <a:t>atractant</a:t>
            </a:r>
            <a:r>
              <a:rPr lang="en-US" dirty="0" smtClean="0"/>
              <a:t> is still present…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41E35-F7E6-7247-9462-FDF9C97D5C70}" type="slidenum">
              <a:rPr lang="en-US"/>
              <a:pPr/>
              <a:t>39</a:t>
            </a:fld>
            <a:endParaRPr lang="en-US"/>
          </a:p>
        </p:txBody>
      </p:sp>
      <p:sp>
        <p:nvSpPr>
          <p:cNvPr id="1116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16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ANPCR does not have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guanylyl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cyklase</a:t>
            </a:r>
            <a:r>
              <a:rPr lang="en-US" baseline="0" dirty="0" smtClean="0"/>
              <a:t> domain but homology to other RGC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E78A767-D46F-B54D-91A8-ED0B85A5013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30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6796B47-5315-C84E-8ED3-72F90256B160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  <a:hlinkClick r:id="rId3"/>
              </a:rPr>
              <a:t>Sterols are forms of steroids with a 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  <a:hlinkClick r:id="rId4"/>
              </a:rPr>
              <a:t>hydroxyl group at position three and a skeleton derived from 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  <a:hlinkClick r:id="rId5"/>
              </a:rPr>
              <a:t>cholestane.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63014-6153-1F4B-8770-D3ED14E01D5F}" type="slidenum">
              <a:rPr lang="en-US"/>
              <a:pPr/>
              <a:t>4</a:t>
            </a:fld>
            <a:endParaRPr lang="en-US"/>
          </a:p>
        </p:txBody>
      </p:sp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</a:rPr>
              <a:t>RXR – binds only 9-cis retinoic acid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RAR – binds all-trans retinoic acid or 9-cis retinoic acid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II a III – different spacing between HRE, therefore specificity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E78A767-D46F-B54D-91A8-ED0B85A5013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2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four – often orphan, not known ligand and function…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E78A767-D46F-B54D-91A8-ED0B85A5013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44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F0507B-BA08-E346-AC9B-6EDEC062CB75}" type="slidenum">
              <a:rPr lang="en-US"/>
              <a:pPr/>
              <a:t>53</a:t>
            </a:fld>
            <a:endParaRPr lang="en-US"/>
          </a:p>
        </p:txBody>
      </p:sp>
      <p:sp>
        <p:nvSpPr>
          <p:cNvPr id="149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9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monitored the </a:t>
            </a:r>
            <a:r>
              <a:rPr lang="en-US" dirty="0" err="1" smtClean="0"/>
              <a:t>amunt</a:t>
            </a:r>
            <a:r>
              <a:rPr lang="en-US" baseline="0" dirty="0" smtClean="0"/>
              <a:t> of YFP </a:t>
            </a:r>
            <a:r>
              <a:rPr lang="en-US" baseline="0" dirty="0" err="1" smtClean="0"/>
              <a:t>labelled</a:t>
            </a:r>
            <a:r>
              <a:rPr lang="en-US" baseline="0" dirty="0" smtClean="0"/>
              <a:t> ERK that enters nucleus after EGF stimulation (so not transcription of ERK2)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E78A767-D46F-B54D-91A8-ED0B85A5013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02F912-4122-D445-A787-93317CEBCED1}" type="slidenum">
              <a:rPr lang="en-US"/>
              <a:pPr/>
              <a:t>5</a:t>
            </a:fld>
            <a:endParaRPr lang="en-US"/>
          </a:p>
        </p:txBody>
      </p:sp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Insulin</a:t>
            </a:r>
            <a:r>
              <a:rPr lang="en-US" baseline="0" dirty="0" smtClean="0"/>
              <a:t> makes </a:t>
            </a:r>
            <a:r>
              <a:rPr lang="en-US" baseline="0" dirty="0" err="1" smtClean="0"/>
              <a:t>hexamers</a:t>
            </a:r>
            <a:r>
              <a:rPr lang="is-IS" baseline="0" dirty="0" smtClean="0"/>
              <a:t>…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A0DC6-E23A-384C-BB05-5BE6C711BEA3}" type="slidenum">
              <a:rPr lang="en-US"/>
              <a:pPr/>
              <a:t>6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45C9AB99-B108-C54F-8451-3402F4A4013A}" type="slidenum">
              <a:rPr lang="en-US" sz="1200"/>
              <a:pPr algn="r"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8192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38D78D-B0FA-844A-AC19-53114E977B92}" type="slidenum">
              <a:rPr lang="en-US"/>
              <a:pPr/>
              <a:t>7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4E0A300A-A923-B04E-83BE-17C235541695}" type="slidenum">
              <a:rPr lang="en-US" sz="1200"/>
              <a:pPr algn="r"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829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6E8C90-3EC4-464F-90EC-25DBD0B2DDF1}" type="slidenum">
              <a:rPr lang="en-US"/>
              <a:pPr/>
              <a:t>8</a:t>
            </a:fld>
            <a:endParaRPr lang="en-US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3C120B2E-EA25-FF4A-9E29-58CC47411498}" type="slidenum">
              <a:rPr lang="en-US" sz="1200"/>
              <a:pPr algn="r"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8397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 smtClean="0">
                <a:cs typeface="ＭＳ Ｐゴシック" charset="0"/>
              </a:rPr>
              <a:t>PTB – </a:t>
            </a:r>
            <a:r>
              <a:rPr lang="en-US" dirty="0" err="1" smtClean="0">
                <a:cs typeface="ＭＳ Ｐゴシック" charset="0"/>
              </a:rPr>
              <a:t>phospho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tyrosin</a:t>
            </a:r>
            <a:r>
              <a:rPr lang="en-US" baseline="0" dirty="0" smtClean="0">
                <a:cs typeface="ＭＳ Ｐゴシック" charset="0"/>
              </a:rPr>
              <a:t> binding domain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 smtClean="0">
                <a:cs typeface="ＭＳ Ｐゴシック" charset="0"/>
              </a:rPr>
              <a:t>Insulin – IRS – Pi3K – lipid modification – Pdk1 still on membrane – PKB/AKT in cytoplasm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 smtClean="0">
                <a:cs typeface="ＭＳ Ｐゴシック" charset="0"/>
              </a:rPr>
              <a:t>SH3 –recognition of </a:t>
            </a:r>
            <a:r>
              <a:rPr lang="en-US" baseline="0" dirty="0" err="1" smtClean="0">
                <a:cs typeface="ＭＳ Ｐゴシック" charset="0"/>
              </a:rPr>
              <a:t>prolin</a:t>
            </a:r>
            <a:r>
              <a:rPr lang="en-US" baseline="0" dirty="0" smtClean="0">
                <a:cs typeface="ＭＳ Ｐゴシック" charset="0"/>
              </a:rPr>
              <a:t> rich </a:t>
            </a:r>
            <a:r>
              <a:rPr lang="en-US" baseline="0" dirty="0" err="1" smtClean="0">
                <a:cs typeface="ＭＳ Ｐゴシック" charset="0"/>
              </a:rPr>
              <a:t>motivs</a:t>
            </a:r>
            <a:endParaRPr lang="en-US" baseline="0" dirty="0">
              <a:cs typeface="ＭＳ Ｐゴシック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 smtClean="0">
                <a:cs typeface="ＭＳ Ｐゴシック" charset="0"/>
              </a:rPr>
              <a:t>PH3 – recognition of modified lipids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B7E47A-8F62-2446-A53B-BB7628A2482E}" type="slidenum">
              <a:rPr lang="en-US"/>
              <a:pPr/>
              <a:t>9</a:t>
            </a:fld>
            <a:endParaRPr lang="en-US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4B9B8024-752D-024B-8EB9-8790DBD58966}" type="slidenum">
              <a:rPr lang="en-US" sz="1200"/>
              <a:pPr algn="r"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8601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 smtClean="0">
                <a:cs typeface="ＭＳ Ｐゴシック" charset="0"/>
              </a:rPr>
              <a:t>Or</a:t>
            </a:r>
            <a:r>
              <a:rPr lang="en-US" baseline="0" dirty="0" smtClean="0">
                <a:cs typeface="ＭＳ Ｐゴシック" charset="0"/>
              </a:rPr>
              <a:t> AKT in the case of PI3K activation…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 smtClean="0">
                <a:cs typeface="ＭＳ Ｐゴシック" charset="0"/>
              </a:rPr>
              <a:t>H,K,N </a:t>
            </a:r>
            <a:r>
              <a:rPr lang="en-US" baseline="0" dirty="0" err="1" smtClean="0">
                <a:cs typeface="ＭＳ Ｐゴシック" charset="0"/>
              </a:rPr>
              <a:t>Ras</a:t>
            </a:r>
            <a:r>
              <a:rPr lang="en-US" baseline="0" dirty="0" smtClean="0">
                <a:cs typeface="ＭＳ Ｐゴシック" charset="0"/>
              </a:rPr>
              <a:t> – three human genes for </a:t>
            </a:r>
            <a:r>
              <a:rPr lang="en-US" baseline="0" dirty="0" err="1" smtClean="0">
                <a:cs typeface="ＭＳ Ｐゴシック" charset="0"/>
              </a:rPr>
              <a:t>Ras</a:t>
            </a:r>
            <a:endParaRPr lang="en-US" baseline="0" dirty="0" smtClean="0">
              <a:cs typeface="ＭＳ Ｐゴシック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baseline="0" dirty="0" smtClean="0">
                <a:cs typeface="ＭＳ Ｐゴシック" charset="0"/>
              </a:rPr>
              <a:t>As </a:t>
            </a:r>
            <a:r>
              <a:rPr lang="en-US" baseline="0" dirty="0" err="1" smtClean="0">
                <a:cs typeface="ＭＳ Ｐゴシック" charset="0"/>
              </a:rPr>
              <a:t>oposed</a:t>
            </a:r>
            <a:r>
              <a:rPr lang="en-US" baseline="0" dirty="0" smtClean="0">
                <a:cs typeface="ＭＳ Ｐゴシック" charset="0"/>
              </a:rPr>
              <a:t> to </a:t>
            </a:r>
            <a:r>
              <a:rPr lang="en-US" baseline="0" dirty="0" err="1" smtClean="0">
                <a:cs typeface="ＭＳ Ｐゴシック" charset="0"/>
              </a:rPr>
              <a:t>trimer</a:t>
            </a:r>
            <a:r>
              <a:rPr lang="en-US" baseline="0" dirty="0" smtClean="0">
                <a:cs typeface="ＭＳ Ｐゴシック" charset="0"/>
              </a:rPr>
              <a:t> G-proteins…</a:t>
            </a:r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089617-DB85-0245-B2CF-60A0BAC69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96C01F-0EEA-734B-B0D3-CB179CA3E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3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4816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4816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1A8A71-E8E0-0245-B576-E780BDA27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A50BDC-E105-1C47-9BD4-C38977BEE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1F1D61-FE79-D34B-8CB6-47998D91FF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9343B1-E24B-4C47-A545-BD80C76814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6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B4E940-41DD-1940-AA54-3C7D28A5F6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2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AC698A-78F3-BD44-B413-590A52E27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7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9381AE-09B7-9B40-85F5-F3521906B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0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117872-52D1-9F44-B401-5C93F69021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0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B5BAA2-7453-7149-80C4-D3B62A9EF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E3C99F20-C2A9-7D44-9A07-1FC3AF9216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ＭＳ Ｐゴシック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ＭＳ Ｐゴシック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ＭＳ Ｐゴシック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ＭＳ Ｐゴシック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ＭＳ Ｐゴシック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ＭＳ Ｐゴシック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ＭＳ Ｐゴシック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s://www.youtube.com/watch?v=ewNvcFJEHbA" TargetMode="External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Relationship Id="rId7" Type="http://schemas.openxmlformats.org/officeDocument/2006/relationships/hyperlink" Target="https://www.youtube.com/watch?v=ewNvcFJEHbA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3568" y="620688"/>
            <a:ext cx="5975812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dirty="0">
                <a:latin typeface="Arial" charset="0"/>
              </a:rPr>
              <a:t>Signal transduction pathways II:</a:t>
            </a:r>
          </a:p>
          <a:p>
            <a:pPr eaLnBrk="1" hangingPunct="1">
              <a:buClrTx/>
              <a:buFontTx/>
              <a:buNone/>
            </a:pPr>
            <a:r>
              <a:rPr lang="en-US" dirty="0">
                <a:latin typeface="Arial" charset="0"/>
              </a:rPr>
              <a:t> </a:t>
            </a:r>
          </a:p>
          <a:p>
            <a:pPr marL="342900" indent="-342900" eaLnBrk="1" hangingPunct="1">
              <a:buFont typeface="Wingdings" charset="2"/>
              <a:buChar char="Ø"/>
            </a:pPr>
            <a:r>
              <a:rPr lang="en-US" dirty="0">
                <a:latin typeface="Arial" charset="0"/>
                <a:cs typeface="Arial" charset="0"/>
              </a:rPr>
              <a:t>    Enzyme-linked </a:t>
            </a:r>
            <a:r>
              <a:rPr lang="en-US" dirty="0" smtClean="0">
                <a:latin typeface="Arial" charset="0"/>
                <a:cs typeface="Arial" charset="0"/>
              </a:rPr>
              <a:t>receptors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Wingdings" charset="2"/>
              <a:buChar char="Ø"/>
            </a:pPr>
            <a:r>
              <a:rPr lang="en-US" dirty="0">
                <a:latin typeface="Arial" charset="0"/>
              </a:rPr>
              <a:t>    Nuclear receptors</a:t>
            </a:r>
          </a:p>
          <a:p>
            <a:pPr eaLnBrk="1" hangingPunct="1">
              <a:buClrTx/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ClrTx/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ClrTx/>
              <a:buFontTx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9" y="692696"/>
            <a:ext cx="44307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44008" y="6453336"/>
            <a:ext cx="9067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 dirty="0">
                <a:latin typeface="Arial" charset="0"/>
              </a:rPr>
              <a:t>Figure 15-19 </a:t>
            </a:r>
            <a:r>
              <a:rPr lang="en-US" sz="1100" i="1" dirty="0">
                <a:latin typeface="Arial" charset="0"/>
              </a:rPr>
              <a:t> Molecular Biology of the Cell</a:t>
            </a:r>
            <a:r>
              <a:rPr lang="en-US" sz="1100" dirty="0">
                <a:latin typeface="Arial" charset="0"/>
              </a:rPr>
              <a:t> (© Garland Science 2008)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004048" y="2057400"/>
            <a:ext cx="4140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Ras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: hyperactive forms such as Ras</a:t>
            </a:r>
            <a:r>
              <a:rPr lang="en-US" sz="1800" baseline="30000" dirty="0">
                <a:solidFill>
                  <a:srgbClr val="000000"/>
                </a:solidFill>
                <a:latin typeface="Arial" charset="0"/>
              </a:rPr>
              <a:t>V12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333399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 dominant, constitutively active</a:t>
            </a:r>
          </a:p>
          <a:p>
            <a:pPr>
              <a:lnSpc>
                <a:spcPct val="150000"/>
              </a:lnSpc>
              <a:buClr>
                <a:srgbClr val="333399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 resistant to inactivation by GAP 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  (no GTP hydrolysis)</a:t>
            </a:r>
          </a:p>
          <a:p>
            <a:pPr>
              <a:lnSpc>
                <a:spcPct val="150000"/>
              </a:lnSpc>
              <a:buClr>
                <a:srgbClr val="333399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Ras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required for cell proliferation;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  mutant in 30% of human cancers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5564188"/>
            <a:ext cx="63373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>
                <a:latin typeface="Arial" charset="0"/>
                <a:cs typeface="Utopia-Regular" charset="0"/>
              </a:rPr>
              <a:t>RTKs activate a Ras-GEF or inhibit a Ras-GAP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588946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GEF – guanine exchange factor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GAP – </a:t>
            </a:r>
            <a:r>
              <a:rPr lang="en-US" sz="2000" dirty="0" err="1" smtClean="0">
                <a:solidFill>
                  <a:srgbClr val="000000"/>
                </a:solidFill>
              </a:rPr>
              <a:t>GTPase</a:t>
            </a:r>
            <a:r>
              <a:rPr lang="en-US" sz="2000" dirty="0" smtClean="0">
                <a:solidFill>
                  <a:srgbClr val="000000"/>
                </a:solidFill>
              </a:rPr>
              <a:t> activating proteins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24744"/>
            <a:ext cx="3364809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8000"/>
                </a:solidFill>
              </a:rPr>
              <a:t>Ras</a:t>
            </a:r>
            <a:r>
              <a:rPr lang="en-US" sz="2200" dirty="0" smtClean="0">
                <a:solidFill>
                  <a:srgbClr val="008000"/>
                </a:solidFill>
              </a:rPr>
              <a:t> oncogenes are mutated in 20-30% of cancers</a:t>
            </a:r>
            <a:endParaRPr lang="en-US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8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1759"/>
            <a:ext cx="8531225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6553200"/>
            <a:ext cx="9067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Figure 15-57 </a:t>
            </a:r>
            <a:r>
              <a:rPr lang="en-US" sz="1100" i="1">
                <a:latin typeface="Arial" charset="0"/>
                <a:ea typeface="ヒラギノ角ゴ Pro W3" charset="0"/>
                <a:cs typeface="ヒラギノ角ゴ Pro W3" charset="0"/>
              </a:rPr>
              <a:t> Molecular Biology of the Cell</a:t>
            </a: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174875"/>
            <a:ext cx="7623175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460625" y="6051550"/>
            <a:ext cx="1828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/>
              <a:t>Grb2 in mammals</a:t>
            </a:r>
          </a:p>
        </p:txBody>
      </p:sp>
      <p:pic>
        <p:nvPicPr>
          <p:cNvPr id="2" name="Picture 1" descr="Screen Shot 2015-10-21 at 12.54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270" y="2341703"/>
            <a:ext cx="1740942" cy="35355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-396552" y="1988840"/>
            <a:ext cx="1224136" cy="432048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059" y="2492896"/>
            <a:ext cx="549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boss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954542"/>
            <a:ext cx="95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sevenless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5-10-21 at 1.00.4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23048"/>
            <a:ext cx="432048" cy="1270248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5" y="63872"/>
            <a:ext cx="783177" cy="12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7704" y="18864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b="1" dirty="0" err="1">
                <a:solidFill>
                  <a:srgbClr val="4700B8"/>
                </a:solidFill>
                <a:latin typeface="Arial" charset="0"/>
              </a:rPr>
              <a:t>Signalling</a:t>
            </a:r>
            <a:r>
              <a:rPr lang="en-US" b="1" dirty="0">
                <a:solidFill>
                  <a:srgbClr val="4700B8"/>
                </a:solidFill>
                <a:latin typeface="Arial" charset="0"/>
              </a:rPr>
              <a:t> through </a:t>
            </a:r>
            <a:r>
              <a:rPr lang="en-US" b="1" dirty="0" err="1" smtClean="0">
                <a:solidFill>
                  <a:srgbClr val="4700B8"/>
                </a:solidFill>
                <a:latin typeface="Arial" charset="0"/>
              </a:rPr>
              <a:t>Ras</a:t>
            </a:r>
            <a:r>
              <a:rPr lang="en-US" b="1" dirty="0" smtClean="0">
                <a:solidFill>
                  <a:srgbClr val="4700B8"/>
                </a:solidFill>
                <a:latin typeface="Arial" charset="0"/>
              </a:rPr>
              <a:t>: </a:t>
            </a:r>
            <a:r>
              <a:rPr lang="en-US" b="1" u="sng" dirty="0" smtClean="0">
                <a:solidFill>
                  <a:srgbClr val="4700B8"/>
                </a:solidFill>
                <a:latin typeface="Arial" charset="0"/>
              </a:rPr>
              <a:t>EGFR</a:t>
            </a:r>
            <a:r>
              <a:rPr lang="en-US" b="1" dirty="0" smtClean="0">
                <a:solidFill>
                  <a:srgbClr val="4700B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4700B8"/>
                </a:solidFill>
                <a:latin typeface="Arial" charset="0"/>
              </a:rPr>
              <a:t>signalling</a:t>
            </a:r>
            <a:endParaRPr lang="en-US" b="1" dirty="0">
              <a:solidFill>
                <a:srgbClr val="4700B8"/>
              </a:solidFill>
              <a:latin typeface="Arial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750296" y="188640"/>
            <a:ext cx="685800" cy="457200"/>
          </a:xfrm>
          <a:prstGeom prst="roundRect">
            <a:avLst>
              <a:gd name="adj" fmla="val 34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3" grpId="0" animBg="1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16675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6553200"/>
            <a:ext cx="9067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Figure 15-60 </a:t>
            </a:r>
            <a:r>
              <a:rPr lang="en-US" sz="1100" i="1">
                <a:latin typeface="Arial" charset="0"/>
                <a:ea typeface="ヒラギノ角ゴ Pro W3" charset="0"/>
                <a:cs typeface="ヒラギノ角ゴ Pro W3" charset="0"/>
              </a:rPr>
              <a:t> Molecular Biology of the Cell</a:t>
            </a: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629400" y="3541713"/>
            <a:ext cx="2514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mitogen activated kinase</a:t>
            </a:r>
          </a:p>
          <a:p>
            <a:pPr>
              <a:buClrTx/>
              <a:buFontTx/>
              <a:buNone/>
            </a:pPr>
            <a:r>
              <a:rPr lang="en-US" sz="1200"/>
              <a:t>(</a:t>
            </a:r>
            <a:r>
              <a:rPr lang="en-US" sz="1200" u="sng"/>
              <a:t>e</a:t>
            </a:r>
            <a:r>
              <a:rPr lang="en-US" sz="1200"/>
              <a:t>xtracellular signal </a:t>
            </a:r>
            <a:r>
              <a:rPr lang="en-US" sz="1200" u="sng"/>
              <a:t>r</a:t>
            </a:r>
            <a:r>
              <a:rPr lang="en-US" sz="1200"/>
              <a:t>egulated </a:t>
            </a:r>
            <a:r>
              <a:rPr lang="en-US" sz="1200" u="sng"/>
              <a:t>k</a:t>
            </a:r>
            <a:r>
              <a:rPr lang="en-US" sz="1200"/>
              <a:t>inase)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56490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What is the advantage to have many components on the way?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6425718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Receptor </a:t>
            </a:r>
            <a:r>
              <a:rPr lang="en-US" sz="1000" dirty="0" err="1" smtClean="0">
                <a:solidFill>
                  <a:srgbClr val="0000FF"/>
                </a:solidFill>
              </a:rPr>
              <a:t>tyrosin</a:t>
            </a:r>
            <a:r>
              <a:rPr lang="en-US" sz="1000" dirty="0" smtClean="0">
                <a:solidFill>
                  <a:srgbClr val="0000FF"/>
                </a:solidFill>
              </a:rPr>
              <a:t> kinase </a:t>
            </a:r>
            <a:r>
              <a:rPr lang="en-US" sz="1000" dirty="0" err="1" smtClean="0">
                <a:solidFill>
                  <a:srgbClr val="0000FF"/>
                </a:solidFill>
              </a:rPr>
              <a:t>signalling</a:t>
            </a:r>
            <a:r>
              <a:rPr lang="en-US" sz="10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https</a:t>
            </a:r>
            <a:r>
              <a:rPr lang="en-US" sz="1000" dirty="0">
                <a:solidFill>
                  <a:srgbClr val="0000FF"/>
                </a:solidFill>
              </a:rPr>
              <a:t>://</a:t>
            </a:r>
            <a:r>
              <a:rPr lang="en-US" sz="1000" dirty="0" err="1">
                <a:solidFill>
                  <a:srgbClr val="0000FF"/>
                </a:solidFill>
              </a:rPr>
              <a:t>www.youtube.com</a:t>
            </a:r>
            <a:r>
              <a:rPr lang="en-US" sz="1000" dirty="0">
                <a:solidFill>
                  <a:srgbClr val="0000FF"/>
                </a:solidFill>
              </a:rPr>
              <a:t>/</a:t>
            </a:r>
            <a:r>
              <a:rPr lang="en-US" sz="1000" dirty="0" err="1">
                <a:solidFill>
                  <a:srgbClr val="0000FF"/>
                </a:solidFill>
              </a:rPr>
              <a:t>watch?v</a:t>
            </a:r>
            <a:r>
              <a:rPr lang="en-US" sz="1000" dirty="0">
                <a:solidFill>
                  <a:srgbClr val="0000FF"/>
                </a:solidFill>
              </a:rPr>
              <a:t>=r7GoZ9vFCY8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4368" y="1074222"/>
            <a:ext cx="1073932" cy="338554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MAPKKK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6376" y="2276872"/>
            <a:ext cx="92575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MAPKK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3212976"/>
            <a:ext cx="777577" cy="338554"/>
          </a:xfrm>
          <a:prstGeom prst="rect">
            <a:avLst/>
          </a:prstGeom>
          <a:ln>
            <a:solidFill>
              <a:srgbClr val="EB45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MAPK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3152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>
                <a:solidFill>
                  <a:srgbClr val="2800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Signal amplification </a:t>
            </a:r>
            <a:r>
              <a:rPr lang="en-US">
                <a:solidFill>
                  <a:srgbClr val="280099"/>
                </a:solidFill>
              </a:rPr>
              <a:t>(of undocked kinases)</a:t>
            </a:r>
          </a:p>
        </p:txBody>
      </p:sp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187624" y="1124744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</a:rPr>
              <a:t>input signal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586484" y="2852936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MAPKKK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>
            <a:off x="4221088" y="4800600"/>
            <a:ext cx="854968" cy="457200"/>
          </a:xfrm>
          <a:prstGeom prst="roundRect">
            <a:avLst>
              <a:gd name="adj" fmla="val 16667"/>
            </a:avLst>
          </a:prstGeom>
          <a:solidFill>
            <a:srgbClr val="AEC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MAPKK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4041701" y="4756150"/>
            <a:ext cx="228600" cy="228600"/>
          </a:xfrm>
          <a:prstGeom prst="ellipse">
            <a:avLst/>
          </a:prstGeom>
          <a:solidFill>
            <a:srgbClr val="C5000B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4041701" y="5008563"/>
            <a:ext cx="228600" cy="228600"/>
          </a:xfrm>
          <a:prstGeom prst="ellipse">
            <a:avLst/>
          </a:prstGeom>
          <a:solidFill>
            <a:srgbClr val="C5000B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AutoShape 51"/>
          <p:cNvSpPr>
            <a:spLocks noChangeArrowheads="1"/>
          </p:cNvSpPr>
          <p:nvPr/>
        </p:nvSpPr>
        <p:spPr bwMode="auto">
          <a:xfrm>
            <a:off x="7315200" y="6172200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</a:rPr>
              <a:t>output signal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996952" y="3501008"/>
            <a:ext cx="1143000" cy="685800"/>
            <a:chOff x="2455863" y="3391272"/>
            <a:chExt cx="1143000" cy="685800"/>
          </a:xfrm>
        </p:grpSpPr>
        <p:sp>
          <p:nvSpPr>
            <p:cNvPr id="23605" name="Line 53"/>
            <p:cNvSpPr>
              <a:spLocks noChangeShapeType="1"/>
            </p:cNvSpPr>
            <p:nvPr/>
          </p:nvSpPr>
          <p:spPr bwMode="auto">
            <a:xfrm>
              <a:off x="2455863" y="3391272"/>
              <a:ext cx="11430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54"/>
            <p:cNvSpPr>
              <a:spLocks noChangeShapeType="1"/>
            </p:cNvSpPr>
            <p:nvPr/>
          </p:nvSpPr>
          <p:spPr bwMode="auto">
            <a:xfrm>
              <a:off x="2455863" y="3391272"/>
              <a:ext cx="9144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Line 55"/>
            <p:cNvSpPr>
              <a:spLocks noChangeShapeType="1"/>
            </p:cNvSpPr>
            <p:nvPr/>
          </p:nvSpPr>
          <p:spPr bwMode="auto">
            <a:xfrm>
              <a:off x="2455863" y="3391272"/>
              <a:ext cx="685800" cy="457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Line 56"/>
            <p:cNvSpPr>
              <a:spLocks noChangeShapeType="1"/>
            </p:cNvSpPr>
            <p:nvPr/>
          </p:nvSpPr>
          <p:spPr bwMode="auto">
            <a:xfrm>
              <a:off x="2455863" y="3391272"/>
              <a:ext cx="457200" cy="685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25144" y="5449888"/>
            <a:ext cx="1143000" cy="685800"/>
            <a:chOff x="4343400" y="5449888"/>
            <a:chExt cx="1143000" cy="685800"/>
          </a:xfrm>
        </p:grpSpPr>
        <p:sp>
          <p:nvSpPr>
            <p:cNvPr id="23610" name="Line 58"/>
            <p:cNvSpPr>
              <a:spLocks noChangeShapeType="1"/>
            </p:cNvSpPr>
            <p:nvPr/>
          </p:nvSpPr>
          <p:spPr bwMode="auto">
            <a:xfrm>
              <a:off x="4343400" y="5449888"/>
              <a:ext cx="11430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Line 59"/>
            <p:cNvSpPr>
              <a:spLocks noChangeShapeType="1"/>
            </p:cNvSpPr>
            <p:nvPr/>
          </p:nvSpPr>
          <p:spPr bwMode="auto">
            <a:xfrm>
              <a:off x="4343400" y="5449888"/>
              <a:ext cx="9144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60"/>
            <p:cNvSpPr>
              <a:spLocks noChangeShapeType="1"/>
            </p:cNvSpPr>
            <p:nvPr/>
          </p:nvSpPr>
          <p:spPr bwMode="auto">
            <a:xfrm>
              <a:off x="4343400" y="5449888"/>
              <a:ext cx="685800" cy="457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61"/>
            <p:cNvSpPr>
              <a:spLocks noChangeShapeType="1"/>
            </p:cNvSpPr>
            <p:nvPr/>
          </p:nvSpPr>
          <p:spPr bwMode="auto">
            <a:xfrm>
              <a:off x="4343400" y="5449888"/>
              <a:ext cx="457200" cy="685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00574" y="2924944"/>
            <a:ext cx="2787650" cy="1822450"/>
            <a:chOff x="3200400" y="2978150"/>
            <a:chExt cx="2787650" cy="1822450"/>
          </a:xfrm>
        </p:grpSpPr>
        <p:sp>
          <p:nvSpPr>
            <p:cNvPr id="23557" name="AutoShape 5"/>
            <p:cNvSpPr>
              <a:spLocks noChangeArrowheads="1"/>
            </p:cNvSpPr>
            <p:nvPr/>
          </p:nvSpPr>
          <p:spPr bwMode="auto">
            <a:xfrm>
              <a:off x="4889500" y="3022600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rgbClr val="AECF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dirty="0" smtClean="0">
                  <a:solidFill>
                    <a:srgbClr val="000000"/>
                  </a:solidFill>
                </a:rPr>
                <a:t>MAKK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4710113" y="2978150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4710113" y="3230563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>
              <a:off x="4567238" y="3130550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rgbClr val="AECF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dirty="0" smtClean="0">
                  <a:solidFill>
                    <a:srgbClr val="000000"/>
                  </a:solidFill>
                </a:rPr>
                <a:t>MAKK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4386263" y="3086100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4386263" y="3338513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AutoShape 11"/>
            <p:cNvSpPr>
              <a:spLocks noChangeArrowheads="1"/>
            </p:cNvSpPr>
            <p:nvPr/>
          </p:nvSpPr>
          <p:spPr bwMode="auto">
            <a:xfrm>
              <a:off x="4314825" y="3273425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rgbClr val="AECF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dirty="0" smtClean="0">
                  <a:solidFill>
                    <a:srgbClr val="000000"/>
                  </a:solidFill>
                </a:rPr>
                <a:t>MAPK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4135438" y="3228975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4135438" y="3481388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AutoShape 14"/>
            <p:cNvSpPr>
              <a:spLocks noChangeArrowheads="1"/>
            </p:cNvSpPr>
            <p:nvPr/>
          </p:nvSpPr>
          <p:spPr bwMode="auto">
            <a:xfrm>
              <a:off x="4098925" y="3417888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rgbClr val="AECF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dirty="0" smtClean="0">
                  <a:solidFill>
                    <a:srgbClr val="000000"/>
                  </a:solidFill>
                </a:rPr>
                <a:t>MAPK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567" name="Oval 15"/>
            <p:cNvSpPr>
              <a:spLocks noChangeArrowheads="1"/>
            </p:cNvSpPr>
            <p:nvPr/>
          </p:nvSpPr>
          <p:spPr bwMode="auto">
            <a:xfrm>
              <a:off x="3919538" y="3373438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3919538" y="3625850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utoShape 17"/>
            <p:cNvSpPr>
              <a:spLocks noChangeArrowheads="1"/>
            </p:cNvSpPr>
            <p:nvPr/>
          </p:nvSpPr>
          <p:spPr bwMode="auto">
            <a:xfrm>
              <a:off x="3919538" y="3562350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rgbClr val="AECF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dirty="0" smtClean="0">
                  <a:solidFill>
                    <a:srgbClr val="000000"/>
                  </a:solidFill>
                </a:rPr>
                <a:t>MAKK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570" name="Oval 18"/>
            <p:cNvSpPr>
              <a:spLocks noChangeArrowheads="1"/>
            </p:cNvSpPr>
            <p:nvPr/>
          </p:nvSpPr>
          <p:spPr bwMode="auto">
            <a:xfrm>
              <a:off x="3703638" y="3517900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19"/>
            <p:cNvSpPr>
              <a:spLocks noChangeArrowheads="1"/>
            </p:cNvSpPr>
            <p:nvPr/>
          </p:nvSpPr>
          <p:spPr bwMode="auto">
            <a:xfrm>
              <a:off x="3740150" y="3770313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AutoShape 20"/>
            <p:cNvSpPr>
              <a:spLocks noChangeArrowheads="1"/>
            </p:cNvSpPr>
            <p:nvPr/>
          </p:nvSpPr>
          <p:spPr bwMode="auto">
            <a:xfrm>
              <a:off x="3668713" y="3706813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rgbClr val="AECF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dirty="0" smtClean="0">
                  <a:solidFill>
                    <a:srgbClr val="000000"/>
                  </a:solidFill>
                </a:rPr>
                <a:t>MAPK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3487738" y="3660775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Oval 22"/>
            <p:cNvSpPr>
              <a:spLocks noChangeArrowheads="1"/>
            </p:cNvSpPr>
            <p:nvPr/>
          </p:nvSpPr>
          <p:spPr bwMode="auto">
            <a:xfrm>
              <a:off x="3487738" y="3913188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AutoShape 23"/>
            <p:cNvSpPr>
              <a:spLocks noChangeArrowheads="1"/>
            </p:cNvSpPr>
            <p:nvPr/>
          </p:nvSpPr>
          <p:spPr bwMode="auto">
            <a:xfrm>
              <a:off x="3379788" y="3886200"/>
              <a:ext cx="808062" cy="457200"/>
            </a:xfrm>
            <a:prstGeom prst="roundRect">
              <a:avLst>
                <a:gd name="adj" fmla="val 16667"/>
              </a:avLst>
            </a:prstGeom>
            <a:solidFill>
              <a:srgbClr val="AECF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 smtClean="0">
                  <a:solidFill>
                    <a:srgbClr val="000000"/>
                  </a:solidFill>
                </a:rPr>
                <a:t>MAPKK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576" name="Oval 24"/>
            <p:cNvSpPr>
              <a:spLocks noChangeArrowheads="1"/>
            </p:cNvSpPr>
            <p:nvPr/>
          </p:nvSpPr>
          <p:spPr bwMode="auto">
            <a:xfrm>
              <a:off x="3200400" y="3841750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Oval 25"/>
            <p:cNvSpPr>
              <a:spLocks noChangeArrowheads="1"/>
            </p:cNvSpPr>
            <p:nvPr/>
          </p:nvSpPr>
          <p:spPr bwMode="auto">
            <a:xfrm>
              <a:off x="3200400" y="4094163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57"/>
            <p:cNvSpPr>
              <a:spLocks noChangeShapeType="1"/>
            </p:cNvSpPr>
            <p:nvPr/>
          </p:nvSpPr>
          <p:spPr bwMode="auto">
            <a:xfrm>
              <a:off x="3886200" y="4414838"/>
              <a:ext cx="1588" cy="3857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Line 62"/>
            <p:cNvSpPr>
              <a:spLocks noChangeShapeType="1"/>
            </p:cNvSpPr>
            <p:nvPr/>
          </p:nvSpPr>
          <p:spPr bwMode="auto">
            <a:xfrm>
              <a:off x="4343400" y="4271963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Line 63"/>
            <p:cNvSpPr>
              <a:spLocks noChangeShapeType="1"/>
            </p:cNvSpPr>
            <p:nvPr/>
          </p:nvSpPr>
          <p:spPr bwMode="auto">
            <a:xfrm>
              <a:off x="4630738" y="4090988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Line 64"/>
            <p:cNvSpPr>
              <a:spLocks noChangeShapeType="1"/>
            </p:cNvSpPr>
            <p:nvPr/>
          </p:nvSpPr>
          <p:spPr bwMode="auto">
            <a:xfrm>
              <a:off x="4883150" y="3911600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Line 65"/>
            <p:cNvSpPr>
              <a:spLocks noChangeShapeType="1"/>
            </p:cNvSpPr>
            <p:nvPr/>
          </p:nvSpPr>
          <p:spPr bwMode="auto">
            <a:xfrm>
              <a:off x="5064125" y="3768725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Line 66"/>
            <p:cNvSpPr>
              <a:spLocks noChangeShapeType="1"/>
            </p:cNvSpPr>
            <p:nvPr/>
          </p:nvSpPr>
          <p:spPr bwMode="auto">
            <a:xfrm>
              <a:off x="5280025" y="3660775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Line 67"/>
            <p:cNvSpPr>
              <a:spLocks noChangeShapeType="1"/>
            </p:cNvSpPr>
            <p:nvPr/>
          </p:nvSpPr>
          <p:spPr bwMode="auto">
            <a:xfrm>
              <a:off x="5530850" y="3552825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4814" y="4970463"/>
            <a:ext cx="2395538" cy="1690687"/>
            <a:chOff x="5111750" y="4970463"/>
            <a:chExt cx="2395538" cy="1690687"/>
          </a:xfrm>
        </p:grpSpPr>
        <p:sp>
          <p:nvSpPr>
            <p:cNvPr id="23582" name="AutoShape 30"/>
            <p:cNvSpPr>
              <a:spLocks noChangeArrowheads="1"/>
            </p:cNvSpPr>
            <p:nvPr/>
          </p:nvSpPr>
          <p:spPr bwMode="auto">
            <a:xfrm>
              <a:off x="6526213" y="4992688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</a:rPr>
                <a:t>MAPK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6297613" y="4970463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6297613" y="5222875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AutoShape 33"/>
            <p:cNvSpPr>
              <a:spLocks noChangeArrowheads="1"/>
            </p:cNvSpPr>
            <p:nvPr/>
          </p:nvSpPr>
          <p:spPr bwMode="auto">
            <a:xfrm>
              <a:off x="6346825" y="5245100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JNK</a:t>
              </a:r>
            </a:p>
          </p:txBody>
        </p:sp>
        <p:sp>
          <p:nvSpPr>
            <p:cNvPr id="23586" name="Oval 34"/>
            <p:cNvSpPr>
              <a:spLocks noChangeArrowheads="1"/>
            </p:cNvSpPr>
            <p:nvPr/>
          </p:nvSpPr>
          <p:spPr bwMode="auto">
            <a:xfrm>
              <a:off x="6118225" y="5222875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5"/>
            <p:cNvSpPr>
              <a:spLocks noChangeArrowheads="1"/>
            </p:cNvSpPr>
            <p:nvPr/>
          </p:nvSpPr>
          <p:spPr bwMode="auto">
            <a:xfrm>
              <a:off x="6118225" y="5475288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AutoShape 36"/>
            <p:cNvSpPr>
              <a:spLocks noChangeArrowheads="1"/>
            </p:cNvSpPr>
            <p:nvPr/>
          </p:nvSpPr>
          <p:spPr bwMode="auto">
            <a:xfrm>
              <a:off x="6130925" y="5424488"/>
              <a:ext cx="457200" cy="457200"/>
            </a:xfrm>
            <a:prstGeom prst="roundRect">
              <a:avLst>
                <a:gd name="adj" fmla="val 0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JNK</a:t>
              </a:r>
            </a:p>
          </p:txBody>
        </p:sp>
        <p:sp>
          <p:nvSpPr>
            <p:cNvPr id="23589" name="Oval 37"/>
            <p:cNvSpPr>
              <a:spLocks noChangeArrowheads="1"/>
            </p:cNvSpPr>
            <p:nvPr/>
          </p:nvSpPr>
          <p:spPr bwMode="auto">
            <a:xfrm>
              <a:off x="5902325" y="5403850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Oval 38"/>
            <p:cNvSpPr>
              <a:spLocks noChangeArrowheads="1"/>
            </p:cNvSpPr>
            <p:nvPr/>
          </p:nvSpPr>
          <p:spPr bwMode="auto">
            <a:xfrm>
              <a:off x="5902325" y="5656263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AutoShape 39"/>
            <p:cNvSpPr>
              <a:spLocks noChangeArrowheads="1"/>
            </p:cNvSpPr>
            <p:nvPr/>
          </p:nvSpPr>
          <p:spPr bwMode="auto">
            <a:xfrm>
              <a:off x="5915025" y="5568950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JNK</a:t>
              </a:r>
            </a:p>
          </p:txBody>
        </p:sp>
        <p:sp>
          <p:nvSpPr>
            <p:cNvPr id="23592" name="Oval 40"/>
            <p:cNvSpPr>
              <a:spLocks noChangeArrowheads="1"/>
            </p:cNvSpPr>
            <p:nvPr/>
          </p:nvSpPr>
          <p:spPr bwMode="auto">
            <a:xfrm>
              <a:off x="5686425" y="5546725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Oval 41"/>
            <p:cNvSpPr>
              <a:spLocks noChangeArrowheads="1"/>
            </p:cNvSpPr>
            <p:nvPr/>
          </p:nvSpPr>
          <p:spPr bwMode="auto">
            <a:xfrm>
              <a:off x="5688013" y="5799138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AutoShape 42"/>
            <p:cNvSpPr>
              <a:spLocks noChangeArrowheads="1"/>
            </p:cNvSpPr>
            <p:nvPr/>
          </p:nvSpPr>
          <p:spPr bwMode="auto">
            <a:xfrm>
              <a:off x="5699125" y="5748338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JNK</a:t>
              </a:r>
            </a:p>
          </p:txBody>
        </p:sp>
        <p:sp>
          <p:nvSpPr>
            <p:cNvPr id="23595" name="Oval 43"/>
            <p:cNvSpPr>
              <a:spLocks noChangeArrowheads="1"/>
            </p:cNvSpPr>
            <p:nvPr/>
          </p:nvSpPr>
          <p:spPr bwMode="auto">
            <a:xfrm>
              <a:off x="5470525" y="5727700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44"/>
            <p:cNvSpPr>
              <a:spLocks noChangeArrowheads="1"/>
            </p:cNvSpPr>
            <p:nvPr/>
          </p:nvSpPr>
          <p:spPr bwMode="auto">
            <a:xfrm>
              <a:off x="5472113" y="5980113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AutoShape 45"/>
            <p:cNvSpPr>
              <a:spLocks noChangeArrowheads="1"/>
            </p:cNvSpPr>
            <p:nvPr/>
          </p:nvSpPr>
          <p:spPr bwMode="auto">
            <a:xfrm>
              <a:off x="5519738" y="5892800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JNK</a:t>
              </a:r>
            </a:p>
          </p:txBody>
        </p:sp>
        <p:sp>
          <p:nvSpPr>
            <p:cNvPr id="23598" name="Oval 46"/>
            <p:cNvSpPr>
              <a:spLocks noChangeArrowheads="1"/>
            </p:cNvSpPr>
            <p:nvPr/>
          </p:nvSpPr>
          <p:spPr bwMode="auto">
            <a:xfrm>
              <a:off x="5291138" y="5870575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Oval 47"/>
            <p:cNvSpPr>
              <a:spLocks noChangeArrowheads="1"/>
            </p:cNvSpPr>
            <p:nvPr/>
          </p:nvSpPr>
          <p:spPr bwMode="auto">
            <a:xfrm>
              <a:off x="5292725" y="6122988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8"/>
            <p:cNvSpPr>
              <a:spLocks noChangeArrowheads="1"/>
            </p:cNvSpPr>
            <p:nvPr/>
          </p:nvSpPr>
          <p:spPr bwMode="auto">
            <a:xfrm>
              <a:off x="5340350" y="6072188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</a:rPr>
                <a:t>MAPK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601" name="Oval 49"/>
            <p:cNvSpPr>
              <a:spLocks noChangeArrowheads="1"/>
            </p:cNvSpPr>
            <p:nvPr/>
          </p:nvSpPr>
          <p:spPr bwMode="auto">
            <a:xfrm>
              <a:off x="5111750" y="6051550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Oval 50"/>
            <p:cNvSpPr>
              <a:spLocks noChangeArrowheads="1"/>
            </p:cNvSpPr>
            <p:nvPr/>
          </p:nvSpPr>
          <p:spPr bwMode="auto">
            <a:xfrm>
              <a:off x="5111750" y="6303963"/>
              <a:ext cx="228600" cy="228600"/>
            </a:xfrm>
            <a:prstGeom prst="ellipse">
              <a:avLst/>
            </a:prstGeom>
            <a:solidFill>
              <a:srgbClr val="C5000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Line 68"/>
            <p:cNvSpPr>
              <a:spLocks noChangeShapeType="1"/>
            </p:cNvSpPr>
            <p:nvPr/>
          </p:nvSpPr>
          <p:spPr bwMode="auto">
            <a:xfrm>
              <a:off x="5899150" y="6432550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Line 69"/>
            <p:cNvSpPr>
              <a:spLocks noChangeShapeType="1"/>
            </p:cNvSpPr>
            <p:nvPr/>
          </p:nvSpPr>
          <p:spPr bwMode="auto">
            <a:xfrm>
              <a:off x="6186488" y="6253163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Line 70"/>
            <p:cNvSpPr>
              <a:spLocks noChangeShapeType="1"/>
            </p:cNvSpPr>
            <p:nvPr/>
          </p:nvSpPr>
          <p:spPr bwMode="auto">
            <a:xfrm>
              <a:off x="6438900" y="6073775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Line 71"/>
            <p:cNvSpPr>
              <a:spLocks noChangeShapeType="1"/>
            </p:cNvSpPr>
            <p:nvPr/>
          </p:nvSpPr>
          <p:spPr bwMode="auto">
            <a:xfrm>
              <a:off x="6618288" y="5930900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72"/>
            <p:cNvSpPr>
              <a:spLocks noChangeShapeType="1"/>
            </p:cNvSpPr>
            <p:nvPr/>
          </p:nvSpPr>
          <p:spPr bwMode="auto">
            <a:xfrm>
              <a:off x="6834188" y="5715000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Line 73"/>
            <p:cNvSpPr>
              <a:spLocks noChangeShapeType="1"/>
            </p:cNvSpPr>
            <p:nvPr/>
          </p:nvSpPr>
          <p:spPr bwMode="auto">
            <a:xfrm>
              <a:off x="7050088" y="5535613"/>
              <a:ext cx="457200" cy="228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72200" y="2771636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‘Modules’ </a:t>
            </a:r>
            <a:r>
              <a:rPr lang="en-US" sz="1800" dirty="0" smtClean="0">
                <a:solidFill>
                  <a:srgbClr val="FF0000"/>
                </a:solidFill>
              </a:rPr>
              <a:t>avoid </a:t>
            </a:r>
            <a:r>
              <a:rPr lang="en-US" sz="1800" dirty="0" smtClean="0">
                <a:solidFill>
                  <a:srgbClr val="FF0000"/>
                </a:solidFill>
              </a:rPr>
              <a:t>spreading’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123728" y="1844824"/>
            <a:ext cx="720080" cy="7920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1907704" y="2708920"/>
            <a:ext cx="7128792" cy="403244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506413"/>
            <a:ext cx="8229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 smtClean="0">
                <a:solidFill>
                  <a:srgbClr val="663300"/>
                </a:solidFill>
              </a:rPr>
              <a:t>Signaling modules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536" y="1119188"/>
            <a:ext cx="8869114" cy="65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</a:pPr>
            <a:r>
              <a:rPr lang="en-US" sz="1800" dirty="0" smtClean="0"/>
              <a:t>- complexes </a:t>
            </a:r>
            <a:r>
              <a:rPr lang="en-US" sz="1800" dirty="0"/>
              <a:t>of </a:t>
            </a:r>
            <a:r>
              <a:rPr lang="en-US" sz="1800" dirty="0" smtClean="0"/>
              <a:t>several protein </a:t>
            </a:r>
            <a:r>
              <a:rPr lang="en-US" sz="1800" dirty="0"/>
              <a:t>kinases interconnected in series, often bound to a </a:t>
            </a:r>
            <a:r>
              <a:rPr lang="en-US" sz="1800" dirty="0" smtClean="0"/>
              <a:t>scaffold</a:t>
            </a:r>
            <a:endParaRPr lang="en-US" sz="1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80720" cy="39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220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6021288"/>
            <a:ext cx="5770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000" dirty="0" smtClean="0">
                <a:solidFill>
                  <a:srgbClr val="884A00"/>
                </a:solidFill>
              </a:rPr>
              <a:t>Binding </a:t>
            </a:r>
            <a:r>
              <a:rPr lang="en-US" sz="2000" dirty="0">
                <a:solidFill>
                  <a:srgbClr val="884A00"/>
                </a:solidFill>
              </a:rPr>
              <a:t>to a scaffold reduces crosstalk </a:t>
            </a:r>
            <a:endParaRPr lang="en-US" sz="2000" dirty="0" smtClean="0">
              <a:solidFill>
                <a:srgbClr val="884A00"/>
              </a:solidFill>
            </a:endParaRPr>
          </a:p>
          <a:p>
            <a:pPr>
              <a:buClrTx/>
            </a:pPr>
            <a:r>
              <a:rPr lang="en-US" sz="2000" dirty="0" smtClean="0">
                <a:solidFill>
                  <a:srgbClr val="884A00"/>
                </a:solidFill>
              </a:rPr>
              <a:t>BUT </a:t>
            </a:r>
            <a:r>
              <a:rPr lang="en-US" sz="2000" dirty="0">
                <a:solidFill>
                  <a:srgbClr val="884A00"/>
                </a:solidFill>
              </a:rPr>
              <a:t>also avoids </a:t>
            </a:r>
            <a:r>
              <a:rPr lang="en-US" sz="2000" dirty="0" err="1">
                <a:solidFill>
                  <a:srgbClr val="884A00"/>
                </a:solidFill>
              </a:rPr>
              <a:t>difussion</a:t>
            </a:r>
            <a:r>
              <a:rPr lang="en-US" sz="2000" dirty="0">
                <a:solidFill>
                  <a:srgbClr val="884A00"/>
                </a:solidFill>
              </a:rPr>
              <a:t> and spreading of signal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15616" y="1549411"/>
            <a:ext cx="6703843" cy="4543885"/>
            <a:chOff x="3922713" y="3116263"/>
            <a:chExt cx="5607050" cy="3800475"/>
          </a:xfrm>
        </p:grpSpPr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>
              <a:off x="3922713" y="3259138"/>
              <a:ext cx="2286000" cy="3657600"/>
            </a:xfrm>
            <a:prstGeom prst="roundRect">
              <a:avLst>
                <a:gd name="adj" fmla="val 69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650" y="3116263"/>
              <a:ext cx="4997450" cy="337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6064250" y="3802063"/>
              <a:ext cx="927100" cy="2057400"/>
            </a:xfrm>
            <a:prstGeom prst="ellips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7086600" y="3802063"/>
              <a:ext cx="1309688" cy="2057400"/>
            </a:xfrm>
            <a:prstGeom prst="ellips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4587875" y="3838575"/>
              <a:ext cx="1390650" cy="2057400"/>
            </a:xfrm>
            <a:prstGeom prst="ellips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6503988" y="6545263"/>
              <a:ext cx="1828800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</a:rPr>
                <a:t>Stress modules</a:t>
              </a:r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8229600" y="3802063"/>
              <a:ext cx="1143000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</a:rPr>
                <a:t>MAPKKK</a:t>
              </a: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8386763" y="4487863"/>
              <a:ext cx="1143000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</a:rPr>
                <a:t>MAPKK</a:t>
              </a: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8350250" y="5243513"/>
              <a:ext cx="1143000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</a:rPr>
                <a:t>MAPK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4306888" y="6545263"/>
              <a:ext cx="1828800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</a:rPr>
                <a:t>Mitogenesis module</a:t>
              </a:r>
            </a:p>
          </p:txBody>
        </p:sp>
      </p:grp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506413"/>
            <a:ext cx="8229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>
                <a:solidFill>
                  <a:srgbClr val="663300"/>
                </a:solidFill>
              </a:rPr>
              <a:t>MAP kinase </a:t>
            </a:r>
            <a:r>
              <a:rPr lang="en-US" b="1" dirty="0" err="1" smtClean="0">
                <a:solidFill>
                  <a:srgbClr val="663300"/>
                </a:solidFill>
              </a:rPr>
              <a:t>signalling</a:t>
            </a:r>
            <a:r>
              <a:rPr lang="en-US" b="1" dirty="0" smtClean="0">
                <a:solidFill>
                  <a:srgbClr val="663300"/>
                </a:solidFill>
              </a:rPr>
              <a:t> modules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304" y="3493627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1400" dirty="0" smtClean="0">
                <a:solidFill>
                  <a:srgbClr val="000000"/>
                </a:solidFill>
              </a:rPr>
              <a:t>after activation </a:t>
            </a:r>
            <a:r>
              <a:rPr lang="en-US" sz="1400" dirty="0">
                <a:solidFill>
                  <a:srgbClr val="000000"/>
                </a:solidFill>
              </a:rPr>
              <a:t>the MAPK-MAPKK interactions may be weakened, enabling MAPK </a:t>
            </a:r>
            <a:r>
              <a:rPr lang="en-US" sz="1400" dirty="0" smtClean="0">
                <a:solidFill>
                  <a:srgbClr val="000000"/>
                </a:solidFill>
              </a:rPr>
              <a:t>to </a:t>
            </a:r>
            <a:r>
              <a:rPr lang="en-US" sz="1400" dirty="0">
                <a:solidFill>
                  <a:srgbClr val="000000"/>
                </a:solidFill>
              </a:rPr>
              <a:t>travel to the nucleus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088" y="6309320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66FF"/>
                </a:solidFill>
              </a:rPr>
              <a:t>https://</a:t>
            </a:r>
            <a:r>
              <a:rPr lang="en-US" sz="1200" dirty="0" err="1">
                <a:solidFill>
                  <a:srgbClr val="3366FF"/>
                </a:solidFill>
              </a:rPr>
              <a:t>www.youtube.com</a:t>
            </a:r>
            <a:r>
              <a:rPr lang="en-US" sz="1200" dirty="0">
                <a:solidFill>
                  <a:srgbClr val="3366FF"/>
                </a:solidFill>
              </a:rPr>
              <a:t>/</a:t>
            </a:r>
            <a:r>
              <a:rPr lang="en-US" sz="1200" dirty="0" err="1">
                <a:solidFill>
                  <a:srgbClr val="3366FF"/>
                </a:solidFill>
              </a:rPr>
              <a:t>watch?v</a:t>
            </a:r>
            <a:r>
              <a:rPr lang="en-US" sz="1200" dirty="0">
                <a:solidFill>
                  <a:srgbClr val="3366FF"/>
                </a:solidFill>
              </a:rPr>
              <a:t>=</a:t>
            </a:r>
            <a:r>
              <a:rPr lang="en-US" sz="1200" dirty="0" err="1">
                <a:solidFill>
                  <a:srgbClr val="3366FF"/>
                </a:solidFill>
              </a:rPr>
              <a:t>oDjDUUhGVsI</a:t>
            </a:r>
            <a:endParaRPr lang="en-U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43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95536" y="685800"/>
            <a:ext cx="5257800" cy="455613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>
                <a:solidFill>
                  <a:srgbClr val="B847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Downstream of MAPK – the effectors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7544" y="1371600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- mostly to promote proliferation and prevent apoptosis</a:t>
            </a:r>
          </a:p>
          <a:p>
            <a:pPr>
              <a:buClrTx/>
              <a:buFontTx/>
              <a:buNone/>
            </a:pPr>
            <a:r>
              <a:rPr lang="en-US" sz="1800" dirty="0"/>
              <a:t>- substrates of MAPK: transcription factors, further kinases (MAPKAP kinases), also </a:t>
            </a:r>
            <a:r>
              <a:rPr lang="en-US" sz="1800" u="sng" dirty="0"/>
              <a:t>negative feedback loops</a:t>
            </a:r>
            <a:r>
              <a:rPr lang="en-US" sz="1800" dirty="0"/>
              <a:t> through phosphorylation and activation of MAPK </a:t>
            </a:r>
            <a:r>
              <a:rPr lang="en-US" sz="1800" dirty="0" smtClean="0"/>
              <a:t>phosphatases (MPK1/2) </a:t>
            </a:r>
            <a:r>
              <a:rPr lang="en-US" sz="1800" dirty="0"/>
              <a:t>or </a:t>
            </a:r>
            <a:r>
              <a:rPr lang="en-US" sz="1800" dirty="0" err="1"/>
              <a:t>ras</a:t>
            </a:r>
            <a:r>
              <a:rPr lang="en-US" sz="1800" dirty="0" smtClean="0"/>
              <a:t>-GAPs</a:t>
            </a:r>
            <a:endParaRPr lang="en-US" sz="1800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25152" y="4297957"/>
            <a:ext cx="7315200" cy="237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b="1" dirty="0">
                <a:solidFill>
                  <a:srgbClr val="C06E1B"/>
                </a:solidFill>
              </a:rPr>
              <a:t>MAPKAP kinases</a:t>
            </a:r>
            <a:r>
              <a:rPr lang="en-US" sz="1800" dirty="0">
                <a:solidFill>
                  <a:srgbClr val="804C19"/>
                </a:solidFill>
              </a:rPr>
              <a:t>:</a:t>
            </a:r>
          </a:p>
          <a:p>
            <a:pPr>
              <a:buClrTx/>
              <a:buFontTx/>
              <a:buNone/>
            </a:pPr>
            <a:r>
              <a:rPr lang="en-US" sz="1800" dirty="0"/>
              <a:t>- MAP </a:t>
            </a:r>
            <a:r>
              <a:rPr lang="en-US" sz="1800" u="sng" dirty="0"/>
              <a:t>k</a:t>
            </a:r>
            <a:r>
              <a:rPr lang="en-US" sz="1800" dirty="0"/>
              <a:t>inase </a:t>
            </a:r>
            <a:r>
              <a:rPr lang="en-US" sz="1800" u="sng" dirty="0"/>
              <a:t>a</a:t>
            </a:r>
            <a:r>
              <a:rPr lang="en-US" sz="1800" dirty="0"/>
              <a:t>ctivated </a:t>
            </a:r>
            <a:r>
              <a:rPr lang="en-US" sz="1800" u="sng" dirty="0"/>
              <a:t>p</a:t>
            </a:r>
            <a:r>
              <a:rPr lang="en-US" sz="1800" dirty="0"/>
              <a:t>rotein kinases</a:t>
            </a:r>
          </a:p>
          <a:p>
            <a:pPr marL="285750" indent="-285750">
              <a:buClrTx/>
              <a:buFontTx/>
              <a:buChar char="-"/>
            </a:pPr>
            <a:r>
              <a:rPr lang="en-US" sz="1800" dirty="0" smtClean="0"/>
              <a:t>activation </a:t>
            </a:r>
            <a:r>
              <a:rPr lang="en-US" sz="1800" dirty="0"/>
              <a:t>of proliferation and survival programs </a:t>
            </a:r>
            <a:endParaRPr lang="en-US" sz="1800" dirty="0" smtClean="0"/>
          </a:p>
          <a:p>
            <a:pPr>
              <a:buClrTx/>
            </a:pPr>
            <a:r>
              <a:rPr lang="en-US" sz="1800" dirty="0"/>
              <a:t>	</a:t>
            </a:r>
            <a:r>
              <a:rPr lang="en-US" sz="1800" dirty="0" smtClean="0"/>
              <a:t>through </a:t>
            </a:r>
            <a:r>
              <a:rPr lang="en-US" sz="1800" dirty="0"/>
              <a:t>phosphorylation </a:t>
            </a:r>
            <a:r>
              <a:rPr lang="en-US" sz="1800" dirty="0" smtClean="0"/>
              <a:t>of </a:t>
            </a:r>
            <a:r>
              <a:rPr lang="en-US" sz="1800" dirty="0"/>
              <a:t>transcription factors </a:t>
            </a:r>
            <a:endParaRPr lang="en-US" sz="1800" dirty="0" smtClean="0"/>
          </a:p>
          <a:p>
            <a:pPr>
              <a:buClrTx/>
            </a:pPr>
            <a:r>
              <a:rPr lang="en-US" sz="1800" dirty="0"/>
              <a:t>	</a:t>
            </a:r>
            <a:r>
              <a:rPr lang="en-US" sz="1800" dirty="0" smtClean="0"/>
              <a:t>or </a:t>
            </a:r>
            <a:r>
              <a:rPr lang="en-US" sz="1800" dirty="0"/>
              <a:t>other regulatory proteins</a:t>
            </a:r>
          </a:p>
          <a:p>
            <a:pPr>
              <a:buClrTx/>
              <a:buFontTx/>
              <a:buNone/>
            </a:pPr>
            <a:r>
              <a:rPr lang="en-US" sz="1800" dirty="0"/>
              <a:t>- </a:t>
            </a:r>
            <a:r>
              <a:rPr lang="en-US" sz="1800" dirty="0">
                <a:solidFill>
                  <a:srgbClr val="884A00"/>
                </a:solidFill>
              </a:rPr>
              <a:t>p90 </a:t>
            </a:r>
            <a:r>
              <a:rPr lang="en-US" sz="1800" baseline="33000" dirty="0">
                <a:solidFill>
                  <a:srgbClr val="884A00"/>
                </a:solidFill>
              </a:rPr>
              <a:t>RSK</a:t>
            </a:r>
            <a:r>
              <a:rPr lang="en-US" sz="1800" dirty="0">
                <a:solidFill>
                  <a:srgbClr val="884A00"/>
                </a:solidFill>
              </a:rPr>
              <a:t> </a:t>
            </a:r>
            <a:r>
              <a:rPr lang="en-US" sz="1800" dirty="0"/>
              <a:t>= </a:t>
            </a:r>
            <a:r>
              <a:rPr lang="en-US" sz="1800" u="sng" dirty="0"/>
              <a:t>r</a:t>
            </a:r>
            <a:r>
              <a:rPr lang="en-US" sz="1800" dirty="0"/>
              <a:t>ibosomal </a:t>
            </a:r>
            <a:r>
              <a:rPr lang="en-US" sz="1800" u="sng" dirty="0"/>
              <a:t>S</a:t>
            </a:r>
            <a:r>
              <a:rPr lang="en-US" sz="1800" dirty="0"/>
              <a:t>6 </a:t>
            </a:r>
            <a:r>
              <a:rPr lang="en-US" sz="1800" u="sng" dirty="0"/>
              <a:t>k</a:t>
            </a:r>
            <a:r>
              <a:rPr lang="en-US" sz="1800" dirty="0"/>
              <a:t>inase</a:t>
            </a:r>
          </a:p>
          <a:p>
            <a:pPr>
              <a:buClrTx/>
              <a:buFontTx/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884A00"/>
                </a:solidFill>
              </a:rPr>
              <a:t>MSK</a:t>
            </a:r>
            <a:r>
              <a:rPr lang="en-US" sz="1800" dirty="0"/>
              <a:t> = </a:t>
            </a:r>
            <a:r>
              <a:rPr lang="en-US" sz="1800" u="sng" dirty="0"/>
              <a:t>m</a:t>
            </a:r>
            <a:r>
              <a:rPr lang="en-US" sz="1800" dirty="0"/>
              <a:t>itogen and </a:t>
            </a:r>
            <a:r>
              <a:rPr lang="en-US" sz="1800" u="sng" dirty="0"/>
              <a:t>s</a:t>
            </a:r>
            <a:r>
              <a:rPr lang="en-US" sz="1800" dirty="0"/>
              <a:t>tress activated </a:t>
            </a:r>
            <a:r>
              <a:rPr lang="en-US" sz="1800" u="sng" dirty="0"/>
              <a:t>k</a:t>
            </a:r>
            <a:r>
              <a:rPr lang="en-US" sz="1800" dirty="0"/>
              <a:t>inase</a:t>
            </a:r>
          </a:p>
          <a:p>
            <a:pPr>
              <a:buClrTx/>
              <a:buFontTx/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884A00"/>
                </a:solidFill>
              </a:rPr>
              <a:t>MNK</a:t>
            </a:r>
            <a:r>
              <a:rPr lang="en-US" sz="1800" dirty="0"/>
              <a:t> = </a:t>
            </a:r>
            <a:r>
              <a:rPr lang="en-US" sz="1800" u="sng" dirty="0"/>
              <a:t>M</a:t>
            </a:r>
            <a:r>
              <a:rPr lang="en-US" sz="1800" dirty="0"/>
              <a:t>APK i</a:t>
            </a:r>
            <a:r>
              <a:rPr lang="en-US" sz="1800" u="sng" dirty="0"/>
              <a:t>n</a:t>
            </a:r>
            <a:r>
              <a:rPr lang="en-US" sz="1800" dirty="0"/>
              <a:t>teracting </a:t>
            </a:r>
            <a:r>
              <a:rPr lang="en-US" sz="1800" u="sng" dirty="0"/>
              <a:t>k</a:t>
            </a:r>
            <a:r>
              <a:rPr lang="en-US" sz="1800" dirty="0"/>
              <a:t>inase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5536" y="2780928"/>
            <a:ext cx="845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b="1" dirty="0" err="1">
                <a:solidFill>
                  <a:srgbClr val="C06E1B"/>
                </a:solidFill>
              </a:rPr>
              <a:t>Transctiption</a:t>
            </a:r>
            <a:r>
              <a:rPr lang="en-US" sz="1800" b="1" dirty="0">
                <a:solidFill>
                  <a:srgbClr val="C06E1B"/>
                </a:solidFill>
              </a:rPr>
              <a:t> factors</a:t>
            </a:r>
            <a:r>
              <a:rPr lang="en-US" sz="1800" dirty="0">
                <a:solidFill>
                  <a:srgbClr val="804C19"/>
                </a:solidFill>
              </a:rPr>
              <a:t>:</a:t>
            </a:r>
          </a:p>
          <a:p>
            <a:pPr>
              <a:buClrTx/>
              <a:buFontTx/>
              <a:buNone/>
            </a:pPr>
            <a:r>
              <a:rPr lang="en-US" sz="1800" dirty="0"/>
              <a:t>- </a:t>
            </a:r>
            <a:r>
              <a:rPr lang="en-US" sz="1800" dirty="0" err="1">
                <a:solidFill>
                  <a:srgbClr val="884A00"/>
                </a:solidFill>
              </a:rPr>
              <a:t>Ets</a:t>
            </a:r>
            <a:r>
              <a:rPr lang="en-US" sz="1800" dirty="0">
                <a:solidFill>
                  <a:srgbClr val="884A00"/>
                </a:solidFill>
              </a:rPr>
              <a:t> family </a:t>
            </a:r>
            <a:r>
              <a:rPr lang="en-US" sz="1800" dirty="0" smtClean="0"/>
              <a:t>(</a:t>
            </a:r>
            <a:r>
              <a:rPr lang="en-US" sz="1800" dirty="0" err="1" smtClean="0"/>
              <a:t>Ets</a:t>
            </a:r>
            <a:r>
              <a:rPr lang="en-US" sz="1800" dirty="0" smtClean="0"/>
              <a:t>, Elk</a:t>
            </a:r>
            <a:r>
              <a:rPr lang="en-US" sz="1800" dirty="0"/>
              <a:t>-</a:t>
            </a:r>
            <a:r>
              <a:rPr lang="en-US" sz="1800" dirty="0" smtClean="0"/>
              <a:t>1.</a:t>
            </a:r>
            <a:r>
              <a:rPr lang="en-US" sz="1800" dirty="0"/>
              <a:t>.. after phosphorylation often bind another TF like SRF)</a:t>
            </a:r>
          </a:p>
          <a:p>
            <a:pPr>
              <a:buClrTx/>
              <a:buFontTx/>
              <a:buNone/>
            </a:pPr>
            <a:r>
              <a:rPr lang="en-US" sz="1800" dirty="0"/>
              <a:t>- </a:t>
            </a:r>
            <a:r>
              <a:rPr lang="en-US" sz="1800" dirty="0">
                <a:solidFill>
                  <a:srgbClr val="884A00"/>
                </a:solidFill>
              </a:rPr>
              <a:t>AP1</a:t>
            </a:r>
            <a:r>
              <a:rPr lang="en-US" sz="1800" dirty="0"/>
              <a:t>(homo- or hetero-dimers of c-</a:t>
            </a:r>
            <a:r>
              <a:rPr lang="en-US" sz="1800" dirty="0" err="1"/>
              <a:t>fos</a:t>
            </a:r>
            <a:r>
              <a:rPr lang="en-US" sz="1800" dirty="0"/>
              <a:t>, c-</a:t>
            </a:r>
            <a:r>
              <a:rPr lang="en-US" sz="1800" dirty="0" err="1"/>
              <a:t>jun</a:t>
            </a:r>
            <a:r>
              <a:rPr lang="en-US" sz="1800" dirty="0"/>
              <a:t>, ATF2 and MAF through </a:t>
            </a:r>
            <a:r>
              <a:rPr lang="en-US" sz="1800" dirty="0" err="1"/>
              <a:t>leucine</a:t>
            </a:r>
            <a:r>
              <a:rPr lang="en-US" sz="1800" dirty="0"/>
              <a:t> zipper)</a:t>
            </a:r>
          </a:p>
          <a:p>
            <a:pPr>
              <a:buClrTx/>
              <a:buFontTx/>
              <a:buNone/>
            </a:pPr>
            <a:r>
              <a:rPr lang="en-US" sz="1800" dirty="0"/>
              <a:t>- MEF2, MAX, NFAT.....</a:t>
            </a:r>
          </a:p>
        </p:txBody>
      </p:sp>
      <p:pic>
        <p:nvPicPr>
          <p:cNvPr id="2" name="Picture 1" descr="Screen Shot 2016-08-05 at 12.4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44" y="3789040"/>
            <a:ext cx="3731756" cy="26498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9 at 2.5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68" y="116632"/>
            <a:ext cx="7772400" cy="5956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79992" y="6453336"/>
            <a:ext cx="8406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http://</a:t>
            </a:r>
            <a:r>
              <a:rPr lang="en-US" sz="1200" dirty="0" err="1">
                <a:solidFill>
                  <a:srgbClr val="000000"/>
                </a:solidFill>
              </a:rPr>
              <a:t>www.nature.com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scitable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topicpage</a:t>
            </a:r>
            <a:r>
              <a:rPr lang="en-US" sz="1200" dirty="0">
                <a:solidFill>
                  <a:srgbClr val="000000"/>
                </a:solidFill>
              </a:rPr>
              <a:t>/activation-of-erbb-receptors-14457210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87624" y="0"/>
            <a:ext cx="6840760" cy="6842224"/>
            <a:chOff x="1187624" y="0"/>
            <a:chExt cx="6840760" cy="6842224"/>
          </a:xfrm>
        </p:grpSpPr>
        <p:pic>
          <p:nvPicPr>
            <p:cNvPr id="7" name="Picture 6" descr="Screen Shot 2016-08-05 at 12.25.29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0"/>
              <a:ext cx="6804248" cy="4913771"/>
            </a:xfrm>
            <a:prstGeom prst="rect">
              <a:avLst/>
            </a:prstGeom>
          </p:spPr>
        </p:pic>
        <p:pic>
          <p:nvPicPr>
            <p:cNvPr id="8" name="Picture 7" descr="Screen Shot 2016-08-05 at 12.25.56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770991"/>
              <a:ext cx="6696744" cy="207123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7504" y="-2738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EGFR in mammals: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HER1(ErbB1)</a:t>
            </a: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7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EB453F"/>
                </a:solidFill>
              </a:rPr>
              <a:t>ErbB</a:t>
            </a:r>
            <a:r>
              <a:rPr lang="en-US" dirty="0" smtClean="0">
                <a:solidFill>
                  <a:srgbClr val="EB453F"/>
                </a:solidFill>
              </a:rPr>
              <a:t> </a:t>
            </a:r>
            <a:r>
              <a:rPr lang="en-US" dirty="0" smtClean="0">
                <a:solidFill>
                  <a:srgbClr val="EB453F"/>
                </a:solidFill>
              </a:rPr>
              <a:t>family of </a:t>
            </a:r>
            <a:r>
              <a:rPr lang="en-US" dirty="0" err="1" smtClean="0">
                <a:solidFill>
                  <a:srgbClr val="EB453F"/>
                </a:solidFill>
              </a:rPr>
              <a:t>tyrosin</a:t>
            </a:r>
            <a:r>
              <a:rPr lang="en-US" dirty="0" smtClean="0">
                <a:solidFill>
                  <a:srgbClr val="EB453F"/>
                </a:solidFill>
              </a:rPr>
              <a:t> kinases</a:t>
            </a:r>
            <a:endParaRPr lang="en-US" dirty="0">
              <a:solidFill>
                <a:srgbClr val="EB453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4 receptors </a:t>
            </a:r>
            <a:r>
              <a:rPr lang="en-US" sz="1800" dirty="0" smtClean="0">
                <a:solidFill>
                  <a:srgbClr val="000000"/>
                </a:solidFill>
              </a:rPr>
              <a:t>ErbB1</a:t>
            </a:r>
            <a:r>
              <a:rPr lang="en-US" sz="1800" dirty="0" smtClean="0">
                <a:solidFill>
                  <a:srgbClr val="000000"/>
                </a:solidFill>
              </a:rPr>
              <a:t>-4 (HER1-4)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different numbers of phosphorylation sites on their C-termini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276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ellular outcome depends on the dimerization partners and ligands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9151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xists as homo or heterodimers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28498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Ligands :  growth factors (EGF family, NGF,TGF-a) 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0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11560" y="476672"/>
            <a:ext cx="685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 dirty="0">
                <a:solidFill>
                  <a:srgbClr val="47B8B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Enzyme-linked receptors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3568" y="3501008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SzPct val="82000"/>
              <a:buFont typeface="Times New Roman" charset="0"/>
              <a:buBlip>
                <a:blip r:embed="rId3"/>
              </a:buBlip>
            </a:pPr>
            <a:r>
              <a:rPr lang="en-US" sz="1800" dirty="0"/>
              <a:t> signalling through </a:t>
            </a:r>
            <a:r>
              <a:rPr lang="en-US" sz="1800" dirty="0" smtClean="0"/>
              <a:t>growth </a:t>
            </a:r>
            <a:r>
              <a:rPr lang="en-US" sz="1800" dirty="0"/>
              <a:t>factors, hormones, cytokines</a:t>
            </a:r>
          </a:p>
          <a:p>
            <a:pPr>
              <a:buSzPct val="82000"/>
              <a:buFont typeface="Times New Roman" charset="0"/>
              <a:buBlip>
                <a:blip r:embed="rId3"/>
              </a:buBlip>
            </a:pPr>
            <a:r>
              <a:rPr lang="en-US" sz="1800" dirty="0"/>
              <a:t> acting locally at very low concentrations (10</a:t>
            </a:r>
            <a:r>
              <a:rPr lang="en-US" sz="1800" baseline="33000" dirty="0"/>
              <a:t>-9</a:t>
            </a:r>
            <a:r>
              <a:rPr lang="en-US" sz="1800" dirty="0"/>
              <a:t> – 10</a:t>
            </a:r>
            <a:r>
              <a:rPr lang="en-US" sz="1800" baseline="33000" dirty="0"/>
              <a:t>-11</a:t>
            </a:r>
            <a:r>
              <a:rPr lang="en-US" sz="1800" dirty="0"/>
              <a:t>M)</a:t>
            </a:r>
          </a:p>
          <a:p>
            <a:pPr>
              <a:buSzPct val="82000"/>
              <a:buFont typeface="Times New Roman" charset="0"/>
              <a:buBlip>
                <a:blip r:embed="rId3"/>
              </a:buBlip>
            </a:pPr>
            <a:r>
              <a:rPr lang="en-US" sz="1800" dirty="0"/>
              <a:t> response is usually slow </a:t>
            </a:r>
            <a:r>
              <a:rPr lang="en-US" sz="1800" dirty="0" smtClean="0"/>
              <a:t>(min-hours</a:t>
            </a:r>
            <a:r>
              <a:rPr lang="en-US" sz="1800" dirty="0"/>
              <a:t>) and requires many intracellular steps, leading to </a:t>
            </a:r>
          </a:p>
          <a:p>
            <a:pPr>
              <a:buClrTx/>
              <a:buSzPct val="82000"/>
              <a:buFontTx/>
              <a:buNone/>
            </a:pPr>
            <a:r>
              <a:rPr lang="en-US" sz="1800" dirty="0"/>
              <a:t> </a:t>
            </a:r>
            <a:r>
              <a:rPr lang="en-US" sz="1800" dirty="0" smtClean="0"/>
              <a:t>changes </a:t>
            </a:r>
            <a:r>
              <a:rPr lang="en-US" sz="1800" dirty="0"/>
              <a:t>in gene expression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3568" y="4872608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1. receptor </a:t>
            </a:r>
            <a:r>
              <a:rPr lang="en-US" sz="1800" dirty="0" err="1"/>
              <a:t>tyrosin</a:t>
            </a:r>
            <a:r>
              <a:rPr lang="en-US" sz="1800" dirty="0"/>
              <a:t> kinases (RTKs)</a:t>
            </a:r>
          </a:p>
          <a:p>
            <a:pPr>
              <a:buClrTx/>
              <a:buFontTx/>
              <a:buNone/>
            </a:pPr>
            <a:r>
              <a:rPr lang="en-US" sz="1800" dirty="0"/>
              <a:t>2. </a:t>
            </a:r>
            <a:r>
              <a:rPr lang="en-US" sz="1800" dirty="0" err="1" smtClean="0"/>
              <a:t>tyrosin</a:t>
            </a:r>
            <a:r>
              <a:rPr lang="en-US" sz="1800" dirty="0" smtClean="0"/>
              <a:t> </a:t>
            </a:r>
            <a:r>
              <a:rPr lang="en-US" sz="1800" dirty="0"/>
              <a:t>kinases associated receptors</a:t>
            </a:r>
          </a:p>
          <a:p>
            <a:pPr>
              <a:buClrTx/>
              <a:buFontTx/>
              <a:buNone/>
            </a:pPr>
            <a:r>
              <a:rPr lang="en-US" sz="1800" dirty="0"/>
              <a:t>3. receptor </a:t>
            </a:r>
            <a:r>
              <a:rPr lang="en-US" sz="1800" dirty="0" err="1"/>
              <a:t>serin</a:t>
            </a:r>
            <a:r>
              <a:rPr lang="en-US" sz="1800" dirty="0"/>
              <a:t>/</a:t>
            </a:r>
            <a:r>
              <a:rPr lang="en-US" sz="1800" dirty="0" err="1"/>
              <a:t>threonin</a:t>
            </a:r>
            <a:r>
              <a:rPr lang="en-US" sz="1800" dirty="0"/>
              <a:t> kinases</a:t>
            </a:r>
          </a:p>
          <a:p>
            <a:pPr>
              <a:buClrTx/>
              <a:buFontTx/>
              <a:buNone/>
            </a:pPr>
            <a:r>
              <a:rPr lang="en-US" sz="1800" dirty="0" smtClean="0"/>
              <a:t>4. </a:t>
            </a:r>
            <a:r>
              <a:rPr lang="en-US" sz="1800" dirty="0" err="1" smtClean="0"/>
              <a:t>histidin</a:t>
            </a:r>
            <a:r>
              <a:rPr lang="en-US" sz="1800" dirty="0" smtClean="0"/>
              <a:t> kinase associated receptors</a:t>
            </a:r>
          </a:p>
          <a:p>
            <a:pPr>
              <a:buClrTx/>
            </a:pPr>
            <a:r>
              <a:rPr lang="en-US" sz="1800" dirty="0" smtClean="0"/>
              <a:t>5. receptor </a:t>
            </a:r>
            <a:r>
              <a:rPr lang="en-US" sz="1800" dirty="0" err="1" smtClean="0"/>
              <a:t>guanylyl</a:t>
            </a:r>
            <a:r>
              <a:rPr lang="en-US" sz="1800" dirty="0" smtClean="0"/>
              <a:t> </a:t>
            </a:r>
            <a:r>
              <a:rPr lang="en-US" sz="1800" dirty="0" err="1" smtClean="0"/>
              <a:t>cyclases</a:t>
            </a:r>
            <a:endParaRPr lang="en-US" sz="1800" dirty="0" smtClean="0"/>
          </a:p>
        </p:txBody>
      </p:sp>
      <p:pic>
        <p:nvPicPr>
          <p:cNvPr id="3" name="Picture 2" descr="Screen shot 2011-10-20 at 8.49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1584176" cy="2333216"/>
          </a:xfrm>
          <a:prstGeom prst="rect">
            <a:avLst/>
          </a:prstGeom>
        </p:spPr>
      </p:pic>
      <p:pic>
        <p:nvPicPr>
          <p:cNvPr id="4" name="Picture 3" descr="Screen shot 2011-10-20 at 8.49.0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7807"/>
            <a:ext cx="1800200" cy="20778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100"/>
            <a:ext cx="8839200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78296" y="2805856"/>
            <a:ext cx="84582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dirty="0"/>
              <a:t>- regulate actin and microtubule cytoskeleton</a:t>
            </a:r>
          </a:p>
          <a:p>
            <a:pPr>
              <a:buClrTx/>
            </a:pPr>
            <a:r>
              <a:rPr lang="en-US" sz="2000" dirty="0" smtClean="0"/>
              <a:t>- also </a:t>
            </a:r>
            <a:r>
              <a:rPr lang="en-US" sz="2000" dirty="0"/>
              <a:t>regulate cell cycle progression, transcription, membrane </a:t>
            </a:r>
            <a:r>
              <a:rPr lang="en-US" sz="2000" dirty="0" smtClean="0"/>
              <a:t>transport</a:t>
            </a:r>
          </a:p>
          <a:p>
            <a:pPr>
              <a:buClrTx/>
            </a:pPr>
            <a:r>
              <a:rPr lang="en-US" sz="2000" dirty="0" smtClean="0"/>
              <a:t>- used by </a:t>
            </a:r>
            <a:r>
              <a:rPr lang="en-US" sz="2000" dirty="0" err="1" smtClean="0">
                <a:solidFill>
                  <a:srgbClr val="660066"/>
                </a:solidFill>
              </a:rPr>
              <a:t>ephrin</a:t>
            </a:r>
            <a:r>
              <a:rPr lang="en-US" sz="2000" dirty="0" smtClean="0">
                <a:solidFill>
                  <a:srgbClr val="660066"/>
                </a:solidFill>
              </a:rPr>
              <a:t> receptors </a:t>
            </a:r>
            <a:r>
              <a:rPr lang="en-US" sz="2000" dirty="0" smtClean="0"/>
              <a:t>but also by </a:t>
            </a:r>
            <a:r>
              <a:rPr lang="en-US" sz="2000" dirty="0" err="1" smtClean="0"/>
              <a:t>integrins</a:t>
            </a:r>
            <a:r>
              <a:rPr lang="en-US" sz="2000" dirty="0" smtClean="0"/>
              <a:t>, GF receptors, GPCRs… </a:t>
            </a:r>
          </a:p>
          <a:p>
            <a:pPr>
              <a:buClrTx/>
            </a:pP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 smtClean="0"/>
              <a:t>Ras</a:t>
            </a:r>
            <a:r>
              <a:rPr lang="en-US" sz="2000" dirty="0"/>
              <a:t> </a:t>
            </a:r>
            <a:r>
              <a:rPr lang="en-US" sz="2000" dirty="0" smtClean="0"/>
              <a:t>protein too)</a:t>
            </a:r>
            <a:endParaRPr lang="en-US" sz="2000" dirty="0"/>
          </a:p>
          <a:p>
            <a:pPr>
              <a:buClrTx/>
              <a:buFontTx/>
              <a:buNone/>
            </a:pPr>
            <a:r>
              <a:rPr lang="en-US" sz="2000" dirty="0"/>
              <a:t>- activated by rho-GEFs (60 in human), inactivated by rho-GAPs (70 in human)</a:t>
            </a:r>
          </a:p>
          <a:p>
            <a:pPr>
              <a:buClrTx/>
              <a:buFontTx/>
              <a:buNone/>
            </a:pPr>
            <a:r>
              <a:rPr lang="en-US" sz="2000" dirty="0"/>
              <a:t>- inactive rho bound in cytosol to guanine nucleotide dissociating inhibitor</a:t>
            </a:r>
          </a:p>
          <a:p>
            <a:pPr>
              <a:buClrTx/>
              <a:buFontTx/>
              <a:buNone/>
            </a:pPr>
            <a:r>
              <a:rPr lang="en-US" sz="2000" dirty="0"/>
              <a:t>   (GDI), preventing it to bind to GEF in the membrane</a:t>
            </a:r>
          </a:p>
          <a:p>
            <a:pPr>
              <a:buClrTx/>
              <a:buFontTx/>
              <a:buNone/>
            </a:pPr>
            <a:endParaRPr lang="en-US" sz="2000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4809" y="1662856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 err="1" smtClean="0">
                <a:solidFill>
                  <a:srgbClr val="280099"/>
                </a:solidFill>
              </a:rPr>
              <a:t>RhoA</a:t>
            </a:r>
            <a:r>
              <a:rPr lang="en-US" dirty="0" smtClean="0">
                <a:solidFill>
                  <a:srgbClr val="280099"/>
                </a:solidFill>
              </a:rPr>
              <a:t>, </a:t>
            </a:r>
            <a:r>
              <a:rPr lang="en-US" dirty="0" err="1">
                <a:solidFill>
                  <a:srgbClr val="280099"/>
                </a:solidFill>
              </a:rPr>
              <a:t>Rac</a:t>
            </a:r>
            <a:r>
              <a:rPr lang="en-US" dirty="0">
                <a:solidFill>
                  <a:srgbClr val="280099"/>
                </a:solidFill>
              </a:rPr>
              <a:t>, cdc48...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635896" y="571971"/>
            <a:ext cx="685800" cy="457200"/>
          </a:xfrm>
          <a:prstGeom prst="roundRect">
            <a:avLst>
              <a:gd name="adj" fmla="val 34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81136" y="654398"/>
            <a:ext cx="89154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 dirty="0" smtClean="0">
                <a:solidFill>
                  <a:srgbClr val="4700B8"/>
                </a:solidFill>
                <a:latin typeface="Arial" charset="0"/>
              </a:rPr>
              <a:t>4. </a:t>
            </a:r>
            <a:r>
              <a:rPr lang="en-US" sz="2000" b="1" dirty="0" err="1" smtClean="0">
                <a:solidFill>
                  <a:srgbClr val="4700B8"/>
                </a:solidFill>
                <a:latin typeface="Arial" charset="0"/>
              </a:rPr>
              <a:t>Signalling</a:t>
            </a:r>
            <a:r>
              <a:rPr lang="en-US" sz="2000" b="1" dirty="0" smtClean="0">
                <a:solidFill>
                  <a:srgbClr val="4700B8"/>
                </a:solidFill>
                <a:latin typeface="Arial" charset="0"/>
              </a:rPr>
              <a:t> through the</a:t>
            </a:r>
            <a:endParaRPr lang="en-US" sz="2000" b="1" dirty="0">
              <a:solidFill>
                <a:srgbClr val="4700B8"/>
              </a:solidFill>
              <a:latin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73624" y="597123"/>
            <a:ext cx="5257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Rho </a:t>
            </a:r>
            <a:r>
              <a:rPr lang="en-US" dirty="0">
                <a:solidFill>
                  <a:srgbClr val="008000"/>
                </a:solidFill>
              </a:rPr>
              <a:t>family of monomeric </a:t>
            </a:r>
            <a:r>
              <a:rPr lang="en-US" dirty="0" err="1" smtClean="0">
                <a:solidFill>
                  <a:srgbClr val="008000"/>
                </a:solidFill>
              </a:rPr>
              <a:t>GTPases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ClrTx/>
              <a:buFontTx/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548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DC2300"/>
                </a:solidFill>
              </a:rPr>
              <a:t>Growth cone extension in axons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692696"/>
            <a:ext cx="3541712" cy="5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6156592"/>
            <a:ext cx="88204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Axon growth: </a:t>
            </a:r>
            <a:r>
              <a:rPr lang="en-US" sz="160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en-US" sz="1600" dirty="0">
                <a:solidFill>
                  <a:srgbClr val="000000"/>
                </a:solidFill>
                <a:hlinkClick r:id="rId4"/>
              </a:rPr>
              <a:t>://www.youtube.com/watch?v=</a:t>
            </a:r>
            <a:r>
              <a:rPr lang="en-US" sz="1600" dirty="0" smtClean="0">
                <a:solidFill>
                  <a:srgbClr val="000000"/>
                </a:solidFill>
                <a:hlinkClick r:id="rId4"/>
              </a:rPr>
              <a:t>ewNvcFJEHbA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https://</a:t>
            </a:r>
            <a:r>
              <a:rPr lang="en-US" sz="1600" dirty="0" err="1">
                <a:solidFill>
                  <a:srgbClr val="000000"/>
                </a:solidFill>
              </a:rPr>
              <a:t>www.youtube.com</a:t>
            </a:r>
            <a:r>
              <a:rPr lang="en-US" sz="1600" dirty="0">
                <a:solidFill>
                  <a:srgbClr val="000000"/>
                </a:solidFill>
              </a:rPr>
              <a:t>/</a:t>
            </a:r>
            <a:r>
              <a:rPr lang="en-US" sz="1600" dirty="0" err="1">
                <a:solidFill>
                  <a:srgbClr val="000000"/>
                </a:solidFill>
              </a:rPr>
              <a:t>watch?v</a:t>
            </a:r>
            <a:r>
              <a:rPr lang="en-US" sz="1600" dirty="0">
                <a:solidFill>
                  <a:srgbClr val="000000"/>
                </a:solidFill>
              </a:rPr>
              <a:t>=ZWACm6BkDVo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1700" y="6311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268760"/>
            <a:ext cx="6350000" cy="431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4581128"/>
            <a:ext cx="2592288" cy="95410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Attractant and repellent signalling molecules in the axon environment regulate the direction of its growth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78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" y="1772816"/>
            <a:ext cx="508158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10" y="1556792"/>
            <a:ext cx="2201862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24" y="1196752"/>
            <a:ext cx="2262188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548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DC2300"/>
                </a:solidFill>
              </a:rPr>
              <a:t>Growth cone extension in axons 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008000"/>
                </a:solidFill>
              </a:rPr>
              <a:t>through the guidance molecules ephrins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692696"/>
            <a:ext cx="3541712" cy="5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05273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The most abundant class of protein tyrosine kinases.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6156592"/>
            <a:ext cx="88204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Axon growth: </a:t>
            </a:r>
            <a:r>
              <a:rPr lang="en-US" sz="1600" dirty="0" smtClean="0">
                <a:solidFill>
                  <a:srgbClr val="000000"/>
                </a:solidFill>
                <a:hlinkClick r:id="rId7"/>
              </a:rPr>
              <a:t>https</a:t>
            </a:r>
            <a:r>
              <a:rPr lang="en-US" sz="1600" dirty="0">
                <a:solidFill>
                  <a:srgbClr val="000000"/>
                </a:solidFill>
                <a:hlinkClick r:id="rId7"/>
              </a:rPr>
              <a:t>://www.youtube.com/watch?v=</a:t>
            </a:r>
            <a:r>
              <a:rPr lang="en-US" sz="1600" dirty="0" smtClean="0">
                <a:solidFill>
                  <a:srgbClr val="000000"/>
                </a:solidFill>
                <a:hlinkClick r:id="rId7"/>
              </a:rPr>
              <a:t>ewNvcFJEHbA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https://</a:t>
            </a:r>
            <a:r>
              <a:rPr lang="en-US" sz="1600" dirty="0" err="1">
                <a:solidFill>
                  <a:srgbClr val="000000"/>
                </a:solidFill>
              </a:rPr>
              <a:t>www.youtube.com</a:t>
            </a:r>
            <a:r>
              <a:rPr lang="en-US" sz="1600" dirty="0">
                <a:solidFill>
                  <a:srgbClr val="000000"/>
                </a:solidFill>
              </a:rPr>
              <a:t>/</a:t>
            </a:r>
            <a:r>
              <a:rPr lang="en-US" sz="1600" dirty="0" err="1">
                <a:solidFill>
                  <a:srgbClr val="000000"/>
                </a:solidFill>
              </a:rPr>
              <a:t>watch?v</a:t>
            </a:r>
            <a:r>
              <a:rPr lang="en-US" sz="1600" dirty="0">
                <a:solidFill>
                  <a:srgbClr val="000000"/>
                </a:solidFill>
              </a:rPr>
              <a:t>=ZWACm6BkDVo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1700" y="6311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85800" y="687388"/>
            <a:ext cx="685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>
                <a:solidFill>
                  <a:srgbClr val="47B8B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Enzyme-linked receptors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2743200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1. receptor </a:t>
            </a:r>
            <a:r>
              <a:rPr lang="en-US" sz="1800" dirty="0" err="1"/>
              <a:t>tyrosin</a:t>
            </a:r>
            <a:r>
              <a:rPr lang="en-US" sz="1800" dirty="0"/>
              <a:t> kinases (RTKs)</a:t>
            </a:r>
          </a:p>
          <a:p>
            <a:pPr>
              <a:buClrTx/>
              <a:buFontTx/>
              <a:buNone/>
            </a:pPr>
            <a:r>
              <a:rPr lang="en-US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2. </a:t>
            </a:r>
            <a:r>
              <a:rPr lang="en-US" sz="18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tyrosin</a:t>
            </a:r>
            <a:r>
              <a:rPr lang="en-US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kinases associated receptors</a:t>
            </a:r>
          </a:p>
          <a:p>
            <a:pPr>
              <a:buClrTx/>
              <a:buFontTx/>
              <a:buNone/>
            </a:pPr>
            <a:r>
              <a:rPr lang="en-US" sz="1800" dirty="0"/>
              <a:t>3. receptor </a:t>
            </a:r>
            <a:r>
              <a:rPr lang="en-US" sz="1800" dirty="0" smtClean="0"/>
              <a:t>serine/threonine kinases</a:t>
            </a:r>
            <a:endParaRPr lang="en-US" sz="1800" dirty="0"/>
          </a:p>
          <a:p>
            <a:pPr>
              <a:buClrTx/>
              <a:buFontTx/>
              <a:buNone/>
            </a:pPr>
            <a:r>
              <a:rPr lang="en-US" sz="1800" dirty="0" smtClean="0"/>
              <a:t>4. </a:t>
            </a:r>
            <a:r>
              <a:rPr lang="en-US" sz="1800" dirty="0" err="1" smtClean="0"/>
              <a:t>histidin</a:t>
            </a:r>
            <a:r>
              <a:rPr lang="en-US" sz="1800" dirty="0" smtClean="0"/>
              <a:t> kinase associated receptors</a:t>
            </a:r>
          </a:p>
          <a:p>
            <a:pPr>
              <a:buClrTx/>
            </a:pPr>
            <a:r>
              <a:rPr lang="en-US" sz="1800" dirty="0" smtClean="0"/>
              <a:t>5. receptor </a:t>
            </a:r>
            <a:r>
              <a:rPr lang="en-US" sz="1800" dirty="0" err="1" smtClean="0"/>
              <a:t>guanylyl</a:t>
            </a:r>
            <a:r>
              <a:rPr lang="en-US" sz="1800" dirty="0" smtClean="0"/>
              <a:t> </a:t>
            </a:r>
            <a:r>
              <a:rPr lang="en-US" sz="1800" dirty="0" err="1" smtClean="0"/>
              <a:t>cyclases</a:t>
            </a: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1"/>
          <p:cNvSpPr>
            <a:spLocks noChangeShapeType="1"/>
          </p:cNvSpPr>
          <p:nvPr/>
        </p:nvSpPr>
        <p:spPr bwMode="auto">
          <a:xfrm>
            <a:off x="568325" y="3748187"/>
            <a:ext cx="7639050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43528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Similar as receptor tyrosine kinases but the </a:t>
            </a:r>
            <a:r>
              <a:rPr lang="en-US" sz="1800" dirty="0" smtClean="0"/>
              <a:t>receptor is not a kinase. The tyrosine kinase is involved in </a:t>
            </a:r>
            <a:r>
              <a:rPr lang="en-US" sz="1800" dirty="0" err="1" smtClean="0"/>
              <a:t>signalling</a:t>
            </a:r>
            <a:r>
              <a:rPr lang="en-US" sz="1800" dirty="0" smtClean="0"/>
              <a:t> but it is bound </a:t>
            </a:r>
            <a:r>
              <a:rPr lang="en-US" sz="1800" dirty="0"/>
              <a:t>non-covalently </a:t>
            </a:r>
            <a:r>
              <a:rPr lang="en-US" sz="1800" dirty="0" smtClean="0"/>
              <a:t>to </a:t>
            </a:r>
            <a:r>
              <a:rPr lang="en-US" sz="1800" dirty="0"/>
              <a:t>the </a:t>
            </a:r>
            <a:r>
              <a:rPr lang="en-US" sz="1800" dirty="0" smtClean="0"/>
              <a:t>receptor or it is involved indirectly through another mediatory protein</a:t>
            </a:r>
            <a:endParaRPr lang="en-US" sz="1800" dirty="0"/>
          </a:p>
          <a:p>
            <a:pPr>
              <a:buClrTx/>
              <a:buFontTx/>
              <a:buNone/>
            </a:pPr>
            <a:endParaRPr lang="en-US" sz="1800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11163" y="457200"/>
            <a:ext cx="576103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>
                <a:solidFill>
                  <a:srgbClr val="FF420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Tyrosin kinases associated receptors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5525541"/>
            <a:ext cx="7823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en-US" sz="1800" dirty="0"/>
          </a:p>
          <a:p>
            <a:pPr>
              <a:buClrTx/>
              <a:buFontTx/>
              <a:buNone/>
            </a:pPr>
            <a:r>
              <a:rPr lang="en-US" sz="1800" dirty="0"/>
              <a:t>Receptors for antigens on leucocytes, for cytokines, hormones, integrin receptors..</a:t>
            </a:r>
            <a:r>
              <a:rPr lang="en-US" sz="1800" dirty="0" smtClean="0"/>
              <a:t>.</a:t>
            </a:r>
          </a:p>
          <a:p>
            <a:pPr>
              <a:buClrTx/>
              <a:buFontTx/>
              <a:buNone/>
            </a:pPr>
            <a:endParaRPr lang="en-US" sz="1800" dirty="0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689100" y="2689324"/>
            <a:ext cx="228600" cy="1828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923357" y="2689324"/>
            <a:ext cx="228600" cy="1828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3131840" y="4060924"/>
            <a:ext cx="914400" cy="685800"/>
          </a:xfrm>
          <a:prstGeom prst="roundRect">
            <a:avLst>
              <a:gd name="adj" fmla="val 16667"/>
            </a:avLst>
          </a:prstGeom>
          <a:solidFill>
            <a:srgbClr val="0084D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77280" y="4025999"/>
            <a:ext cx="914400" cy="685800"/>
          </a:xfrm>
          <a:prstGeom prst="roundRect">
            <a:avLst>
              <a:gd name="adj" fmla="val 16667"/>
            </a:avLst>
          </a:prstGeom>
          <a:solidFill>
            <a:srgbClr val="0084D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49288" y="4218087"/>
            <a:ext cx="76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kinase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210644" y="4218087"/>
            <a:ext cx="76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kinase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6224588" y="2689324"/>
            <a:ext cx="228600" cy="1828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6764338" y="2689324"/>
            <a:ext cx="228600" cy="1828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6994525" y="4060924"/>
            <a:ext cx="914400" cy="685800"/>
          </a:xfrm>
          <a:prstGeom prst="roundRect">
            <a:avLst>
              <a:gd name="adj" fmla="val 16667"/>
            </a:avLst>
          </a:prstGeom>
          <a:solidFill>
            <a:srgbClr val="0084D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5302250" y="4060924"/>
            <a:ext cx="914400" cy="685800"/>
          </a:xfrm>
          <a:prstGeom prst="roundRect">
            <a:avLst>
              <a:gd name="adj" fmla="val 16667"/>
            </a:avLst>
          </a:prstGeom>
          <a:solidFill>
            <a:srgbClr val="0084D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357813" y="4218087"/>
            <a:ext cx="7635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/>
              <a:t>kinase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051675" y="4218087"/>
            <a:ext cx="76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/>
              <a:t>kinase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6208713" y="4156174"/>
            <a:ext cx="228600" cy="228600"/>
          </a:xfrm>
          <a:prstGeom prst="ellipse">
            <a:avLst/>
          </a:prstGeom>
          <a:solidFill>
            <a:srgbClr val="C5000B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6784975" y="4156174"/>
            <a:ext cx="228600" cy="228600"/>
          </a:xfrm>
          <a:prstGeom prst="ellipse">
            <a:avLst/>
          </a:prstGeom>
          <a:solidFill>
            <a:srgbClr val="C5000B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6135688" y="2303562"/>
            <a:ext cx="914400" cy="457200"/>
          </a:xfrm>
          <a:prstGeom prst="ellipse">
            <a:avLst/>
          </a:prstGeom>
          <a:solidFill>
            <a:srgbClr val="579D1C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253163" y="2328962"/>
            <a:ext cx="752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/>
              <a:t>ligand</a:t>
            </a: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5257800" y="4759424"/>
            <a:ext cx="685800" cy="685800"/>
          </a:xfrm>
          <a:prstGeom prst="ellipse">
            <a:avLst/>
          </a:prstGeom>
          <a:solidFill>
            <a:srgbClr val="C0C0C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7346950" y="4759424"/>
            <a:ext cx="685800" cy="685800"/>
          </a:xfrm>
          <a:prstGeom prst="ellipse">
            <a:avLst/>
          </a:prstGeom>
          <a:solidFill>
            <a:srgbClr val="C0C0C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5487988" y="4840387"/>
            <a:ext cx="228600" cy="228600"/>
          </a:xfrm>
          <a:prstGeom prst="ellipse">
            <a:avLst/>
          </a:prstGeom>
          <a:solidFill>
            <a:srgbClr val="C5000B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7613650" y="4840387"/>
            <a:ext cx="228600" cy="228600"/>
          </a:xfrm>
          <a:prstGeom prst="ellipse">
            <a:avLst/>
          </a:prstGeom>
          <a:solidFill>
            <a:srgbClr val="C5000B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37320" y="3773016"/>
            <a:ext cx="144016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stCxn id="29704" idx="0"/>
          </p:cNvCxnSpPr>
          <p:nvPr/>
        </p:nvCxnSpPr>
        <p:spPr bwMode="auto">
          <a:xfrm flipV="1">
            <a:off x="1234480" y="3917032"/>
            <a:ext cx="46856" cy="1089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3470176" y="3773016"/>
            <a:ext cx="144016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567336" y="3917032"/>
            <a:ext cx="46856" cy="1089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5580112" y="3773016"/>
            <a:ext cx="144016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677272" y="3917032"/>
            <a:ext cx="46856" cy="1089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7380312" y="3773016"/>
            <a:ext cx="144016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7477472" y="3917032"/>
            <a:ext cx="46856" cy="1089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040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 err="1">
                <a:solidFill>
                  <a:srgbClr val="008000"/>
                </a:solidFill>
              </a:rPr>
              <a:t>Tyrosin</a:t>
            </a:r>
            <a:r>
              <a:rPr lang="en-US" b="1" dirty="0">
                <a:solidFill>
                  <a:srgbClr val="008000"/>
                </a:solidFill>
              </a:rPr>
              <a:t> kinases associated with receptors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1463675"/>
            <a:ext cx="6492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/>
            <a:r>
              <a:rPr lang="en-US" sz="1800" i="1">
                <a:solidFill>
                  <a:srgbClr val="008000"/>
                </a:solidFill>
                <a:latin typeface="Utopia-Italic" charset="0"/>
                <a:cs typeface="Utopia-Italic" charset="0"/>
              </a:rPr>
              <a:t>Src family:</a:t>
            </a:r>
            <a:r>
              <a:rPr lang="en-US" sz="1800" i="1">
                <a:latin typeface="Utopia-Italic" charset="0"/>
                <a:cs typeface="Utopia-Italic" charset="0"/>
              </a:rPr>
              <a:t> Src,Yes, Fgr, Fyn, Lck, Lyn, Hck, </a:t>
            </a:r>
            <a:r>
              <a:rPr lang="en-US" sz="1800">
                <a:latin typeface="Utopia-Italic" charset="0"/>
                <a:cs typeface="Utopia-Italic" charset="0"/>
              </a:rPr>
              <a:t>and </a:t>
            </a:r>
            <a:r>
              <a:rPr lang="en-US" sz="1800" i="1">
                <a:latin typeface="Utopia-Italic" charset="0"/>
                <a:cs typeface="Utopia-Italic" charset="0"/>
              </a:rPr>
              <a:t>Blk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49288" y="1878013"/>
            <a:ext cx="805180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- cytoplasmic localization through lipid anchor and through association with receptors</a:t>
            </a:r>
          </a:p>
          <a:p>
            <a:pPr>
              <a:buClrTx/>
              <a:buFontTx/>
              <a:buNone/>
            </a:pPr>
            <a:r>
              <a:rPr lang="en-US" sz="1800" dirty="0"/>
              <a:t>- SH2 and SH3 domains</a:t>
            </a:r>
          </a:p>
          <a:p>
            <a:pPr>
              <a:buClrTx/>
              <a:buFontTx/>
              <a:buNone/>
            </a:pPr>
            <a:r>
              <a:rPr lang="en-US" sz="1800" dirty="0"/>
              <a:t>- a</a:t>
            </a:r>
            <a:r>
              <a:rPr lang="en-US" sz="1800" dirty="0" smtClean="0"/>
              <a:t>ctivated by </a:t>
            </a:r>
            <a:r>
              <a:rPr lang="en-US" sz="1800" dirty="0"/>
              <a:t>some </a:t>
            </a:r>
            <a:r>
              <a:rPr lang="en-US" sz="1800" dirty="0" smtClean="0"/>
              <a:t>adhesion receptors, cytokine receptors, GPCRs or RTKs</a:t>
            </a:r>
            <a:endParaRPr lang="en-US" sz="1800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3725" y="3063875"/>
            <a:ext cx="6492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>
                <a:solidFill>
                  <a:srgbClr val="008000"/>
                </a:solidFill>
                <a:latin typeface="Utopia-Italic" charset="0"/>
                <a:cs typeface="Utopia-Italic" charset="0"/>
              </a:rPr>
              <a:t>FAK</a:t>
            </a:r>
            <a:r>
              <a:rPr lang="en-US" sz="1800" i="1">
                <a:latin typeface="Utopia-Italic" charset="0"/>
                <a:cs typeface="Utopia-Italic" charset="0"/>
              </a:rPr>
              <a:t> (focal adhesion kinase)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93725" y="3532188"/>
            <a:ext cx="6492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8000"/>
                </a:solidFill>
                <a:latin typeface="Utopia-Italic" charset="0"/>
                <a:cs typeface="Utopia-Italic" charset="0"/>
              </a:rPr>
              <a:t>JAK</a:t>
            </a:r>
            <a:r>
              <a:rPr lang="en-US" sz="1800" i="1" dirty="0">
                <a:latin typeface="Utopia-Italic" charset="0"/>
                <a:cs typeface="Utopia-Italic" charset="0"/>
              </a:rPr>
              <a:t> (Janus kinase)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576" y="548680"/>
            <a:ext cx="311417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i="1" dirty="0" err="1" smtClean="0">
                <a:solidFill>
                  <a:srgbClr val="008000"/>
                </a:solidFill>
                <a:latin typeface="Utopia-Italic" charset="0"/>
                <a:cs typeface="Utopia-Italic" charset="0"/>
              </a:rPr>
              <a:t>Src</a:t>
            </a:r>
            <a:endParaRPr lang="en-US" i="1" dirty="0">
              <a:solidFill>
                <a:srgbClr val="008000"/>
              </a:solidFill>
              <a:latin typeface="Utopia-Italic" charset="0"/>
              <a:cs typeface="Utopia-Ital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</a:rPr>
              <a:t>f</a:t>
            </a:r>
            <a:r>
              <a:rPr lang="en-US" sz="1800" dirty="0" smtClean="0">
                <a:solidFill>
                  <a:srgbClr val="000000"/>
                </a:solidFill>
              </a:rPr>
              <a:t>irst tyrosine kinase discovered, from the chicken </a:t>
            </a:r>
            <a:r>
              <a:rPr lang="en-US" sz="1800" dirty="0" smtClean="0">
                <a:solidFill>
                  <a:srgbClr val="000000"/>
                </a:solidFill>
              </a:rPr>
              <a:t>retrovirus Rous </a:t>
            </a:r>
            <a:r>
              <a:rPr lang="en-US" sz="1800" dirty="0" smtClean="0">
                <a:solidFill>
                  <a:srgbClr val="000000"/>
                </a:solidFill>
              </a:rPr>
              <a:t>sarcoma </a:t>
            </a:r>
            <a:r>
              <a:rPr lang="en-US" sz="1800" dirty="0" smtClean="0">
                <a:solidFill>
                  <a:srgbClr val="000000"/>
                </a:solidFill>
              </a:rPr>
              <a:t>virus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Peyton </a:t>
            </a:r>
            <a:r>
              <a:rPr lang="en-US" sz="1800" dirty="0" smtClean="0">
                <a:solidFill>
                  <a:srgbClr val="000000"/>
                </a:solidFill>
              </a:rPr>
              <a:t>Rous, Nobel prize in </a:t>
            </a:r>
            <a:r>
              <a:rPr lang="en-US" sz="1800" dirty="0" smtClean="0">
                <a:solidFill>
                  <a:srgbClr val="000000"/>
                </a:solidFill>
              </a:rPr>
              <a:t>1966 </a:t>
            </a:r>
            <a:r>
              <a:rPr lang="en-US" sz="1800" dirty="0" smtClean="0">
                <a:solidFill>
                  <a:srgbClr val="000000"/>
                </a:solidFill>
              </a:rPr>
              <a:t>= </a:t>
            </a:r>
            <a:r>
              <a:rPr lang="en-US" sz="1800" dirty="0">
                <a:solidFill>
                  <a:srgbClr val="000000"/>
                </a:solidFill>
              </a:rPr>
              <a:t>"for his discovery of </a:t>
            </a:r>
            <a:r>
              <a:rPr lang="en-US" sz="1800" dirty="0" err="1">
                <a:solidFill>
                  <a:srgbClr val="000000"/>
                </a:solidFill>
              </a:rPr>
              <a:t>tumour</a:t>
            </a:r>
            <a:r>
              <a:rPr lang="en-US" sz="1800" dirty="0">
                <a:solidFill>
                  <a:srgbClr val="000000"/>
                </a:solidFill>
              </a:rPr>
              <a:t>-inducing </a:t>
            </a:r>
            <a:r>
              <a:rPr lang="en-US" sz="1800" dirty="0" smtClean="0">
                <a:solidFill>
                  <a:srgbClr val="000000"/>
                </a:solidFill>
              </a:rPr>
              <a:t>viruses” </a:t>
            </a:r>
          </a:p>
          <a:p>
            <a:pPr marL="285750" indent="-285750">
              <a:buFontTx/>
              <a:buChar char="-"/>
            </a:pPr>
            <a:r>
              <a:rPr lang="en-US" sz="1800" dirty="0" err="1" smtClean="0">
                <a:solidFill>
                  <a:srgbClr val="000000"/>
                </a:solidFill>
              </a:rPr>
              <a:t>oncoproteins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are gain of function cellular proteins (Bishop and Varmus ,1989)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v-</a:t>
            </a:r>
            <a:r>
              <a:rPr lang="en-US" sz="1800" dirty="0" err="1" smtClean="0">
                <a:solidFill>
                  <a:srgbClr val="000000"/>
                </a:solidFill>
              </a:rPr>
              <a:t>src</a:t>
            </a:r>
            <a:r>
              <a:rPr lang="en-US" sz="1800" dirty="0" smtClean="0">
                <a:solidFill>
                  <a:srgbClr val="000000"/>
                </a:solidFill>
              </a:rPr>
              <a:t>, c-</a:t>
            </a:r>
            <a:r>
              <a:rPr lang="en-US" sz="1800" dirty="0" err="1" smtClean="0">
                <a:solidFill>
                  <a:srgbClr val="000000"/>
                </a:solidFill>
              </a:rPr>
              <a:t>src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1-10-18 at 12.49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8586345" cy="3312368"/>
          </a:xfrm>
          <a:prstGeom prst="rect">
            <a:avLst/>
          </a:prstGeom>
        </p:spPr>
      </p:pic>
      <p:pic>
        <p:nvPicPr>
          <p:cNvPr id="5" name="Picture 4" descr="Screen shot 2011-10-18 at 12.49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178800" cy="113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372806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(receptor or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other proteins)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4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"/>
            <a:ext cx="7620000" cy="6159500"/>
          </a:xfrm>
          <a:prstGeom prst="rect">
            <a:avLst/>
          </a:prstGeom>
        </p:spPr>
      </p:pic>
      <p:pic>
        <p:nvPicPr>
          <p:cNvPr id="3" name="Picture 2" descr="Screen Shot 2015-10-21 at 1.49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284984"/>
            <a:ext cx="9144000" cy="18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6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755576" y="548680"/>
            <a:ext cx="396044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i="1" dirty="0">
                <a:solidFill>
                  <a:srgbClr val="008000"/>
                </a:solidFill>
                <a:latin typeface="Utopia-Italic" charset="0"/>
                <a:cs typeface="Utopia-Italic" charset="0"/>
              </a:rPr>
              <a:t>FAK</a:t>
            </a:r>
            <a:r>
              <a:rPr lang="en-US" sz="1800" i="1" dirty="0">
                <a:solidFill>
                  <a:srgbClr val="008000"/>
                </a:solidFill>
                <a:latin typeface="Utopia-Italic" charset="0"/>
                <a:cs typeface="Utopia-Italic" charset="0"/>
              </a:rPr>
              <a:t> (focal adhesion kinase)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1006475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- associated with </a:t>
            </a:r>
            <a:r>
              <a:rPr lang="en-US" sz="1800" dirty="0">
                <a:solidFill>
                  <a:srgbClr val="008000"/>
                </a:solidFill>
              </a:rPr>
              <a:t>integrin receptors </a:t>
            </a:r>
            <a:r>
              <a:rPr lang="en-US" sz="1800" dirty="0"/>
              <a:t>in focal adhesion points (places of cell contact </a:t>
            </a:r>
          </a:p>
          <a:p>
            <a:r>
              <a:rPr lang="en-US" sz="1800" dirty="0"/>
              <a:t>   with extracellular matrix) </a:t>
            </a:r>
          </a:p>
          <a:p>
            <a:r>
              <a:rPr lang="en-US" sz="1800" dirty="0"/>
              <a:t>- recruit </a:t>
            </a:r>
            <a:r>
              <a:rPr lang="en-US" sz="1800" dirty="0" err="1"/>
              <a:t>src</a:t>
            </a:r>
            <a:r>
              <a:rPr lang="en-US" sz="1800" dirty="0"/>
              <a:t>, mutual phosphorylation and activation of cell survival and proliferation 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programme</a:t>
            </a:r>
            <a:endParaRPr lang="en-US" sz="18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278063"/>
            <a:ext cx="6970712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514600" y="488950"/>
            <a:ext cx="4464050" cy="4254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 dirty="0">
                <a:solidFill>
                  <a:srgbClr val="0047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1. Receptor </a:t>
            </a:r>
            <a:r>
              <a:rPr lang="en-US" sz="2200" b="1" dirty="0" err="1">
                <a:solidFill>
                  <a:srgbClr val="0047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tyrosin</a:t>
            </a:r>
            <a:r>
              <a:rPr lang="en-US" sz="2200" b="1" dirty="0">
                <a:solidFill>
                  <a:srgbClr val="0047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kinases (RTKs)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35075"/>
            <a:ext cx="8229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/>
              <a:t>Ligands - EGF, PDGF, HGF, NGF, insulin, ephrins...</a:t>
            </a:r>
          </a:p>
          <a:p>
            <a:pPr>
              <a:buClrTx/>
              <a:buFontTx/>
              <a:buNone/>
            </a:pPr>
            <a:r>
              <a:rPr lang="en-US" sz="1800"/>
              <a:t>Signalling through monomeric GTPases or through lipid modifications by PI3K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25663"/>
            <a:ext cx="6858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553200"/>
            <a:ext cx="9067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>
                <a:latin typeface="Arial" charset="0"/>
              </a:rPr>
              <a:t>Figure 15-52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34888" y="457200"/>
            <a:ext cx="6629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i="1" dirty="0" smtClean="0">
                <a:solidFill>
                  <a:srgbClr val="008000"/>
                </a:solidFill>
              </a:rPr>
              <a:t>JAK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61950" y="1339850"/>
            <a:ext cx="3221038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- family of cytokine receptors, </a:t>
            </a:r>
          </a:p>
          <a:p>
            <a:r>
              <a:rPr lang="en-US" sz="1800" dirty="0"/>
              <a:t>  receptors for growth hormone </a:t>
            </a:r>
          </a:p>
          <a:p>
            <a:r>
              <a:rPr lang="en-US" sz="1800" dirty="0"/>
              <a:t>  and </a:t>
            </a:r>
            <a:r>
              <a:rPr lang="en-US" sz="1800" dirty="0" err="1"/>
              <a:t>prolactine</a:t>
            </a:r>
            <a:endParaRPr lang="en-US" sz="1800" dirty="0"/>
          </a:p>
          <a:p>
            <a:r>
              <a:rPr lang="en-US" sz="1800" dirty="0"/>
              <a:t>- </a:t>
            </a:r>
            <a:r>
              <a:rPr lang="en-US" sz="1800" dirty="0" smtClean="0"/>
              <a:t>stable association </a:t>
            </a:r>
            <a:r>
              <a:rPr lang="en-US" sz="1800" dirty="0"/>
              <a:t>with JAK </a:t>
            </a:r>
          </a:p>
          <a:p>
            <a:r>
              <a:rPr lang="en-US" sz="1800" dirty="0"/>
              <a:t>  (Janus kinase, JAK1, JAK2, </a:t>
            </a:r>
          </a:p>
          <a:p>
            <a:r>
              <a:rPr lang="en-US" sz="1800" dirty="0"/>
              <a:t>   JAK3 and </a:t>
            </a:r>
            <a:r>
              <a:rPr lang="en-US" sz="1800" dirty="0" err="1"/>
              <a:t>Tyk</a:t>
            </a:r>
            <a:r>
              <a:rPr lang="en-US" sz="1800" dirty="0"/>
              <a:t>)</a:t>
            </a:r>
          </a:p>
          <a:p>
            <a:r>
              <a:rPr lang="en-US" sz="1800" dirty="0"/>
              <a:t>- activated JAKs recruits </a:t>
            </a:r>
          </a:p>
          <a:p>
            <a:r>
              <a:rPr lang="en-US" sz="1800" dirty="0"/>
              <a:t>  STATs (</a:t>
            </a:r>
            <a:r>
              <a:rPr lang="en-US" sz="1800" u="sng" dirty="0"/>
              <a:t>s</a:t>
            </a:r>
            <a:r>
              <a:rPr lang="en-US" sz="1800" dirty="0"/>
              <a:t>ignal </a:t>
            </a:r>
            <a:r>
              <a:rPr lang="en-US" sz="1800" u="sng" dirty="0"/>
              <a:t>t</a:t>
            </a:r>
            <a:r>
              <a:rPr lang="en-US" sz="1800" dirty="0"/>
              <a:t>ransducers </a:t>
            </a:r>
          </a:p>
          <a:p>
            <a:r>
              <a:rPr lang="en-US" sz="1800" dirty="0"/>
              <a:t>  and activators of </a:t>
            </a:r>
            <a:r>
              <a:rPr lang="en-US" sz="1800" u="sng" dirty="0"/>
              <a:t>t</a:t>
            </a:r>
            <a:r>
              <a:rPr lang="en-US" sz="1800" dirty="0"/>
              <a:t>ranscription), </a:t>
            </a:r>
          </a:p>
          <a:p>
            <a:r>
              <a:rPr lang="en-US" sz="1800" dirty="0"/>
              <a:t>   in the cytoplasm and </a:t>
            </a:r>
          </a:p>
          <a:p>
            <a:r>
              <a:rPr lang="en-US" sz="1800" dirty="0"/>
              <a:t>   phosphorylates them</a:t>
            </a:r>
          </a:p>
          <a:p>
            <a:r>
              <a:rPr lang="en-US" sz="1800" dirty="0"/>
              <a:t>- phosphorylated STATs migrate </a:t>
            </a:r>
          </a:p>
          <a:p>
            <a:r>
              <a:rPr lang="en-US" sz="1800" dirty="0"/>
              <a:t>  to the nucleus and activate </a:t>
            </a:r>
          </a:p>
          <a:p>
            <a:r>
              <a:rPr lang="en-US" sz="1800" dirty="0"/>
              <a:t>  transcription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19188"/>
            <a:ext cx="5467350" cy="52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0872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JAK-STAT pathway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685800" y="687388"/>
            <a:ext cx="685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>
                <a:solidFill>
                  <a:srgbClr val="47B8B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Enzyme-linked receptors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2743200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1. receptor </a:t>
            </a:r>
            <a:r>
              <a:rPr lang="en-US" sz="1800" dirty="0" err="1"/>
              <a:t>tyrosin</a:t>
            </a:r>
            <a:r>
              <a:rPr lang="en-US" sz="1800" dirty="0"/>
              <a:t> kinases (RTKs)</a:t>
            </a:r>
          </a:p>
          <a:p>
            <a:pPr>
              <a:buClrTx/>
              <a:buFontTx/>
              <a:buNone/>
            </a:pPr>
            <a:r>
              <a:rPr lang="en-US" sz="1800" dirty="0"/>
              <a:t>2. </a:t>
            </a:r>
            <a:r>
              <a:rPr lang="en-US" sz="1800" dirty="0" err="1"/>
              <a:t>tyrosin</a:t>
            </a:r>
            <a:r>
              <a:rPr lang="en-US" sz="1800" dirty="0"/>
              <a:t> kinases associated receptors</a:t>
            </a:r>
          </a:p>
          <a:p>
            <a:pPr>
              <a:buClrTx/>
              <a:buFontTx/>
              <a:buNone/>
            </a:pPr>
            <a:r>
              <a:rPr lang="en-US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3. receptor </a:t>
            </a:r>
            <a:r>
              <a:rPr lang="en-US" sz="1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serine/threonine </a:t>
            </a:r>
            <a:r>
              <a:rPr lang="en-US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kinases</a:t>
            </a:r>
          </a:p>
          <a:p>
            <a:pPr>
              <a:buClrTx/>
              <a:buFontTx/>
              <a:buNone/>
            </a:pPr>
            <a:r>
              <a:rPr lang="en-US" sz="1800" dirty="0"/>
              <a:t>4</a:t>
            </a:r>
            <a:r>
              <a:rPr lang="en-US" sz="1800" dirty="0" smtClean="0"/>
              <a:t>. </a:t>
            </a:r>
            <a:r>
              <a:rPr lang="en-US" sz="1800" dirty="0" err="1"/>
              <a:t>histidin</a:t>
            </a:r>
            <a:r>
              <a:rPr lang="en-US" sz="1800" dirty="0"/>
              <a:t> kinase associated </a:t>
            </a:r>
            <a:r>
              <a:rPr lang="en-US" sz="1800" dirty="0" smtClean="0"/>
              <a:t>receptors</a:t>
            </a:r>
          </a:p>
          <a:p>
            <a:pPr>
              <a:buClrTx/>
            </a:pPr>
            <a:r>
              <a:rPr lang="en-US" sz="1800" dirty="0" smtClean="0"/>
              <a:t>5. receptor </a:t>
            </a:r>
            <a:r>
              <a:rPr lang="en-US" sz="1800" dirty="0" err="1" smtClean="0"/>
              <a:t>guanylyl</a:t>
            </a:r>
            <a:r>
              <a:rPr lang="en-US" sz="1800" dirty="0" smtClean="0"/>
              <a:t> </a:t>
            </a:r>
            <a:r>
              <a:rPr lang="en-US" sz="1800" dirty="0" err="1" smtClean="0"/>
              <a:t>cyclases</a:t>
            </a: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51520" y="188640"/>
            <a:ext cx="36957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>
                <a:solidFill>
                  <a:srgbClr val="FF420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TGF-beta </a:t>
            </a:r>
            <a:r>
              <a:rPr lang="en-US" b="1" dirty="0" smtClean="0">
                <a:solidFill>
                  <a:srgbClr val="FF420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and </a:t>
            </a:r>
            <a:r>
              <a:rPr lang="en-US" b="1" dirty="0">
                <a:solidFill>
                  <a:srgbClr val="FF420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BMP </a:t>
            </a:r>
            <a:r>
              <a:rPr lang="en-US" b="1" dirty="0" err="1">
                <a:solidFill>
                  <a:srgbClr val="FF420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signalling</a:t>
            </a:r>
            <a:endParaRPr lang="en-US" b="1" dirty="0">
              <a:solidFill>
                <a:srgbClr val="FF420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147436"/>
            <a:ext cx="5978673" cy="566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9269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ransforming </a:t>
            </a:r>
            <a:r>
              <a:rPr lang="en-US" sz="1800" u="sng" dirty="0">
                <a:solidFill>
                  <a:schemeClr val="tx1"/>
                </a:solidFill>
              </a:rPr>
              <a:t>g</a:t>
            </a:r>
            <a:r>
              <a:rPr lang="en-US" sz="1800" dirty="0">
                <a:solidFill>
                  <a:schemeClr val="tx1"/>
                </a:solidFill>
              </a:rPr>
              <a:t>rowth </a:t>
            </a:r>
            <a:r>
              <a:rPr lang="en-US" sz="1800" u="sng" dirty="0">
                <a:solidFill>
                  <a:schemeClr val="tx1"/>
                </a:solidFill>
              </a:rPr>
              <a:t>f</a:t>
            </a:r>
            <a:r>
              <a:rPr lang="en-US" sz="1800" dirty="0">
                <a:solidFill>
                  <a:schemeClr val="tx1"/>
                </a:solidFill>
              </a:rPr>
              <a:t>actor beta  and </a:t>
            </a:r>
            <a:r>
              <a:rPr lang="en-US" sz="1800" u="sng" dirty="0">
                <a:solidFill>
                  <a:schemeClr val="tx1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one </a:t>
            </a:r>
            <a:r>
              <a:rPr lang="en-US" sz="1800" u="sng" dirty="0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orphogenetic </a:t>
            </a:r>
            <a:r>
              <a:rPr lang="en-US" sz="1800" u="sng" dirty="0">
                <a:solidFill>
                  <a:schemeClr val="tx1"/>
                </a:solidFill>
              </a:rPr>
              <a:t>p</a:t>
            </a:r>
            <a:r>
              <a:rPr lang="en-US" sz="1800" dirty="0">
                <a:solidFill>
                  <a:schemeClr val="tx1"/>
                </a:solidFill>
              </a:rPr>
              <a:t>rotein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85800" y="1417638"/>
            <a:ext cx="8001000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1800" dirty="0">
              <a:cs typeface="Utopia-Regular" charset="0"/>
            </a:endParaRPr>
          </a:p>
          <a:p>
            <a:r>
              <a:rPr lang="en-US" sz="1800" dirty="0">
                <a:cs typeface="Utopia-Regular" charset="0"/>
              </a:rPr>
              <a:t>- </a:t>
            </a:r>
            <a:r>
              <a:rPr lang="en-US" sz="1800" dirty="0">
                <a:solidFill>
                  <a:srgbClr val="FF6600"/>
                </a:solidFill>
                <a:cs typeface="Utopia-Regular" charset="0"/>
              </a:rPr>
              <a:t>SMADs </a:t>
            </a:r>
            <a:r>
              <a:rPr lang="en-US" sz="1800" dirty="0">
                <a:cs typeface="Utopia-Regular" charset="0"/>
              </a:rPr>
              <a:t>continuously shuttle between cytoplasm and nucleus during </a:t>
            </a:r>
            <a:r>
              <a:rPr lang="en-US" sz="1800" dirty="0" err="1">
                <a:cs typeface="Utopia-Regular" charset="0"/>
              </a:rPr>
              <a:t>signalling</a:t>
            </a:r>
            <a:endParaRPr lang="en-US" sz="1800" dirty="0">
              <a:cs typeface="Utopia-Regular" charset="0"/>
            </a:endParaRPr>
          </a:p>
          <a:p>
            <a:r>
              <a:rPr lang="en-US" sz="1800" dirty="0">
                <a:cs typeface="Utopia-Regular" charset="0"/>
              </a:rPr>
              <a:t>  </a:t>
            </a:r>
            <a:r>
              <a:rPr lang="en-US" sz="1800" dirty="0" smtClean="0">
                <a:cs typeface="Utopia-Regular" charset="0"/>
              </a:rPr>
              <a:t>(phosphorylated </a:t>
            </a:r>
            <a:r>
              <a:rPr lang="en-US" sz="1800" dirty="0">
                <a:cs typeface="Utopia-Regular" charset="0"/>
              </a:rPr>
              <a:t>in nucleus, d</a:t>
            </a:r>
            <a:r>
              <a:rPr lang="en-US" sz="1800" dirty="0" smtClean="0">
                <a:cs typeface="Utopia-Regular" charset="0"/>
              </a:rPr>
              <a:t>ephosphorylated </a:t>
            </a:r>
            <a:r>
              <a:rPr lang="en-US" sz="1800" dirty="0">
                <a:cs typeface="Utopia-Regular" charset="0"/>
              </a:rPr>
              <a:t>in cytoplasm)</a:t>
            </a:r>
          </a:p>
          <a:p>
            <a:r>
              <a:rPr lang="en-US" sz="1800" dirty="0">
                <a:cs typeface="Utopia-Regular" charset="0"/>
              </a:rPr>
              <a:t>- secreted inhibitory proteins </a:t>
            </a:r>
            <a:r>
              <a:rPr lang="en-US" sz="1800" dirty="0" smtClean="0">
                <a:cs typeface="Utopia-Regular" charset="0"/>
              </a:rPr>
              <a:t>regulate </a:t>
            </a:r>
            <a:r>
              <a:rPr lang="en-US" sz="1800" dirty="0">
                <a:cs typeface="Utopia-Regular" charset="0"/>
              </a:rPr>
              <a:t>the </a:t>
            </a:r>
            <a:r>
              <a:rPr lang="en-US" sz="1800" dirty="0" err="1" smtClean="0">
                <a:cs typeface="Utopia-Regular" charset="0"/>
              </a:rPr>
              <a:t>morphogen</a:t>
            </a:r>
            <a:r>
              <a:rPr lang="en-US" sz="1800" dirty="0" smtClean="0">
                <a:cs typeface="Utopia-Regular" charset="0"/>
              </a:rPr>
              <a:t> (ligand) </a:t>
            </a:r>
            <a:r>
              <a:rPr lang="en-US" sz="1800" dirty="0">
                <a:cs typeface="Utopia-Regular" charset="0"/>
              </a:rPr>
              <a:t>gradient:</a:t>
            </a:r>
          </a:p>
          <a:p>
            <a:r>
              <a:rPr lang="en-US" sz="1800" dirty="0">
                <a:cs typeface="Utopia-Regular" charset="0"/>
              </a:rPr>
              <a:t>   </a:t>
            </a:r>
            <a:r>
              <a:rPr lang="en-US" sz="1800" dirty="0">
                <a:solidFill>
                  <a:srgbClr val="FF6600"/>
                </a:solidFill>
                <a:cs typeface="Utopia-Regular" charset="0"/>
              </a:rPr>
              <a:t>noggin and </a:t>
            </a:r>
            <a:r>
              <a:rPr lang="en-US" sz="1800" dirty="0" err="1">
                <a:solidFill>
                  <a:srgbClr val="FF6600"/>
                </a:solidFill>
                <a:cs typeface="Utopia-Regular" charset="0"/>
              </a:rPr>
              <a:t>chordin</a:t>
            </a:r>
            <a:r>
              <a:rPr lang="en-US" sz="1800" dirty="0">
                <a:solidFill>
                  <a:srgbClr val="FF6600"/>
                </a:solidFill>
                <a:cs typeface="Utopia-Regular" charset="0"/>
              </a:rPr>
              <a:t> </a:t>
            </a:r>
            <a:r>
              <a:rPr lang="en-US" sz="1800" dirty="0">
                <a:cs typeface="Utopia-Regular" charset="0"/>
              </a:rPr>
              <a:t>(for BMP), </a:t>
            </a:r>
            <a:r>
              <a:rPr lang="en-US" sz="1800" dirty="0" err="1">
                <a:solidFill>
                  <a:srgbClr val="FF6600"/>
                </a:solidFill>
                <a:cs typeface="Utopia-Regular" charset="0"/>
              </a:rPr>
              <a:t>follistatin</a:t>
            </a:r>
            <a:r>
              <a:rPr lang="en-US" sz="1800" dirty="0">
                <a:solidFill>
                  <a:srgbClr val="FF6600"/>
                </a:solidFill>
                <a:cs typeface="Utopia-Regular" charset="0"/>
              </a:rPr>
              <a:t> </a:t>
            </a:r>
            <a:r>
              <a:rPr lang="en-US" sz="1800" dirty="0">
                <a:cs typeface="Utopia-Regular" charset="0"/>
              </a:rPr>
              <a:t>(for </a:t>
            </a:r>
            <a:r>
              <a:rPr lang="en-US" sz="1800" dirty="0" err="1">
                <a:cs typeface="Utopia-Regular" charset="0"/>
              </a:rPr>
              <a:t>TGFbeta</a:t>
            </a:r>
            <a:r>
              <a:rPr lang="en-US" sz="1800" dirty="0">
                <a:cs typeface="Utopia-Regular" charset="0"/>
              </a:rPr>
              <a:t>)</a:t>
            </a:r>
          </a:p>
          <a:p>
            <a:r>
              <a:rPr lang="en-US" sz="1800" dirty="0">
                <a:cs typeface="Utopia-Regular" charset="0"/>
              </a:rPr>
              <a:t>- inhibitory SMADs (SMAD6 and SMAD7)</a:t>
            </a:r>
          </a:p>
          <a:p>
            <a:r>
              <a:rPr lang="en-US" sz="1800" dirty="0">
                <a:cs typeface="Utopia-Regular" charset="0"/>
              </a:rPr>
              <a:t>	- compete for activating SMADs</a:t>
            </a:r>
          </a:p>
          <a:p>
            <a:r>
              <a:rPr lang="en-US" sz="1800" dirty="0">
                <a:cs typeface="Utopia-Regular" charset="0"/>
              </a:rPr>
              <a:t>  	- recruits ubiquitin ligase Smurf to the receptor, promoting its internalization </a:t>
            </a:r>
          </a:p>
          <a:p>
            <a:r>
              <a:rPr lang="en-US" sz="1800" dirty="0">
                <a:cs typeface="Utopia-Regular" charset="0"/>
              </a:rPr>
              <a:t>	   and degradation</a:t>
            </a:r>
          </a:p>
          <a:p>
            <a:r>
              <a:rPr lang="en-US" sz="1800" dirty="0">
                <a:cs typeface="Utopia-Regular" charset="0"/>
              </a:rPr>
              <a:t>	- recruits phosphatases to inactivate the receptor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18 at 9.33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29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85800" y="687388"/>
            <a:ext cx="685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>
                <a:solidFill>
                  <a:srgbClr val="47B8B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Enzyme-linked receptors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2743200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1. receptor </a:t>
            </a:r>
            <a:r>
              <a:rPr lang="en-US" sz="1800" dirty="0" err="1"/>
              <a:t>tyrosin</a:t>
            </a:r>
            <a:r>
              <a:rPr lang="en-US" sz="1800" dirty="0"/>
              <a:t> kinases (RTKs)</a:t>
            </a:r>
          </a:p>
          <a:p>
            <a:pPr>
              <a:buClrTx/>
              <a:buFontTx/>
              <a:buNone/>
            </a:pPr>
            <a:r>
              <a:rPr lang="en-US" sz="1800" dirty="0"/>
              <a:t>2. </a:t>
            </a:r>
            <a:r>
              <a:rPr lang="en-US" sz="1800" dirty="0" err="1"/>
              <a:t>tyrosin</a:t>
            </a:r>
            <a:r>
              <a:rPr lang="en-US" sz="1800" dirty="0"/>
              <a:t> kinases associated receptors</a:t>
            </a:r>
          </a:p>
          <a:p>
            <a:pPr>
              <a:buClrTx/>
              <a:buFontTx/>
              <a:buNone/>
            </a:pPr>
            <a:r>
              <a:rPr lang="en-US" sz="1800" dirty="0"/>
              <a:t>3. receptor </a:t>
            </a:r>
            <a:r>
              <a:rPr lang="en-US" sz="1800" dirty="0" smtClean="0"/>
              <a:t>serine/threonine kinases</a:t>
            </a:r>
            <a:endParaRPr lang="en-US" sz="1800" dirty="0"/>
          </a:p>
          <a:p>
            <a:pPr>
              <a:buClrTx/>
              <a:buFontTx/>
              <a:buNone/>
            </a:pPr>
            <a:r>
              <a:rPr lang="en-US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4</a:t>
            </a:r>
            <a:r>
              <a:rPr lang="en-US" sz="1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 </a:t>
            </a:r>
            <a:r>
              <a:rPr lang="en-US" sz="18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histidin</a:t>
            </a:r>
            <a:r>
              <a:rPr lang="en-US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kinase associated </a:t>
            </a:r>
            <a:r>
              <a:rPr lang="en-US" sz="1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receptors</a:t>
            </a:r>
          </a:p>
          <a:p>
            <a:pPr>
              <a:buClrTx/>
            </a:pPr>
            <a:r>
              <a:rPr lang="en-US" sz="1800" dirty="0"/>
              <a:t>5</a:t>
            </a:r>
            <a:r>
              <a:rPr lang="en-US" sz="1800" dirty="0" smtClean="0"/>
              <a:t>. receptor </a:t>
            </a:r>
            <a:r>
              <a:rPr lang="en-US" sz="1800" dirty="0" err="1" smtClean="0"/>
              <a:t>guanylyl</a:t>
            </a:r>
            <a:r>
              <a:rPr lang="en-US" sz="1800" dirty="0" smtClean="0"/>
              <a:t> </a:t>
            </a:r>
            <a:r>
              <a:rPr lang="en-US" sz="1800" dirty="0" err="1" smtClean="0"/>
              <a:t>cyclases</a:t>
            </a: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914400" y="1235075"/>
            <a:ext cx="40211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- bacteria, yeast and plants, not in animals</a:t>
            </a:r>
          </a:p>
          <a:p>
            <a:r>
              <a:rPr lang="en-US" sz="1800" dirty="0"/>
              <a:t>- bacterial </a:t>
            </a:r>
            <a:r>
              <a:rPr lang="en-US" sz="1800" dirty="0" err="1" smtClean="0"/>
              <a:t>chemotaxis</a:t>
            </a:r>
            <a:r>
              <a:rPr lang="en-US" sz="1800" dirty="0"/>
              <a:t>: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69938" y="649288"/>
            <a:ext cx="5402262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b="1">
                <a:solidFill>
                  <a:srgbClr val="99284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Histidin kinase associated receptors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371600"/>
            <a:ext cx="16462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057400"/>
            <a:ext cx="5595937" cy="39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9144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5800" y="6350000"/>
            <a:ext cx="5627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Default movement anticlockwise </a:t>
            </a:r>
            <a:r>
              <a:rPr lang="en-US" sz="1800" dirty="0" smtClean="0"/>
              <a:t>(straight) with </a:t>
            </a:r>
            <a:r>
              <a:rPr lang="en-US" sz="1800" dirty="0"/>
              <a:t>occasional </a:t>
            </a:r>
            <a:r>
              <a:rPr lang="en-US" sz="1800" dirty="0" smtClean="0"/>
              <a:t>clockwise tumbling (stop).</a:t>
            </a:r>
            <a:endParaRPr lang="en-US" sz="1800" dirty="0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71925"/>
            <a:ext cx="20828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24528" y="47667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Trypanosoma</a:t>
            </a:r>
            <a:r>
              <a:rPr lang="en-US" dirty="0" smtClean="0">
                <a:solidFill>
                  <a:srgbClr val="FF0000"/>
                </a:solidFill>
              </a:rPr>
              <a:t>?? </a:t>
            </a:r>
            <a:r>
              <a:rPr lang="en-US" dirty="0" err="1" smtClean="0">
                <a:solidFill>
                  <a:srgbClr val="FF0000"/>
                </a:solidFill>
              </a:rPr>
              <a:t>Histidin</a:t>
            </a:r>
            <a:r>
              <a:rPr lang="en-US" dirty="0" smtClean="0">
                <a:solidFill>
                  <a:srgbClr val="FF0000"/>
                </a:solidFill>
              </a:rPr>
              <a:t> phosphorylation exists, </a:t>
            </a:r>
            <a:r>
              <a:rPr lang="en-US" dirty="0" err="1" smtClean="0">
                <a:solidFill>
                  <a:srgbClr val="FF0000"/>
                </a:solidFill>
              </a:rPr>
              <a:t>f.e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coenzym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synthetase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5"/>
            <a:ext cx="2952328" cy="561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63588" y="320675"/>
            <a:ext cx="7237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err="1">
                <a:solidFill>
                  <a:srgbClr val="FF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Chemotaxis</a:t>
            </a:r>
            <a:r>
              <a:rPr lang="en-US" b="1" dirty="0">
                <a:solidFill>
                  <a:srgbClr val="FF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receptors</a:t>
            </a:r>
            <a:r>
              <a:rPr lang="en-US" dirty="0"/>
              <a:t> </a:t>
            </a:r>
            <a:r>
              <a:rPr lang="en-US" dirty="0" smtClean="0"/>
              <a:t>respond to </a:t>
            </a:r>
            <a:r>
              <a:rPr lang="en-US" dirty="0"/>
              <a:t>various </a:t>
            </a:r>
            <a:r>
              <a:rPr lang="en-US" dirty="0" err="1"/>
              <a:t>atractants</a:t>
            </a:r>
            <a:r>
              <a:rPr lang="en-US" dirty="0"/>
              <a:t> and </a:t>
            </a:r>
            <a:r>
              <a:rPr lang="en-US" dirty="0" err="1"/>
              <a:t>repelents</a:t>
            </a:r>
            <a:endParaRPr lang="en-US" dirty="0"/>
          </a:p>
          <a:p>
            <a:endParaRPr lang="en-US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635896" y="1371600"/>
            <a:ext cx="53721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800" u="sng" dirty="0" smtClean="0"/>
              <a:t>repellent </a:t>
            </a:r>
            <a:r>
              <a:rPr lang="en-US" sz="1800" u="sng" dirty="0"/>
              <a:t>activates </a:t>
            </a:r>
            <a:r>
              <a:rPr lang="en-US" sz="1800" dirty="0" smtClean="0"/>
              <a:t>receptor (tumbling), </a:t>
            </a:r>
            <a:r>
              <a:rPr lang="en-US" sz="1800" u="sng" dirty="0" err="1"/>
              <a:t>atractant</a:t>
            </a:r>
            <a:r>
              <a:rPr lang="en-US" sz="1800" u="sng" dirty="0"/>
              <a:t> </a:t>
            </a:r>
            <a:r>
              <a:rPr lang="en-US" sz="1800" u="sng" dirty="0" smtClean="0"/>
              <a:t>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u="sng" dirty="0" smtClean="0"/>
              <a:t>inactivates </a:t>
            </a:r>
            <a:r>
              <a:rPr lang="en-US" sz="1800" dirty="0" smtClean="0"/>
              <a:t>it (going forward)</a:t>
            </a:r>
          </a:p>
          <a:p>
            <a:endParaRPr lang="en-US" sz="1800" dirty="0"/>
          </a:p>
          <a:p>
            <a:r>
              <a:rPr lang="en-US" sz="1800" dirty="0"/>
              <a:t>- </a:t>
            </a:r>
            <a:r>
              <a:rPr lang="en-US" sz="1800" dirty="0" err="1">
                <a:solidFill>
                  <a:srgbClr val="FF6600"/>
                </a:solidFill>
              </a:rPr>
              <a:t>histidin</a:t>
            </a:r>
            <a:r>
              <a:rPr lang="en-US" sz="1800" dirty="0">
                <a:solidFill>
                  <a:srgbClr val="FF6600"/>
                </a:solidFill>
              </a:rPr>
              <a:t> kinase </a:t>
            </a:r>
            <a:r>
              <a:rPr lang="en-US" sz="1800" dirty="0" err="1">
                <a:solidFill>
                  <a:srgbClr val="FF6600"/>
                </a:solidFill>
              </a:rPr>
              <a:t>CheA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1800" dirty="0"/>
              <a:t>(adaptor </a:t>
            </a:r>
            <a:r>
              <a:rPr lang="en-US" sz="1800" dirty="0" err="1"/>
              <a:t>CheW</a:t>
            </a:r>
            <a:r>
              <a:rPr lang="en-US" sz="1800" dirty="0"/>
              <a:t>)</a:t>
            </a:r>
          </a:p>
          <a:p>
            <a:r>
              <a:rPr lang="en-US" sz="1800" dirty="0"/>
              <a:t>- regulator protein </a:t>
            </a:r>
            <a:r>
              <a:rPr lang="en-US" sz="1800" dirty="0" err="1"/>
              <a:t>CheY</a:t>
            </a:r>
            <a:r>
              <a:rPr lang="en-US" sz="1800" dirty="0"/>
              <a:t> binds motor and makes it </a:t>
            </a:r>
            <a:r>
              <a:rPr lang="en-US" sz="1800" dirty="0" smtClean="0"/>
              <a:t>rotate </a:t>
            </a:r>
            <a:endParaRPr lang="en-US" sz="1800" dirty="0"/>
          </a:p>
          <a:p>
            <a:r>
              <a:rPr lang="en-US" sz="1800" dirty="0"/>
              <a:t>   clockwise</a:t>
            </a:r>
          </a:p>
          <a:p>
            <a:r>
              <a:rPr lang="en-US" sz="1800" dirty="0"/>
              <a:t>- intrinsic phosphatase activity of </a:t>
            </a:r>
            <a:r>
              <a:rPr lang="en-US" sz="1800" dirty="0" err="1"/>
              <a:t>CheY</a:t>
            </a:r>
            <a:r>
              <a:rPr lang="en-US" sz="1800" dirty="0"/>
              <a:t> (accelerated by</a:t>
            </a:r>
          </a:p>
          <a:p>
            <a:r>
              <a:rPr lang="en-US" sz="1800" dirty="0"/>
              <a:t>  </a:t>
            </a:r>
            <a:r>
              <a:rPr lang="en-US" sz="1800" dirty="0" err="1"/>
              <a:t>CheZ</a:t>
            </a:r>
            <a:r>
              <a:rPr lang="en-US" sz="1800" dirty="0"/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08720"/>
            <a:ext cx="8568952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6600"/>
                </a:solidFill>
              </a:rPr>
              <a:t>Adaptation through receptor methylation and </a:t>
            </a:r>
            <a:r>
              <a:rPr lang="en-US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6600"/>
                </a:solidFill>
              </a:rPr>
              <a:t>demethylation</a:t>
            </a:r>
            <a:r>
              <a:rPr lang="en-US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6600"/>
                </a:solidFill>
              </a:rPr>
              <a:t>:</a:t>
            </a:r>
          </a:p>
          <a:p>
            <a:endParaRPr lang="en-US"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1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Attractant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(1) decreases the ability of the receptor to activate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CheA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(2) slowly (over minutes) alters the receptor so that it can be methylated by a methyl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transferase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which returns the receptor’s ability to activate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CheA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to its original level (tumbling)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cs typeface="Times New Roman"/>
              </a:rPr>
              <a:t>Bacteria adapts to certain concentration of </a:t>
            </a:r>
            <a:r>
              <a:rPr lang="en-US" sz="1800" u="sng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atractant</a:t>
            </a:r>
            <a:r>
              <a:rPr lang="en-US" sz="1800" u="sng" dirty="0" smtClean="0">
                <a:solidFill>
                  <a:schemeClr val="tx1"/>
                </a:solidFill>
                <a:latin typeface="Times New Roman"/>
                <a:cs typeface="Times New Roman"/>
              </a:rPr>
              <a:t> and stops moving forward</a:t>
            </a:r>
            <a:endParaRPr lang="en-US" sz="1800" u="sng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645024"/>
            <a:ext cx="7632848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Bacteria senses the difference in the concentrations of repellents and attractants,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ot the exact concentration!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68544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Thus</a:t>
            </a:r>
            <a:r>
              <a:rPr lang="en-US" sz="1200" u="sng" dirty="0">
                <a:solidFill>
                  <a:schemeClr val="tx1"/>
                </a:solidFill>
                <a:latin typeface="Times New Roman"/>
                <a:cs typeface="Times New Roman"/>
              </a:rPr>
              <a:t>, the </a:t>
            </a:r>
            <a:r>
              <a:rPr lang="en-US" sz="1200" u="sng" dirty="0" err="1">
                <a:solidFill>
                  <a:schemeClr val="tx1"/>
                </a:solidFill>
                <a:latin typeface="Times New Roman"/>
                <a:cs typeface="Times New Roman"/>
              </a:rPr>
              <a:t>unmethylated</a:t>
            </a:r>
            <a:r>
              <a:rPr lang="en-US" sz="1200" u="sng" dirty="0">
                <a:solidFill>
                  <a:schemeClr val="tx1"/>
                </a:solidFill>
                <a:latin typeface="Times New Roman"/>
                <a:cs typeface="Times New Roman"/>
              </a:rPr>
              <a:t> receptor without a bound </a:t>
            </a:r>
            <a:r>
              <a:rPr lang="en-US" sz="1200" u="sng" dirty="0" err="1">
                <a:solidFill>
                  <a:schemeClr val="tx1"/>
                </a:solidFill>
                <a:latin typeface="Times New Roman"/>
                <a:cs typeface="Times New Roman"/>
              </a:rPr>
              <a:t>atractant</a:t>
            </a:r>
            <a:r>
              <a:rPr lang="en-US" sz="1200" u="sng" dirty="0">
                <a:solidFill>
                  <a:schemeClr val="tx1"/>
                </a:solidFill>
                <a:latin typeface="Times New Roman"/>
                <a:cs typeface="Times New Roman"/>
              </a:rPr>
              <a:t> has the same activity</a:t>
            </a:r>
          </a:p>
          <a:p>
            <a:r>
              <a:rPr lang="en-US" sz="1200" u="sng" dirty="0">
                <a:solidFill>
                  <a:schemeClr val="tx1"/>
                </a:solidFill>
                <a:latin typeface="Times New Roman"/>
                <a:cs typeface="Times New Roman"/>
              </a:rPr>
              <a:t>as the methylated receptor with a bound </a:t>
            </a:r>
            <a:r>
              <a:rPr lang="en-US" sz="1200" u="sng" dirty="0" err="1">
                <a:solidFill>
                  <a:schemeClr val="tx1"/>
                </a:solidFill>
                <a:latin typeface="Times New Roman"/>
                <a:cs typeface="Times New Roman"/>
              </a:rPr>
              <a:t>atractant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, and the tumbling frequency of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/>
                <a:cs typeface="Times New Roman"/>
              </a:rPr>
              <a:t>the bacterium is therefore the same in both cases. </a:t>
            </a:r>
            <a:r>
              <a:rPr lang="en-US" sz="1200" u="sng" dirty="0">
                <a:solidFill>
                  <a:schemeClr val="tx1"/>
                </a:solidFill>
                <a:latin typeface="Times New Roman"/>
                <a:cs typeface="Times New Roman"/>
              </a:rPr>
              <a:t>Bacteria adapts to certain concentration of </a:t>
            </a:r>
            <a:r>
              <a:rPr lang="en-US" sz="1200" u="sng" dirty="0" err="1">
                <a:solidFill>
                  <a:schemeClr val="tx1"/>
                </a:solidFill>
                <a:latin typeface="Times New Roman"/>
                <a:cs typeface="Times New Roman"/>
              </a:rPr>
              <a:t>atractant</a:t>
            </a:r>
            <a:r>
              <a:rPr lang="en-US" sz="1200" u="sng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sz="1200" u="sng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685800" y="687388"/>
            <a:ext cx="685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>
                <a:solidFill>
                  <a:srgbClr val="47B8B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Enzyme-linked receptors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2743200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1. receptor </a:t>
            </a:r>
            <a:r>
              <a:rPr lang="en-US" sz="1800" dirty="0" err="1"/>
              <a:t>tyrosin</a:t>
            </a:r>
            <a:r>
              <a:rPr lang="en-US" sz="1800" dirty="0"/>
              <a:t> kinases (RTKs)</a:t>
            </a:r>
          </a:p>
          <a:p>
            <a:pPr>
              <a:buClrTx/>
              <a:buFontTx/>
              <a:buNone/>
            </a:pPr>
            <a:r>
              <a:rPr lang="en-US" sz="1800" dirty="0"/>
              <a:t>2. </a:t>
            </a:r>
            <a:r>
              <a:rPr lang="en-US" sz="1800" dirty="0" err="1"/>
              <a:t>tyrosin</a:t>
            </a:r>
            <a:r>
              <a:rPr lang="en-US" sz="1800" dirty="0"/>
              <a:t> kinases associated receptors</a:t>
            </a:r>
          </a:p>
          <a:p>
            <a:pPr>
              <a:buClrTx/>
              <a:buFontTx/>
              <a:buNone/>
            </a:pPr>
            <a:r>
              <a:rPr lang="en-US" sz="1800" dirty="0"/>
              <a:t>3. receptor </a:t>
            </a:r>
            <a:r>
              <a:rPr lang="en-US" sz="1800" dirty="0" smtClean="0"/>
              <a:t>serine/threonine </a:t>
            </a:r>
            <a:r>
              <a:rPr lang="en-US" sz="1800" dirty="0"/>
              <a:t>kinases</a:t>
            </a:r>
          </a:p>
          <a:p>
            <a:pPr>
              <a:buClrTx/>
              <a:buFontTx/>
              <a:buNone/>
            </a:pPr>
            <a:r>
              <a:rPr lang="en-US" sz="1800" dirty="0" smtClean="0"/>
              <a:t>4. </a:t>
            </a:r>
            <a:r>
              <a:rPr lang="en-US" sz="1800" dirty="0" err="1" smtClean="0"/>
              <a:t>histidin</a:t>
            </a:r>
            <a:r>
              <a:rPr lang="en-US" sz="1800" dirty="0" smtClean="0"/>
              <a:t> kinase associated receptors</a:t>
            </a:r>
          </a:p>
          <a:p>
            <a:pPr>
              <a:buClrTx/>
            </a:pPr>
            <a:r>
              <a:rPr lang="en-US" sz="1800" dirty="0" smtClean="0"/>
              <a:t>5. </a:t>
            </a:r>
            <a:r>
              <a:rPr lang="en-US" sz="1800" b="1" dirty="0" smtClean="0">
                <a:solidFill>
                  <a:srgbClr val="50BFB8"/>
                </a:solidFill>
              </a:rPr>
              <a:t>receptor </a:t>
            </a:r>
            <a:r>
              <a:rPr lang="en-US" sz="1800" b="1" dirty="0" err="1" smtClean="0">
                <a:solidFill>
                  <a:srgbClr val="50BFB8"/>
                </a:solidFill>
              </a:rPr>
              <a:t>guanylyl</a:t>
            </a:r>
            <a:r>
              <a:rPr lang="en-US" sz="1800" b="1" dirty="0" smtClean="0">
                <a:solidFill>
                  <a:srgbClr val="50BFB8"/>
                </a:solidFill>
              </a:rPr>
              <a:t> </a:t>
            </a:r>
            <a:r>
              <a:rPr lang="en-US" sz="1800" b="1" dirty="0" err="1" smtClean="0">
                <a:solidFill>
                  <a:srgbClr val="50BFB8"/>
                </a:solidFill>
              </a:rPr>
              <a:t>cyclases</a:t>
            </a:r>
            <a:endParaRPr lang="en-US" sz="1800" b="1" dirty="0" smtClean="0">
              <a:solidFill>
                <a:srgbClr val="50BFB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7500"/>
            <a:ext cx="8610600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553200"/>
            <a:ext cx="9067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Table 15-4 </a:t>
            </a:r>
            <a:r>
              <a:rPr lang="en-US" sz="1100" i="1">
                <a:latin typeface="Arial" charset="0"/>
                <a:ea typeface="ヒラギノ角ゴ Pro W3" charset="0"/>
                <a:cs typeface="ヒラギノ角ゴ Pro W3" charset="0"/>
              </a:rPr>
              <a:t> Molecular Biology of the Cell</a:t>
            </a: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17 at 10.11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96752"/>
            <a:ext cx="3312369" cy="4177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ANPCR – ANP </a:t>
            </a:r>
            <a:r>
              <a:rPr lang="en-US" sz="1400" u="sng" dirty="0" smtClean="0">
                <a:solidFill>
                  <a:schemeClr val="tx1"/>
                </a:solidFill>
              </a:rPr>
              <a:t>clearance receptor </a:t>
            </a:r>
            <a:r>
              <a:rPr lang="en-US" sz="1400" dirty="0" smtClean="0">
                <a:solidFill>
                  <a:schemeClr val="tx1"/>
                </a:solidFill>
              </a:rPr>
              <a:t>(endocytosis of ANP)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pGC</a:t>
            </a:r>
            <a:r>
              <a:rPr lang="en-US" sz="1400" dirty="0" smtClean="0">
                <a:solidFill>
                  <a:schemeClr val="tx1"/>
                </a:solidFill>
              </a:rPr>
              <a:t> – </a:t>
            </a:r>
            <a:r>
              <a:rPr lang="en-US" sz="1400" dirty="0" smtClean="0">
                <a:solidFill>
                  <a:schemeClr val="tx1"/>
                </a:solidFill>
              </a:rPr>
              <a:t>particulate </a:t>
            </a:r>
            <a:r>
              <a:rPr lang="en-US" sz="1400" u="sng" dirty="0" err="1" smtClean="0">
                <a:solidFill>
                  <a:schemeClr val="tx1"/>
                </a:solidFill>
              </a:rPr>
              <a:t>guanylyl</a:t>
            </a:r>
            <a:r>
              <a:rPr lang="en-US" sz="1400" u="sng" dirty="0" smtClean="0">
                <a:solidFill>
                  <a:schemeClr val="tx1"/>
                </a:solidFill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</a:rPr>
              <a:t>cyclase</a:t>
            </a:r>
            <a:r>
              <a:rPr lang="en-US" sz="1400" u="sng" dirty="0" smtClean="0">
                <a:solidFill>
                  <a:schemeClr val="tx1"/>
                </a:solidFill>
              </a:rPr>
              <a:t> receptor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708920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Natriuretic peptide clearance receptors (ANPCR)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binds ANP </a:t>
            </a:r>
            <a:r>
              <a:rPr lang="en-US" sz="1600" dirty="0" smtClean="0">
                <a:solidFill>
                  <a:srgbClr val="000000"/>
                </a:solidFill>
              </a:rPr>
              <a:t>hormone produced by atrial </a:t>
            </a:r>
            <a:r>
              <a:rPr lang="en-US" sz="1600" dirty="0" err="1" smtClean="0">
                <a:solidFill>
                  <a:srgbClr val="000000"/>
                </a:solidFill>
              </a:rPr>
              <a:t>cardiomyocytes</a:t>
            </a:r>
            <a:r>
              <a:rPr lang="en-US" sz="1600" dirty="0" smtClean="0">
                <a:solidFill>
                  <a:srgbClr val="000000"/>
                </a:solidFill>
              </a:rPr>
              <a:t>, regulates blood pressure by relaxing smooth muscles in the </a:t>
            </a:r>
            <a:r>
              <a:rPr lang="en-US" sz="1600" dirty="0" smtClean="0">
                <a:solidFill>
                  <a:srgbClr val="000000"/>
                </a:solidFill>
              </a:rPr>
              <a:t>veins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41567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228B"/>
                </a:solidFill>
              </a:rPr>
              <a:t>Intestinal peptide receptor </a:t>
            </a:r>
            <a:r>
              <a:rPr lang="en-US" sz="1600" dirty="0" err="1" smtClean="0">
                <a:solidFill>
                  <a:srgbClr val="22228B"/>
                </a:solidFill>
              </a:rPr>
              <a:t>guanylyl</a:t>
            </a:r>
            <a:r>
              <a:rPr lang="en-US" sz="1600" dirty="0" smtClean="0">
                <a:solidFill>
                  <a:srgbClr val="22228B"/>
                </a:solidFill>
              </a:rPr>
              <a:t> </a:t>
            </a:r>
            <a:r>
              <a:rPr lang="en-US" sz="1600" dirty="0" err="1" smtClean="0">
                <a:solidFill>
                  <a:srgbClr val="22228B"/>
                </a:solidFill>
              </a:rPr>
              <a:t>cyclases</a:t>
            </a:r>
            <a:r>
              <a:rPr lang="en-US" sz="1600" dirty="0" smtClean="0">
                <a:solidFill>
                  <a:srgbClr val="22228B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– activated by heat stable enterotoxin from </a:t>
            </a:r>
            <a:r>
              <a:rPr lang="en-US" sz="1600" dirty="0" err="1" smtClean="0">
                <a:solidFill>
                  <a:srgbClr val="000000"/>
                </a:solidFill>
              </a:rPr>
              <a:t>E.coli</a:t>
            </a:r>
            <a:r>
              <a:rPr lang="en-US" sz="1600" dirty="0" smtClean="0">
                <a:solidFill>
                  <a:srgbClr val="000000"/>
                </a:solidFill>
              </a:rPr>
              <a:t> and other gut bacteria, stimulates gut secretion and diarrhea; in mammals </a:t>
            </a:r>
            <a:r>
              <a:rPr lang="en-US" sz="1600" dirty="0" err="1" smtClean="0">
                <a:solidFill>
                  <a:srgbClr val="000000"/>
                </a:solidFill>
              </a:rPr>
              <a:t>guanylin</a:t>
            </a:r>
            <a:r>
              <a:rPr lang="en-US" sz="1600" dirty="0" smtClean="0">
                <a:solidFill>
                  <a:srgbClr val="000000"/>
                </a:solidFill>
              </a:rPr>
              <a:t> and </a:t>
            </a:r>
            <a:r>
              <a:rPr lang="en-US" sz="1600" dirty="0" err="1" smtClean="0">
                <a:solidFill>
                  <a:srgbClr val="000000"/>
                </a:solidFill>
              </a:rPr>
              <a:t>uroguanylin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221088"/>
            <a:ext cx="43924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228B"/>
                </a:solidFill>
              </a:rPr>
              <a:t>Orphan receptor </a:t>
            </a:r>
            <a:r>
              <a:rPr lang="en-US" sz="1600" dirty="0" err="1" smtClean="0">
                <a:solidFill>
                  <a:srgbClr val="22228B"/>
                </a:solidFill>
              </a:rPr>
              <a:t>guanylyl</a:t>
            </a:r>
            <a:r>
              <a:rPr lang="en-US" sz="1600" dirty="0" smtClean="0">
                <a:solidFill>
                  <a:srgbClr val="22228B"/>
                </a:solidFill>
              </a:rPr>
              <a:t> </a:t>
            </a:r>
            <a:r>
              <a:rPr lang="en-US" sz="1600" dirty="0" err="1" smtClean="0">
                <a:solidFill>
                  <a:srgbClr val="22228B"/>
                </a:solidFill>
              </a:rPr>
              <a:t>cyclases</a:t>
            </a:r>
            <a:r>
              <a:rPr lang="en-US" sz="1600" dirty="0" smtClean="0">
                <a:solidFill>
                  <a:srgbClr val="22228B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– no known ligand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404664"/>
            <a:ext cx="3700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50BFB8"/>
                </a:solidFill>
              </a:rPr>
              <a:t>Receptor </a:t>
            </a:r>
            <a:r>
              <a:rPr lang="en-US" b="1" dirty="0" err="1">
                <a:solidFill>
                  <a:srgbClr val="50BFB8"/>
                </a:solidFill>
              </a:rPr>
              <a:t>guanylyl</a:t>
            </a:r>
            <a:r>
              <a:rPr lang="en-US" b="1" dirty="0">
                <a:solidFill>
                  <a:srgbClr val="50BFB8"/>
                </a:solidFill>
              </a:rPr>
              <a:t> </a:t>
            </a:r>
            <a:r>
              <a:rPr lang="en-US" b="1" dirty="0" err="1">
                <a:solidFill>
                  <a:srgbClr val="50BFB8"/>
                </a:solidFill>
              </a:rPr>
              <a:t>cyclases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8024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Recent review: http</a:t>
            </a:r>
            <a:r>
              <a:rPr lang="en-US" sz="1200" dirty="0">
                <a:solidFill>
                  <a:schemeClr val="tx1"/>
                </a:solidFill>
              </a:rPr>
              <a:t>://</a:t>
            </a:r>
            <a:r>
              <a:rPr lang="en-US" sz="1200" dirty="0" err="1">
                <a:solidFill>
                  <a:schemeClr val="tx1"/>
                </a:solidFill>
              </a:rPr>
              <a:t>physrev.physiology.org</a:t>
            </a:r>
            <a:r>
              <a:rPr lang="en-US" sz="1200" dirty="0">
                <a:solidFill>
                  <a:schemeClr val="tx1"/>
                </a:solidFill>
              </a:rPr>
              <a:t>/content/96/2/751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40568" y="188640"/>
            <a:ext cx="5040560" cy="6192688"/>
            <a:chOff x="-36512" y="332656"/>
            <a:chExt cx="5040560" cy="619268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-36512" y="332656"/>
              <a:ext cx="2915816" cy="619268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619672" y="332656"/>
              <a:ext cx="3384376" cy="75532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35896" y="4293096"/>
            <a:ext cx="5400600" cy="1986112"/>
            <a:chOff x="3635896" y="4293096"/>
            <a:chExt cx="5400600" cy="19861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904" y="4293096"/>
              <a:ext cx="5328592" cy="19861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3635896" y="4653136"/>
              <a:ext cx="755576" cy="136815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75856" y="501317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cGMP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9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25 at 13.0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13944"/>
            <a:ext cx="8305800" cy="231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04664"/>
            <a:ext cx="5112568" cy="32185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539552" y="5013176"/>
            <a:ext cx="23042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7524328" y="5013176"/>
            <a:ext cx="57606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11560" y="5229200"/>
            <a:ext cx="23042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331640" y="5661248"/>
            <a:ext cx="302433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4788024" y="6536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Recent review: http</a:t>
            </a:r>
            <a:r>
              <a:rPr lang="en-US" sz="1200" dirty="0">
                <a:solidFill>
                  <a:schemeClr val="tx1"/>
                </a:solidFill>
              </a:rPr>
              <a:t>://</a:t>
            </a:r>
            <a:r>
              <a:rPr lang="en-US" sz="1200" dirty="0" err="1">
                <a:solidFill>
                  <a:schemeClr val="tx1"/>
                </a:solidFill>
              </a:rPr>
              <a:t>physrev.physiology.org</a:t>
            </a:r>
            <a:r>
              <a:rPr lang="en-US" sz="1200" dirty="0">
                <a:solidFill>
                  <a:schemeClr val="tx1"/>
                </a:solidFill>
              </a:rPr>
              <a:t>/content/96/2/751</a:t>
            </a:r>
          </a:p>
        </p:txBody>
      </p:sp>
    </p:spTree>
    <p:extLst>
      <p:ext uri="{BB962C8B-B14F-4D97-AF65-F5344CB8AC3E}">
        <p14:creationId xmlns:p14="http://schemas.microsoft.com/office/powerpoint/2010/main" val="213333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259632" y="2492896"/>
            <a:ext cx="685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 dirty="0" smtClean="0">
                <a:solidFill>
                  <a:srgbClr val="884A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NUCLEAR RECEPTORS</a:t>
            </a:r>
            <a:endParaRPr lang="en-US" sz="2800" b="1" dirty="0">
              <a:solidFill>
                <a:srgbClr val="884A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igure 15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0768"/>
            <a:ext cx="85312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100">
                <a:latin typeface="Arial" charset="0"/>
              </a:rPr>
              <a:t>Figure 15-13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67544" y="687388"/>
            <a:ext cx="685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884A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NUCLEAR RECEPTORS</a:t>
            </a:r>
            <a:endParaRPr lang="en-US" sz="2800" b="1" dirty="0">
              <a:solidFill>
                <a:srgbClr val="884A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157192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Ligands: </a:t>
            </a:r>
            <a:r>
              <a:rPr lang="en-US" sz="1800" dirty="0" err="1">
                <a:solidFill>
                  <a:schemeClr val="tx1"/>
                </a:solidFill>
              </a:rPr>
              <a:t>l</a:t>
            </a:r>
            <a:r>
              <a:rPr lang="en-US" sz="1800" dirty="0" err="1" smtClean="0">
                <a:solidFill>
                  <a:schemeClr val="tx1"/>
                </a:solidFill>
              </a:rPr>
              <a:t>ipophylic</a:t>
            </a:r>
            <a:r>
              <a:rPr lang="en-US" sz="1800" dirty="0" smtClean="0">
                <a:solidFill>
                  <a:schemeClr val="tx1"/>
                </a:solidFill>
              </a:rPr>
              <a:t> molecules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Steroid hormones (from cholesterol: sex hormones, </a:t>
            </a:r>
            <a:r>
              <a:rPr lang="en-US" sz="1800" dirty="0" err="1" smtClean="0">
                <a:solidFill>
                  <a:schemeClr val="tx1"/>
                </a:solidFill>
              </a:rPr>
              <a:t>vitaminD</a:t>
            </a:r>
            <a:r>
              <a:rPr lang="en-US" sz="1800" dirty="0" smtClean="0">
                <a:solidFill>
                  <a:schemeClr val="tx1"/>
                </a:solidFill>
              </a:rPr>
              <a:t>, cortisol, </a:t>
            </a:r>
            <a:r>
              <a:rPr lang="en-US" sz="1800" dirty="0" err="1" smtClean="0">
                <a:solidFill>
                  <a:schemeClr val="tx1"/>
                </a:solidFill>
              </a:rPr>
              <a:t>ecdysone</a:t>
            </a:r>
            <a:r>
              <a:rPr lang="en-US" sz="1800" dirty="0" smtClean="0">
                <a:solidFill>
                  <a:schemeClr val="tx1"/>
                </a:solidFill>
              </a:rPr>
              <a:t> in insects)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Thyroid hormones (from tyrosine)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Retinoids</a:t>
            </a:r>
            <a:r>
              <a:rPr lang="en-US" sz="1800" dirty="0" smtClean="0">
                <a:solidFill>
                  <a:schemeClr val="tx1"/>
                </a:solidFill>
              </a:rPr>
              <a:t> (from </a:t>
            </a:r>
            <a:r>
              <a:rPr lang="en-US" sz="1800" dirty="0" err="1" smtClean="0">
                <a:solidFill>
                  <a:schemeClr val="tx1"/>
                </a:solidFill>
              </a:rPr>
              <a:t>vitaminA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8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1680" y="980728"/>
            <a:ext cx="5688632" cy="1791894"/>
            <a:chOff x="827584" y="1412776"/>
            <a:chExt cx="7543800" cy="2376264"/>
          </a:xfrm>
        </p:grpSpPr>
        <p:pic>
          <p:nvPicPr>
            <p:cNvPr id="2" name="Picture 1" descr="Screen shot 2011-08-18 at 10.34.5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412776"/>
              <a:ext cx="7543800" cy="22733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827584" y="3212976"/>
              <a:ext cx="720080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5" name="Picture 2" descr="figure 15-1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0" y="3636870"/>
            <a:ext cx="3790858" cy="279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igure 15-1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11295"/>
            <a:ext cx="4104456" cy="25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76672"/>
            <a:ext cx="2016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</a:rPr>
              <a:t>ctivation of </a:t>
            </a:r>
            <a:r>
              <a:rPr lang="en-US" sz="1600" b="1" dirty="0" err="1" smtClean="0">
                <a:solidFill>
                  <a:srgbClr val="000000"/>
                </a:solidFill>
              </a:rPr>
              <a:t>transcirption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404664"/>
            <a:ext cx="12961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inhibition of the receptor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804248" y="836712"/>
            <a:ext cx="288032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403648" y="1124744"/>
            <a:ext cx="432048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407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981218"/>
            <a:ext cx="936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Video tutorial: http://</a:t>
            </a:r>
            <a:r>
              <a:rPr lang="en-US" sz="2000" dirty="0" err="1" smtClean="0">
                <a:solidFill>
                  <a:schemeClr val="tx1"/>
                </a:solidFill>
              </a:rPr>
              <a:t>www.nursa.org</a:t>
            </a:r>
            <a:r>
              <a:rPr lang="en-US" sz="2000" dirty="0" smtClean="0">
                <a:solidFill>
                  <a:schemeClr val="tx1"/>
                </a:solidFill>
              </a:rPr>
              <a:t>/flash/gene/</a:t>
            </a:r>
            <a:r>
              <a:rPr lang="en-US" sz="2000" dirty="0" err="1" smtClean="0">
                <a:solidFill>
                  <a:schemeClr val="tx1"/>
                </a:solidFill>
              </a:rPr>
              <a:t>nuclearreceptor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start.html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303934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III.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8.4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1732"/>
            <a:ext cx="7776864" cy="5001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479758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000000"/>
                </a:solidFill>
              </a:rPr>
              <a:t>Pardee</a:t>
            </a:r>
            <a:r>
              <a:rPr lang="en-US" sz="1100" dirty="0" smtClean="0">
                <a:solidFill>
                  <a:srgbClr val="000000"/>
                </a:solidFill>
              </a:rPr>
              <a:t> et al.: </a:t>
            </a:r>
            <a:r>
              <a:rPr lang="en-US" sz="1100" i="1" dirty="0">
                <a:solidFill>
                  <a:srgbClr val="000000"/>
                </a:solidFill>
              </a:rPr>
              <a:t>A Handbook of Transcription Factors</a:t>
            </a:r>
            <a:r>
              <a:rPr lang="en-US" sz="1100" dirty="0">
                <a:solidFill>
                  <a:srgbClr val="000000"/>
                </a:solidFill>
              </a:rPr>
              <a:t>, Subcellular Biochemistry 52</a:t>
            </a:r>
            <a:r>
              <a:rPr lang="en-US" sz="1100" dirty="0" smtClean="0">
                <a:solidFill>
                  <a:srgbClr val="000000"/>
                </a:solidFill>
              </a:rPr>
              <a:t>, 2011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35238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</a:rPr>
              <a:t>m</a:t>
            </a:r>
            <a:r>
              <a:rPr lang="en-US" sz="1000" dirty="0" err="1" smtClean="0">
                <a:solidFill>
                  <a:srgbClr val="000000"/>
                </a:solidFill>
              </a:rPr>
              <a:t>ineralokortikoid</a:t>
            </a:r>
            <a:r>
              <a:rPr lang="en-US" sz="1000" dirty="0" smtClean="0">
                <a:solidFill>
                  <a:srgbClr val="000000"/>
                </a:solidFill>
              </a:rPr>
              <a:t> r.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156840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g</a:t>
            </a:r>
            <a:r>
              <a:rPr lang="en-US" sz="1000" dirty="0" smtClean="0">
                <a:solidFill>
                  <a:srgbClr val="000000"/>
                </a:solidFill>
              </a:rPr>
              <a:t>lucocorticoid r.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74261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estrogen r.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1958643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a</a:t>
            </a:r>
            <a:r>
              <a:rPr lang="en-US" sz="1000" dirty="0" smtClean="0">
                <a:solidFill>
                  <a:srgbClr val="000000"/>
                </a:solidFill>
              </a:rPr>
              <a:t>ndrogen r.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217466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</a:rPr>
              <a:t>p</a:t>
            </a:r>
            <a:r>
              <a:rPr lang="en-US" sz="1000" dirty="0" err="1" smtClean="0">
                <a:solidFill>
                  <a:srgbClr val="000000"/>
                </a:solidFill>
              </a:rPr>
              <a:t>rogesteron</a:t>
            </a:r>
            <a:r>
              <a:rPr lang="en-US" sz="1000" dirty="0" smtClean="0">
                <a:solidFill>
                  <a:srgbClr val="000000"/>
                </a:solidFill>
              </a:rPr>
              <a:t> r.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4368" y="155679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v</a:t>
            </a:r>
            <a:r>
              <a:rPr lang="en-US" sz="1000" dirty="0" smtClean="0">
                <a:solidFill>
                  <a:srgbClr val="000000"/>
                </a:solidFill>
              </a:rPr>
              <a:t>itamin D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4368" y="177281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</a:t>
            </a:r>
            <a:r>
              <a:rPr lang="en-US" sz="1000" dirty="0" smtClean="0">
                <a:solidFill>
                  <a:srgbClr val="000000"/>
                </a:solidFill>
              </a:rPr>
              <a:t>etinoic acid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4368" y="1340768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ultraspiracle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6376" y="209104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p</a:t>
            </a:r>
            <a:r>
              <a:rPr lang="en-US" sz="1000" dirty="0" smtClean="0">
                <a:solidFill>
                  <a:srgbClr val="000000"/>
                </a:solidFill>
              </a:rPr>
              <a:t>eroxisome 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proliferator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6376" y="237907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ecdysone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4581128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</a:t>
            </a:r>
            <a:r>
              <a:rPr lang="en-US" sz="1000" dirty="0" smtClean="0">
                <a:solidFill>
                  <a:srgbClr val="000000"/>
                </a:solidFill>
              </a:rPr>
              <a:t>epatocyte nuclear f.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Shot 2013-10-25 at 9.23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28" y="1196752"/>
            <a:ext cx="5435600" cy="4178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5536" y="1886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Types of nuclear receptors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520" y="-531440"/>
            <a:ext cx="4762500" cy="149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140968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HRE – hormone responsive site, different to each receptor type (ERE- </a:t>
            </a:r>
            <a:r>
              <a:rPr lang="en-US" sz="1200" dirty="0" err="1" smtClean="0">
                <a:solidFill>
                  <a:srgbClr val="000000"/>
                </a:solidFill>
              </a:rPr>
              <a:t>astrogen</a:t>
            </a:r>
            <a:r>
              <a:rPr lang="en-US" sz="1200" dirty="0" smtClean="0">
                <a:solidFill>
                  <a:srgbClr val="000000"/>
                </a:solidFill>
              </a:rPr>
              <a:t> responsive site, ARE – androgen responsive site</a:t>
            </a:r>
            <a:r>
              <a:rPr lang="is-IS" sz="1200" dirty="0" smtClean="0">
                <a:solidFill>
                  <a:srgbClr val="000000"/>
                </a:solidFill>
              </a:rPr>
              <a:t>…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55576" y="2780928"/>
            <a:ext cx="432048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1F6FA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122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Types of nuclear receptors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Shot 2013-10-25 at 8.5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620688"/>
            <a:ext cx="7436869" cy="612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597352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Sever and Glass: </a:t>
            </a:r>
            <a:r>
              <a:rPr lang="en-US" sz="1000" dirty="0">
                <a:solidFill>
                  <a:schemeClr val="tx1"/>
                </a:solidFill>
              </a:rPr>
              <a:t>Cold Spring </a:t>
            </a:r>
            <a:r>
              <a:rPr lang="en-US" sz="1000" dirty="0" err="1">
                <a:solidFill>
                  <a:schemeClr val="tx1"/>
                </a:solidFill>
              </a:rPr>
              <a:t>Harb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Perspect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Biol</a:t>
            </a:r>
            <a:r>
              <a:rPr lang="en-US" sz="1000" dirty="0">
                <a:solidFill>
                  <a:schemeClr val="tx1"/>
                </a:solidFill>
              </a:rPr>
              <a:t> 2013;5:a016709</a:t>
            </a:r>
          </a:p>
        </p:txBody>
      </p:sp>
      <p:pic>
        <p:nvPicPr>
          <p:cNvPr id="6" name="Picture 5" descr="Screen Shot 2016-08-05 at 1.45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4653136"/>
            <a:ext cx="4264618" cy="3641328"/>
          </a:xfrm>
          <a:prstGeom prst="rect">
            <a:avLst/>
          </a:prstGeom>
        </p:spPr>
      </p:pic>
      <p:pic>
        <p:nvPicPr>
          <p:cNvPr id="7" name="Picture 6" descr="Screen Shot 2016-08-05 at 1.45.1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260648"/>
            <a:ext cx="3070591" cy="3717032"/>
          </a:xfrm>
          <a:prstGeom prst="rect">
            <a:avLst/>
          </a:prstGeom>
        </p:spPr>
      </p:pic>
      <p:pic>
        <p:nvPicPr>
          <p:cNvPr id="8" name="Picture 7" descr="Screen Shot 2016-08-05 at 1.44.5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904" y="28352"/>
            <a:ext cx="3418384" cy="46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0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00338" y="1412776"/>
            <a:ext cx="4895998" cy="4392713"/>
            <a:chOff x="2700338" y="188914"/>
            <a:chExt cx="6364988" cy="5616576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4946345" y="188914"/>
              <a:ext cx="3744528" cy="1180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800" b="1" dirty="0" err="1">
                  <a:solidFill>
                    <a:schemeClr val="tx1"/>
                  </a:solidFill>
                </a:rPr>
                <a:t>inactive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smtClean="0">
                  <a:solidFill>
                    <a:schemeClr val="tx1"/>
                  </a:solidFill>
                </a:rPr>
                <a:t>Met (</a:t>
              </a:r>
              <a:r>
                <a:rPr lang="cs-CZ" sz="1800" b="1" dirty="0" err="1" smtClean="0">
                  <a:solidFill>
                    <a:schemeClr val="tx1"/>
                  </a:solidFill>
                </a:rPr>
                <a:t>juvenile</a:t>
              </a:r>
              <a:r>
                <a:rPr lang="cs-CZ" sz="1800" b="1" dirty="0" smtClean="0">
                  <a:solidFill>
                    <a:schemeClr val="tx1"/>
                  </a:solidFill>
                </a:rPr>
                <a:t> hormone receptor) </a:t>
              </a:r>
              <a:r>
                <a:rPr lang="cs-CZ" sz="1800" b="1" dirty="0" err="1">
                  <a:solidFill>
                    <a:schemeClr val="tx1"/>
                  </a:solidFill>
                </a:rPr>
                <a:t>homodimer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5076825" y="3089275"/>
              <a:ext cx="3988501" cy="1180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800" b="1" dirty="0">
                  <a:solidFill>
                    <a:schemeClr val="tx1"/>
                  </a:solidFill>
                </a:rPr>
                <a:t>...and </a:t>
              </a:r>
              <a:r>
                <a:rPr lang="cs-CZ" sz="1800" b="1" dirty="0" err="1">
                  <a:solidFill>
                    <a:schemeClr val="tx1"/>
                  </a:solidFill>
                </a:rPr>
                <a:t>formation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of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active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transcription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factor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 smtClean="0">
                  <a:solidFill>
                    <a:schemeClr val="tx1"/>
                  </a:solidFill>
                </a:rPr>
                <a:t>heterodimer</a:t>
              </a:r>
              <a:r>
                <a:rPr lang="cs-CZ" sz="1800" b="1" dirty="0" smtClean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 smtClean="0">
                  <a:solidFill>
                    <a:schemeClr val="tx1"/>
                  </a:solidFill>
                </a:rPr>
                <a:t>with</a:t>
              </a:r>
              <a:r>
                <a:rPr lang="cs-CZ" sz="1800" b="1" dirty="0" smtClean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Taiman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5075239" y="1484313"/>
              <a:ext cx="370924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800" b="1" dirty="0">
                  <a:solidFill>
                    <a:schemeClr val="tx1"/>
                  </a:solidFill>
                </a:rPr>
                <a:t>JH </a:t>
              </a:r>
              <a:r>
                <a:rPr lang="cs-CZ" sz="1800" b="1" dirty="0" err="1">
                  <a:solidFill>
                    <a:schemeClr val="tx1"/>
                  </a:solidFill>
                </a:rPr>
                <a:t>binding</a:t>
              </a:r>
              <a:r>
                <a:rPr lang="cs-CZ" sz="1800" b="1" dirty="0">
                  <a:solidFill>
                    <a:schemeClr val="tx1"/>
                  </a:solidFill>
                </a:rPr>
                <a:t> to Met </a:t>
              </a:r>
              <a:r>
                <a:rPr lang="cs-CZ" sz="1800" b="1" dirty="0" err="1">
                  <a:solidFill>
                    <a:schemeClr val="tx1"/>
                  </a:solidFill>
                </a:rPr>
                <a:t>promotes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dissociation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of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the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inactive</a:t>
              </a:r>
              <a:r>
                <a:rPr lang="cs-CZ" sz="1800" b="1" dirty="0">
                  <a:solidFill>
                    <a:schemeClr val="tx1"/>
                  </a:solidFill>
                </a:rPr>
                <a:t> </a:t>
              </a:r>
              <a:r>
                <a:rPr lang="cs-CZ" sz="1800" b="1" dirty="0" err="1">
                  <a:solidFill>
                    <a:schemeClr val="tx1"/>
                  </a:solidFill>
                </a:rPr>
                <a:t>complex</a:t>
              </a:r>
              <a:r>
                <a:rPr lang="cs-CZ" sz="1800" b="1" dirty="0">
                  <a:solidFill>
                    <a:schemeClr val="tx1"/>
                  </a:solidFill>
                </a:rPr>
                <a:t>...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072" name="Group 24"/>
            <p:cNvGrpSpPr>
              <a:grpSpLocks/>
            </p:cNvGrpSpPr>
            <p:nvPr/>
          </p:nvGrpSpPr>
          <p:grpSpPr bwMode="auto">
            <a:xfrm>
              <a:off x="2700338" y="220664"/>
              <a:ext cx="2951162" cy="5584826"/>
              <a:chOff x="1701" y="139"/>
              <a:chExt cx="1859" cy="351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780" y="474"/>
                <a:ext cx="678" cy="348"/>
              </a:xfrm>
              <a:prstGeom prst="ellipse">
                <a:avLst/>
              </a:prstGeom>
              <a:solidFill>
                <a:srgbClr val="00D02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18" name="Teardrop 17"/>
              <p:cNvSpPr/>
              <p:nvPr/>
            </p:nvSpPr>
            <p:spPr>
              <a:xfrm>
                <a:off x="1730" y="2175"/>
                <a:ext cx="678" cy="348"/>
              </a:xfrm>
              <a:prstGeom prst="teardrop">
                <a:avLst/>
              </a:prstGeom>
              <a:solidFill>
                <a:srgbClr val="00D022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20" name="Pie 19"/>
              <p:cNvSpPr>
                <a:spLocks noChangeArrowheads="1"/>
              </p:cNvSpPr>
              <p:nvPr/>
            </p:nvSpPr>
            <p:spPr bwMode="auto">
              <a:xfrm rot="10800000">
                <a:off x="2172" y="1843"/>
                <a:ext cx="560" cy="560"/>
              </a:xfrm>
              <a:custGeom>
                <a:avLst/>
                <a:gdLst>
                  <a:gd name="T0" fmla="*/ 889000 w 889000"/>
                  <a:gd name="T1" fmla="*/ 444500 h 889000"/>
                  <a:gd name="T2" fmla="*/ 444500 w 889000"/>
                  <a:gd name="T3" fmla="*/ 889000 h 889000"/>
                  <a:gd name="T4" fmla="*/ 0 w 889000"/>
                  <a:gd name="T5" fmla="*/ 444500 h 889000"/>
                  <a:gd name="T6" fmla="*/ 444500 w 889000"/>
                  <a:gd name="T7" fmla="*/ 0 h 889000"/>
                  <a:gd name="T8" fmla="*/ 0 60000 65536"/>
                  <a:gd name="T9" fmla="*/ 1 60000 65536"/>
                  <a:gd name="T10" fmla="*/ 2 60000 65536"/>
                  <a:gd name="T11" fmla="*/ 3 60000 65536"/>
                  <a:gd name="T12" fmla="*/ 130191 w 889000"/>
                  <a:gd name="T13" fmla="*/ 130191 h 889000"/>
                  <a:gd name="T14" fmla="*/ 758809 w 889000"/>
                  <a:gd name="T15" fmla="*/ 758809 h 889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9000" h="889000">
                    <a:moveTo>
                      <a:pt x="889000" y="444500"/>
                    </a:moveTo>
                    <a:lnTo>
                      <a:pt x="889000" y="444500"/>
                    </a:lnTo>
                    <a:cubicBezTo>
                      <a:pt x="889000" y="689990"/>
                      <a:pt x="689990" y="889000"/>
                      <a:pt x="444500" y="889000"/>
                    </a:cubicBezTo>
                    <a:cubicBezTo>
                      <a:pt x="199009" y="889000"/>
                      <a:pt x="0" y="689990"/>
                      <a:pt x="0" y="444500"/>
                    </a:cubicBezTo>
                    <a:cubicBezTo>
                      <a:pt x="0" y="199009"/>
                      <a:pt x="199009" y="-1"/>
                      <a:pt x="444500" y="-1"/>
                    </a:cubicBezTo>
                    <a:lnTo>
                      <a:pt x="444500" y="444500"/>
                    </a:lnTo>
                    <a:close/>
                  </a:path>
                </a:pathLst>
              </a:custGeom>
              <a:solidFill>
                <a:srgbClr val="FFA90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defTabSz="457200"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701" y="2235"/>
                <a:ext cx="348" cy="348"/>
              </a:xfrm>
              <a:prstGeom prst="ellipse">
                <a:avLst/>
              </a:prstGeom>
              <a:solidFill>
                <a:srgbClr val="FF37E5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2058" name="TextBox 13"/>
              <p:cNvSpPr txBox="1">
                <a:spLocks noChangeArrowheads="1"/>
              </p:cNvSpPr>
              <p:nvPr/>
            </p:nvSpPr>
            <p:spPr bwMode="auto">
              <a:xfrm>
                <a:off x="2017" y="2175"/>
                <a:ext cx="50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37931725" indent="-37474525" defTabSz="4572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400" b="1" dirty="0">
                    <a:cs typeface="ＭＳ Ｐゴシック" charset="0"/>
                  </a:rPr>
                  <a:t>Met</a:t>
                </a:r>
              </a:p>
            </p:txBody>
          </p:sp>
          <p:sp>
            <p:nvSpPr>
              <p:cNvPr id="2059" name="TextBox 13"/>
              <p:cNvSpPr txBox="1">
                <a:spLocks noChangeArrowheads="1"/>
              </p:cNvSpPr>
              <p:nvPr/>
            </p:nvSpPr>
            <p:spPr bwMode="auto">
              <a:xfrm>
                <a:off x="1705" y="2279"/>
                <a:ext cx="39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37931725" indent="-37474525" defTabSz="4572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1" dirty="0">
                    <a:cs typeface="ＭＳ Ｐゴシック" charset="0"/>
                  </a:rPr>
                  <a:t>JH</a:t>
                </a:r>
              </a:p>
            </p:txBody>
          </p:sp>
          <p:sp>
            <p:nvSpPr>
              <p:cNvPr id="2060" name="TextBox 13"/>
              <p:cNvSpPr txBox="1">
                <a:spLocks noChangeArrowheads="1"/>
              </p:cNvSpPr>
              <p:nvPr/>
            </p:nvSpPr>
            <p:spPr bwMode="auto">
              <a:xfrm>
                <a:off x="2337" y="1875"/>
                <a:ext cx="391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37931725" indent="-37474525" defTabSz="4572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1" dirty="0">
                    <a:cs typeface="ＭＳ Ｐゴシック" charset="0"/>
                  </a:rPr>
                  <a:t>Tai</a:t>
                </a:r>
              </a:p>
            </p:txBody>
          </p:sp>
          <p:sp>
            <p:nvSpPr>
              <p:cNvPr id="28" name="Up Arrow 27"/>
              <p:cNvSpPr>
                <a:spLocks noChangeArrowheads="1"/>
              </p:cNvSpPr>
              <p:nvPr/>
            </p:nvSpPr>
            <p:spPr bwMode="auto">
              <a:xfrm rot="10800000">
                <a:off x="2109" y="981"/>
                <a:ext cx="181" cy="675"/>
              </a:xfrm>
              <a:prstGeom prst="upArrow">
                <a:avLst>
                  <a:gd name="adj1" fmla="val 50000"/>
                  <a:gd name="adj2" fmla="val 113070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defTabSz="457200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" name="Oval 18"/>
              <p:cNvSpPr/>
              <p:nvPr/>
            </p:nvSpPr>
            <p:spPr>
              <a:xfrm>
                <a:off x="1916" y="139"/>
                <a:ext cx="678" cy="348"/>
              </a:xfrm>
              <a:prstGeom prst="ellipse">
                <a:avLst/>
              </a:prstGeom>
              <a:solidFill>
                <a:srgbClr val="00D02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5" name="Oval 20"/>
              <p:cNvSpPr/>
              <p:nvPr/>
            </p:nvSpPr>
            <p:spPr>
              <a:xfrm>
                <a:off x="2427" y="1071"/>
                <a:ext cx="348" cy="348"/>
              </a:xfrm>
              <a:prstGeom prst="ellipse">
                <a:avLst/>
              </a:prstGeom>
              <a:solidFill>
                <a:srgbClr val="FF37E5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/>
              </a:p>
            </p:txBody>
          </p:sp>
          <p:sp>
            <p:nvSpPr>
              <p:cNvPr id="2064" name="TextBox 13"/>
              <p:cNvSpPr txBox="1">
                <a:spLocks noChangeArrowheads="1"/>
              </p:cNvSpPr>
              <p:nvPr/>
            </p:nvSpPr>
            <p:spPr bwMode="auto">
              <a:xfrm>
                <a:off x="2443" y="1116"/>
                <a:ext cx="39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37931725" indent="-37474525" defTabSz="4572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1" dirty="0">
                    <a:cs typeface="ＭＳ Ｐゴシック" charset="0"/>
                  </a:rPr>
                  <a:t>JH</a:t>
                </a:r>
              </a:p>
            </p:txBody>
          </p:sp>
          <p:sp>
            <p:nvSpPr>
              <p:cNvPr id="6" name="Up Arrow 27"/>
              <p:cNvSpPr>
                <a:spLocks noChangeArrowheads="1"/>
              </p:cNvSpPr>
              <p:nvPr/>
            </p:nvSpPr>
            <p:spPr bwMode="auto">
              <a:xfrm rot="10800000">
                <a:off x="2109" y="2619"/>
                <a:ext cx="181" cy="675"/>
              </a:xfrm>
              <a:prstGeom prst="upArrow">
                <a:avLst>
                  <a:gd name="adj1" fmla="val 50000"/>
                  <a:gd name="adj2" fmla="val 113070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anchor="ctr"/>
              <a:lstStyle/>
              <a:p>
                <a:pPr algn="ctr" defTabSz="457200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1701" y="3657"/>
                <a:ext cx="185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2472" y="3430"/>
                <a:ext cx="0" cy="22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2459" y="3430"/>
                <a:ext cx="68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2915817" y="1916832"/>
            <a:ext cx="576064" cy="323165"/>
          </a:xfrm>
          <a:prstGeom prst="rect">
            <a:avLst/>
          </a:prstGeom>
          <a:solidFill>
            <a:srgbClr val="00D02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500" b="1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Met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3131840" y="1484784"/>
            <a:ext cx="576064" cy="323165"/>
          </a:xfrm>
          <a:prstGeom prst="rect">
            <a:avLst/>
          </a:prstGeom>
          <a:solidFill>
            <a:srgbClr val="00D02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500" b="1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03648" y="221739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Receptor for juvenile hormone (Met)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ew class of nuclear receptors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59632" y="6309320"/>
            <a:ext cx="5868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u="sng" dirty="0" smtClean="0">
                <a:solidFill>
                  <a:srgbClr val="000000"/>
                </a:solidFill>
              </a:rPr>
              <a:t>Marek </a:t>
            </a:r>
            <a:r>
              <a:rPr lang="fr-FR" sz="1400" u="sng" dirty="0" err="1" smtClean="0">
                <a:solidFill>
                  <a:srgbClr val="000000"/>
                </a:solidFill>
              </a:rPr>
              <a:t>Jindra</a:t>
            </a:r>
            <a:r>
              <a:rPr lang="fr-FR" sz="1400" u="sng" dirty="0" smtClean="0">
                <a:solidFill>
                  <a:srgbClr val="000000"/>
                </a:solidFill>
              </a:rPr>
              <a:t>: Proc </a:t>
            </a:r>
            <a:r>
              <a:rPr lang="fr-FR" sz="1400" u="sng" dirty="0" err="1">
                <a:solidFill>
                  <a:srgbClr val="000000"/>
                </a:solidFill>
              </a:rPr>
              <a:t>Natl</a:t>
            </a:r>
            <a:r>
              <a:rPr lang="fr-FR" sz="1400" u="sng" dirty="0">
                <a:solidFill>
                  <a:srgbClr val="000000"/>
                </a:solidFill>
              </a:rPr>
              <a:t> </a:t>
            </a:r>
            <a:r>
              <a:rPr lang="fr-FR" sz="1400" u="sng" dirty="0" err="1">
                <a:solidFill>
                  <a:srgbClr val="000000"/>
                </a:solidFill>
              </a:rPr>
              <a:t>Acad</a:t>
            </a:r>
            <a:r>
              <a:rPr lang="fr-FR" sz="1400" u="sng" dirty="0">
                <a:solidFill>
                  <a:srgbClr val="000000"/>
                </a:solidFill>
              </a:rPr>
              <a:t> </a:t>
            </a:r>
            <a:r>
              <a:rPr lang="fr-FR" sz="1400" u="sng" dirty="0" err="1">
                <a:solidFill>
                  <a:srgbClr val="000000"/>
                </a:solidFill>
              </a:rPr>
              <a:t>Sci</a:t>
            </a:r>
            <a:r>
              <a:rPr lang="fr-FR" sz="1400" u="sng" dirty="0">
                <a:solidFill>
                  <a:srgbClr val="000000"/>
                </a:solidFill>
              </a:rPr>
              <a:t> U S A. 2011 </a:t>
            </a:r>
            <a:r>
              <a:rPr lang="fr-FR" sz="1400" u="sng" dirty="0" err="1">
                <a:solidFill>
                  <a:srgbClr val="000000"/>
                </a:solidFill>
              </a:rPr>
              <a:t>Dec</a:t>
            </a:r>
            <a:r>
              <a:rPr lang="fr-FR" sz="1400" u="sng" dirty="0">
                <a:solidFill>
                  <a:srgbClr val="000000"/>
                </a:solidFill>
              </a:rPr>
              <a:t> 27;108(52):21128-</a:t>
            </a:r>
            <a:r>
              <a:rPr lang="fr-FR" sz="1400" u="sng" dirty="0" smtClean="0">
                <a:solidFill>
                  <a:srgbClr val="000000"/>
                </a:solidFill>
              </a:rPr>
              <a:t>33, 2011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4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403648" y="375047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Tissue specificity of nuclear hormone recruitment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" name="Picture 1" descr="Screen Shot 2013-10-25 at 9.2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52320" cy="419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7332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Tissue specific transcription factors determine where NR bind on DNA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6597352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Sever and Glass: </a:t>
            </a:r>
            <a:r>
              <a:rPr lang="en-US" sz="1000" dirty="0">
                <a:solidFill>
                  <a:schemeClr val="tx1"/>
                </a:solidFill>
              </a:rPr>
              <a:t>Cold Spring </a:t>
            </a:r>
            <a:r>
              <a:rPr lang="en-US" sz="1000" dirty="0" err="1">
                <a:solidFill>
                  <a:schemeClr val="tx1"/>
                </a:solidFill>
              </a:rPr>
              <a:t>Harb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Perspect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Biol</a:t>
            </a:r>
            <a:r>
              <a:rPr lang="en-US" sz="1000" dirty="0">
                <a:solidFill>
                  <a:schemeClr val="tx1"/>
                </a:solidFill>
              </a:rPr>
              <a:t> 2013;5:a016709</a:t>
            </a:r>
          </a:p>
        </p:txBody>
      </p:sp>
    </p:spTree>
    <p:extLst>
      <p:ext uri="{BB962C8B-B14F-4D97-AF65-F5344CB8AC3E}">
        <p14:creationId xmlns:p14="http://schemas.microsoft.com/office/powerpoint/2010/main" val="282972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700808"/>
            <a:ext cx="4505458" cy="3392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536" y="4869160"/>
            <a:ext cx="4135317" cy="23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0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3568"/>
            <a:ext cx="8531225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553200"/>
            <a:ext cx="9067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 dirty="0">
                <a:latin typeface="Arial" charset="0"/>
              </a:rPr>
              <a:t>Figure 15-16c </a:t>
            </a:r>
            <a:r>
              <a:rPr lang="en-US" sz="1100" i="1" dirty="0">
                <a:latin typeface="Arial" charset="0"/>
              </a:rPr>
              <a:t> Molecular Biology of the Cell</a:t>
            </a:r>
            <a:r>
              <a:rPr lang="en-US" sz="1100" dirty="0">
                <a:latin typeface="Arial" charset="0"/>
              </a:rPr>
              <a:t> (© Garland Science 2008)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2536" y="4860627"/>
            <a:ext cx="91440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 smtClean="0"/>
              <a:t>- </a:t>
            </a:r>
            <a:r>
              <a:rPr lang="en-US" sz="1800" dirty="0"/>
              <a:t>ligand is monomer but binds to TM </a:t>
            </a:r>
            <a:r>
              <a:rPr lang="en-US" sz="1800" dirty="0" err="1"/>
              <a:t>heparan</a:t>
            </a:r>
            <a:r>
              <a:rPr lang="en-US" sz="1800" dirty="0"/>
              <a:t> </a:t>
            </a:r>
            <a:r>
              <a:rPr lang="en-US" sz="1800" dirty="0" err="1"/>
              <a:t>sulphate</a:t>
            </a:r>
            <a:r>
              <a:rPr lang="en-US" sz="1800" dirty="0"/>
              <a:t> proteoglycans to form </a:t>
            </a:r>
            <a:r>
              <a:rPr lang="en-US" sz="1800" dirty="0" err="1"/>
              <a:t>multimers</a:t>
            </a:r>
            <a:r>
              <a:rPr lang="en-US" sz="1800" dirty="0"/>
              <a:t> (FGF)</a:t>
            </a:r>
          </a:p>
          <a:p>
            <a:pPr>
              <a:buClrTx/>
            </a:pPr>
            <a:r>
              <a:rPr lang="en-US" sz="1800" dirty="0" smtClean="0"/>
              <a:t>- clustering </a:t>
            </a:r>
            <a:r>
              <a:rPr lang="en-US" sz="1800" dirty="0"/>
              <a:t>of TM ligand in a </a:t>
            </a:r>
            <a:r>
              <a:rPr lang="en-US" sz="1800" dirty="0" err="1"/>
              <a:t>neighbouring</a:t>
            </a:r>
            <a:r>
              <a:rPr lang="en-US" sz="1800" dirty="0"/>
              <a:t> cell (</a:t>
            </a:r>
            <a:r>
              <a:rPr lang="en-US" sz="1800" dirty="0" err="1"/>
              <a:t>ephrins</a:t>
            </a:r>
            <a:r>
              <a:rPr lang="en-US" sz="1800" dirty="0" smtClean="0"/>
              <a:t>)</a:t>
            </a:r>
          </a:p>
          <a:p>
            <a:pPr>
              <a:buClrTx/>
            </a:pPr>
            <a:r>
              <a:rPr lang="en-US" sz="1800" dirty="0" smtClean="0"/>
              <a:t>- receptor is a </a:t>
            </a:r>
            <a:r>
              <a:rPr lang="en-US" sz="1800" dirty="0" err="1" smtClean="0"/>
              <a:t>multimer</a:t>
            </a:r>
            <a:r>
              <a:rPr lang="en-US" sz="1800" dirty="0" smtClean="0"/>
              <a:t> to start with (insulin)</a:t>
            </a:r>
            <a:endParaRPr lang="en-US" sz="18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85750" y="439738"/>
            <a:ext cx="33591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333399"/>
                </a:solidFill>
                <a:latin typeface="Arial" charset="0"/>
              </a:rPr>
              <a:t>1. Clusterring of receptors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9512" y="980728"/>
            <a:ext cx="3312368" cy="50405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4283804"/>
            <a:ext cx="2665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en-US" sz="1800" dirty="0">
                <a:solidFill>
                  <a:schemeClr val="tx1"/>
                </a:solidFill>
              </a:rPr>
              <a:t>- ligand is a dimer (PDGF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57183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1800" dirty="0">
                <a:solidFill>
                  <a:srgbClr val="000000"/>
                </a:solidFill>
              </a:rPr>
              <a:t>- ligand is monomer but binds two receptors </a:t>
            </a:r>
            <a:r>
              <a:rPr lang="en-US" sz="1800" dirty="0" smtClean="0">
                <a:solidFill>
                  <a:srgbClr val="000000"/>
                </a:solidFill>
              </a:rPr>
              <a:t>simultaneously (EGF)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83968" y="1124744"/>
            <a:ext cx="4608512" cy="3024336"/>
            <a:chOff x="4283968" y="1124744"/>
            <a:chExt cx="4608512" cy="3024336"/>
          </a:xfrm>
        </p:grpSpPr>
        <p:sp>
          <p:nvSpPr>
            <p:cNvPr id="5" name="Rectangle 4"/>
            <p:cNvSpPr/>
            <p:nvPr/>
          </p:nvSpPr>
          <p:spPr bwMode="auto">
            <a:xfrm>
              <a:off x="4283968" y="1124744"/>
              <a:ext cx="4608512" cy="223224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724128" y="2636912"/>
              <a:ext cx="3121895" cy="151216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5 at 9.3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408712" cy="54393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5536" y="6479758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000000"/>
                </a:solidFill>
              </a:rPr>
              <a:t>Pardee</a:t>
            </a:r>
            <a:r>
              <a:rPr lang="en-US" sz="1100" dirty="0" smtClean="0">
                <a:solidFill>
                  <a:srgbClr val="000000"/>
                </a:solidFill>
              </a:rPr>
              <a:t> et al.: </a:t>
            </a:r>
            <a:r>
              <a:rPr lang="en-US" sz="1100" i="1" dirty="0">
                <a:solidFill>
                  <a:srgbClr val="000000"/>
                </a:solidFill>
              </a:rPr>
              <a:t>A Handbook of Transcription Factors</a:t>
            </a:r>
            <a:r>
              <a:rPr lang="en-US" sz="1100" dirty="0">
                <a:solidFill>
                  <a:srgbClr val="000000"/>
                </a:solidFill>
              </a:rPr>
              <a:t>, Subcellular Biochemistry 52</a:t>
            </a:r>
            <a:r>
              <a:rPr lang="en-US" sz="1100" dirty="0" smtClean="0">
                <a:solidFill>
                  <a:srgbClr val="000000"/>
                </a:solidFill>
              </a:rPr>
              <a:t>, 2011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3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78092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STOCHASTICITY IN CELL SIGNALLING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6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7934966" cy="313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STOCHASTICITY IN CELL SIGNALLING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479430"/>
            <a:ext cx="9067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 dirty="0">
                <a:latin typeface="Arial" charset="0"/>
                <a:ea typeface="ヒラギノ角ゴ Pro W3" charset="0"/>
                <a:cs typeface="ヒラギノ角ゴ Pro W3" charset="0"/>
              </a:rPr>
              <a:t>Figure 15</a:t>
            </a:r>
            <a:r>
              <a:rPr lang="en-US" sz="1100" dirty="0" smtClean="0">
                <a:latin typeface="Arial" charset="0"/>
                <a:ea typeface="ヒラギノ角ゴ Pro W3" charset="0"/>
                <a:cs typeface="ヒラギノ角ゴ Pro W3" charset="0"/>
              </a:rPr>
              <a:t>-24 </a:t>
            </a:r>
            <a:r>
              <a:rPr lang="en-US" sz="1100" i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1100" i="1" dirty="0">
                <a:latin typeface="Arial" charset="0"/>
                <a:ea typeface="ヒラギノ角ゴ Pro W3" charset="0"/>
                <a:cs typeface="ヒラギノ角ゴ Pro W3" charset="0"/>
              </a:rPr>
              <a:t>Molecular Biology of the Cell</a:t>
            </a:r>
            <a:r>
              <a:rPr lang="en-US" sz="1100" dirty="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43174" y="3966989"/>
            <a:ext cx="648072" cy="864096"/>
            <a:chOff x="5724128" y="4653136"/>
            <a:chExt cx="648072" cy="864096"/>
          </a:xfrm>
        </p:grpSpPr>
        <p:sp>
          <p:nvSpPr>
            <p:cNvPr id="2" name="Oval 1"/>
            <p:cNvSpPr/>
            <p:nvPr/>
          </p:nvSpPr>
          <p:spPr bwMode="auto">
            <a:xfrm>
              <a:off x="5796136" y="479715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084168" y="479715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40152" y="4653136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940152" y="4941168"/>
              <a:ext cx="144016" cy="144016"/>
            </a:xfrm>
            <a:prstGeom prst="ellipse">
              <a:avLst/>
            </a:prstGeom>
            <a:solidFill>
              <a:srgbClr val="EB453F">
                <a:alpha val="7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EB453F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012160" y="515719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724128" y="5013176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96136" y="5229200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012160" y="5373216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156176" y="5013176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228184" y="5229200"/>
              <a:ext cx="144016" cy="144016"/>
            </a:xfrm>
            <a:prstGeom prst="ellipse">
              <a:avLst/>
            </a:prstGeom>
            <a:solidFill>
              <a:srgbClr val="EB453F">
                <a:alpha val="3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79078" y="3966989"/>
            <a:ext cx="648072" cy="864096"/>
            <a:chOff x="5868144" y="4653136"/>
            <a:chExt cx="648072" cy="864096"/>
          </a:xfrm>
        </p:grpSpPr>
        <p:sp>
          <p:nvSpPr>
            <p:cNvPr id="16" name="Oval 15"/>
            <p:cNvSpPr/>
            <p:nvPr/>
          </p:nvSpPr>
          <p:spPr bwMode="auto">
            <a:xfrm>
              <a:off x="5940152" y="479715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228184" y="479715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084168" y="4653136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084168" y="494116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156176" y="515719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868144" y="5013176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940152" y="5229200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156176" y="5373216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300192" y="5013176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372200" y="5229200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23294" y="3966989"/>
            <a:ext cx="648072" cy="864096"/>
            <a:chOff x="6804248" y="4653136"/>
            <a:chExt cx="648072" cy="864096"/>
          </a:xfrm>
        </p:grpSpPr>
        <p:sp>
          <p:nvSpPr>
            <p:cNvPr id="29" name="Oval 28"/>
            <p:cNvSpPr/>
            <p:nvPr/>
          </p:nvSpPr>
          <p:spPr bwMode="auto">
            <a:xfrm>
              <a:off x="6876256" y="4797152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164288" y="4797152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020272" y="4653136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020272" y="4941168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92280" y="515719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804248" y="5013176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876256" y="5229200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092280" y="5373216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236296" y="5013176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308304" y="5229200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59398" y="3966989"/>
            <a:ext cx="648072" cy="864096"/>
            <a:chOff x="7740352" y="4653136"/>
            <a:chExt cx="648072" cy="864096"/>
          </a:xfrm>
        </p:grpSpPr>
        <p:sp>
          <p:nvSpPr>
            <p:cNvPr id="39" name="Oval 38"/>
            <p:cNvSpPr/>
            <p:nvPr/>
          </p:nvSpPr>
          <p:spPr bwMode="auto">
            <a:xfrm>
              <a:off x="7812360" y="4797152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8100392" y="4797152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956376" y="4653136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956376" y="4941168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8028384" y="5157192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7740352" y="5013176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812360" y="5229200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028384" y="5373216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8172400" y="5013176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8244408" y="5229200"/>
              <a:ext cx="144016" cy="144016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812360" y="2492896"/>
            <a:ext cx="133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ll-or-none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effect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56376" y="4038163"/>
            <a:ext cx="118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ell-cell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variation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27584" y="5301208"/>
            <a:ext cx="6912768" cy="864096"/>
            <a:chOff x="1043608" y="5301208"/>
            <a:chExt cx="6912768" cy="864096"/>
          </a:xfrm>
        </p:grpSpPr>
        <p:sp>
          <p:nvSpPr>
            <p:cNvPr id="51" name="Oval 50"/>
            <p:cNvSpPr/>
            <p:nvPr/>
          </p:nvSpPr>
          <p:spPr bwMode="auto">
            <a:xfrm>
              <a:off x="3275856" y="544522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563888" y="544522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419872" y="530120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419872" y="5589240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491880" y="580526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203848" y="5661248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3275856" y="587727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491880" y="602128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635896" y="566124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707904" y="5877272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115616" y="5445224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403648" y="544522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1259632" y="530120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1259632" y="5589240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1331640" y="5805264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043608" y="566124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115616" y="587727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331640" y="602128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1475656" y="566124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1547664" y="587727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5436096" y="544522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724128" y="544522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5580112" y="5301208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5580112" y="5589240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652120" y="580526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364088" y="566124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436096" y="587727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652120" y="6021288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796136" y="566124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5868144" y="587727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380312" y="544522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668344" y="544522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524328" y="530120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524328" y="5589240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596336" y="5805264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308304" y="566124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380312" y="5877272"/>
              <a:ext cx="144016" cy="144016"/>
            </a:xfrm>
            <a:prstGeom prst="ellipse">
              <a:avLst/>
            </a:prstGeom>
            <a:solidFill>
              <a:srgbClr val="EB45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596336" y="602128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40352" y="5661248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812360" y="5877272"/>
              <a:ext cx="144016" cy="1440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2051720" y="5733256"/>
              <a:ext cx="86409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>
              <a:off x="4139952" y="5733256"/>
              <a:ext cx="86409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6156176" y="5733256"/>
              <a:ext cx="86409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95" name="TextBox 94"/>
          <p:cNvSpPr txBox="1"/>
          <p:nvPr/>
        </p:nvSpPr>
        <p:spPr>
          <a:xfrm>
            <a:off x="7956376" y="5385410"/>
            <a:ext cx="118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ell noise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5776" name="Rectangle 75775"/>
          <p:cNvSpPr/>
          <p:nvPr/>
        </p:nvSpPr>
        <p:spPr bwMode="auto">
          <a:xfrm>
            <a:off x="3779912" y="3717032"/>
            <a:ext cx="5616624" cy="115212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923928" y="1484784"/>
            <a:ext cx="5616624" cy="10081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11560" y="4941168"/>
            <a:ext cx="8532440" cy="129614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067944" y="2492896"/>
            <a:ext cx="5608240" cy="122413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" grpId="0" animBg="1"/>
      <p:bldP spid="97" grpId="0" animBg="1"/>
      <p:bldP spid="98" grpId="0" animBg="1"/>
      <p:bldP spid="9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0-19 at 2.1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6934200" cy="2209800"/>
          </a:xfrm>
          <a:prstGeom prst="rect">
            <a:avLst/>
          </a:prstGeom>
        </p:spPr>
      </p:pic>
      <p:pic>
        <p:nvPicPr>
          <p:cNvPr id="4" name="Picture 3" descr="Screen shot 2011-10-19 at 2.2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58776"/>
            <a:ext cx="3454400" cy="185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396335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Sprinzak</a:t>
            </a:r>
            <a:r>
              <a:rPr lang="en-US" sz="1600" dirty="0" smtClean="0">
                <a:solidFill>
                  <a:srgbClr val="000000"/>
                </a:solidFill>
              </a:rPr>
              <a:t> and </a:t>
            </a:r>
            <a:r>
              <a:rPr lang="en-US" sz="1600" dirty="0" err="1" smtClean="0">
                <a:solidFill>
                  <a:srgbClr val="000000"/>
                </a:solidFill>
              </a:rPr>
              <a:t>Elowitz</a:t>
            </a:r>
            <a:r>
              <a:rPr lang="en-US" sz="1600" dirty="0" smtClean="0">
                <a:solidFill>
                  <a:srgbClr val="000000"/>
                </a:solidFill>
              </a:rPr>
              <a:t>, Nature, 2010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Reporter assay with a YFP </a:t>
            </a:r>
            <a:r>
              <a:rPr lang="en-US" dirty="0" err="1" smtClean="0">
                <a:solidFill>
                  <a:srgbClr val="000000"/>
                </a:solidFill>
              </a:rPr>
              <a:t>trancriptional</a:t>
            </a:r>
            <a:r>
              <a:rPr lang="en-US" dirty="0" smtClean="0">
                <a:solidFill>
                  <a:srgbClr val="000000"/>
                </a:solidFill>
              </a:rPr>
              <a:t> reporter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after triggering a </a:t>
            </a:r>
            <a:r>
              <a:rPr lang="en-US" dirty="0" err="1" smtClean="0">
                <a:solidFill>
                  <a:srgbClr val="000000"/>
                </a:solidFill>
              </a:rPr>
              <a:t>signalling</a:t>
            </a:r>
            <a:r>
              <a:rPr lang="en-US" dirty="0" smtClean="0">
                <a:solidFill>
                  <a:srgbClr val="000000"/>
                </a:solidFill>
              </a:rPr>
              <a:t> pathway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99792" y="2852936"/>
            <a:ext cx="648072" cy="43204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6612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Stochastic response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99992" y="2420888"/>
            <a:ext cx="1512168" cy="2880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6536" y="141277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Where is </a:t>
            </a:r>
            <a:r>
              <a:rPr lang="en-US" dirty="0" err="1" smtClean="0">
                <a:solidFill>
                  <a:srgbClr val="FF6600"/>
                </a:solidFill>
              </a:rPr>
              <a:t>stochasticity</a:t>
            </a:r>
            <a:r>
              <a:rPr lang="en-US" dirty="0" smtClean="0">
                <a:solidFill>
                  <a:srgbClr val="FF6600"/>
                </a:solidFill>
              </a:rPr>
              <a:t> important?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FF6600"/>
                </a:solidFill>
              </a:rPr>
              <a:t>Development of early embryo/cell fate decisions/</a:t>
            </a:r>
            <a:r>
              <a:rPr lang="en-US" dirty="0" err="1" smtClean="0">
                <a:solidFill>
                  <a:srgbClr val="FF6600"/>
                </a:solidFill>
              </a:rPr>
              <a:t>signalling</a:t>
            </a:r>
            <a:r>
              <a:rPr lang="en-US" dirty="0" smtClean="0">
                <a:solidFill>
                  <a:srgbClr val="FF6600"/>
                </a:solidFill>
              </a:rPr>
              <a:t> inequalities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FF6600"/>
                </a:solidFill>
              </a:rPr>
              <a:t>SOP/neuron selection during lateral inhibition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8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7544" y="459914"/>
            <a:ext cx="6552728" cy="843420"/>
            <a:chOff x="251520" y="548680"/>
            <a:chExt cx="7272808" cy="936104"/>
          </a:xfrm>
        </p:grpSpPr>
        <p:sp>
          <p:nvSpPr>
            <p:cNvPr id="5" name="Rectangle 4"/>
            <p:cNvSpPr/>
            <p:nvPr/>
          </p:nvSpPr>
          <p:spPr bwMode="auto">
            <a:xfrm>
              <a:off x="2267744" y="1196752"/>
              <a:ext cx="3240360" cy="288032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" name="Straight Connector 6"/>
            <p:cNvCxnSpPr>
              <a:stCxn id="5" idx="1"/>
            </p:cNvCxnSpPr>
            <p:nvPr/>
          </p:nvCxnSpPr>
          <p:spPr bwMode="auto">
            <a:xfrm flipH="1">
              <a:off x="251520" y="1340768"/>
              <a:ext cx="201622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5508104" y="1340768"/>
              <a:ext cx="201622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3050684" y="5486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ERK2 gene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7544" y="1468026"/>
            <a:ext cx="6408712" cy="808846"/>
            <a:chOff x="251520" y="1700808"/>
            <a:chExt cx="7272808" cy="917903"/>
          </a:xfrm>
        </p:grpSpPr>
        <p:sp>
          <p:nvSpPr>
            <p:cNvPr id="3" name="Rectangle 2"/>
            <p:cNvSpPr/>
            <p:nvPr/>
          </p:nvSpPr>
          <p:spPr bwMode="auto">
            <a:xfrm>
              <a:off x="2267744" y="2276872"/>
              <a:ext cx="3240360" cy="288032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19872" y="2272826"/>
              <a:ext cx="1008112" cy="2880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251520" y="2420888"/>
              <a:ext cx="201622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5508104" y="2420888"/>
              <a:ext cx="201622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2051720" y="1700808"/>
              <a:ext cx="3893990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ERK2-YFP fusion in genomic locus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5628" y="2199582"/>
              <a:ext cx="704371" cy="419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YFP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9512" y="638132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Cohen-</a:t>
            </a:r>
            <a:r>
              <a:rPr lang="en-US" sz="1600" dirty="0" err="1" smtClean="0">
                <a:solidFill>
                  <a:srgbClr val="000000"/>
                </a:solidFill>
              </a:rPr>
              <a:t>Saidon</a:t>
            </a:r>
            <a:r>
              <a:rPr lang="en-US" sz="1600" dirty="0" smtClean="0">
                <a:solidFill>
                  <a:srgbClr val="000000"/>
                </a:solidFill>
              </a:rPr>
              <a:t> C, </a:t>
            </a:r>
            <a:r>
              <a:rPr lang="en-US" sz="1600" dirty="0" err="1" smtClean="0">
                <a:solidFill>
                  <a:srgbClr val="000000"/>
                </a:solidFill>
              </a:rPr>
              <a:t>Alon</a:t>
            </a:r>
            <a:r>
              <a:rPr lang="en-US" sz="1600" dirty="0" smtClean="0">
                <a:solidFill>
                  <a:srgbClr val="000000"/>
                </a:solidFill>
              </a:rPr>
              <a:t> U et al.: Molecular Cell (2009)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0" name="Picture 19" descr="Screen shot 2011-08-18 at 2.2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1" y="3068960"/>
            <a:ext cx="7906761" cy="2160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56376" y="3501008"/>
            <a:ext cx="1872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Response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o EGF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24528" y="206084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Here, inequalities are wiped out by fold response mechanisms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= as opposed to early embryo or SOP selection where differences are fixed and lead to important functional outcomes</a:t>
            </a:r>
            <a:r>
              <a:rPr lang="is-IS" dirty="0" smtClean="0">
                <a:solidFill>
                  <a:srgbClr val="FF6600"/>
                </a:solidFill>
              </a:rPr>
              <a:t>…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18 at 2.2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7011"/>
            <a:ext cx="3600400" cy="4974237"/>
          </a:xfrm>
          <a:prstGeom prst="rect">
            <a:avLst/>
          </a:prstGeom>
        </p:spPr>
      </p:pic>
      <p:pic>
        <p:nvPicPr>
          <p:cNvPr id="3" name="Picture 2" descr="Screen shot 2011-08-18 at 2.20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578323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638132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Cohen-</a:t>
            </a:r>
            <a:r>
              <a:rPr lang="en-US" sz="1600" dirty="0" err="1" smtClean="0">
                <a:solidFill>
                  <a:srgbClr val="000000"/>
                </a:solidFill>
              </a:rPr>
              <a:t>Saidon</a:t>
            </a:r>
            <a:r>
              <a:rPr lang="en-US" sz="1600" dirty="0" smtClean="0">
                <a:solidFill>
                  <a:srgbClr val="000000"/>
                </a:solidFill>
              </a:rPr>
              <a:t> C, </a:t>
            </a:r>
            <a:r>
              <a:rPr lang="en-US" sz="1600" dirty="0" err="1" smtClean="0">
                <a:solidFill>
                  <a:srgbClr val="000000"/>
                </a:solidFill>
              </a:rPr>
              <a:t>Alon</a:t>
            </a:r>
            <a:r>
              <a:rPr lang="en-US" sz="1600" dirty="0" smtClean="0">
                <a:solidFill>
                  <a:srgbClr val="000000"/>
                </a:solidFill>
              </a:rPr>
              <a:t> U et al.: Molecular Cell (2009)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953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Different basal levels…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…fold response after EGF stimulation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   similar between cells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51723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‘</a:t>
            </a:r>
            <a:r>
              <a:rPr lang="en-US" sz="2000" dirty="0" smtClean="0">
                <a:solidFill>
                  <a:srgbClr val="008000"/>
                </a:solidFill>
              </a:rPr>
              <a:t>Amount of ERK2 entering the nucleus is proportional to the basal level of  </a:t>
            </a:r>
          </a:p>
          <a:p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nuclear ERK2 in each cell, suggesting a fold-change response mechanism.</a:t>
            </a:r>
            <a:r>
              <a:rPr lang="en-US" sz="2000" dirty="0" smtClean="0">
                <a:solidFill>
                  <a:srgbClr val="000000"/>
                </a:solidFill>
              </a:rPr>
              <a:t>’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6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" y="381000"/>
            <a:ext cx="1404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Estrogen</a:t>
            </a:r>
          </a:p>
          <a:p>
            <a:r>
              <a:rPr lang="en-US">
                <a:latin typeface="Helvetica" charset="0"/>
              </a:rPr>
              <a:t>signaling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76470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Weber’s law (1834)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bulb bl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2676004" cy="3525684"/>
          </a:xfrm>
          <a:prstGeom prst="rect">
            <a:avLst/>
          </a:prstGeom>
        </p:spPr>
      </p:pic>
      <p:pic>
        <p:nvPicPr>
          <p:cNvPr id="10" name="Picture 9" descr="bulb yel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2673410" cy="3522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8052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Human perception of light and sound is not based on absolute levels but on the magnitude of stimulus relative to the background levels.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2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Why fold change rather than absolute level of detection?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86916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How is the fold change detected by the cell?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55679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might be easier for the cell to generate reliable fold changes than reliable absolute changes.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66124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Negative feed-forward loops.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886035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might serve as an adjustable noise filter. Absolute variations present when background level of stimulus is high tends to be higher than when background level is low.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6093296"/>
            <a:ext cx="79928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Where is </a:t>
            </a:r>
            <a:r>
              <a:rPr lang="en-US" dirty="0" err="1" smtClean="0">
                <a:solidFill>
                  <a:srgbClr val="FF6600"/>
                </a:solidFill>
              </a:rPr>
              <a:t>stochasticity</a:t>
            </a:r>
            <a:r>
              <a:rPr lang="en-US" dirty="0" smtClean="0">
                <a:solidFill>
                  <a:srgbClr val="FF6600"/>
                </a:solidFill>
              </a:rPr>
              <a:t> important?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FF6600"/>
                </a:solidFill>
              </a:rPr>
              <a:t>Development of early embryo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FF6600"/>
                </a:solidFill>
              </a:rPr>
              <a:t>SOP/neuron selection during lateral inhibition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7-13 at 11.39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1" y="1484784"/>
            <a:ext cx="5863427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6156012"/>
            <a:ext cx="548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Consequence for regulated gene Z: Pulse of activity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1-08-18 at 3.03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5776"/>
            <a:ext cx="2209800" cy="332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88640"/>
            <a:ext cx="432048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Incoherent feed-forward loop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as a fold-change detector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077072"/>
            <a:ext cx="1060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MAPK kinase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831" y="4077072"/>
            <a:ext cx="936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phosphatase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4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008063"/>
            <a:ext cx="71120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6553200"/>
            <a:ext cx="9067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Figure 15-53a </a:t>
            </a:r>
            <a:r>
              <a:rPr lang="en-US" sz="1100" i="1">
                <a:latin typeface="Arial" charset="0"/>
                <a:ea typeface="ヒラギノ角ゴ Pro W3" charset="0"/>
                <a:cs typeface="ヒラギノ角ゴ Pro W3" charset="0"/>
              </a:rPr>
              <a:t> Molecular Biology of the Cell</a:t>
            </a: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87450" y="228600"/>
            <a:ext cx="60833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333399"/>
                </a:solidFill>
                <a:latin typeface="Arial" charset="0"/>
              </a:rPr>
              <a:t>2. induced proximity  trans/auto phosphorylation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18 at 3.0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5776"/>
            <a:ext cx="2209800" cy="332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88640"/>
            <a:ext cx="432048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Incoherent feed-forward loop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as a fold-change detector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1-08-18 at 3.0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72" y="764704"/>
            <a:ext cx="5168900" cy="528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876256" y="908720"/>
            <a:ext cx="1656184" cy="158417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04248" y="3717032"/>
            <a:ext cx="1656184" cy="158417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87727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Gene Z serves as a fold change detector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>
                <a:solidFill>
                  <a:srgbClr val="000000"/>
                </a:solidFill>
              </a:rPr>
              <a:t>D</a:t>
            </a:r>
            <a:r>
              <a:rPr lang="en-US" sz="1800" dirty="0" smtClean="0">
                <a:solidFill>
                  <a:srgbClr val="000000"/>
                </a:solidFill>
              </a:rPr>
              <a:t>ynamics </a:t>
            </a:r>
            <a:r>
              <a:rPr lang="en-US" sz="1800" dirty="0">
                <a:solidFill>
                  <a:srgbClr val="000000"/>
                </a:solidFill>
              </a:rPr>
              <a:t>of the output (amplitude </a:t>
            </a:r>
            <a:r>
              <a:rPr lang="en-US" sz="1800" dirty="0" smtClean="0">
                <a:solidFill>
                  <a:srgbClr val="000000"/>
                </a:solidFill>
              </a:rPr>
              <a:t>and duration </a:t>
            </a:r>
            <a:r>
              <a:rPr lang="en-US" sz="1800" dirty="0">
                <a:solidFill>
                  <a:srgbClr val="000000"/>
                </a:solidFill>
              </a:rPr>
              <a:t>of the transcription of gene Z) depend only on the fold-changes in </a:t>
            </a:r>
            <a:r>
              <a:rPr lang="en-US" sz="1800" dirty="0" smtClean="0">
                <a:solidFill>
                  <a:srgbClr val="000000"/>
                </a:solidFill>
              </a:rPr>
              <a:t>the level </a:t>
            </a:r>
            <a:r>
              <a:rPr lang="en-US" sz="1800" dirty="0">
                <a:solidFill>
                  <a:srgbClr val="000000"/>
                </a:solidFill>
              </a:rPr>
              <a:t>of the input signal, and not on the absolute levels of the input signal.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0072" y="548680"/>
            <a:ext cx="2961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u="sng" dirty="0" err="1" smtClean="0">
                <a:solidFill>
                  <a:srgbClr val="000000"/>
                </a:solidFill>
              </a:rPr>
              <a:t>Alon</a:t>
            </a:r>
            <a:r>
              <a:rPr lang="cs-CZ" sz="1200" u="sng" dirty="0" smtClean="0">
                <a:solidFill>
                  <a:srgbClr val="000000"/>
                </a:solidFill>
              </a:rPr>
              <a:t> U.: Mol </a:t>
            </a:r>
            <a:r>
              <a:rPr lang="cs-CZ" sz="1200" u="sng" dirty="0">
                <a:solidFill>
                  <a:srgbClr val="000000"/>
                </a:solidFill>
              </a:rPr>
              <a:t>Cell. 2009 Dec 11;36(5):894-9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4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14400"/>
            <a:ext cx="7007225" cy="48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553200"/>
            <a:ext cx="90678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Figure 15-53b </a:t>
            </a:r>
            <a:r>
              <a:rPr lang="en-US" sz="1100" i="1">
                <a:latin typeface="Arial" charset="0"/>
                <a:ea typeface="ヒラギノ角ゴ Pro W3" charset="0"/>
                <a:cs typeface="ヒラギノ角ゴ Pro W3" charset="0"/>
              </a:rPr>
              <a:t> Molecular Biology of the Cell</a:t>
            </a: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588224" y="3661841"/>
            <a:ext cx="21304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333399"/>
                </a:solidFill>
                <a:latin typeface="Arial" charset="0"/>
              </a:rPr>
              <a:t>kinase-dead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333399"/>
                </a:solidFill>
                <a:latin typeface="Arial" charset="0"/>
              </a:rPr>
              <a:t>dimerization OK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602128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How would you create a DN form of enzyme associated receptor?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1008" y="764704"/>
            <a:ext cx="43434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014913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7072" y="3933056"/>
            <a:ext cx="4970463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9154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>
                <a:solidFill>
                  <a:srgbClr val="4700B8"/>
                </a:solidFill>
                <a:latin typeface="Arial" charset="0"/>
              </a:rPr>
              <a:t>3. transient assembly of intracellular signalling complexes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71600" y="4437112"/>
            <a:ext cx="4144381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buClr>
                <a:srgbClr val="333399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333399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some are adaptor proteins (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Grb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IRS) that</a:t>
            </a:r>
          </a:p>
          <a:p>
            <a:pPr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 connect to a protein with enzymatic a.</a:t>
            </a:r>
          </a:p>
          <a:p>
            <a:pPr marL="88900" indent="-88900">
              <a:buClr>
                <a:srgbClr val="333399"/>
              </a:buClr>
              <a:buFont typeface="Arial"/>
              <a:buChar char="•"/>
              <a:tabLst>
                <a:tab pos="88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some are kinases (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Src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PI3K)</a:t>
            </a:r>
          </a:p>
          <a:p>
            <a:pPr>
              <a:buClr>
                <a:srgbClr val="333399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some are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inhibitors </a:t>
            </a:r>
          </a:p>
          <a:p>
            <a:pPr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  (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e.g. c-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</a:rPr>
              <a:t>Cbl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</a:rPr>
              <a:t>monoUbiq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. and endocytosis)</a:t>
            </a: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01" y="3688254"/>
            <a:ext cx="2736304" cy="247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53941" y="5051264"/>
            <a:ext cx="1382555" cy="32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SH2 </a:t>
            </a:r>
            <a:r>
              <a:rPr lang="en-US" sz="1800" dirty="0" smtClean="0"/>
              <a:t>domain</a:t>
            </a:r>
            <a:endParaRPr lang="en-US" sz="1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71600" y="4426219"/>
            <a:ext cx="414438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buClr>
                <a:srgbClr val="333399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docking via SH2 domains or PTB domains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81136" y="617265"/>
            <a:ext cx="89154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 dirty="0" smtClean="0">
                <a:solidFill>
                  <a:srgbClr val="4700B8"/>
                </a:solidFill>
                <a:latin typeface="Arial" charset="0"/>
              </a:rPr>
              <a:t>4. spreading </a:t>
            </a:r>
            <a:r>
              <a:rPr lang="en-US" sz="2000" b="1" dirty="0">
                <a:solidFill>
                  <a:srgbClr val="4700B8"/>
                </a:solidFill>
                <a:latin typeface="Arial" charset="0"/>
              </a:rPr>
              <a:t>of the intracellular </a:t>
            </a:r>
            <a:r>
              <a:rPr lang="en-US" sz="2000" b="1" dirty="0" err="1">
                <a:solidFill>
                  <a:srgbClr val="4700B8"/>
                </a:solidFill>
                <a:latin typeface="Arial" charset="0"/>
              </a:rPr>
              <a:t>signalling</a:t>
            </a:r>
            <a:r>
              <a:rPr lang="en-US" sz="2000" b="1" dirty="0">
                <a:solidFill>
                  <a:srgbClr val="4700B8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4700B8"/>
                </a:solidFill>
                <a:latin typeface="Arial" charset="0"/>
              </a:rPr>
              <a:t>events through the</a:t>
            </a:r>
            <a:endParaRPr lang="en-US" sz="2000" b="1" dirty="0">
              <a:solidFill>
                <a:srgbClr val="4700B8"/>
              </a:solidFill>
              <a:latin typeface="Arial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23728" y="980728"/>
            <a:ext cx="6121896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monomeric </a:t>
            </a:r>
            <a:r>
              <a:rPr lang="en-US" dirty="0" err="1" smtClean="0">
                <a:solidFill>
                  <a:srgbClr val="008000"/>
                </a:solidFill>
              </a:rPr>
              <a:t>GTPases</a:t>
            </a:r>
            <a:r>
              <a:rPr lang="en-US" dirty="0" smtClean="0">
                <a:solidFill>
                  <a:srgbClr val="008000"/>
                </a:solidFill>
              </a:rPr>
              <a:t> from the </a:t>
            </a:r>
            <a:r>
              <a:rPr lang="en-US" dirty="0" err="1" smtClean="0">
                <a:solidFill>
                  <a:srgbClr val="008000"/>
                </a:solidFill>
              </a:rPr>
              <a:t>Ras</a:t>
            </a:r>
            <a:r>
              <a:rPr lang="en-US" dirty="0" smtClean="0">
                <a:solidFill>
                  <a:srgbClr val="008000"/>
                </a:solidFill>
              </a:rPr>
              <a:t> superfamily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5406"/>
            <a:ext cx="8437563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4419005"/>
            <a:ext cx="84582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dirty="0"/>
              <a:t>Only </a:t>
            </a:r>
            <a:r>
              <a:rPr lang="en-US" sz="1600" dirty="0" err="1"/>
              <a:t>Ras</a:t>
            </a:r>
            <a:r>
              <a:rPr lang="en-US" sz="1600" dirty="0"/>
              <a:t> and Rho signal through cell surface receptors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7200" y="4792067"/>
            <a:ext cx="8458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/>
              <a:t>Often tethered to membrane via lipid anchor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547664" y="2780928"/>
            <a:ext cx="122413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1547664" y="3501008"/>
            <a:ext cx="100811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31285</TotalTime>
  <Words>3024</Words>
  <Application>Microsoft Macintosh PowerPoint</Application>
  <PresentationFormat>On-screen Show (4:3)</PresentationFormat>
  <Paragraphs>439</Paragraphs>
  <Slides>60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of the Cell</dc:title>
  <dc:creator>Alberts et al.</dc:creator>
  <cp:lastModifiedBy>alena krejci</cp:lastModifiedBy>
  <cp:revision>417</cp:revision>
  <cp:lastPrinted>1601-01-01T00:00:00Z</cp:lastPrinted>
  <dcterms:created xsi:type="dcterms:W3CDTF">2009-12-10T02:03:15Z</dcterms:created>
  <dcterms:modified xsi:type="dcterms:W3CDTF">2017-10-25T13:00:08Z</dcterms:modified>
</cp:coreProperties>
</file>