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66" r:id="rId2"/>
    <p:sldId id="257" r:id="rId3"/>
    <p:sldId id="258" r:id="rId4"/>
    <p:sldId id="275" r:id="rId5"/>
    <p:sldId id="274" r:id="rId6"/>
    <p:sldId id="259" r:id="rId7"/>
    <p:sldId id="267" r:id="rId8"/>
    <p:sldId id="268" r:id="rId9"/>
    <p:sldId id="269" r:id="rId10"/>
    <p:sldId id="270" r:id="rId11"/>
    <p:sldId id="271" r:id="rId12"/>
    <p:sldId id="272" r:id="rId1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52" y="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pPr/>
              <a:t>30.01.2019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692F8D03-B722-4C7C-AA0E-297B8941F1BA}" type="datetime1">
              <a:rPr lang="cs-CZ" smtClean="0"/>
              <a:t>30.01.2019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9FC4-57E4-45D7-9CEE-5EDA6C164397}" type="datetime1">
              <a:rPr lang="cs-CZ" smtClean="0"/>
              <a:t>30.01.2019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D9E24-8612-4D22-A8A8-EFAC4D098332}" type="datetime1">
              <a:rPr lang="cs-CZ" smtClean="0"/>
              <a:t>30.01.2019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F7F5B-BBF9-402C-A918-5D529694B714}" type="datetime1">
              <a:rPr lang="cs-CZ" smtClean="0"/>
              <a:t>30.01.2019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2E57E-3372-432E-A58D-29EF40418B3B}" type="datetime1">
              <a:rPr lang="cs-CZ" smtClean="0"/>
              <a:t>30.01.2019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8DA93-000D-427E-8C45-1644E14DFB1E}" type="datetime1">
              <a:rPr lang="cs-CZ" smtClean="0"/>
              <a:t>30.01.2019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672C6-7749-4B9F-90D9-9EBE7014865A}" type="datetime1">
              <a:rPr lang="cs-CZ" smtClean="0"/>
              <a:t>30.01.2019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7A8C7-F268-4840-9211-8CD9479883F9}" type="datetime1">
              <a:rPr lang="cs-CZ" smtClean="0"/>
              <a:t>30.01.2019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60E74-0444-4C66-9D5B-303EFFAE2C63}" type="datetime1">
              <a:rPr lang="cs-CZ" smtClean="0"/>
              <a:t>30.01.2019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6720F-B2E5-4D4C-9054-AE724A975161}" type="datetime1">
              <a:rPr lang="cs-CZ" smtClean="0"/>
              <a:t>30.01.2019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DFFF5-8335-4F72-9595-8D89BC7068EC}" type="datetime1">
              <a:rPr lang="cs-CZ" smtClean="0"/>
              <a:t>30.01.2019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31352453-DFE5-419B-9574-B0F3E4E3A7E3}" type="datetime1">
              <a:rPr lang="cs-CZ" smtClean="0"/>
              <a:t>30.01.2019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yc-vinci-st-witz.ac-versailles.fr/IMG/pdf/Cours_SES_TES_du_17_au_21_octobre_201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steger.free.fr/bac_ES_2004-investissement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828800"/>
            <a:ext cx="9623425" cy="4926013"/>
          </a:xfrm>
        </p:spPr>
        <p:txBody>
          <a:bodyPr/>
          <a:lstStyle/>
          <a:p>
            <a:pPr marL="0" indent="0" algn="ctr">
              <a:buNone/>
            </a:pPr>
            <a:r>
              <a:rPr lang="en-GB" sz="6600" b="1" dirty="0"/>
              <a:t>Investments (Macroeconomics approach)</a:t>
            </a:r>
            <a:endParaRPr lang="fr-FR" sz="66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49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55276" y="209259"/>
            <a:ext cx="8038123" cy="662917"/>
          </a:xfrm>
        </p:spPr>
        <p:txBody>
          <a:bodyPr/>
          <a:lstStyle/>
          <a:p>
            <a:pPr algn="ctr"/>
            <a:r>
              <a:rPr lang="es-ES" sz="4000" dirty="0" smtClean="0"/>
              <a:t>Net and </a:t>
            </a:r>
            <a:r>
              <a:rPr lang="es-ES" sz="4000" dirty="0" err="1" smtClean="0"/>
              <a:t>gross</a:t>
            </a:r>
            <a:r>
              <a:rPr lang="es-ES" sz="4000" dirty="0" smtClean="0"/>
              <a:t> </a:t>
            </a:r>
            <a:r>
              <a:rPr lang="es-ES" sz="4000" dirty="0" err="1" smtClean="0"/>
              <a:t>investment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2691" y="2391508"/>
            <a:ext cx="4599720" cy="3525145"/>
          </a:xfrm>
        </p:spPr>
        <p:txBody>
          <a:bodyPr/>
          <a:lstStyle/>
          <a:p>
            <a:pPr marL="0" indent="0">
              <a:buNone/>
            </a:pPr>
            <a:r>
              <a:rPr lang="en-IE" b="1" dirty="0" smtClean="0"/>
              <a:t>Net investment=</a:t>
            </a:r>
          </a:p>
          <a:p>
            <a:pPr>
              <a:buNone/>
            </a:pPr>
            <a:endParaRPr lang="en-IE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 charset="-18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4890112" y="1305747"/>
            <a:ext cx="4599720" cy="352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IE" b="1" dirty="0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4249618" y="2391508"/>
            <a:ext cx="5240214" cy="352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b="1" dirty="0" smtClean="0"/>
              <a:t>Gross investment</a:t>
            </a:r>
          </a:p>
          <a:p>
            <a:pPr algn="ctr"/>
            <a:endParaRPr lang="en-IE" b="1" dirty="0" smtClean="0"/>
          </a:p>
          <a:p>
            <a:pPr algn="ctr"/>
            <a:endParaRPr lang="en-IE" b="1" dirty="0"/>
          </a:p>
          <a:p>
            <a:pPr marL="0" indent="0" algn="ctr">
              <a:buNone/>
            </a:pPr>
            <a:r>
              <a:rPr lang="en-IE" b="1" dirty="0" smtClean="0"/>
              <a:t>Depreciation of capital goods</a:t>
            </a:r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6581333" y="3643532"/>
            <a:ext cx="576784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04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55276" y="209259"/>
            <a:ext cx="8038123" cy="662917"/>
          </a:xfrm>
        </p:spPr>
        <p:txBody>
          <a:bodyPr/>
          <a:lstStyle/>
          <a:p>
            <a:pPr algn="ctr"/>
            <a:r>
              <a:rPr lang="es-ES" sz="3200" dirty="0" err="1" smtClean="0"/>
              <a:t>Domestic</a:t>
            </a:r>
            <a:r>
              <a:rPr lang="es-ES" sz="3200" dirty="0" smtClean="0"/>
              <a:t> and </a:t>
            </a:r>
            <a:r>
              <a:rPr lang="es-ES" sz="3200" dirty="0" err="1" smtClean="0"/>
              <a:t>foreign</a:t>
            </a:r>
            <a:r>
              <a:rPr lang="es-ES" sz="3200" dirty="0" smtClean="0"/>
              <a:t> </a:t>
            </a:r>
            <a:r>
              <a:rPr lang="es-ES" sz="3200" dirty="0" err="1" smtClean="0"/>
              <a:t>investment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0392" y="1305747"/>
            <a:ext cx="4599720" cy="3525145"/>
          </a:xfrm>
        </p:spPr>
        <p:txBody>
          <a:bodyPr/>
          <a:lstStyle/>
          <a:p>
            <a:pPr marL="0" indent="0">
              <a:buNone/>
            </a:pPr>
            <a:r>
              <a:rPr lang="en-IE" sz="2000" b="1" dirty="0" smtClean="0"/>
              <a:t>Domestic investment</a:t>
            </a:r>
            <a:r>
              <a:rPr lang="en-IE" sz="2000" dirty="0" smtClean="0"/>
              <a:t>: </a:t>
            </a:r>
            <a:r>
              <a:rPr lang="fr-FR" sz="2000" dirty="0"/>
              <a:t>T</a:t>
            </a:r>
            <a:r>
              <a:rPr lang="cs-CZ" sz="2000" dirty="0" smtClean="0"/>
              <a:t>he </a:t>
            </a:r>
            <a:r>
              <a:rPr lang="cs-CZ" sz="2000" dirty="0"/>
              <a:t>investment within the country where the company comes from</a:t>
            </a:r>
            <a:endParaRPr lang="en-IE" sz="2000" dirty="0" smtClean="0"/>
          </a:p>
          <a:p>
            <a:pPr>
              <a:buNone/>
            </a:pPr>
            <a:endParaRPr lang="en-IE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 charset="-18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4890112" y="1305747"/>
            <a:ext cx="4599720" cy="3525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IE" b="1" dirty="0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5486400" y="1305747"/>
            <a:ext cx="4942071" cy="5703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sz="2000" b="1" dirty="0" smtClean="0"/>
              <a:t>Foreign investment</a:t>
            </a:r>
            <a:r>
              <a:rPr lang="en-IE" sz="2000" dirty="0" smtClean="0"/>
              <a:t>:</a:t>
            </a:r>
            <a:r>
              <a:rPr lang="cs-CZ" sz="2000" dirty="0"/>
              <a:t>„is when a company or individual from one nation invests in assets or ownership stakes of a company based in another nation“ </a:t>
            </a:r>
            <a:r>
              <a:rPr lang="cs-CZ" sz="1600" dirty="0"/>
              <a:t>(Study.com, foreign investment</a:t>
            </a:r>
            <a:r>
              <a:rPr lang="cs-CZ" sz="1600" dirty="0" smtClean="0"/>
              <a:t>)</a:t>
            </a:r>
            <a:endParaRPr lang="fr-FR" sz="1600" dirty="0" smtClean="0"/>
          </a:p>
          <a:p>
            <a:pPr marL="0" indent="0">
              <a:buNone/>
            </a:pPr>
            <a:endParaRPr lang="fr-FR" sz="1600" dirty="0"/>
          </a:p>
          <a:p>
            <a:pPr lvl="0"/>
            <a:r>
              <a:rPr lang="cs-CZ" sz="2000" b="1" dirty="0"/>
              <a:t>Direct investments</a:t>
            </a:r>
            <a:r>
              <a:rPr lang="cs-CZ" sz="2000" dirty="0"/>
              <a:t> are the physical investments and acquisitions a company make in another country as their </a:t>
            </a:r>
            <a:r>
              <a:rPr lang="cs-CZ" sz="2000" dirty="0" smtClean="0"/>
              <a:t>own </a:t>
            </a:r>
            <a:r>
              <a:rPr lang="fr-FR" sz="2000" dirty="0" smtClean="0"/>
              <a:t>(</a:t>
            </a:r>
            <a:r>
              <a:rPr lang="cs-CZ" sz="2000" dirty="0" smtClean="0"/>
              <a:t>such </a:t>
            </a:r>
            <a:r>
              <a:rPr lang="cs-CZ" sz="2000" dirty="0"/>
              <a:t>as buildings, factories, ect</a:t>
            </a:r>
            <a:r>
              <a:rPr lang="cs-CZ" sz="2000" dirty="0" smtClean="0"/>
              <a:t>.</a:t>
            </a:r>
            <a:r>
              <a:rPr lang="fr-FR" sz="2000" dirty="0" smtClean="0"/>
              <a:t>)</a:t>
            </a:r>
            <a:endParaRPr lang="fr-FR" sz="2000" dirty="0"/>
          </a:p>
          <a:p>
            <a:r>
              <a:rPr lang="cs-CZ" sz="2000" b="1" dirty="0"/>
              <a:t>Indirect investments</a:t>
            </a:r>
            <a:r>
              <a:rPr lang="cs-CZ" sz="2000" dirty="0"/>
              <a:t> are the positions or stakes purchased by company on a foreign stock exchange</a:t>
            </a:r>
            <a:endParaRPr lang="en-IE" sz="2000" dirty="0" smtClean="0"/>
          </a:p>
        </p:txBody>
      </p:sp>
      <p:cxnSp>
        <p:nvCxnSpPr>
          <p:cNvPr id="7" name="Connecteur droit 6"/>
          <p:cNvCxnSpPr/>
          <p:nvPr/>
        </p:nvCxnSpPr>
        <p:spPr>
          <a:xfrm>
            <a:off x="5118712" y="1305747"/>
            <a:ext cx="0" cy="499403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37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30538" y="209259"/>
            <a:ext cx="7662861" cy="662917"/>
          </a:xfrm>
        </p:spPr>
        <p:txBody>
          <a:bodyPr/>
          <a:lstStyle/>
          <a:p>
            <a:pPr algn="l"/>
            <a:r>
              <a:rPr lang="es-ES" sz="4000" dirty="0" smtClean="0"/>
              <a:t>CONCLUSION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2691" y="1305748"/>
            <a:ext cx="10032572" cy="4610906"/>
          </a:xfrm>
        </p:spPr>
        <p:txBody>
          <a:bodyPr/>
          <a:lstStyle/>
          <a:p>
            <a:pPr lvl="0"/>
            <a:r>
              <a:rPr lang="cs-CZ" sz="2800" dirty="0"/>
              <a:t>Investment in economics and in the common language are not the same at all and leads to </a:t>
            </a:r>
            <a:r>
              <a:rPr lang="cs-CZ" sz="2800" dirty="0" smtClean="0"/>
              <a:t>missunderstanding</a:t>
            </a:r>
            <a:endParaRPr lang="fr-FR" sz="2800" dirty="0" smtClean="0"/>
          </a:p>
          <a:p>
            <a:pPr lvl="0"/>
            <a:r>
              <a:rPr lang="fr-FR" sz="2800" dirty="0" smtClean="0"/>
              <a:t>Investment has </a:t>
            </a:r>
            <a:r>
              <a:rPr lang="fr-FR" sz="2800" dirty="0" err="1" smtClean="0"/>
              <a:t>effect</a:t>
            </a:r>
            <a:r>
              <a:rPr lang="fr-FR" sz="2800" dirty="0" smtClean="0"/>
              <a:t> on </a:t>
            </a:r>
            <a:r>
              <a:rPr lang="fr-FR" sz="2800" dirty="0" err="1" smtClean="0"/>
              <a:t>demand</a:t>
            </a:r>
            <a:r>
              <a:rPr lang="fr-FR" sz="2800" dirty="0" smtClean="0"/>
              <a:t> and on </a:t>
            </a:r>
            <a:r>
              <a:rPr lang="fr-FR" sz="2800" dirty="0" err="1" smtClean="0"/>
              <a:t>supply</a:t>
            </a:r>
            <a:endParaRPr lang="fr-FR" sz="2800" dirty="0"/>
          </a:p>
          <a:p>
            <a:pPr lvl="0"/>
            <a:r>
              <a:rPr lang="cs-CZ" sz="2800" dirty="0"/>
              <a:t>To modify investment the government can choose to focus on businnesses, households or on its own budget </a:t>
            </a:r>
            <a:r>
              <a:rPr lang="cs-CZ" sz="2800" dirty="0" smtClean="0"/>
              <a:t>deficit</a:t>
            </a:r>
            <a:endParaRPr lang="fr-FR" sz="2800" dirty="0"/>
          </a:p>
          <a:p>
            <a:pPr lvl="0"/>
            <a:r>
              <a:rPr lang="cs-CZ" sz="2800" dirty="0"/>
              <a:t>Investment is one of the four GDP component</a:t>
            </a:r>
            <a:endParaRPr lang="fr-FR" sz="2800" dirty="0"/>
          </a:p>
          <a:p>
            <a:pPr lvl="0"/>
            <a:r>
              <a:rPr lang="cs-CZ" sz="2800" dirty="0"/>
              <a:t>We talk also of net or gross investment and of direct and indirect investment</a:t>
            </a:r>
            <a:endParaRPr lang="fr-FR" sz="2800" dirty="0"/>
          </a:p>
          <a:p>
            <a:pPr>
              <a:buNone/>
            </a:pPr>
            <a:endParaRPr lang="en-IE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722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7154" y="194745"/>
            <a:ext cx="7427088" cy="662917"/>
          </a:xfrm>
        </p:spPr>
        <p:txBody>
          <a:bodyPr/>
          <a:lstStyle/>
          <a:p>
            <a:pPr algn="ctr"/>
            <a:r>
              <a:rPr lang="es-ES" sz="5400" b="1" dirty="0" smtClean="0"/>
              <a:t>INDEX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780673"/>
            <a:ext cx="9623425" cy="4974139"/>
          </a:xfrm>
        </p:spPr>
        <p:txBody>
          <a:bodyPr/>
          <a:lstStyle/>
          <a:p>
            <a:pPr lvl="0"/>
            <a:r>
              <a:rPr lang="en-IE" b="1" dirty="0" smtClean="0"/>
              <a:t>What is investment ?</a:t>
            </a:r>
          </a:p>
          <a:p>
            <a:pPr lvl="0"/>
            <a:r>
              <a:rPr lang="en-IE" b="1" dirty="0" smtClean="0"/>
              <a:t>The effect of investment on the economy</a:t>
            </a:r>
            <a:endParaRPr lang="es-ES" dirty="0" smtClean="0"/>
          </a:p>
          <a:p>
            <a:pPr lvl="0"/>
            <a:r>
              <a:rPr lang="en-IE" b="1" dirty="0" smtClean="0"/>
              <a:t>Tools to modify investment</a:t>
            </a:r>
          </a:p>
          <a:p>
            <a:pPr lvl="0"/>
            <a:r>
              <a:rPr lang="en-IE" b="1" dirty="0" smtClean="0"/>
              <a:t>Investment in GDP</a:t>
            </a:r>
          </a:p>
          <a:p>
            <a:pPr lvl="0"/>
            <a:r>
              <a:rPr lang="en-IE" b="1" dirty="0" smtClean="0"/>
              <a:t>Nett and gross investment</a:t>
            </a:r>
            <a:endParaRPr lang="es-ES" dirty="0" smtClean="0"/>
          </a:p>
          <a:p>
            <a:pPr lvl="0"/>
            <a:r>
              <a:rPr lang="fr-FR" b="1" dirty="0" err="1" smtClean="0"/>
              <a:t>Domestic</a:t>
            </a:r>
            <a:r>
              <a:rPr lang="fr-FR" b="1" dirty="0" smtClean="0"/>
              <a:t> and </a:t>
            </a:r>
            <a:r>
              <a:rPr lang="fr-FR" b="1" dirty="0" err="1" smtClean="0"/>
              <a:t>foreign</a:t>
            </a:r>
            <a:r>
              <a:rPr lang="fr-FR" b="1" dirty="0" smtClean="0"/>
              <a:t> </a:t>
            </a:r>
            <a:r>
              <a:rPr lang="fr-FR" b="1" dirty="0" err="1" smtClean="0"/>
              <a:t>investment</a:t>
            </a:r>
            <a:endParaRPr lang="fr-FR" b="1" dirty="0" smtClean="0"/>
          </a:p>
          <a:p>
            <a:pPr lvl="0"/>
            <a:r>
              <a:rPr lang="fr-FR" b="1" dirty="0" smtClean="0"/>
              <a:t>Conclusion</a:t>
            </a:r>
            <a:endParaRPr lang="es-ES" dirty="0" smtClean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78183" y="209259"/>
            <a:ext cx="7427088" cy="662917"/>
          </a:xfrm>
        </p:spPr>
        <p:txBody>
          <a:bodyPr/>
          <a:lstStyle/>
          <a:p>
            <a:r>
              <a:rPr lang="en-IE" sz="4000" b="1" dirty="0" smtClean="0"/>
              <a:t>WHAT IS INVESTMENT ?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b="1" dirty="0" smtClean="0"/>
              <a:t>IN THE DAILY ENGLISH LANGUAGE</a:t>
            </a:r>
          </a:p>
          <a:p>
            <a:pPr>
              <a:buNone/>
            </a:pPr>
            <a:r>
              <a:rPr lang="en-IE" dirty="0" smtClean="0"/>
              <a:t>Investment is “a place to put your wealth” </a:t>
            </a:r>
            <a:r>
              <a:rPr lang="en-GB" sz="1600" dirty="0"/>
              <a:t>(Lieberman, M. and Hall, R. (</a:t>
            </a:r>
            <a:r>
              <a:rPr lang="en-GB" sz="1600" dirty="0" smtClean="0"/>
              <a:t>2005</a:t>
            </a:r>
            <a:r>
              <a:rPr lang="en-GB" sz="1600" dirty="0"/>
              <a:t>), </a:t>
            </a:r>
            <a:r>
              <a:rPr lang="en-GB" sz="1600" dirty="0" smtClean="0"/>
              <a:t>p.110)</a:t>
            </a:r>
          </a:p>
          <a:p>
            <a:pPr>
              <a:buNone/>
            </a:pPr>
            <a:endParaRPr lang="en-GB" sz="1600" dirty="0"/>
          </a:p>
          <a:p>
            <a:pPr>
              <a:buNone/>
            </a:pPr>
            <a:r>
              <a:rPr lang="en-GB" b="1" dirty="0" smtClean="0"/>
              <a:t>INVESTMENT IN ECONOMICS</a:t>
            </a:r>
          </a:p>
          <a:p>
            <a:pPr>
              <a:buNone/>
            </a:pPr>
            <a:r>
              <a:rPr lang="en-GB" dirty="0" smtClean="0"/>
              <a:t>Investment is “the addition to the community’s stock of tangible capital goods […] There is investment only when real capital is created” </a:t>
            </a:r>
            <a:r>
              <a:rPr lang="en-GB" sz="1600" dirty="0"/>
              <a:t>(Samuelson, P. and Nordhaus, W. (1989), p.136</a:t>
            </a:r>
            <a:r>
              <a:rPr lang="en-GB" sz="1600" dirty="0" smtClean="0"/>
              <a:t>)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30538" y="209259"/>
            <a:ext cx="7552517" cy="662917"/>
          </a:xfrm>
        </p:spPr>
        <p:txBody>
          <a:bodyPr/>
          <a:lstStyle/>
          <a:p>
            <a:pPr lvl="0"/>
            <a:r>
              <a:rPr lang="en-IE" sz="2400" b="1" dirty="0"/>
              <a:t>The effect of investment on the economy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b="1" dirty="0" smtClean="0"/>
              <a:t>EFFECT OF INVESTMENT ON THE DEMAND:</a:t>
            </a:r>
          </a:p>
          <a:p>
            <a:pPr algn="just">
              <a:buNone/>
            </a:pPr>
            <a:r>
              <a:rPr lang="en-IE" dirty="0" smtClean="0"/>
              <a:t> If we invest in something, after a time the first sum invested generates a lot more: that is the Keynesian multiplier </a:t>
            </a:r>
            <a:r>
              <a:rPr lang="en-GB" sz="1600" dirty="0" smtClean="0"/>
              <a:t>(</a:t>
            </a:r>
            <a:r>
              <a:rPr lang="cs-CZ" sz="1600" u="sng" dirty="0">
                <a:hlinkClick r:id="rId2"/>
              </a:rPr>
              <a:t>http://www.lyc-vinci-st-witz.ac-versailles.fr/IMG/pdf/Cours_SES_TES_du_17_au_21_octobre_2011.pdf</a:t>
            </a:r>
            <a:r>
              <a:rPr lang="en-GB" sz="1600" dirty="0" smtClean="0"/>
              <a:t>)</a:t>
            </a:r>
          </a:p>
          <a:p>
            <a:pPr algn="just">
              <a:buNone/>
            </a:pPr>
            <a:endParaRPr lang="en-GB" sz="1600" dirty="0" smtClean="0"/>
          </a:p>
          <a:p>
            <a:pPr algn="just">
              <a:buNone/>
            </a:pPr>
            <a:r>
              <a:rPr lang="en-GB" sz="1600" dirty="0" smtClean="0"/>
              <a:t>	</a:t>
            </a:r>
            <a:r>
              <a:rPr lang="en-GB" sz="1800" dirty="0" smtClean="0"/>
              <a:t>Example: </a:t>
            </a:r>
            <a:r>
              <a:rPr lang="en-GB" sz="1800" dirty="0"/>
              <a:t>We invest 10 000 euros. After a while this sum will then </a:t>
            </a:r>
            <a:r>
              <a:rPr lang="en-GB" sz="1800" dirty="0" smtClean="0"/>
              <a:t>generate 30</a:t>
            </a:r>
            <a:r>
              <a:rPr lang="en-GB" sz="1800" dirty="0"/>
              <a:t> 000 euros because people bought more. That means that the Keynesian multiplier is here 3.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77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30538" y="209259"/>
            <a:ext cx="7552517" cy="662917"/>
          </a:xfrm>
        </p:spPr>
        <p:txBody>
          <a:bodyPr/>
          <a:lstStyle/>
          <a:p>
            <a:pPr lvl="0"/>
            <a:r>
              <a:rPr lang="en-IE" sz="2400" b="1" dirty="0"/>
              <a:t>The effect of investment on the economy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EFFECT OF INVESTMENT ON THE SUPPLY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sz="1400" dirty="0"/>
              <a:t>(</a:t>
            </a:r>
            <a:r>
              <a:rPr lang="cs-CZ" sz="1400" u="sng" dirty="0">
                <a:hlinkClick r:id="rId2"/>
              </a:rPr>
              <a:t>http://psteger.free.fr/bac_ES_2004-investissement.php</a:t>
            </a:r>
            <a:r>
              <a:rPr lang="en-GB" sz="1400" dirty="0"/>
              <a:t>)</a:t>
            </a:r>
          </a:p>
          <a:p>
            <a:pPr>
              <a:buNone/>
            </a:pPr>
            <a:endParaRPr lang="en-GB" b="1" dirty="0" smtClean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8" name="Flèche droite 7"/>
          <p:cNvSpPr/>
          <p:nvPr/>
        </p:nvSpPr>
        <p:spPr>
          <a:xfrm>
            <a:off x="108164" y="1602460"/>
            <a:ext cx="10514824" cy="3332514"/>
          </a:xfrm>
          <a:prstGeom prst="rightArrow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 prstMaterial="plastic"/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e 8"/>
          <p:cNvGrpSpPr/>
          <p:nvPr/>
        </p:nvGrpSpPr>
        <p:grpSpPr>
          <a:xfrm>
            <a:off x="110346" y="2541389"/>
            <a:ext cx="2281334" cy="1454657"/>
            <a:chOff x="34165" y="900211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Rectangle à coins arrondis 9"/>
            <p:cNvSpPr/>
            <p:nvPr/>
          </p:nvSpPr>
          <p:spPr>
            <a:xfrm>
              <a:off x="34165" y="900211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34165" y="989336"/>
              <a:ext cx="2344909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 err="1" smtClean="0"/>
                <a:t>Investment</a:t>
              </a:r>
              <a:r>
                <a:rPr lang="es-ES" sz="2800" kern="1200" dirty="0" smtClean="0"/>
                <a:t> in </a:t>
              </a:r>
              <a:r>
                <a:rPr lang="es-ES" sz="2800" kern="1200" dirty="0" err="1" smtClean="0"/>
                <a:t>research</a:t>
              </a:r>
              <a:r>
                <a:rPr lang="es-ES" sz="2800" kern="1200" dirty="0" smtClean="0"/>
                <a:t> and </a:t>
              </a:r>
              <a:r>
                <a:rPr lang="es-ES" sz="2800" kern="1200" dirty="0" err="1" smtClean="0"/>
                <a:t>development</a:t>
              </a:r>
              <a:endParaRPr lang="es-ES" sz="2800" kern="1200" dirty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2460808" y="2597897"/>
            <a:ext cx="2312678" cy="1455783"/>
            <a:chOff x="34165" y="901337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ectangle à coins arrondis 12"/>
            <p:cNvSpPr/>
            <p:nvPr/>
          </p:nvSpPr>
          <p:spPr>
            <a:xfrm>
              <a:off x="34165" y="901337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63541" y="960003"/>
              <a:ext cx="2227577" cy="108445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 smtClean="0"/>
                <a:t>New </a:t>
              </a:r>
              <a:r>
                <a:rPr lang="es-ES" sz="2800" kern="1200" dirty="0" err="1" smtClean="0"/>
                <a:t>innovations</a:t>
              </a:r>
              <a:endParaRPr lang="es-ES" sz="2800" kern="1200" dirty="0"/>
            </a:p>
          </p:txBody>
        </p:sp>
      </p:grpSp>
      <p:sp>
        <p:nvSpPr>
          <p:cNvPr id="18" name="Rectangle à coins arrondis 17"/>
          <p:cNvSpPr/>
          <p:nvPr/>
        </p:nvSpPr>
        <p:spPr>
          <a:xfrm>
            <a:off x="7214215" y="2628169"/>
            <a:ext cx="2312678" cy="1455783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221193" y="2752316"/>
            <a:ext cx="2196959" cy="1313653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800" kern="1200" dirty="0" err="1" smtClean="0"/>
              <a:t>Economic</a:t>
            </a:r>
            <a:r>
              <a:rPr lang="es-ES" sz="2800" kern="1200" dirty="0" smtClean="0"/>
              <a:t> </a:t>
            </a:r>
            <a:r>
              <a:rPr lang="es-ES" sz="2800" kern="1200" dirty="0" err="1" smtClean="0"/>
              <a:t>growth</a:t>
            </a:r>
            <a:endParaRPr lang="es-ES" sz="2800" kern="1200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4830180" y="2567460"/>
            <a:ext cx="2312678" cy="1455783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4938921" y="2716431"/>
            <a:ext cx="2196959" cy="1313653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800" kern="1200" dirty="0" err="1" smtClean="0"/>
              <a:t>Production</a:t>
            </a:r>
            <a:r>
              <a:rPr lang="es-ES" sz="2800" kern="1200" dirty="0" smtClean="0"/>
              <a:t> of new </a:t>
            </a:r>
            <a:r>
              <a:rPr lang="es-ES" sz="2800" kern="1200" dirty="0" err="1" smtClean="0"/>
              <a:t>products</a:t>
            </a:r>
            <a:endParaRPr lang="es-ES" sz="2800" kern="1200" dirty="0"/>
          </a:p>
        </p:txBody>
      </p:sp>
    </p:spTree>
    <p:extLst>
      <p:ext uri="{BB962C8B-B14F-4D97-AF65-F5344CB8AC3E}">
        <p14:creationId xmlns:p14="http://schemas.microsoft.com/office/powerpoint/2010/main" val="21350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pPr lvl="0" algn="l"/>
            <a:r>
              <a:rPr lang="en-IE" sz="3200" b="1" dirty="0"/>
              <a:t>Tools to influence investment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30" y="1325756"/>
            <a:ext cx="5486400" cy="5200448"/>
          </a:xfrm>
        </p:spPr>
        <p:txBody>
          <a:bodyPr/>
          <a:lstStyle/>
          <a:p>
            <a:r>
              <a:rPr lang="fr-FR" sz="2400" dirty="0" smtClean="0"/>
              <a:t>The </a:t>
            </a:r>
            <a:r>
              <a:rPr lang="fr-FR" sz="2400" dirty="0" err="1" smtClean="0"/>
              <a:t>government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concentrate</a:t>
            </a:r>
            <a:r>
              <a:rPr lang="fr-FR" sz="2400" dirty="0" smtClean="0"/>
              <a:t> </a:t>
            </a:r>
            <a:r>
              <a:rPr lang="fr-FR" sz="2400" dirty="0" err="1" smtClean="0"/>
              <a:t>its</a:t>
            </a:r>
            <a:r>
              <a:rPr lang="fr-FR" sz="2400" dirty="0" smtClean="0"/>
              <a:t> efforts </a:t>
            </a:r>
            <a:r>
              <a:rPr lang="fr-FR" sz="2400" dirty="0" err="1" smtClean="0"/>
              <a:t>towards</a:t>
            </a:r>
            <a:r>
              <a:rPr lang="fr-FR" sz="2400" dirty="0" smtClean="0"/>
              <a:t> </a:t>
            </a:r>
            <a:r>
              <a:rPr lang="fr-FR" sz="2400" dirty="0" err="1" smtClean="0"/>
              <a:t>businness</a:t>
            </a:r>
            <a:r>
              <a:rPr lang="fr-FR" sz="2400" dirty="0" smtClean="0"/>
              <a:t> by for </a:t>
            </a:r>
            <a:r>
              <a:rPr lang="fr-FR" sz="2400" dirty="0" err="1" smtClean="0"/>
              <a:t>example</a:t>
            </a:r>
            <a:r>
              <a:rPr lang="fr-FR" sz="2400" dirty="0" smtClean="0"/>
              <a:t> </a:t>
            </a:r>
            <a:r>
              <a:rPr lang="fr-FR" sz="2400" dirty="0" err="1" smtClean="0"/>
              <a:t>lower</a:t>
            </a:r>
            <a:r>
              <a:rPr lang="fr-FR" sz="2400" dirty="0" smtClean="0"/>
              <a:t> taxes for </a:t>
            </a:r>
            <a:r>
              <a:rPr lang="fr-FR" sz="2400" dirty="0" err="1" smtClean="0"/>
              <a:t>company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are </a:t>
            </a:r>
            <a:r>
              <a:rPr lang="fr-FR" sz="2400" dirty="0" err="1" smtClean="0"/>
              <a:t>investing</a:t>
            </a:r>
            <a:r>
              <a:rPr lang="fr-FR" sz="2400" dirty="0" smtClean="0"/>
              <a:t> in </a:t>
            </a:r>
            <a:r>
              <a:rPr lang="fr-FR" sz="2400" dirty="0" err="1" smtClean="0"/>
              <a:t>order</a:t>
            </a:r>
            <a:r>
              <a:rPr lang="fr-FR" sz="2400" dirty="0" smtClean="0"/>
              <a:t> to </a:t>
            </a:r>
            <a:r>
              <a:rPr lang="fr-FR" sz="2400" dirty="0" err="1" smtClean="0"/>
              <a:t>make</a:t>
            </a:r>
            <a:r>
              <a:rPr lang="fr-FR" sz="2400" dirty="0" smtClean="0"/>
              <a:t>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 more profitable</a:t>
            </a:r>
          </a:p>
          <a:p>
            <a:endParaRPr lang="fr-FR" sz="2400" dirty="0"/>
          </a:p>
          <a:p>
            <a:r>
              <a:rPr lang="fr-FR" sz="2400" dirty="0" err="1" smtClean="0"/>
              <a:t>Here</a:t>
            </a:r>
            <a:r>
              <a:rPr lang="fr-FR" sz="2400" dirty="0" smtClean="0"/>
              <a:t> on the figure </a:t>
            </a:r>
            <a:r>
              <a:rPr lang="fr-FR" sz="2400" dirty="0" err="1" smtClean="0"/>
              <a:t>we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see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the </a:t>
            </a:r>
            <a:r>
              <a:rPr lang="fr-FR" sz="2400" dirty="0" err="1" smtClean="0"/>
              <a:t>equilibrium</a:t>
            </a:r>
            <a:r>
              <a:rPr lang="fr-FR" sz="2400" dirty="0" smtClean="0"/>
              <a:t> </a:t>
            </a:r>
            <a:r>
              <a:rPr lang="fr-FR" sz="2400" dirty="0" err="1" smtClean="0"/>
              <a:t>between</a:t>
            </a:r>
            <a:r>
              <a:rPr lang="fr-FR" sz="2400" dirty="0" smtClean="0"/>
              <a:t>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 (</a:t>
            </a:r>
            <a:r>
              <a:rPr lang="fr-FR" sz="2400" dirty="0" err="1" smtClean="0"/>
              <a:t>demand</a:t>
            </a:r>
            <a:r>
              <a:rPr lang="fr-FR" sz="2400" dirty="0" smtClean="0"/>
              <a:t> for </a:t>
            </a:r>
            <a:r>
              <a:rPr lang="fr-FR" sz="2400" dirty="0" err="1" smtClean="0"/>
              <a:t>funds</a:t>
            </a:r>
            <a:r>
              <a:rPr lang="fr-FR" sz="2400" dirty="0" smtClean="0"/>
              <a:t>) and </a:t>
            </a:r>
            <a:r>
              <a:rPr lang="fr-FR" sz="2400" dirty="0" err="1" smtClean="0"/>
              <a:t>savings</a:t>
            </a:r>
            <a:r>
              <a:rPr lang="fr-FR" sz="2400" dirty="0" smtClean="0"/>
              <a:t> (</a:t>
            </a:r>
            <a:r>
              <a:rPr lang="fr-FR" sz="2400" dirty="0" err="1" smtClean="0"/>
              <a:t>supply</a:t>
            </a:r>
            <a:r>
              <a:rPr lang="fr-FR" sz="2400" dirty="0" smtClean="0"/>
              <a:t> for </a:t>
            </a:r>
            <a:r>
              <a:rPr lang="fr-FR" sz="2400" dirty="0" err="1" smtClean="0"/>
              <a:t>fund</a:t>
            </a:r>
            <a:r>
              <a:rPr lang="fr-FR" sz="2400" dirty="0" smtClean="0"/>
              <a:t>) shifts to the right </a:t>
            </a:r>
            <a:endParaRPr lang="fr-FR" sz="2400" dirty="0"/>
          </a:p>
        </p:txBody>
      </p:sp>
      <p:grpSp>
        <p:nvGrpSpPr>
          <p:cNvPr id="9" name="Skupina 1259"/>
          <p:cNvGrpSpPr/>
          <p:nvPr/>
        </p:nvGrpSpPr>
        <p:grpSpPr>
          <a:xfrm>
            <a:off x="5432504" y="2090298"/>
            <a:ext cx="6697059" cy="3900170"/>
            <a:chOff x="-588644" y="-149748"/>
            <a:chExt cx="6697059" cy="4258326"/>
          </a:xfrm>
        </p:grpSpPr>
        <p:cxnSp>
          <p:nvCxnSpPr>
            <p:cNvPr id="17" name="Line 5"/>
            <p:cNvCxnSpPr/>
            <p:nvPr/>
          </p:nvCxnSpPr>
          <p:spPr bwMode="auto">
            <a:xfrm>
              <a:off x="397810" y="208112"/>
              <a:ext cx="0" cy="33907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6"/>
            <p:cNvCxnSpPr/>
            <p:nvPr/>
          </p:nvCxnSpPr>
          <p:spPr bwMode="auto">
            <a:xfrm>
              <a:off x="243444" y="3372592"/>
              <a:ext cx="3429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10"/>
            <p:cNvCxnSpPr/>
            <p:nvPr/>
          </p:nvCxnSpPr>
          <p:spPr bwMode="auto">
            <a:xfrm flipH="1">
              <a:off x="1692233" y="2303813"/>
              <a:ext cx="5052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11"/>
            <p:cNvCxnSpPr/>
            <p:nvPr/>
          </p:nvCxnSpPr>
          <p:spPr bwMode="auto">
            <a:xfrm flipH="1">
              <a:off x="397824" y="2303813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-588644" y="-149748"/>
              <a:ext cx="1916216" cy="341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algn="ctr" fontAlgn="base">
                <a:spcAft>
                  <a:spcPts val="0"/>
                </a:spcAft>
              </a:pPr>
              <a:r>
                <a:rPr lang="cs-CZ" sz="1200" b="1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Interest rate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3015997" y="3443233"/>
              <a:ext cx="2724448" cy="665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200" b="1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Euros per year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-165440" y="1697670"/>
              <a:ext cx="613230" cy="400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1519444" y="3348090"/>
              <a:ext cx="688243" cy="410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" name="Text Box 18"/>
            <p:cNvSpPr txBox="1">
              <a:spLocks noChangeArrowheads="1"/>
            </p:cNvSpPr>
            <p:nvPr/>
          </p:nvSpPr>
          <p:spPr bwMode="auto">
            <a:xfrm>
              <a:off x="1339231" y="1543486"/>
              <a:ext cx="469912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Text Box 20"/>
            <p:cNvSpPr txBox="1">
              <a:spLocks noChangeArrowheads="1"/>
            </p:cNvSpPr>
            <p:nvPr/>
          </p:nvSpPr>
          <p:spPr bwMode="auto">
            <a:xfrm>
              <a:off x="1957944" y="316819"/>
              <a:ext cx="3164971" cy="441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100" b="1" kern="1200" dirty="0" err="1">
                  <a:solidFill>
                    <a:schemeClr val="accent6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Savings</a:t>
              </a:r>
              <a:endParaRPr lang="fr-FR" sz="120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2366596" y="2438469"/>
              <a:ext cx="2154908" cy="328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100" b="1" kern="1200" dirty="0">
                  <a:solidFill>
                    <a:srgbClr val="2F5496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New </a:t>
              </a:r>
              <a:r>
                <a:rPr lang="fr-FR" sz="1100" b="1" kern="1200" dirty="0" err="1">
                  <a:solidFill>
                    <a:srgbClr val="2F5496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investment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3944036" y="17810"/>
              <a:ext cx="479886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3868821" y="2149001"/>
              <a:ext cx="642804" cy="40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5497540" y="2303164"/>
              <a:ext cx="486536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5349242" y="3371479"/>
              <a:ext cx="759173" cy="410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0" name="Arc 9"/>
          <p:cNvSpPr/>
          <p:nvPr/>
        </p:nvSpPr>
        <p:spPr>
          <a:xfrm>
            <a:off x="4683952" y="365003"/>
            <a:ext cx="3265170" cy="4542790"/>
          </a:xfrm>
          <a:prstGeom prst="arc">
            <a:avLst>
              <a:gd name="adj1" fmla="val 157222"/>
              <a:gd name="adj2" fmla="val 4297774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1" name="Arc 10"/>
          <p:cNvSpPr/>
          <p:nvPr/>
        </p:nvSpPr>
        <p:spPr>
          <a:xfrm flipH="1">
            <a:off x="6855017" y="363098"/>
            <a:ext cx="3657600" cy="4706620"/>
          </a:xfrm>
          <a:prstGeom prst="arc">
            <a:avLst>
              <a:gd name="adj1" fmla="val 157222"/>
              <a:gd name="adj2" fmla="val 3931662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2" name="Arc 11"/>
          <p:cNvSpPr/>
          <p:nvPr/>
        </p:nvSpPr>
        <p:spPr>
          <a:xfrm flipH="1">
            <a:off x="7371907" y="574553"/>
            <a:ext cx="3778885" cy="4468495"/>
          </a:xfrm>
          <a:prstGeom prst="arc">
            <a:avLst>
              <a:gd name="adj1" fmla="val 157222"/>
              <a:gd name="adj2" fmla="val 3931662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cxnSp>
        <p:nvCxnSpPr>
          <p:cNvPr id="13" name="Line 11"/>
          <p:cNvCxnSpPr/>
          <p:nvPr/>
        </p:nvCxnSpPr>
        <p:spPr bwMode="auto">
          <a:xfrm flipH="1">
            <a:off x="6305742" y="3607948"/>
            <a:ext cx="114554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0"/>
          <p:cNvCxnSpPr/>
          <p:nvPr/>
        </p:nvCxnSpPr>
        <p:spPr bwMode="auto">
          <a:xfrm>
            <a:off x="7470332" y="3600328"/>
            <a:ext cx="19685" cy="172021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1"/>
          <p:cNvCxnSpPr/>
          <p:nvPr/>
        </p:nvCxnSpPr>
        <p:spPr bwMode="auto">
          <a:xfrm flipH="1">
            <a:off x="6333682" y="3955293"/>
            <a:ext cx="1229360" cy="381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0"/>
          <p:cNvCxnSpPr/>
          <p:nvPr/>
        </p:nvCxnSpPr>
        <p:spPr bwMode="auto">
          <a:xfrm flipH="1">
            <a:off x="7640004" y="3955293"/>
            <a:ext cx="0" cy="136271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ZoneTexte 31"/>
          <p:cNvSpPr txBox="1"/>
          <p:nvPr/>
        </p:nvSpPr>
        <p:spPr>
          <a:xfrm>
            <a:off x="6179015" y="5973850"/>
            <a:ext cx="4026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Figure 1:</a:t>
            </a:r>
          </a:p>
          <a:p>
            <a:r>
              <a:rPr lang="fr-FR" sz="1600" dirty="0" err="1"/>
              <a:t>S</a:t>
            </a:r>
            <a:r>
              <a:rPr lang="fr-FR" sz="1600" dirty="0" err="1" smtClean="0"/>
              <a:t>implified</a:t>
            </a:r>
            <a:r>
              <a:rPr lang="fr-FR" sz="1600" dirty="0" smtClean="0"/>
              <a:t> </a:t>
            </a:r>
            <a:r>
              <a:rPr lang="fr-FR" sz="1600" dirty="0" err="1" smtClean="0"/>
              <a:t>loanable</a:t>
            </a:r>
            <a:r>
              <a:rPr lang="fr-FR" sz="1600" dirty="0" smtClean="0"/>
              <a:t> </a:t>
            </a:r>
            <a:r>
              <a:rPr lang="fr-FR" sz="1600" dirty="0" err="1" smtClean="0"/>
              <a:t>fund</a:t>
            </a:r>
            <a:r>
              <a:rPr lang="fr-FR" sz="1600" dirty="0" smtClean="0"/>
              <a:t> </a:t>
            </a:r>
            <a:r>
              <a:rPr lang="fr-FR" sz="1600" dirty="0" err="1" smtClean="0"/>
              <a:t>market</a:t>
            </a:r>
            <a:endParaRPr lang="fr-FR" sz="1600" dirty="0"/>
          </a:p>
        </p:txBody>
      </p:sp>
      <p:sp>
        <p:nvSpPr>
          <p:cNvPr id="33" name="Rectangle 32"/>
          <p:cNvSpPr/>
          <p:nvPr/>
        </p:nvSpPr>
        <p:spPr>
          <a:xfrm>
            <a:off x="7713381" y="4875736"/>
            <a:ext cx="163625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Original </a:t>
            </a:r>
            <a:r>
              <a:rPr lang="fr-FR" sz="1100" b="1" dirty="0" err="1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investment</a:t>
            </a:r>
            <a:endParaRPr lang="fr-FR" sz="11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7007160" y="3251077"/>
            <a:ext cx="299720" cy="1289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pPr lvl="0" algn="l"/>
            <a:r>
              <a:rPr lang="en-IE" sz="3200" b="1" dirty="0"/>
              <a:t>Tools to influence investment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30" y="1325756"/>
            <a:ext cx="5486400" cy="5200448"/>
          </a:xfrm>
        </p:spPr>
        <p:txBody>
          <a:bodyPr/>
          <a:lstStyle/>
          <a:p>
            <a:r>
              <a:rPr lang="fr-FR" sz="2400" dirty="0" smtClean="0"/>
              <a:t>The </a:t>
            </a:r>
            <a:r>
              <a:rPr lang="fr-FR" sz="2400" dirty="0" err="1" smtClean="0"/>
              <a:t>government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concentrate</a:t>
            </a:r>
            <a:r>
              <a:rPr lang="fr-FR" sz="2400" dirty="0" smtClean="0"/>
              <a:t> </a:t>
            </a:r>
            <a:r>
              <a:rPr lang="fr-FR" sz="2400" dirty="0" err="1" smtClean="0"/>
              <a:t>its</a:t>
            </a:r>
            <a:r>
              <a:rPr lang="fr-FR" sz="2400" dirty="0" smtClean="0"/>
              <a:t> efforts </a:t>
            </a:r>
            <a:r>
              <a:rPr lang="fr-FR" sz="2400" dirty="0" err="1" smtClean="0"/>
              <a:t>towards</a:t>
            </a:r>
            <a:r>
              <a:rPr lang="fr-FR" sz="2400" dirty="0" smtClean="0"/>
              <a:t> </a:t>
            </a:r>
            <a:r>
              <a:rPr lang="fr-FR" sz="2400" dirty="0" err="1" smtClean="0"/>
              <a:t>households</a:t>
            </a:r>
            <a:r>
              <a:rPr lang="fr-FR" sz="2400" dirty="0" smtClean="0"/>
              <a:t> by </a:t>
            </a:r>
            <a:r>
              <a:rPr lang="fr-FR" sz="2400" dirty="0" err="1" smtClean="0"/>
              <a:t>encouraging</a:t>
            </a:r>
            <a:r>
              <a:rPr lang="fr-FR" sz="2400" dirty="0" smtClean="0"/>
              <a:t> </a:t>
            </a:r>
            <a:r>
              <a:rPr lang="fr-FR" sz="2400" dirty="0" err="1" smtClean="0"/>
              <a:t>them</a:t>
            </a:r>
            <a:r>
              <a:rPr lang="fr-FR" sz="2400" dirty="0" smtClean="0"/>
              <a:t> to </a:t>
            </a:r>
            <a:r>
              <a:rPr lang="fr-FR" sz="2400" dirty="0" err="1" smtClean="0"/>
              <a:t>save</a:t>
            </a:r>
            <a:r>
              <a:rPr lang="fr-FR" sz="2400" dirty="0" smtClean="0"/>
              <a:t> more</a:t>
            </a:r>
          </a:p>
          <a:p>
            <a:endParaRPr lang="fr-FR" sz="2400" dirty="0"/>
          </a:p>
          <a:p>
            <a:r>
              <a:rPr lang="fr-FR" sz="2400" dirty="0" err="1" smtClean="0"/>
              <a:t>Here</a:t>
            </a:r>
            <a:r>
              <a:rPr lang="fr-FR" sz="2400" dirty="0" smtClean="0"/>
              <a:t> on the figure </a:t>
            </a:r>
            <a:r>
              <a:rPr lang="fr-FR" sz="2400" dirty="0" err="1" smtClean="0"/>
              <a:t>we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see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</a:t>
            </a:r>
            <a:r>
              <a:rPr lang="fr-FR" sz="2400" dirty="0" err="1" smtClean="0"/>
              <a:t>higher</a:t>
            </a:r>
            <a:r>
              <a:rPr lang="fr-FR" sz="2400" dirty="0" smtClean="0"/>
              <a:t> and </a:t>
            </a:r>
            <a:r>
              <a:rPr lang="fr-FR" sz="2400" dirty="0" err="1" smtClean="0"/>
              <a:t>with</a:t>
            </a:r>
            <a:r>
              <a:rPr lang="fr-FR" sz="2400" dirty="0" smtClean="0"/>
              <a:t> a </a:t>
            </a:r>
            <a:r>
              <a:rPr lang="fr-FR" sz="2400" dirty="0" err="1" smtClean="0"/>
              <a:t>lower</a:t>
            </a:r>
            <a:r>
              <a:rPr lang="fr-FR" sz="2400" dirty="0" smtClean="0"/>
              <a:t> </a:t>
            </a:r>
            <a:r>
              <a:rPr lang="fr-FR" sz="2400" dirty="0" err="1" smtClean="0"/>
              <a:t>interest</a:t>
            </a:r>
            <a:r>
              <a:rPr lang="fr-FR" sz="2400" dirty="0" smtClean="0"/>
              <a:t> rate </a:t>
            </a:r>
            <a:r>
              <a:rPr lang="fr-FR" sz="2400" dirty="0" err="1" smtClean="0"/>
              <a:t>so</a:t>
            </a:r>
            <a:r>
              <a:rPr lang="fr-FR" sz="2400" dirty="0" smtClean="0"/>
              <a:t> </a:t>
            </a:r>
            <a:r>
              <a:rPr lang="fr-FR" sz="2400" dirty="0" err="1" smtClean="0"/>
              <a:t>it</a:t>
            </a:r>
            <a:r>
              <a:rPr lang="fr-FR" sz="2400" dirty="0" smtClean="0"/>
              <a:t> </a:t>
            </a:r>
            <a:r>
              <a:rPr lang="fr-FR" sz="2400" dirty="0" err="1" smtClean="0"/>
              <a:t>will</a:t>
            </a:r>
            <a:r>
              <a:rPr lang="fr-FR" sz="2400" dirty="0" smtClean="0"/>
              <a:t> </a:t>
            </a:r>
            <a:r>
              <a:rPr lang="fr-FR" sz="2400" dirty="0" err="1" smtClean="0"/>
              <a:t>also</a:t>
            </a:r>
            <a:r>
              <a:rPr lang="fr-FR" sz="2400" dirty="0" smtClean="0"/>
              <a:t> push </a:t>
            </a:r>
            <a:r>
              <a:rPr lang="fr-FR" sz="2400" dirty="0" err="1" smtClean="0"/>
              <a:t>companie</a:t>
            </a:r>
            <a:r>
              <a:rPr lang="fr-FR" sz="2400" dirty="0" smtClean="0"/>
              <a:t> to </a:t>
            </a:r>
            <a:r>
              <a:rPr lang="fr-FR" sz="2400" dirty="0" err="1" smtClean="0"/>
              <a:t>invest</a:t>
            </a:r>
            <a:endParaRPr lang="fr-FR" sz="2400" dirty="0"/>
          </a:p>
        </p:txBody>
      </p:sp>
      <p:cxnSp>
        <p:nvCxnSpPr>
          <p:cNvPr id="16" name="Line 10"/>
          <p:cNvCxnSpPr/>
          <p:nvPr/>
        </p:nvCxnSpPr>
        <p:spPr bwMode="auto">
          <a:xfrm flipH="1">
            <a:off x="11712425" y="4689839"/>
            <a:ext cx="0" cy="136271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ZoneTexte 31"/>
          <p:cNvSpPr txBox="1"/>
          <p:nvPr/>
        </p:nvSpPr>
        <p:spPr>
          <a:xfrm>
            <a:off x="6179015" y="5973850"/>
            <a:ext cx="4026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Figure 2</a:t>
            </a:r>
          </a:p>
          <a:p>
            <a:r>
              <a:rPr lang="fr-FR" sz="1600" dirty="0" err="1" smtClean="0"/>
              <a:t>Simplified</a:t>
            </a:r>
            <a:r>
              <a:rPr lang="fr-FR" sz="1600" dirty="0" smtClean="0"/>
              <a:t> </a:t>
            </a:r>
            <a:r>
              <a:rPr lang="fr-FR" sz="1600" dirty="0" err="1" smtClean="0"/>
              <a:t>loanable</a:t>
            </a:r>
            <a:r>
              <a:rPr lang="fr-FR" sz="1600" dirty="0" smtClean="0"/>
              <a:t> </a:t>
            </a:r>
            <a:r>
              <a:rPr lang="fr-FR" sz="1600" dirty="0" err="1" smtClean="0"/>
              <a:t>fund</a:t>
            </a:r>
            <a:r>
              <a:rPr lang="fr-FR" sz="1600" dirty="0" smtClean="0"/>
              <a:t> </a:t>
            </a:r>
            <a:r>
              <a:rPr lang="fr-FR" sz="1600" dirty="0" err="1" smtClean="0"/>
              <a:t>market</a:t>
            </a:r>
            <a:endParaRPr lang="fr-FR" sz="1600" dirty="0"/>
          </a:p>
        </p:txBody>
      </p:sp>
      <p:grpSp>
        <p:nvGrpSpPr>
          <p:cNvPr id="35" name="Skupina 1259"/>
          <p:cNvGrpSpPr/>
          <p:nvPr/>
        </p:nvGrpSpPr>
        <p:grpSpPr>
          <a:xfrm>
            <a:off x="5633127" y="2587485"/>
            <a:ext cx="4572000" cy="3242310"/>
            <a:chOff x="-588644" y="-149748"/>
            <a:chExt cx="6697059" cy="4258326"/>
          </a:xfrm>
        </p:grpSpPr>
        <p:cxnSp>
          <p:nvCxnSpPr>
            <p:cNvPr id="36" name="Line 5"/>
            <p:cNvCxnSpPr/>
            <p:nvPr/>
          </p:nvCxnSpPr>
          <p:spPr bwMode="auto">
            <a:xfrm>
              <a:off x="397810" y="208112"/>
              <a:ext cx="0" cy="33907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6"/>
            <p:cNvCxnSpPr/>
            <p:nvPr/>
          </p:nvCxnSpPr>
          <p:spPr bwMode="auto">
            <a:xfrm>
              <a:off x="243444" y="3372592"/>
              <a:ext cx="3429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0"/>
            <p:cNvCxnSpPr/>
            <p:nvPr/>
          </p:nvCxnSpPr>
          <p:spPr bwMode="auto">
            <a:xfrm>
              <a:off x="2492100" y="2646298"/>
              <a:ext cx="0" cy="7262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1"/>
            <p:cNvCxnSpPr/>
            <p:nvPr/>
          </p:nvCxnSpPr>
          <p:spPr bwMode="auto">
            <a:xfrm flipH="1">
              <a:off x="397825" y="2623847"/>
              <a:ext cx="2094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-588644" y="-149748"/>
              <a:ext cx="1916216" cy="341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algn="ctr" fontAlgn="base">
                <a:spcAft>
                  <a:spcPts val="0"/>
                </a:spcAft>
              </a:pPr>
              <a:r>
                <a:rPr lang="cs-CZ" sz="1200" b="1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Interest rate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" name="Text Box 15"/>
            <p:cNvSpPr txBox="1">
              <a:spLocks noChangeArrowheads="1"/>
            </p:cNvSpPr>
            <p:nvPr/>
          </p:nvSpPr>
          <p:spPr bwMode="auto">
            <a:xfrm>
              <a:off x="3015997" y="3443233"/>
              <a:ext cx="2724448" cy="665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200" b="1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Euros per year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-165440" y="1697670"/>
              <a:ext cx="613230" cy="400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1519444" y="3348090"/>
              <a:ext cx="688243" cy="410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4" name="Text Box 18"/>
            <p:cNvSpPr txBox="1">
              <a:spLocks noChangeArrowheads="1"/>
            </p:cNvSpPr>
            <p:nvPr/>
          </p:nvSpPr>
          <p:spPr bwMode="auto">
            <a:xfrm>
              <a:off x="1339231" y="1543486"/>
              <a:ext cx="469912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" name="Text Box 20"/>
            <p:cNvSpPr txBox="1">
              <a:spLocks noChangeArrowheads="1"/>
            </p:cNvSpPr>
            <p:nvPr/>
          </p:nvSpPr>
          <p:spPr bwMode="auto">
            <a:xfrm>
              <a:off x="1676585" y="-149748"/>
              <a:ext cx="3164971" cy="441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100" b="1" kern="1200">
                  <a:solidFill>
                    <a:srgbClr val="538135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Original savings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6" name="Text Box 21"/>
            <p:cNvSpPr txBox="1">
              <a:spLocks noChangeArrowheads="1"/>
            </p:cNvSpPr>
            <p:nvPr/>
          </p:nvSpPr>
          <p:spPr bwMode="auto">
            <a:xfrm>
              <a:off x="3158689" y="2966440"/>
              <a:ext cx="2154908" cy="328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100" b="1" kern="1200">
                  <a:solidFill>
                    <a:srgbClr val="C45911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Investment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Text Box 27"/>
            <p:cNvSpPr txBox="1">
              <a:spLocks noChangeArrowheads="1"/>
            </p:cNvSpPr>
            <p:nvPr/>
          </p:nvSpPr>
          <p:spPr bwMode="auto">
            <a:xfrm>
              <a:off x="3944036" y="17810"/>
              <a:ext cx="479886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5497540" y="2303164"/>
              <a:ext cx="486536" cy="343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Text Box 36"/>
            <p:cNvSpPr txBox="1">
              <a:spLocks noChangeArrowheads="1"/>
            </p:cNvSpPr>
            <p:nvPr/>
          </p:nvSpPr>
          <p:spPr bwMode="auto">
            <a:xfrm>
              <a:off x="5349242" y="3371479"/>
              <a:ext cx="759173" cy="410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cs-CZ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0" name="Line 5"/>
            <p:cNvCxnSpPr/>
            <p:nvPr/>
          </p:nvCxnSpPr>
          <p:spPr bwMode="auto">
            <a:xfrm>
              <a:off x="393672" y="221877"/>
              <a:ext cx="0" cy="33907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6"/>
            <p:cNvCxnSpPr/>
            <p:nvPr/>
          </p:nvCxnSpPr>
          <p:spPr bwMode="auto">
            <a:xfrm>
              <a:off x="239306" y="3386358"/>
              <a:ext cx="3429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21"/>
            <p:cNvSpPr txBox="1">
              <a:spLocks noChangeArrowheads="1"/>
            </p:cNvSpPr>
            <p:nvPr/>
          </p:nvSpPr>
          <p:spPr bwMode="auto">
            <a:xfrm>
              <a:off x="3154551" y="2980206"/>
              <a:ext cx="2154908" cy="328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100" b="1" kern="1200">
                  <a:solidFill>
                    <a:srgbClr val="C45911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Investment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8490465" y="2966880"/>
            <a:ext cx="2160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New </a:t>
            </a:r>
            <a:r>
              <a:rPr kumimoji="0" lang="fr-FR" altLang="fr-FR" sz="11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savings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3" name="Line 11"/>
          <p:cNvCxnSpPr/>
          <p:nvPr/>
        </p:nvCxnSpPr>
        <p:spPr bwMode="auto">
          <a:xfrm flipH="1" flipV="1">
            <a:off x="6339247" y="4031475"/>
            <a:ext cx="1014730" cy="444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Line 10"/>
          <p:cNvCxnSpPr/>
          <p:nvPr/>
        </p:nvCxnSpPr>
        <p:spPr bwMode="auto">
          <a:xfrm flipH="1">
            <a:off x="7404777" y="4036555"/>
            <a:ext cx="0" cy="12522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Line 11"/>
          <p:cNvCxnSpPr/>
          <p:nvPr/>
        </p:nvCxnSpPr>
        <p:spPr bwMode="auto">
          <a:xfrm flipH="1" flipV="1">
            <a:off x="7414937" y="4035285"/>
            <a:ext cx="68199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Line 10"/>
          <p:cNvCxnSpPr/>
          <p:nvPr/>
        </p:nvCxnSpPr>
        <p:spPr bwMode="auto">
          <a:xfrm flipH="1">
            <a:off x="8082322" y="4021950"/>
            <a:ext cx="0" cy="125222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4623477" y="-162256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Rectangle 36"/>
          <p:cNvSpPr>
            <a:spLocks noChangeArrowheads="1"/>
          </p:cNvSpPr>
          <p:nvPr/>
        </p:nvSpPr>
        <p:spPr bwMode="auto">
          <a:xfrm>
            <a:off x="4623477" y="-116536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fr-F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cs-CZ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cs-CZ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Arc 57"/>
          <p:cNvSpPr/>
          <p:nvPr/>
        </p:nvSpPr>
        <p:spPr>
          <a:xfrm flipH="1">
            <a:off x="7270067" y="756043"/>
            <a:ext cx="3657600" cy="4706620"/>
          </a:xfrm>
          <a:prstGeom prst="arc">
            <a:avLst>
              <a:gd name="adj1" fmla="val 157222"/>
              <a:gd name="adj2" fmla="val 3931662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59" name="Arc 58"/>
          <p:cNvSpPr/>
          <p:nvPr/>
        </p:nvSpPr>
        <p:spPr>
          <a:xfrm>
            <a:off x="4302077" y="801128"/>
            <a:ext cx="3265170" cy="4542790"/>
          </a:xfrm>
          <a:prstGeom prst="arc">
            <a:avLst>
              <a:gd name="adj1" fmla="val 157222"/>
              <a:gd name="adj2" fmla="val 4297774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60" name="Arc 59"/>
          <p:cNvSpPr/>
          <p:nvPr/>
        </p:nvSpPr>
        <p:spPr>
          <a:xfrm>
            <a:off x="4984067" y="797953"/>
            <a:ext cx="3265170" cy="4542790"/>
          </a:xfrm>
          <a:prstGeom prst="arc">
            <a:avLst>
              <a:gd name="adj1" fmla="val 157222"/>
              <a:gd name="adj2" fmla="val 4297774"/>
            </a:avLst>
          </a:prstGeom>
          <a:ln>
            <a:solidFill>
              <a:srgbClr val="7030A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25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pPr lvl="0" algn="l"/>
            <a:r>
              <a:rPr lang="en-IE" sz="3200" b="1" dirty="0"/>
              <a:t>Tools to influence investment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30" y="1325756"/>
            <a:ext cx="5486400" cy="5200448"/>
          </a:xfrm>
        </p:spPr>
        <p:txBody>
          <a:bodyPr/>
          <a:lstStyle/>
          <a:p>
            <a:r>
              <a:rPr lang="fr-FR" sz="2400" dirty="0" smtClean="0"/>
              <a:t>The </a:t>
            </a:r>
            <a:r>
              <a:rPr lang="fr-FR" sz="2400" dirty="0" err="1" smtClean="0"/>
              <a:t>government</a:t>
            </a:r>
            <a:r>
              <a:rPr lang="fr-FR" sz="2400" dirty="0" smtClean="0"/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concentrate</a:t>
            </a:r>
            <a:r>
              <a:rPr lang="fr-FR" sz="2400" dirty="0" smtClean="0"/>
              <a:t> </a:t>
            </a:r>
            <a:r>
              <a:rPr lang="fr-FR" sz="2400" dirty="0" err="1" smtClean="0"/>
              <a:t>its</a:t>
            </a:r>
            <a:r>
              <a:rPr lang="fr-FR" sz="2400" dirty="0" smtClean="0"/>
              <a:t> efforts on </a:t>
            </a:r>
            <a:r>
              <a:rPr lang="fr-FR" sz="2400" dirty="0" err="1" smtClean="0"/>
              <a:t>its</a:t>
            </a:r>
            <a:r>
              <a:rPr lang="fr-FR" sz="2400" dirty="0" smtClean="0"/>
              <a:t> </a:t>
            </a:r>
            <a:r>
              <a:rPr lang="fr-FR" sz="2400" dirty="0" err="1" smtClean="0"/>
              <a:t>own</a:t>
            </a:r>
            <a:r>
              <a:rPr lang="fr-FR" sz="2400" dirty="0" smtClean="0"/>
              <a:t> budget by </a:t>
            </a:r>
            <a:r>
              <a:rPr lang="fr-FR" sz="2400" dirty="0" err="1" smtClean="0"/>
              <a:t>lowering</a:t>
            </a:r>
            <a:r>
              <a:rPr lang="fr-FR" sz="2400" dirty="0" smtClean="0"/>
              <a:t> </a:t>
            </a:r>
            <a:r>
              <a:rPr lang="fr-FR" sz="2400" dirty="0" err="1" smtClean="0"/>
              <a:t>it</a:t>
            </a:r>
            <a:r>
              <a:rPr lang="fr-FR" sz="2400" dirty="0" smtClean="0"/>
              <a:t>.</a:t>
            </a:r>
          </a:p>
        </p:txBody>
      </p:sp>
      <p:cxnSp>
        <p:nvCxnSpPr>
          <p:cNvPr id="16" name="Line 10"/>
          <p:cNvCxnSpPr/>
          <p:nvPr/>
        </p:nvCxnSpPr>
        <p:spPr bwMode="auto">
          <a:xfrm flipH="1">
            <a:off x="11712425" y="4689839"/>
            <a:ext cx="0" cy="136271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4623477" y="-162256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Rectangle 36"/>
          <p:cNvSpPr>
            <a:spLocks noChangeArrowheads="1"/>
          </p:cNvSpPr>
          <p:nvPr/>
        </p:nvSpPr>
        <p:spPr bwMode="auto">
          <a:xfrm>
            <a:off x="4623477" y="-116536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fr-F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cs-CZ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cs-CZ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Flèche droite 56"/>
          <p:cNvSpPr/>
          <p:nvPr/>
        </p:nvSpPr>
        <p:spPr>
          <a:xfrm>
            <a:off x="58666" y="2157044"/>
            <a:ext cx="10625169" cy="3863806"/>
          </a:xfrm>
          <a:prstGeom prst="rightArrow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 prstMaterial="plastic"/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1" name="Groupe 60"/>
          <p:cNvGrpSpPr/>
          <p:nvPr/>
        </p:nvGrpSpPr>
        <p:grpSpPr>
          <a:xfrm>
            <a:off x="58666" y="3488056"/>
            <a:ext cx="2060563" cy="1201783"/>
            <a:chOff x="34165" y="901337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71" name="Rectangle à coins arrondis 70"/>
            <p:cNvSpPr/>
            <p:nvPr/>
          </p:nvSpPr>
          <p:spPr>
            <a:xfrm>
              <a:off x="34165" y="901337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Rectangle 71"/>
            <p:cNvSpPr/>
            <p:nvPr/>
          </p:nvSpPr>
          <p:spPr>
            <a:xfrm>
              <a:off x="63541" y="960003"/>
              <a:ext cx="2227577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 err="1" smtClean="0"/>
                <a:t>Less</a:t>
              </a:r>
              <a:r>
                <a:rPr lang="es-ES" sz="2800" kern="1200" dirty="0" smtClean="0"/>
                <a:t> </a:t>
              </a:r>
              <a:r>
                <a:rPr lang="es-ES" sz="2800" kern="1200" dirty="0" err="1" smtClean="0"/>
                <a:t>deficit</a:t>
              </a:r>
              <a:endParaRPr lang="es-ES" sz="2800" kern="1200" dirty="0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2161444" y="3519754"/>
            <a:ext cx="2344909" cy="1201783"/>
            <a:chOff x="2467030" y="901337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9" name="Rectangle à coins arrondis 68"/>
            <p:cNvSpPr/>
            <p:nvPr/>
          </p:nvSpPr>
          <p:spPr>
            <a:xfrm>
              <a:off x="2467030" y="901337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Rectangle 69"/>
            <p:cNvSpPr/>
            <p:nvPr/>
          </p:nvSpPr>
          <p:spPr>
            <a:xfrm>
              <a:off x="2525696" y="960003"/>
              <a:ext cx="2286243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err="1" smtClean="0"/>
                <a:t>Gov</a:t>
              </a:r>
              <a:r>
                <a:rPr lang="es-ES" sz="2400" kern="1200" dirty="0" smtClean="0"/>
                <a:t>. </a:t>
              </a:r>
              <a:r>
                <a:rPr lang="es-ES" sz="2400" kern="1200" dirty="0" err="1" smtClean="0"/>
                <a:t>Will</a:t>
              </a:r>
              <a:r>
                <a:rPr lang="es-ES" sz="2400" kern="1200" dirty="0" smtClean="0"/>
                <a:t> </a:t>
              </a:r>
              <a:r>
                <a:rPr lang="es-ES" sz="2400" kern="1200" dirty="0" err="1" smtClean="0"/>
                <a:t>borrow</a:t>
              </a:r>
              <a:r>
                <a:rPr lang="es-ES" sz="2400" kern="1200" dirty="0" smtClean="0"/>
                <a:t> </a:t>
              </a:r>
              <a:r>
                <a:rPr lang="es-ES" sz="2400" kern="1200" dirty="0" err="1" smtClean="0"/>
                <a:t>less</a:t>
              </a:r>
              <a:r>
                <a:rPr lang="es-ES" sz="2400" kern="1200" dirty="0" smtClean="0"/>
                <a:t> in </a:t>
              </a:r>
              <a:r>
                <a:rPr lang="es-ES" sz="2400" kern="1200" dirty="0" err="1" smtClean="0"/>
                <a:t>the</a:t>
              </a:r>
              <a:r>
                <a:rPr lang="es-ES" sz="2400" kern="1200" dirty="0" smtClean="0"/>
                <a:t> </a:t>
              </a:r>
              <a:r>
                <a:rPr lang="es-ES" sz="2400" kern="1200" dirty="0" err="1" smtClean="0"/>
                <a:t>loanable</a:t>
              </a:r>
              <a:r>
                <a:rPr lang="es-ES" sz="2400" kern="1200" dirty="0" smtClean="0"/>
                <a:t> </a:t>
              </a:r>
              <a:r>
                <a:rPr lang="es-ES" sz="2400" kern="1200" dirty="0" err="1" smtClean="0"/>
                <a:t>fund</a:t>
              </a:r>
              <a:r>
                <a:rPr lang="es-ES" sz="2400" kern="1200" dirty="0" smtClean="0"/>
                <a:t> </a:t>
              </a:r>
              <a:r>
                <a:rPr lang="es-ES" sz="2400" kern="1200" dirty="0" err="1" smtClean="0"/>
                <a:t>market</a:t>
              </a:r>
              <a:endParaRPr lang="es-ES" sz="2400" kern="1200" dirty="0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4565019" y="3519754"/>
            <a:ext cx="1687321" cy="1201783"/>
            <a:chOff x="4929184" y="960003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7" name="Rectangle à coins arrondis 66"/>
            <p:cNvSpPr/>
            <p:nvPr/>
          </p:nvSpPr>
          <p:spPr>
            <a:xfrm>
              <a:off x="4929184" y="960003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Rectangle 67"/>
            <p:cNvSpPr/>
            <p:nvPr/>
          </p:nvSpPr>
          <p:spPr>
            <a:xfrm>
              <a:off x="4987851" y="960003"/>
              <a:ext cx="2227577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 err="1" smtClean="0"/>
                <a:t>Demand</a:t>
              </a:r>
              <a:r>
                <a:rPr lang="es-ES" sz="2800" kern="1200" dirty="0" smtClean="0"/>
                <a:t> </a:t>
              </a:r>
              <a:r>
                <a:rPr lang="es-ES" sz="2800" kern="1200" dirty="0" err="1" smtClean="0"/>
                <a:t>will</a:t>
              </a:r>
              <a:r>
                <a:rPr lang="es-ES" sz="2800" kern="1200" dirty="0" smtClean="0"/>
                <a:t> </a:t>
              </a:r>
              <a:r>
                <a:rPr lang="es-ES" sz="2800" kern="1200" dirty="0" err="1" smtClean="0"/>
                <a:t>fall</a:t>
              </a:r>
              <a:endParaRPr lang="es-ES" sz="2800" kern="1200" dirty="0"/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6314819" y="3517388"/>
            <a:ext cx="1847796" cy="1204149"/>
            <a:chOff x="7391340" y="901337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5" name="Rectangle à coins arrondis 64"/>
            <p:cNvSpPr/>
            <p:nvPr/>
          </p:nvSpPr>
          <p:spPr>
            <a:xfrm>
              <a:off x="7391340" y="901337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Rectangle 65"/>
            <p:cNvSpPr/>
            <p:nvPr/>
          </p:nvSpPr>
          <p:spPr>
            <a:xfrm>
              <a:off x="7450006" y="960003"/>
              <a:ext cx="2227577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500" kern="1200" dirty="0" err="1" smtClean="0"/>
                <a:t>Interest</a:t>
              </a:r>
              <a:r>
                <a:rPr lang="es-ES" sz="2500" kern="1200" dirty="0" smtClean="0"/>
                <a:t> </a:t>
              </a:r>
              <a:r>
                <a:rPr lang="es-ES" sz="2500" kern="1200" dirty="0" err="1" smtClean="0"/>
                <a:t>rate</a:t>
              </a:r>
              <a:r>
                <a:rPr lang="es-ES" sz="2500" kern="1200" dirty="0" smtClean="0"/>
                <a:t> </a:t>
              </a:r>
              <a:r>
                <a:rPr lang="es-ES" sz="2500" kern="1200" dirty="0" err="1" smtClean="0"/>
                <a:t>will</a:t>
              </a:r>
              <a:r>
                <a:rPr lang="es-ES" sz="2500" kern="1200" dirty="0" smtClean="0"/>
                <a:t> </a:t>
              </a:r>
              <a:r>
                <a:rPr lang="es-ES" sz="2500" kern="1200" dirty="0" err="1" smtClean="0"/>
                <a:t>fall</a:t>
              </a:r>
              <a:endParaRPr lang="es-ES" sz="2500" kern="1200" dirty="0"/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226303" y="3517387"/>
            <a:ext cx="1847796" cy="1204149"/>
            <a:chOff x="7391340" y="901337"/>
            <a:chExt cx="2344909" cy="1201783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74" name="Rectangle à coins arrondis 73"/>
            <p:cNvSpPr/>
            <p:nvPr/>
          </p:nvSpPr>
          <p:spPr>
            <a:xfrm>
              <a:off x="7391340" y="901337"/>
              <a:ext cx="2344909" cy="1201783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Rectangle 74"/>
            <p:cNvSpPr/>
            <p:nvPr/>
          </p:nvSpPr>
          <p:spPr>
            <a:xfrm>
              <a:off x="7450006" y="960003"/>
              <a:ext cx="2227577" cy="10844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500" dirty="0" err="1" smtClean="0"/>
                <a:t>Businnesses</a:t>
              </a:r>
              <a:r>
                <a:rPr lang="es-ES" sz="2500" dirty="0" smtClean="0"/>
                <a:t> </a:t>
              </a:r>
              <a:r>
                <a:rPr lang="es-ES" sz="2500" dirty="0" err="1" smtClean="0"/>
                <a:t>will</a:t>
              </a:r>
              <a:r>
                <a:rPr lang="es-ES" sz="2500" dirty="0" smtClean="0"/>
                <a:t> </a:t>
              </a:r>
              <a:r>
                <a:rPr lang="es-ES" sz="2500" dirty="0" err="1" smtClean="0"/>
                <a:t>invest</a:t>
              </a:r>
              <a:r>
                <a:rPr lang="es-ES" sz="2500" dirty="0" smtClean="0"/>
                <a:t> more</a:t>
              </a:r>
              <a:endParaRPr lang="es-ES" sz="2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5250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40211" y="180707"/>
            <a:ext cx="6849994" cy="662917"/>
          </a:xfrm>
        </p:spPr>
        <p:txBody>
          <a:bodyPr/>
          <a:lstStyle/>
          <a:p>
            <a:pPr algn="ctr"/>
            <a:r>
              <a:rPr lang="en-IE" sz="4000" b="1" dirty="0" smtClean="0"/>
              <a:t>INVESTMENT IN GDP ?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/>
              <a:t>Rem</a:t>
            </a:r>
            <a:r>
              <a:rPr lang="cs-CZ" b="1" dirty="0"/>
              <a:t>i</a:t>
            </a:r>
            <a:r>
              <a:rPr lang="en-IE" b="1" dirty="0" err="1" smtClean="0"/>
              <a:t>nders</a:t>
            </a:r>
            <a:r>
              <a:rPr lang="en-IE" b="1" dirty="0" smtClean="0"/>
              <a:t> </a:t>
            </a:r>
            <a:r>
              <a:rPr lang="en-IE" b="1" dirty="0" smtClean="0"/>
              <a:t>about GDP</a:t>
            </a:r>
          </a:p>
          <a:p>
            <a:pPr>
              <a:buNone/>
            </a:pPr>
            <a:r>
              <a:rPr lang="en-IE" b="1" dirty="0" smtClean="0"/>
              <a:t>GDP=C+G+I+NX</a:t>
            </a:r>
          </a:p>
          <a:p>
            <a:pPr>
              <a:buNone/>
            </a:pPr>
            <a:endParaRPr lang="en-IE" b="1" dirty="0"/>
          </a:p>
          <a:p>
            <a:r>
              <a:rPr lang="cs-CZ" b="1" u="sng" dirty="0"/>
              <a:t>I</a:t>
            </a:r>
            <a:r>
              <a:rPr lang="en-GB" b="1" u="sng" dirty="0" err="1"/>
              <a:t>nvestment</a:t>
            </a:r>
            <a:r>
              <a:rPr lang="en-GB" b="1" u="sng" dirty="0"/>
              <a:t> includes 3 </a:t>
            </a:r>
            <a:r>
              <a:rPr lang="en-GB" b="1" u="sng" dirty="0" smtClean="0"/>
              <a:t>components</a:t>
            </a:r>
            <a:endParaRPr lang="en-GB" dirty="0"/>
          </a:p>
          <a:p>
            <a:r>
              <a:rPr lang="en-GB" dirty="0" smtClean="0"/>
              <a:t>business </a:t>
            </a:r>
            <a:r>
              <a:rPr lang="en-GB" dirty="0"/>
              <a:t>spending on </a:t>
            </a:r>
            <a:r>
              <a:rPr lang="en-GB" dirty="0" smtClean="0"/>
              <a:t>plant, equipment, software</a:t>
            </a:r>
            <a:endParaRPr lang="fr-FR" dirty="0"/>
          </a:p>
          <a:p>
            <a:r>
              <a:rPr lang="en-GB" dirty="0" smtClean="0"/>
              <a:t>new </a:t>
            </a:r>
            <a:r>
              <a:rPr lang="en-GB" dirty="0"/>
              <a:t>homes construction</a:t>
            </a:r>
            <a:endParaRPr lang="fr-FR" dirty="0"/>
          </a:p>
          <a:p>
            <a:r>
              <a:rPr lang="en-GB" dirty="0"/>
              <a:t>accumulation of unsold </a:t>
            </a:r>
            <a:r>
              <a:rPr lang="en-GB" dirty="0" smtClean="0"/>
              <a:t>inventories </a:t>
            </a:r>
            <a:r>
              <a:rPr lang="en-GB" sz="2000" dirty="0" smtClean="0"/>
              <a:t>(</a:t>
            </a:r>
            <a:r>
              <a:rPr lang="en-GB" sz="2000" dirty="0"/>
              <a:t>inventories are produced goods but that have not already been sold. Indeed GDP is measuring the goods and service that have been produced during the year)</a:t>
            </a:r>
            <a:endParaRPr lang="fr-FR" sz="2000" dirty="0"/>
          </a:p>
          <a:p>
            <a:pPr lvl="0"/>
            <a:endParaRPr lang="en-IE" b="1" dirty="0" smtClean="0"/>
          </a:p>
          <a:p>
            <a:pPr>
              <a:buNone/>
            </a:pPr>
            <a:endParaRPr lang="en-IE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6" name="Accolade ouvrante 5"/>
          <p:cNvSpPr/>
          <p:nvPr/>
        </p:nvSpPr>
        <p:spPr>
          <a:xfrm>
            <a:off x="5890846" y="1354015"/>
            <a:ext cx="1441939" cy="16705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884928" y="1606704"/>
            <a:ext cx="380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 </a:t>
            </a:r>
            <a:r>
              <a:rPr lang="fr-FR" dirty="0"/>
              <a:t>:</a:t>
            </a:r>
            <a:r>
              <a:rPr lang="cs-CZ" dirty="0" smtClean="0"/>
              <a:t> consumption </a:t>
            </a:r>
            <a:r>
              <a:rPr lang="cs-CZ" dirty="0"/>
              <a:t>of </a:t>
            </a:r>
            <a:r>
              <a:rPr lang="cs-CZ" dirty="0" smtClean="0"/>
              <a:t>consumers</a:t>
            </a:r>
            <a:endParaRPr lang="fr-FR" dirty="0" smtClean="0"/>
          </a:p>
          <a:p>
            <a:r>
              <a:rPr lang="cs-CZ" dirty="0" smtClean="0"/>
              <a:t>G</a:t>
            </a:r>
            <a:r>
              <a:rPr lang="fr-FR" dirty="0" smtClean="0"/>
              <a:t> :</a:t>
            </a:r>
            <a:r>
              <a:rPr lang="cs-CZ" dirty="0" smtClean="0"/>
              <a:t> government expenditure</a:t>
            </a:r>
            <a:endParaRPr lang="fr-FR" dirty="0" smtClean="0"/>
          </a:p>
          <a:p>
            <a:r>
              <a:rPr lang="cs-CZ" dirty="0" smtClean="0"/>
              <a:t>I </a:t>
            </a:r>
            <a:r>
              <a:rPr lang="fr-FR" dirty="0" smtClean="0"/>
              <a:t>:</a:t>
            </a:r>
            <a:r>
              <a:rPr lang="cs-CZ" dirty="0" smtClean="0"/>
              <a:t>  investment</a:t>
            </a:r>
            <a:endParaRPr lang="fr-FR" dirty="0" smtClean="0"/>
          </a:p>
          <a:p>
            <a:r>
              <a:rPr lang="cs-CZ" dirty="0" smtClean="0"/>
              <a:t>NX </a:t>
            </a:r>
            <a:r>
              <a:rPr lang="fr-FR" dirty="0" smtClean="0"/>
              <a:t>:</a:t>
            </a:r>
            <a:r>
              <a:rPr lang="cs-CZ" dirty="0" smtClean="0"/>
              <a:t> </a:t>
            </a:r>
            <a:r>
              <a:rPr lang="cs-CZ" dirty="0"/>
              <a:t>net export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1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401</TotalTime>
  <Words>632</Words>
  <Application>Microsoft Office PowerPoint</Application>
  <PresentationFormat>Vlastní</PresentationFormat>
  <Paragraphs>133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Clara Sans</vt:lpstr>
      <vt:lpstr>Tahoma</vt:lpstr>
      <vt:lpstr>Times New Roman</vt:lpstr>
      <vt:lpstr>JU_OPVVV</vt:lpstr>
      <vt:lpstr>Prezentace aplikace PowerPoint</vt:lpstr>
      <vt:lpstr>INDEX</vt:lpstr>
      <vt:lpstr>WHAT IS INVESTMENT ?</vt:lpstr>
      <vt:lpstr>The effect of investment on the economy</vt:lpstr>
      <vt:lpstr>The effect of investment on the economy</vt:lpstr>
      <vt:lpstr>Tools to influence investment</vt:lpstr>
      <vt:lpstr>Tools to influence investment</vt:lpstr>
      <vt:lpstr>Tools to influence investment</vt:lpstr>
      <vt:lpstr>INVESTMENT IN GDP ?</vt:lpstr>
      <vt:lpstr>Net and gross investment</vt:lpstr>
      <vt:lpstr>Domestic and foreign investment</vt:lpstr>
      <vt:lpstr>CONCLUSION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44</cp:revision>
  <dcterms:created xsi:type="dcterms:W3CDTF">2017-07-17T18:52:59Z</dcterms:created>
  <dcterms:modified xsi:type="dcterms:W3CDTF">2019-01-30T15:05:16Z</dcterms:modified>
</cp:coreProperties>
</file>