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0"/>
  </p:notesMasterIdLst>
  <p:sldIdLst>
    <p:sldId id="256" r:id="rId2"/>
    <p:sldId id="257" r:id="rId3"/>
    <p:sldId id="258" r:id="rId4"/>
    <p:sldId id="259" r:id="rId5"/>
    <p:sldId id="260" r:id="rId6"/>
    <p:sldId id="261" r:id="rId7"/>
    <p:sldId id="262" r:id="rId8"/>
    <p:sldId id="267" r:id="rId9"/>
    <p:sldId id="268" r:id="rId10"/>
    <p:sldId id="269" r:id="rId11"/>
    <p:sldId id="270" r:id="rId12"/>
    <p:sldId id="271" r:id="rId13"/>
    <p:sldId id="272" r:id="rId14"/>
    <p:sldId id="273" r:id="rId15"/>
    <p:sldId id="263" r:id="rId16"/>
    <p:sldId id="264" r:id="rId17"/>
    <p:sldId id="265" r:id="rId18"/>
    <p:sldId id="266" r:id="rId19"/>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2" d="100"/>
          <a:sy n="62" d="100"/>
        </p:scale>
        <p:origin x="1120" y="8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15.06.2020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15.06.2020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15.06.2020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15.06.2020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15.06.2020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15.06.2020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15.06.2020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15.06.2020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15.06.2020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15.06.2020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15.06.2020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15.06.2020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15.06.2020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err="1">
                <a:latin typeface="Calibri" panose="020F0502020204030204" pitchFamily="34" charset="0"/>
                <a:cs typeface="Calibri" panose="020F0502020204030204" pitchFamily="34" charset="0"/>
              </a:rPr>
              <a:t>Economic</a:t>
            </a:r>
            <a:r>
              <a:rPr lang="cs-CZ" b="1" dirty="0">
                <a:latin typeface="Calibri" panose="020F0502020204030204" pitchFamily="34" charset="0"/>
                <a:cs typeface="Calibri" panose="020F0502020204030204" pitchFamily="34" charset="0"/>
              </a:rPr>
              <a:t> </a:t>
            </a:r>
            <a:r>
              <a:rPr lang="cs-CZ" b="1" dirty="0" err="1">
                <a:latin typeface="Calibri" panose="020F0502020204030204" pitchFamily="34" charset="0"/>
                <a:cs typeface="Calibri" panose="020F0502020204030204" pitchFamily="34" charset="0"/>
              </a:rPr>
              <a:t>indicators</a:t>
            </a:r>
            <a:endParaRPr lang="cs-CZ" dirty="0">
              <a:latin typeface="Calibri" panose="020F0502020204030204" pitchFamily="34" charset="0"/>
              <a:cs typeface="Calibri" panose="020F0502020204030204" pitchFamily="34" charset="0"/>
            </a:endParaRPr>
          </a:p>
        </p:txBody>
      </p:sp>
      <p:sp>
        <p:nvSpPr>
          <p:cNvPr id="3" name="Podnadpis 2"/>
          <p:cNvSpPr>
            <a:spLocks noGrp="1"/>
          </p:cNvSpPr>
          <p:nvPr>
            <p:ph type="subTitle" idx="1"/>
          </p:nvPr>
        </p:nvSpPr>
        <p:spPr/>
        <p:txBody>
          <a:bodyPr/>
          <a:lstStyle/>
          <a:p>
            <a:r>
              <a:rPr lang="cs-CZ" dirty="0" err="1" smtClean="0">
                <a:latin typeface="Calibri" panose="020F0502020204030204" pitchFamily="34" charset="0"/>
                <a:cs typeface="Calibri" panose="020F0502020204030204" pitchFamily="34" charset="0"/>
              </a:rPr>
              <a:t>Financial</a:t>
            </a:r>
            <a:r>
              <a:rPr lang="cs-CZ" dirty="0" smtClean="0">
                <a:latin typeface="Calibri" panose="020F0502020204030204" pitchFamily="34" charset="0"/>
                <a:cs typeface="Calibri" panose="020F0502020204030204" pitchFamily="34" charset="0"/>
              </a:rPr>
              <a:t> </a:t>
            </a:r>
            <a:r>
              <a:rPr lang="cs-CZ" dirty="0" err="1" smtClean="0">
                <a:latin typeface="Calibri" panose="020F0502020204030204" pitchFamily="34" charset="0"/>
                <a:cs typeface="Calibri" panose="020F0502020204030204" pitchFamily="34" charset="0"/>
              </a:rPr>
              <a:t>analysis</a:t>
            </a:r>
            <a:r>
              <a:rPr lang="cs-CZ" dirty="0" smtClean="0">
                <a:latin typeface="Calibri" panose="020F0502020204030204" pitchFamily="34" charset="0"/>
                <a:cs typeface="Calibri" panose="020F0502020204030204" pitchFamily="34" charset="0"/>
              </a:rPr>
              <a:t> and </a:t>
            </a:r>
            <a:r>
              <a:rPr lang="cs-CZ" dirty="0" err="1" smtClean="0">
                <a:latin typeface="Calibri" panose="020F0502020204030204" pitchFamily="34" charset="0"/>
                <a:cs typeface="Calibri" panose="020F0502020204030204" pitchFamily="34" charset="0"/>
              </a:rPr>
              <a:t>planning</a:t>
            </a:r>
            <a:endParaRPr lang="cs-CZ"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latin typeface="Calibri" panose="020F0502020204030204" pitchFamily="34" charset="0"/>
                <a:cs typeface="Calibri" panose="020F0502020204030204" pitchFamily="34" charset="0"/>
              </a:rPr>
              <a:t>Quantitative</a:t>
            </a:r>
            <a:r>
              <a:rPr lang="cs-CZ" b="1" dirty="0">
                <a:latin typeface="Calibri" panose="020F0502020204030204" pitchFamily="34" charset="0"/>
                <a:cs typeface="Calibri" panose="020F0502020204030204" pitchFamily="34" charset="0"/>
              </a:rPr>
              <a:t> and </a:t>
            </a:r>
            <a:r>
              <a:rPr lang="cs-CZ" b="1" dirty="0" err="1">
                <a:latin typeface="Calibri" panose="020F0502020204030204" pitchFamily="34" charset="0"/>
                <a:cs typeface="Calibri" panose="020F0502020204030204" pitchFamily="34" charset="0"/>
              </a:rPr>
              <a:t>qualitative</a:t>
            </a:r>
            <a:r>
              <a:rPr lang="cs-CZ" b="1" dirty="0">
                <a:latin typeface="Calibri" panose="020F0502020204030204" pitchFamily="34" charset="0"/>
                <a:cs typeface="Calibri" panose="020F0502020204030204" pitchFamily="34" charset="0"/>
              </a:rPr>
              <a:t> </a:t>
            </a:r>
            <a:r>
              <a:rPr lang="cs-CZ" b="1" dirty="0" err="1">
                <a:latin typeface="Calibri" panose="020F0502020204030204" pitchFamily="34" charset="0"/>
                <a:cs typeface="Calibri" panose="020F0502020204030204" pitchFamily="34" charset="0"/>
              </a:rPr>
              <a:t>indicators</a:t>
            </a:r>
            <a:endParaRPr lang="cs-CZ" b="1" dirty="0">
              <a:latin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p:txBody>
          <a:bodyPr/>
          <a:lstStyle/>
          <a:p>
            <a:r>
              <a:rPr lang="cs-CZ" dirty="0" err="1">
                <a:latin typeface="Calibri" panose="020F0502020204030204" pitchFamily="34" charset="0"/>
                <a:cs typeface="Calibri" panose="020F0502020204030204" pitchFamily="34" charset="0"/>
              </a:rPr>
              <a:t>Quantitative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indicators</a:t>
            </a:r>
            <a:r>
              <a:rPr lang="cs-CZ" dirty="0">
                <a:latin typeface="Calibri" panose="020F0502020204030204" pitchFamily="34" charset="0"/>
                <a:cs typeface="Calibri" panose="020F0502020204030204" pitchFamily="34" charset="0"/>
              </a:rPr>
              <a:t> are </a:t>
            </a:r>
            <a:r>
              <a:rPr lang="cs-CZ" dirty="0" err="1">
                <a:latin typeface="Calibri" panose="020F0502020204030204" pitchFamily="34" charset="0"/>
                <a:cs typeface="Calibri" panose="020F0502020204030204" pitchFamily="34" charset="0"/>
              </a:rPr>
              <a:t>those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whose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values</a:t>
            </a:r>
            <a:r>
              <a:rPr lang="cs-CZ" dirty="0">
                <a:latin typeface="Calibri" panose="020F0502020204030204" pitchFamily="34" charset="0"/>
                <a:cs typeface="Calibri" panose="020F0502020204030204" pitchFamily="34" charset="0"/>
              </a:rPr>
              <a:t> are </a:t>
            </a:r>
            <a:r>
              <a:rPr lang="cs-CZ" dirty="0" err="1">
                <a:latin typeface="Calibri" panose="020F0502020204030204" pitchFamily="34" charset="0"/>
                <a:cs typeface="Calibri" panose="020F0502020204030204" pitchFamily="34" charset="0"/>
              </a:rPr>
              <a:t>expressed</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numerically</a:t>
            </a:r>
            <a:r>
              <a:rPr lang="cs-CZ" dirty="0">
                <a:latin typeface="Calibri" panose="020F0502020204030204" pitchFamily="34" charset="0"/>
                <a:cs typeface="Calibri" panose="020F0502020204030204" pitchFamily="34" charset="0"/>
              </a:rPr>
              <a:t>, eg </a:t>
            </a:r>
            <a:r>
              <a:rPr lang="cs-CZ" dirty="0" err="1">
                <a:latin typeface="Calibri" panose="020F0502020204030204" pitchFamily="34" charset="0"/>
                <a:cs typeface="Calibri" panose="020F0502020204030204" pitchFamily="34" charset="0"/>
              </a:rPr>
              <a:t>number</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of</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shares</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issued</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volume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of</a:t>
            </a:r>
            <a:r>
              <a:rPr lang="cs-CZ" dirty="0">
                <a:latin typeface="Calibri" panose="020F0502020204030204" pitchFamily="34" charset="0"/>
                <a:cs typeface="Calibri" panose="020F0502020204030204" pitchFamily="34" charset="0"/>
              </a:rPr>
              <a:t> profit, </a:t>
            </a:r>
            <a:r>
              <a:rPr lang="cs-CZ" dirty="0" err="1">
                <a:latin typeface="Calibri" panose="020F0502020204030204" pitchFamily="34" charset="0"/>
                <a:cs typeface="Calibri" panose="020F0502020204030204" pitchFamily="34" charset="0"/>
              </a:rPr>
              <a:t>liquidity</a:t>
            </a:r>
            <a:r>
              <a:rPr lang="cs-CZ" dirty="0">
                <a:latin typeface="Calibri" panose="020F0502020204030204" pitchFamily="34" charset="0"/>
                <a:cs typeface="Calibri" panose="020F0502020204030204" pitchFamily="34" charset="0"/>
              </a:rPr>
              <a:t>. In </a:t>
            </a:r>
            <a:r>
              <a:rPr lang="cs-CZ" dirty="0" err="1">
                <a:latin typeface="Calibri" panose="020F0502020204030204" pitchFamily="34" charset="0"/>
                <a:cs typeface="Calibri" panose="020F0502020204030204" pitchFamily="34" charset="0"/>
              </a:rPr>
              <a:t>financial</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analysis</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we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work</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mainly</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with</a:t>
            </a:r>
            <a:r>
              <a:rPr lang="cs-CZ" dirty="0">
                <a:latin typeface="Calibri" panose="020F0502020204030204" pitchFamily="34" charset="0"/>
                <a:cs typeface="Calibri" panose="020F0502020204030204" pitchFamily="34" charset="0"/>
              </a:rPr>
              <a:t> these </a:t>
            </a:r>
            <a:r>
              <a:rPr lang="cs-CZ" dirty="0" err="1">
                <a:latin typeface="Calibri" panose="020F0502020204030204" pitchFamily="34" charset="0"/>
                <a:cs typeface="Calibri" panose="020F0502020204030204" pitchFamily="34" charset="0"/>
              </a:rPr>
              <a:t>indicators</a:t>
            </a:r>
            <a:r>
              <a:rPr lang="cs-CZ" dirty="0">
                <a:latin typeface="Calibri" panose="020F0502020204030204" pitchFamily="34" charset="0"/>
                <a:cs typeface="Calibri" panose="020F0502020204030204" pitchFamily="34" charset="0"/>
              </a:rPr>
              <a:t>. </a:t>
            </a:r>
            <a:endParaRPr lang="cs-CZ" dirty="0" smtClean="0">
              <a:latin typeface="Calibri" panose="020F0502020204030204" pitchFamily="34" charset="0"/>
              <a:cs typeface="Calibri" panose="020F0502020204030204" pitchFamily="34" charset="0"/>
            </a:endParaRPr>
          </a:p>
          <a:p>
            <a:r>
              <a:rPr lang="cs-CZ" dirty="0" err="1" smtClean="0">
                <a:latin typeface="Calibri" panose="020F0502020204030204" pitchFamily="34" charset="0"/>
                <a:cs typeface="Calibri" panose="020F0502020204030204" pitchFamily="34" charset="0"/>
              </a:rPr>
              <a:t>Qualitative</a:t>
            </a:r>
            <a:r>
              <a:rPr lang="cs-CZ" dirty="0" smtClean="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indicators</a:t>
            </a:r>
            <a:r>
              <a:rPr lang="cs-CZ" dirty="0">
                <a:latin typeface="Calibri" panose="020F0502020204030204" pitchFamily="34" charset="0"/>
                <a:cs typeface="Calibri" panose="020F0502020204030204" pitchFamily="34" charset="0"/>
              </a:rPr>
              <a:t> are </a:t>
            </a:r>
            <a:r>
              <a:rPr lang="cs-CZ" dirty="0" err="1">
                <a:latin typeface="Calibri" panose="020F0502020204030204" pitchFamily="34" charset="0"/>
                <a:cs typeface="Calibri" panose="020F0502020204030204" pitchFamily="34" charset="0"/>
              </a:rPr>
              <a:t>those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whose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values</a:t>
            </a:r>
            <a:r>
              <a:rPr lang="cs-CZ" dirty="0">
                <a:latin typeface="Calibri" panose="020F0502020204030204" pitchFamily="34" charset="0"/>
                <a:cs typeface="Calibri" panose="020F0502020204030204" pitchFamily="34" charset="0"/>
              </a:rPr>
              <a:t> are </a:t>
            </a:r>
            <a:r>
              <a:rPr lang="cs-CZ" dirty="0" err="1">
                <a:latin typeface="Calibri" panose="020F0502020204030204" pitchFamily="34" charset="0"/>
                <a:cs typeface="Calibri" panose="020F0502020204030204" pitchFamily="34" charset="0"/>
              </a:rPr>
              <a:t>expressed</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verbally</a:t>
            </a:r>
            <a:r>
              <a:rPr lang="cs-CZ" dirty="0">
                <a:latin typeface="Calibri" panose="020F0502020204030204" pitchFamily="34" charset="0"/>
                <a:cs typeface="Calibri" panose="020F0502020204030204" pitchFamily="34" charset="0"/>
              </a:rPr>
              <a:t>. These </a:t>
            </a:r>
            <a:r>
              <a:rPr lang="cs-CZ" dirty="0" err="1">
                <a:latin typeface="Calibri" panose="020F0502020204030204" pitchFamily="34" charset="0"/>
                <a:cs typeface="Calibri" panose="020F0502020204030204" pitchFamily="34" charset="0"/>
              </a:rPr>
              <a:t>verbal</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values</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can</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be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replaced</a:t>
            </a:r>
            <a:r>
              <a:rPr lang="cs-CZ" dirty="0">
                <a:latin typeface="Calibri" panose="020F0502020204030204" pitchFamily="34" charset="0"/>
                <a:cs typeface="Calibri" panose="020F0502020204030204" pitchFamily="34" charset="0"/>
              </a:rPr>
              <a:t> by a </a:t>
            </a:r>
            <a:r>
              <a:rPr lang="cs-CZ" dirty="0" err="1">
                <a:latin typeface="Calibri" panose="020F0502020204030204" pitchFamily="34" charset="0"/>
                <a:cs typeface="Calibri" panose="020F0502020204030204" pitchFamily="34" charset="0"/>
              </a:rPr>
              <a:t>numerical</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scale</a:t>
            </a:r>
            <a:r>
              <a:rPr lang="cs-CZ" dirty="0">
                <a:latin typeface="Calibri" panose="020F0502020204030204" pitchFamily="34" charset="0"/>
                <a:cs typeface="Calibri" panose="020F0502020204030204" pitchFamily="34" charset="0"/>
              </a:rPr>
              <a:t>.</a:t>
            </a: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15.06.2020</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3403664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Soft </a:t>
            </a:r>
            <a:r>
              <a:rPr lang="en-US" b="1" dirty="0">
                <a:latin typeface="Calibri" panose="020F0502020204030204" pitchFamily="34" charset="0"/>
                <a:cs typeface="Calibri" panose="020F0502020204030204" pitchFamily="34" charset="0"/>
              </a:rPr>
              <a:t>and hard indicators</a:t>
            </a:r>
            <a:endParaRPr lang="cs-CZ" b="1" dirty="0">
              <a:latin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p:txBody>
          <a:bodyPr/>
          <a:lstStyle/>
          <a:p>
            <a:r>
              <a:rPr lang="cs-CZ" dirty="0" err="1">
                <a:latin typeface="Calibri" panose="020F0502020204030204" pitchFamily="34" charset="0"/>
                <a:cs typeface="Calibri" panose="020F0502020204030204" pitchFamily="34" charset="0"/>
              </a:rPr>
              <a:t>It</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is</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usually</a:t>
            </a:r>
            <a:r>
              <a:rPr lang="cs-CZ" dirty="0">
                <a:latin typeface="Calibri" panose="020F0502020204030204" pitchFamily="34" charset="0"/>
                <a:cs typeface="Calibri" panose="020F0502020204030204" pitchFamily="34" charset="0"/>
              </a:rPr>
              <a:t> not </a:t>
            </a:r>
            <a:r>
              <a:rPr lang="cs-CZ" dirty="0" err="1">
                <a:latin typeface="Calibri" panose="020F0502020204030204" pitchFamily="34" charset="0"/>
                <a:cs typeface="Calibri" panose="020F0502020204030204" pitchFamily="34" charset="0"/>
              </a:rPr>
              <a:t>possible</a:t>
            </a:r>
            <a:r>
              <a:rPr lang="cs-CZ" dirty="0">
                <a:latin typeface="Calibri" panose="020F0502020204030204" pitchFamily="34" charset="0"/>
                <a:cs typeface="Calibri" panose="020F0502020204030204" pitchFamily="34" charset="0"/>
              </a:rPr>
              <a:t> to </a:t>
            </a:r>
            <a:r>
              <a:rPr lang="cs-CZ" dirty="0" err="1">
                <a:latin typeface="Calibri" panose="020F0502020204030204" pitchFamily="34" charset="0"/>
                <a:cs typeface="Calibri" panose="020F0502020204030204" pitchFamily="34" charset="0"/>
              </a:rPr>
              <a:t>determine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the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value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of</a:t>
            </a:r>
            <a:r>
              <a:rPr lang="cs-CZ" dirty="0">
                <a:latin typeface="Calibri" panose="020F0502020204030204" pitchFamily="34" charset="0"/>
                <a:cs typeface="Calibri" panose="020F0502020204030204" pitchFamily="34" charset="0"/>
              </a:rPr>
              <a:t> soft </a:t>
            </a:r>
            <a:r>
              <a:rPr lang="cs-CZ" dirty="0" err="1">
                <a:latin typeface="Calibri" panose="020F0502020204030204" pitchFamily="34" charset="0"/>
                <a:cs typeface="Calibri" panose="020F0502020204030204" pitchFamily="34" charset="0"/>
              </a:rPr>
              <a:t>indicators</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accurately</a:t>
            </a:r>
            <a:r>
              <a:rPr lang="cs-CZ" dirty="0">
                <a:latin typeface="Calibri" panose="020F0502020204030204" pitchFamily="34" charset="0"/>
                <a:cs typeface="Calibri" panose="020F0502020204030204" pitchFamily="34" charset="0"/>
              </a:rPr>
              <a:t> by </a:t>
            </a:r>
            <a:r>
              <a:rPr lang="cs-CZ" dirty="0" err="1">
                <a:latin typeface="Calibri" panose="020F0502020204030204" pitchFamily="34" charset="0"/>
                <a:cs typeface="Calibri" panose="020F0502020204030204" pitchFamily="34" charset="0"/>
              </a:rPr>
              <a:t>objective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measurement</a:t>
            </a:r>
            <a:r>
              <a:rPr lang="cs-CZ" dirty="0">
                <a:latin typeface="Calibri" panose="020F0502020204030204" pitchFamily="34" charset="0"/>
                <a:cs typeface="Calibri" panose="020F0502020204030204" pitchFamily="34" charset="0"/>
              </a:rPr>
              <a:t> – </a:t>
            </a:r>
            <a:r>
              <a:rPr lang="cs-CZ" dirty="0" err="1">
                <a:latin typeface="Calibri" panose="020F0502020204030204" pitchFamily="34" charset="0"/>
                <a:cs typeface="Calibri" panose="020F0502020204030204" pitchFamily="34" charset="0"/>
              </a:rPr>
              <a:t>it</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is</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rather</a:t>
            </a:r>
            <a:r>
              <a:rPr lang="cs-CZ" dirty="0">
                <a:latin typeface="Calibri" panose="020F0502020204030204" pitchFamily="34" charset="0"/>
                <a:cs typeface="Calibri" panose="020F0502020204030204" pitchFamily="34" charset="0"/>
              </a:rPr>
              <a:t> a </a:t>
            </a:r>
            <a:r>
              <a:rPr lang="cs-CZ" dirty="0" err="1">
                <a:latin typeface="Calibri" panose="020F0502020204030204" pitchFamily="34" charset="0"/>
                <a:cs typeface="Calibri" panose="020F0502020204030204" pitchFamily="34" charset="0"/>
              </a:rPr>
              <a:t>subjective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capture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of</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the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fact</a:t>
            </a:r>
            <a:r>
              <a:rPr lang="cs-CZ" dirty="0">
                <a:latin typeface="Calibri" panose="020F0502020204030204" pitchFamily="34" charset="0"/>
                <a:cs typeface="Calibri" panose="020F0502020204030204" pitchFamily="34" charset="0"/>
              </a:rPr>
              <a:t> (eg </a:t>
            </a:r>
            <a:r>
              <a:rPr lang="cs-CZ" dirty="0" err="1">
                <a:latin typeface="Calibri" panose="020F0502020204030204" pitchFamily="34" charset="0"/>
                <a:cs typeface="Calibri" panose="020F0502020204030204" pitchFamily="34" charset="0"/>
              </a:rPr>
              <a:t>customer</a:t>
            </a:r>
            <a:r>
              <a:rPr lang="cs-CZ" dirty="0">
                <a:latin typeface="Calibri" panose="020F0502020204030204" pitchFamily="34" charset="0"/>
                <a:cs typeface="Calibri" panose="020F0502020204030204" pitchFamily="34" charset="0"/>
              </a:rPr>
              <a:t> and </a:t>
            </a:r>
            <a:r>
              <a:rPr lang="cs-CZ" dirty="0" err="1">
                <a:latin typeface="Calibri" panose="020F0502020204030204" pitchFamily="34" charset="0"/>
                <a:cs typeface="Calibri" panose="020F0502020204030204" pitchFamily="34" charset="0"/>
              </a:rPr>
              <a:t>employee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satisfaction</a:t>
            </a:r>
            <a:r>
              <a:rPr lang="cs-CZ" dirty="0">
                <a:latin typeface="Calibri" panose="020F0502020204030204" pitchFamily="34" charset="0"/>
                <a:cs typeface="Calibri" panose="020F0502020204030204" pitchFamily="34" charset="0"/>
              </a:rPr>
              <a:t>). </a:t>
            </a:r>
            <a:endParaRPr lang="cs-CZ" dirty="0" smtClean="0">
              <a:latin typeface="Calibri" panose="020F0502020204030204" pitchFamily="34" charset="0"/>
              <a:cs typeface="Calibri" panose="020F0502020204030204" pitchFamily="34" charset="0"/>
            </a:endParaRPr>
          </a:p>
          <a:p>
            <a:r>
              <a:rPr lang="cs-CZ" dirty="0" err="1" smtClean="0">
                <a:latin typeface="Calibri" panose="020F0502020204030204" pitchFamily="34" charset="0"/>
                <a:cs typeface="Calibri" panose="020F0502020204030204" pitchFamily="34" charset="0"/>
              </a:rPr>
              <a:t>The</a:t>
            </a:r>
            <a:r>
              <a:rPr lang="cs-CZ" dirty="0" smtClean="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values</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of</a:t>
            </a:r>
            <a:r>
              <a:rPr lang="cs-CZ" dirty="0">
                <a:latin typeface="Calibri" panose="020F0502020204030204" pitchFamily="34" charset="0"/>
                <a:cs typeface="Calibri" panose="020F0502020204030204" pitchFamily="34" charset="0"/>
              </a:rPr>
              <a:t> hard </a:t>
            </a:r>
            <a:r>
              <a:rPr lang="cs-CZ" dirty="0" err="1">
                <a:latin typeface="Calibri" panose="020F0502020204030204" pitchFamily="34" charset="0"/>
                <a:cs typeface="Calibri" panose="020F0502020204030204" pitchFamily="34" charset="0"/>
              </a:rPr>
              <a:t>indicators</a:t>
            </a:r>
            <a:r>
              <a:rPr lang="cs-CZ" dirty="0">
                <a:latin typeface="Calibri" panose="020F0502020204030204" pitchFamily="34" charset="0"/>
                <a:cs typeface="Calibri" panose="020F0502020204030204" pitchFamily="34" charset="0"/>
              </a:rPr>
              <a:t> are </a:t>
            </a:r>
            <a:r>
              <a:rPr lang="cs-CZ" dirty="0" err="1">
                <a:latin typeface="Calibri" panose="020F0502020204030204" pitchFamily="34" charset="0"/>
                <a:cs typeface="Calibri" panose="020F0502020204030204" pitchFamily="34" charset="0"/>
              </a:rPr>
              <a:t>objectively</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detectable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from</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available</a:t>
            </a:r>
            <a:r>
              <a:rPr lang="cs-CZ" dirty="0">
                <a:latin typeface="Calibri" panose="020F0502020204030204" pitchFamily="34" charset="0"/>
                <a:cs typeface="Calibri" panose="020F0502020204030204" pitchFamily="34" charset="0"/>
              </a:rPr>
              <a:t> data (eg </a:t>
            </a:r>
            <a:r>
              <a:rPr lang="cs-CZ" dirty="0" err="1">
                <a:latin typeface="Calibri" panose="020F0502020204030204" pitchFamily="34" charset="0"/>
                <a:cs typeface="Calibri" panose="020F0502020204030204" pitchFamily="34" charset="0"/>
              </a:rPr>
              <a:t>accounting</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measurements</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using</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technical</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instruments</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etc</a:t>
            </a:r>
            <a:r>
              <a:rPr lang="cs-CZ" dirty="0">
                <a:latin typeface="Calibri" panose="020F0502020204030204" pitchFamily="34" charset="0"/>
                <a:cs typeface="Calibri" panose="020F0502020204030204" pitchFamily="34" charset="0"/>
              </a:rPr>
              <a:t>.</a:t>
            </a: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15.06.2020</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504007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latin typeface="Calibri" panose="020F0502020204030204" pitchFamily="34" charset="0"/>
                <a:cs typeface="Calibri" panose="020F0502020204030204" pitchFamily="34" charset="0"/>
              </a:rPr>
              <a:t>Synthetic</a:t>
            </a:r>
            <a:r>
              <a:rPr lang="cs-CZ" b="1" dirty="0">
                <a:latin typeface="Calibri" panose="020F0502020204030204" pitchFamily="34" charset="0"/>
                <a:cs typeface="Calibri" panose="020F0502020204030204" pitchFamily="34" charset="0"/>
              </a:rPr>
              <a:t> and </a:t>
            </a:r>
            <a:r>
              <a:rPr lang="cs-CZ" b="1" dirty="0" err="1">
                <a:latin typeface="Calibri" panose="020F0502020204030204" pitchFamily="34" charset="0"/>
                <a:cs typeface="Calibri" panose="020F0502020204030204" pitchFamily="34" charset="0"/>
              </a:rPr>
              <a:t>analytical</a:t>
            </a:r>
            <a:r>
              <a:rPr lang="cs-CZ" b="1" dirty="0">
                <a:latin typeface="Calibri" panose="020F0502020204030204" pitchFamily="34" charset="0"/>
                <a:cs typeface="Calibri" panose="020F0502020204030204" pitchFamily="34" charset="0"/>
              </a:rPr>
              <a:t> </a:t>
            </a:r>
            <a:r>
              <a:rPr lang="cs-CZ" b="1" dirty="0" err="1">
                <a:latin typeface="Calibri" panose="020F0502020204030204" pitchFamily="34" charset="0"/>
                <a:cs typeface="Calibri" panose="020F0502020204030204" pitchFamily="34" charset="0"/>
              </a:rPr>
              <a:t>indicators</a:t>
            </a:r>
            <a:endParaRPr lang="cs-CZ" b="1" dirty="0">
              <a:latin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p:txBody>
          <a:bodyPr/>
          <a:lstStyle/>
          <a:p>
            <a:r>
              <a:rPr lang="cs-CZ" dirty="0" err="1">
                <a:latin typeface="Calibri" panose="020F0502020204030204" pitchFamily="34" charset="0"/>
                <a:cs typeface="Calibri" panose="020F0502020204030204" pitchFamily="34" charset="0"/>
              </a:rPr>
              <a:t>The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classification</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of</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indicators</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into</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synthetic</a:t>
            </a:r>
            <a:r>
              <a:rPr lang="cs-CZ" dirty="0">
                <a:latin typeface="Calibri" panose="020F0502020204030204" pitchFamily="34" charset="0"/>
                <a:cs typeface="Calibri" panose="020F0502020204030204" pitchFamily="34" charset="0"/>
              </a:rPr>
              <a:t> and </a:t>
            </a:r>
            <a:r>
              <a:rPr lang="cs-CZ" dirty="0" err="1">
                <a:latin typeface="Calibri" panose="020F0502020204030204" pitchFamily="34" charset="0"/>
                <a:cs typeface="Calibri" panose="020F0502020204030204" pitchFamily="34" charset="0"/>
              </a:rPr>
              <a:t>analytical</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is</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important</a:t>
            </a:r>
            <a:r>
              <a:rPr lang="cs-CZ" dirty="0">
                <a:latin typeface="Calibri" panose="020F0502020204030204" pitchFamily="34" charset="0"/>
                <a:cs typeface="Calibri" panose="020F0502020204030204" pitchFamily="34" charset="0"/>
              </a:rPr>
              <a:t> in </a:t>
            </a:r>
            <a:r>
              <a:rPr lang="cs-CZ" dirty="0" err="1">
                <a:latin typeface="Calibri" panose="020F0502020204030204" pitchFamily="34" charset="0"/>
                <a:cs typeface="Calibri" panose="020F0502020204030204" pitchFamily="34" charset="0"/>
              </a:rPr>
              <a:t>the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creation</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of</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multilevel</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systems</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of</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indicators</a:t>
            </a:r>
            <a:r>
              <a:rPr lang="cs-CZ" dirty="0">
                <a:latin typeface="Calibri" panose="020F0502020204030204" pitchFamily="34" charset="0"/>
                <a:cs typeface="Calibri" panose="020F0502020204030204" pitchFamily="34" charset="0"/>
              </a:rPr>
              <a:t>. </a:t>
            </a:r>
            <a:endParaRPr lang="cs-CZ" dirty="0" smtClean="0">
              <a:latin typeface="Calibri" panose="020F0502020204030204" pitchFamily="34" charset="0"/>
              <a:cs typeface="Calibri" panose="020F0502020204030204" pitchFamily="34" charset="0"/>
            </a:endParaRPr>
          </a:p>
          <a:p>
            <a:r>
              <a:rPr lang="cs-CZ" dirty="0" err="1" smtClean="0">
                <a:latin typeface="Calibri" panose="020F0502020204030204" pitchFamily="34" charset="0"/>
                <a:cs typeface="Calibri" panose="020F0502020204030204" pitchFamily="34" charset="0"/>
              </a:rPr>
              <a:t>Analytical</a:t>
            </a:r>
            <a:r>
              <a:rPr lang="cs-CZ" dirty="0" smtClean="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indicators</a:t>
            </a:r>
            <a:r>
              <a:rPr lang="cs-CZ" dirty="0">
                <a:latin typeface="Calibri" panose="020F0502020204030204" pitchFamily="34" charset="0"/>
                <a:cs typeface="Calibri" panose="020F0502020204030204" pitchFamily="34" charset="0"/>
              </a:rPr>
              <a:t> express </a:t>
            </a:r>
            <a:r>
              <a:rPr lang="cs-CZ" dirty="0" err="1">
                <a:latin typeface="Calibri" panose="020F0502020204030204" pitchFamily="34" charset="0"/>
                <a:cs typeface="Calibri" panose="020F0502020204030204" pitchFamily="34" charset="0"/>
              </a:rPr>
              <a:t>causal</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effects</a:t>
            </a:r>
            <a:r>
              <a:rPr lang="cs-CZ" dirty="0">
                <a:latin typeface="Calibri" panose="020F0502020204030204" pitchFamily="34" charset="0"/>
                <a:cs typeface="Calibri" panose="020F0502020204030204" pitchFamily="34" charset="0"/>
              </a:rPr>
              <a:t> on a </a:t>
            </a:r>
            <a:r>
              <a:rPr lang="cs-CZ" dirty="0" err="1">
                <a:latin typeface="Calibri" panose="020F0502020204030204" pitchFamily="34" charset="0"/>
                <a:cs typeface="Calibri" panose="020F0502020204030204" pitchFamily="34" charset="0"/>
              </a:rPr>
              <a:t>synthetic</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indicator</a:t>
            </a:r>
            <a:r>
              <a:rPr lang="cs-CZ" dirty="0">
                <a:latin typeface="Calibri" panose="020F0502020204030204" pitchFamily="34" charset="0"/>
                <a:cs typeface="Calibri" panose="020F0502020204030204" pitchFamily="34" charset="0"/>
              </a:rPr>
              <a:t> (on </a:t>
            </a:r>
            <a:r>
              <a:rPr lang="cs-CZ" dirty="0" err="1">
                <a:latin typeface="Calibri" panose="020F0502020204030204" pitchFamily="34" charset="0"/>
                <a:cs typeface="Calibri" panose="020F0502020204030204" pitchFamily="34" charset="0"/>
              </a:rPr>
              <a:t>its</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change</a:t>
            </a:r>
            <a:r>
              <a:rPr lang="cs-CZ" dirty="0">
                <a:latin typeface="Calibri" panose="020F0502020204030204" pitchFamily="34" charset="0"/>
                <a:cs typeface="Calibri" panose="020F0502020204030204" pitchFamily="34" charset="0"/>
              </a:rPr>
              <a:t> in </a:t>
            </a:r>
            <a:r>
              <a:rPr lang="cs-CZ" dirty="0" err="1">
                <a:latin typeface="Calibri" panose="020F0502020204030204" pitchFamily="34" charset="0"/>
                <a:cs typeface="Calibri" panose="020F0502020204030204" pitchFamily="34" charset="0"/>
              </a:rPr>
              <a:t>time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or</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space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expressed</a:t>
            </a:r>
            <a:r>
              <a:rPr lang="cs-CZ" dirty="0">
                <a:latin typeface="Calibri" panose="020F0502020204030204" pitchFamily="34" charset="0"/>
                <a:cs typeface="Calibri" panose="020F0502020204030204" pitchFamily="34" charset="0"/>
              </a:rPr>
              <a:t> in </a:t>
            </a:r>
            <a:r>
              <a:rPr lang="cs-CZ" dirty="0" err="1">
                <a:latin typeface="Calibri" panose="020F0502020204030204" pitchFamily="34" charset="0"/>
                <a:cs typeface="Calibri" panose="020F0502020204030204" pitchFamily="34" charset="0"/>
              </a:rPr>
              <a:t>absolute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or</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relative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terms</a:t>
            </a:r>
            <a:r>
              <a:rPr lang="cs-CZ" dirty="0">
                <a:latin typeface="Calibri" panose="020F0502020204030204" pitchFamily="34" charset="0"/>
                <a:cs typeface="Calibri" panose="020F0502020204030204" pitchFamily="34" charset="0"/>
              </a:rPr>
              <a:t>).</a:t>
            </a: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15.06.2020</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19243394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latin typeface="Calibri" panose="020F0502020204030204" pitchFamily="34" charset="0"/>
                <a:cs typeface="Calibri" panose="020F0502020204030204" pitchFamily="34" charset="0"/>
              </a:rPr>
              <a:t>Standardized</a:t>
            </a:r>
            <a:r>
              <a:rPr lang="cs-CZ" b="1" dirty="0">
                <a:latin typeface="Calibri" panose="020F0502020204030204" pitchFamily="34" charset="0"/>
                <a:cs typeface="Calibri" panose="020F0502020204030204" pitchFamily="34" charset="0"/>
              </a:rPr>
              <a:t> and non-</a:t>
            </a:r>
            <a:r>
              <a:rPr lang="cs-CZ" b="1" dirty="0" err="1">
                <a:latin typeface="Calibri" panose="020F0502020204030204" pitchFamily="34" charset="0"/>
                <a:cs typeface="Calibri" panose="020F0502020204030204" pitchFamily="34" charset="0"/>
              </a:rPr>
              <a:t>standardized</a:t>
            </a:r>
            <a:r>
              <a:rPr lang="cs-CZ" b="1" dirty="0">
                <a:latin typeface="Calibri" panose="020F0502020204030204" pitchFamily="34" charset="0"/>
                <a:cs typeface="Calibri" panose="020F0502020204030204" pitchFamily="34" charset="0"/>
              </a:rPr>
              <a:t> </a:t>
            </a:r>
            <a:r>
              <a:rPr lang="cs-CZ" b="1" dirty="0" err="1">
                <a:latin typeface="Calibri" panose="020F0502020204030204" pitchFamily="34" charset="0"/>
                <a:cs typeface="Calibri" panose="020F0502020204030204" pitchFamily="34" charset="0"/>
              </a:rPr>
              <a:t>indicators</a:t>
            </a:r>
            <a:endParaRPr lang="cs-CZ" b="1" dirty="0">
              <a:latin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p:txBody>
          <a:bodyPr/>
          <a:lstStyle/>
          <a:p>
            <a:r>
              <a:rPr lang="en-GB" dirty="0">
                <a:latin typeface="Calibri" panose="020F0502020204030204" pitchFamily="34" charset="0"/>
                <a:cs typeface="Calibri" panose="020F0502020204030204" pitchFamily="34" charset="0"/>
              </a:rPr>
              <a:t>Standardized indicators are considered to be those that have a clearly defined interval that they can take on, and this interval can be clearly interpreted in terms of qualitative and quantitative limits. For standardized indicators, it is therefore characteristic to define this interval or to determine a characteristic value (real concentration of values).</a:t>
            </a:r>
            <a:endParaRPr lang="cs-CZ"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Non-standardized indicators do not have this interval defined, and thus the interpretation of their values is ambiguous. Their comparison and use in indicator systems is also problematic. </a:t>
            </a:r>
            <a:endParaRPr lang="cs-CZ" dirty="0">
              <a:latin typeface="Calibri" panose="020F0502020204030204" pitchFamily="34" charset="0"/>
              <a:cs typeface="Calibri" panose="020F0502020204030204" pitchFamily="34" charset="0"/>
            </a:endParaRP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15.06.2020</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15542475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latin typeface="Calibri" panose="020F0502020204030204" pitchFamily="34" charset="0"/>
                <a:cs typeface="Calibri" panose="020F0502020204030204" pitchFamily="34" charset="0"/>
              </a:rPr>
              <a:t>Standardized</a:t>
            </a:r>
            <a:r>
              <a:rPr lang="cs-CZ" b="1" dirty="0">
                <a:latin typeface="Calibri" panose="020F0502020204030204" pitchFamily="34" charset="0"/>
                <a:cs typeface="Calibri" panose="020F0502020204030204" pitchFamily="34" charset="0"/>
              </a:rPr>
              <a:t> and non-</a:t>
            </a:r>
            <a:r>
              <a:rPr lang="cs-CZ" b="1" dirty="0" err="1">
                <a:latin typeface="Calibri" panose="020F0502020204030204" pitchFamily="34" charset="0"/>
                <a:cs typeface="Calibri" panose="020F0502020204030204" pitchFamily="34" charset="0"/>
              </a:rPr>
              <a:t>standardized</a:t>
            </a:r>
            <a:r>
              <a:rPr lang="cs-CZ" b="1" dirty="0">
                <a:latin typeface="Calibri" panose="020F0502020204030204" pitchFamily="34" charset="0"/>
                <a:cs typeface="Calibri" panose="020F0502020204030204" pitchFamily="34" charset="0"/>
              </a:rPr>
              <a:t> </a:t>
            </a:r>
            <a:r>
              <a:rPr lang="cs-CZ" b="1" dirty="0" err="1">
                <a:latin typeface="Calibri" panose="020F0502020204030204" pitchFamily="34" charset="0"/>
                <a:cs typeface="Calibri" panose="020F0502020204030204" pitchFamily="34" charset="0"/>
              </a:rPr>
              <a:t>indicators</a:t>
            </a:r>
            <a:endParaRPr lang="cs-CZ" b="1" dirty="0">
              <a:latin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p:txBody>
          <a:bodyPr/>
          <a:lstStyle/>
          <a:p>
            <a:r>
              <a:rPr lang="en-GB" dirty="0" smtClean="0">
                <a:latin typeface="Calibri" panose="020F0502020204030204" pitchFamily="34" charset="0"/>
                <a:cs typeface="Calibri" panose="020F0502020204030204" pitchFamily="34" charset="0"/>
              </a:rPr>
              <a:t>Good </a:t>
            </a:r>
            <a:r>
              <a:rPr lang="en-GB" dirty="0">
                <a:latin typeface="Calibri" panose="020F0502020204030204" pitchFamily="34" charset="0"/>
                <a:cs typeface="Calibri" panose="020F0502020204030204" pitchFamily="34" charset="0"/>
              </a:rPr>
              <a:t>examples </a:t>
            </a:r>
            <a:r>
              <a:rPr lang="cs-CZ" dirty="0" err="1" smtClean="0">
                <a:latin typeface="Calibri" panose="020F0502020204030204" pitchFamily="34" charset="0"/>
                <a:cs typeface="Calibri" panose="020F0502020204030204" pitchFamily="34" charset="0"/>
              </a:rPr>
              <a:t>of</a:t>
            </a:r>
            <a:r>
              <a:rPr lang="cs-CZ" dirty="0" smtClean="0">
                <a:latin typeface="Calibri" panose="020F0502020204030204" pitchFamily="34" charset="0"/>
                <a:cs typeface="Calibri" panose="020F0502020204030204" pitchFamily="34" charset="0"/>
              </a:rPr>
              <a:t> </a:t>
            </a:r>
            <a:r>
              <a:rPr lang="cs-CZ" dirty="0" err="1" smtClean="0">
                <a:latin typeface="Calibri" panose="020F0502020204030204" pitchFamily="34" charset="0"/>
                <a:cs typeface="Calibri" panose="020F0502020204030204" pitchFamily="34" charset="0"/>
              </a:rPr>
              <a:t>standardized</a:t>
            </a:r>
            <a:r>
              <a:rPr lang="cs-CZ" dirty="0" smtClean="0">
                <a:latin typeface="Calibri" panose="020F0502020204030204" pitchFamily="34" charset="0"/>
                <a:cs typeface="Calibri" panose="020F0502020204030204" pitchFamily="34" charset="0"/>
              </a:rPr>
              <a:t> and non-</a:t>
            </a:r>
            <a:r>
              <a:rPr lang="cs-CZ" dirty="0" err="1" smtClean="0">
                <a:latin typeface="Calibri" panose="020F0502020204030204" pitchFamily="34" charset="0"/>
                <a:cs typeface="Calibri" panose="020F0502020204030204" pitchFamily="34" charset="0"/>
              </a:rPr>
              <a:t>standardized</a:t>
            </a:r>
            <a:r>
              <a:rPr lang="cs-CZ" dirty="0" smtClean="0">
                <a:latin typeface="Calibri" panose="020F0502020204030204" pitchFamily="34" charset="0"/>
                <a:cs typeface="Calibri" panose="020F0502020204030204" pitchFamily="34" charset="0"/>
              </a:rPr>
              <a:t> </a:t>
            </a:r>
            <a:r>
              <a:rPr lang="cs-CZ" dirty="0" err="1" smtClean="0">
                <a:latin typeface="Calibri" panose="020F0502020204030204" pitchFamily="34" charset="0"/>
                <a:cs typeface="Calibri" panose="020F0502020204030204" pitchFamily="34" charset="0"/>
              </a:rPr>
              <a:t>indicators</a:t>
            </a:r>
            <a:r>
              <a:rPr lang="cs-CZ" dirty="0" smtClean="0">
                <a:latin typeface="Calibri" panose="020F0502020204030204" pitchFamily="34" charset="0"/>
                <a:cs typeface="Calibri" panose="020F0502020204030204" pitchFamily="34" charset="0"/>
              </a:rPr>
              <a:t> </a:t>
            </a:r>
            <a:r>
              <a:rPr lang="en-GB" dirty="0" smtClean="0">
                <a:latin typeface="Calibri" panose="020F0502020204030204" pitchFamily="34" charset="0"/>
                <a:cs typeface="Calibri" panose="020F0502020204030204" pitchFamily="34" charset="0"/>
              </a:rPr>
              <a:t>are </a:t>
            </a:r>
            <a:r>
              <a:rPr lang="en-GB" dirty="0">
                <a:latin typeface="Calibri" panose="020F0502020204030204" pitchFamily="34" charset="0"/>
                <a:cs typeface="Calibri" panose="020F0502020204030204" pitchFamily="34" charset="0"/>
              </a:rPr>
              <a:t>indebtedness indicators. </a:t>
            </a:r>
            <a:endParaRPr lang="cs-CZ" dirty="0" smtClean="0">
              <a:latin typeface="Calibri" panose="020F0502020204030204" pitchFamily="34" charset="0"/>
              <a:cs typeface="Calibri" panose="020F0502020204030204" pitchFamily="34" charset="0"/>
            </a:endParaRPr>
          </a:p>
          <a:p>
            <a:r>
              <a:rPr lang="cs-CZ" dirty="0" smtClean="0">
                <a:latin typeface="Calibri" panose="020F0502020204030204" pitchFamily="34" charset="0"/>
                <a:cs typeface="Calibri" panose="020F0502020204030204" pitchFamily="34" charset="0"/>
              </a:rPr>
              <a:t>S</a:t>
            </a:r>
            <a:r>
              <a:rPr lang="en-GB" dirty="0" err="1" smtClean="0">
                <a:latin typeface="Calibri" panose="020F0502020204030204" pitchFamily="34" charset="0"/>
                <a:cs typeface="Calibri" panose="020F0502020204030204" pitchFamily="34" charset="0"/>
              </a:rPr>
              <a:t>ymbols</a:t>
            </a:r>
            <a:r>
              <a:rPr lang="en-GB" dirty="0">
                <a:latin typeface="Calibri" panose="020F0502020204030204" pitchFamily="34" charset="0"/>
                <a:cs typeface="Calibri" panose="020F0502020204030204" pitchFamily="34" charset="0"/>
              </a:rPr>
              <a:t>: </a:t>
            </a:r>
            <a:r>
              <a:rPr lang="en-GB" i="1" dirty="0">
                <a:latin typeface="Calibri" panose="020F0502020204030204" pitchFamily="34" charset="0"/>
                <a:cs typeface="Calibri" panose="020F0502020204030204" pitchFamily="34" charset="0"/>
              </a:rPr>
              <a:t>E</a:t>
            </a:r>
            <a:r>
              <a:rPr lang="en-GB" dirty="0">
                <a:latin typeface="Calibri" panose="020F0502020204030204" pitchFamily="34" charset="0"/>
                <a:cs typeface="Calibri" panose="020F0502020204030204" pitchFamily="34" charset="0"/>
              </a:rPr>
              <a:t> for Equity, </a:t>
            </a:r>
            <a:r>
              <a:rPr lang="en-GB" i="1" dirty="0">
                <a:latin typeface="Calibri" panose="020F0502020204030204" pitchFamily="34" charset="0"/>
                <a:cs typeface="Calibri" panose="020F0502020204030204" pitchFamily="34" charset="0"/>
              </a:rPr>
              <a:t>D</a:t>
            </a:r>
            <a:r>
              <a:rPr lang="en-GB" dirty="0">
                <a:latin typeface="Calibri" panose="020F0502020204030204" pitchFamily="34" charset="0"/>
                <a:cs typeface="Calibri" panose="020F0502020204030204" pitchFamily="34" charset="0"/>
              </a:rPr>
              <a:t> for Debt and </a:t>
            </a:r>
            <a:r>
              <a:rPr lang="en-GB" i="1" dirty="0">
                <a:latin typeface="Calibri" panose="020F0502020204030204" pitchFamily="34" charset="0"/>
                <a:cs typeface="Calibri" panose="020F0502020204030204" pitchFamily="34" charset="0"/>
              </a:rPr>
              <a:t>A</a:t>
            </a:r>
            <a:r>
              <a:rPr lang="en-GB" dirty="0">
                <a:latin typeface="Calibri" panose="020F0502020204030204" pitchFamily="34" charset="0"/>
                <a:cs typeface="Calibri" panose="020F0502020204030204" pitchFamily="34" charset="0"/>
              </a:rPr>
              <a:t> for Total Assets. </a:t>
            </a:r>
            <a:endParaRPr lang="cs-CZ" dirty="0" smtClean="0">
              <a:latin typeface="Calibri" panose="020F0502020204030204" pitchFamily="34" charset="0"/>
              <a:cs typeface="Calibri" panose="020F0502020204030204" pitchFamily="34" charset="0"/>
            </a:endParaRPr>
          </a:p>
          <a:p>
            <a:r>
              <a:rPr lang="en-GB" dirty="0" smtClean="0">
                <a:latin typeface="Calibri" panose="020F0502020204030204" pitchFamily="34" charset="0"/>
                <a:cs typeface="Calibri" panose="020F0502020204030204" pitchFamily="34" charset="0"/>
              </a:rPr>
              <a:t>Assume </a:t>
            </a:r>
            <a:r>
              <a:rPr lang="en-GB" dirty="0">
                <a:latin typeface="Calibri" panose="020F0502020204030204" pitchFamily="34" charset="0"/>
                <a:cs typeface="Calibri" panose="020F0502020204030204" pitchFamily="34" charset="0"/>
              </a:rPr>
              <a:t>that </a:t>
            </a:r>
            <a:r>
              <a:rPr lang="en-GB" i="1" dirty="0">
                <a:latin typeface="Calibri" panose="020F0502020204030204" pitchFamily="34" charset="0"/>
                <a:cs typeface="Calibri" panose="020F0502020204030204" pitchFamily="34" charset="0"/>
              </a:rPr>
              <a:t>E</a:t>
            </a:r>
            <a:r>
              <a:rPr lang="en-GB" dirty="0">
                <a:latin typeface="Calibri" panose="020F0502020204030204" pitchFamily="34" charset="0"/>
                <a:cs typeface="Calibri" panose="020F0502020204030204" pitchFamily="34" charset="0"/>
              </a:rPr>
              <a:t> ≥ 0 and </a:t>
            </a:r>
            <a:r>
              <a:rPr lang="en-GB" i="1" dirty="0">
                <a:latin typeface="Calibri" panose="020F0502020204030204" pitchFamily="34" charset="0"/>
                <a:cs typeface="Calibri" panose="020F0502020204030204" pitchFamily="34" charset="0"/>
              </a:rPr>
              <a:t>E</a:t>
            </a:r>
            <a:r>
              <a:rPr lang="en-GB" dirty="0">
                <a:latin typeface="Calibri" panose="020F0502020204030204" pitchFamily="34" charset="0"/>
                <a:cs typeface="Calibri" panose="020F0502020204030204" pitchFamily="34" charset="0"/>
              </a:rPr>
              <a:t> + </a:t>
            </a:r>
            <a:r>
              <a:rPr lang="en-GB" i="1" dirty="0">
                <a:latin typeface="Calibri" panose="020F0502020204030204" pitchFamily="34" charset="0"/>
                <a:cs typeface="Calibri" panose="020F0502020204030204" pitchFamily="34" charset="0"/>
              </a:rPr>
              <a:t>D</a:t>
            </a:r>
            <a:r>
              <a:rPr lang="en-GB" dirty="0">
                <a:latin typeface="Calibri" panose="020F0502020204030204" pitchFamily="34" charset="0"/>
                <a:cs typeface="Calibri" panose="020F0502020204030204" pitchFamily="34" charset="0"/>
              </a:rPr>
              <a:t> = </a:t>
            </a:r>
            <a:r>
              <a:rPr lang="en-GB" i="1" dirty="0">
                <a:latin typeface="Calibri" panose="020F0502020204030204" pitchFamily="34" charset="0"/>
                <a:cs typeface="Calibri" panose="020F0502020204030204" pitchFamily="34" charset="0"/>
              </a:rPr>
              <a:t>A</a:t>
            </a:r>
            <a:r>
              <a:rPr lang="en-GB" dirty="0">
                <a:latin typeface="Calibri" panose="020F0502020204030204" pitchFamily="34" charset="0"/>
                <a:cs typeface="Calibri" panose="020F0502020204030204" pitchFamily="34" charset="0"/>
              </a:rPr>
              <a:t>, then the range of values of the indicator </a:t>
            </a:r>
            <a:r>
              <a:rPr lang="en-GB" i="1" dirty="0">
                <a:latin typeface="Calibri" panose="020F0502020204030204" pitchFamily="34" charset="0"/>
                <a:cs typeface="Calibri" panose="020F0502020204030204" pitchFamily="34" charset="0"/>
              </a:rPr>
              <a:t>D</a:t>
            </a:r>
            <a:r>
              <a:rPr lang="en-GB" dirty="0">
                <a:latin typeface="Calibri" panose="020F0502020204030204" pitchFamily="34" charset="0"/>
                <a:cs typeface="Calibri" panose="020F0502020204030204" pitchFamily="34" charset="0"/>
              </a:rPr>
              <a:t> / </a:t>
            </a:r>
            <a:r>
              <a:rPr lang="en-GB" i="1" dirty="0">
                <a:latin typeface="Calibri" panose="020F0502020204030204" pitchFamily="34" charset="0"/>
                <a:cs typeface="Calibri" panose="020F0502020204030204" pitchFamily="34" charset="0"/>
              </a:rPr>
              <a:t>A</a:t>
            </a:r>
            <a:r>
              <a:rPr lang="en-GB" dirty="0">
                <a:latin typeface="Calibri" panose="020F0502020204030204" pitchFamily="34" charset="0"/>
                <a:cs typeface="Calibri" panose="020F0502020204030204" pitchFamily="34" charset="0"/>
              </a:rPr>
              <a:t> is the interval &lt;0, 1&gt;, while for its reciprocal value </a:t>
            </a:r>
            <a:r>
              <a:rPr lang="en-GB" i="1" dirty="0">
                <a:latin typeface="Calibri" panose="020F0502020204030204" pitchFamily="34" charset="0"/>
                <a:cs typeface="Calibri" panose="020F0502020204030204" pitchFamily="34" charset="0"/>
              </a:rPr>
              <a:t>A</a:t>
            </a:r>
            <a:r>
              <a:rPr lang="en-GB" dirty="0">
                <a:latin typeface="Calibri" panose="020F0502020204030204" pitchFamily="34" charset="0"/>
                <a:cs typeface="Calibri" panose="020F0502020204030204" pitchFamily="34" charset="0"/>
              </a:rPr>
              <a:t> / </a:t>
            </a:r>
            <a:r>
              <a:rPr lang="en-GB" i="1" dirty="0">
                <a:latin typeface="Calibri" panose="020F0502020204030204" pitchFamily="34" charset="0"/>
                <a:cs typeface="Calibri" panose="020F0502020204030204" pitchFamily="34" charset="0"/>
              </a:rPr>
              <a:t>D</a:t>
            </a:r>
            <a:r>
              <a:rPr lang="en-GB" dirty="0">
                <a:latin typeface="Calibri" panose="020F0502020204030204" pitchFamily="34" charset="0"/>
                <a:cs typeface="Calibri" panose="020F0502020204030204" pitchFamily="34" charset="0"/>
              </a:rPr>
              <a:t> the range of values is the interval &lt;1, ∞) and for the indicator </a:t>
            </a:r>
            <a:r>
              <a:rPr lang="en-GB" i="1" dirty="0">
                <a:latin typeface="Calibri" panose="020F0502020204030204" pitchFamily="34" charset="0"/>
                <a:cs typeface="Calibri" panose="020F0502020204030204" pitchFamily="34" charset="0"/>
              </a:rPr>
              <a:t>E</a:t>
            </a:r>
            <a:r>
              <a:rPr lang="en-GB" dirty="0">
                <a:latin typeface="Calibri" panose="020F0502020204030204" pitchFamily="34" charset="0"/>
                <a:cs typeface="Calibri" panose="020F0502020204030204" pitchFamily="34" charset="0"/>
              </a:rPr>
              <a:t> / </a:t>
            </a:r>
            <a:r>
              <a:rPr lang="en-GB" i="1" dirty="0">
                <a:latin typeface="Calibri" panose="020F0502020204030204" pitchFamily="34" charset="0"/>
                <a:cs typeface="Calibri" panose="020F0502020204030204" pitchFamily="34" charset="0"/>
              </a:rPr>
              <a:t>D</a:t>
            </a:r>
            <a:r>
              <a:rPr lang="en-GB" dirty="0">
                <a:latin typeface="Calibri" panose="020F0502020204030204" pitchFamily="34" charset="0"/>
                <a:cs typeface="Calibri" panose="020F0502020204030204" pitchFamily="34" charset="0"/>
              </a:rPr>
              <a:t> &lt;0, ∞). By selecting a suitable form of indicator, it is then possible to avoid a situation where the extreme value of a non-standardized sub-indicator significantly affects the value of a synthetic indicator</a:t>
            </a:r>
            <a:r>
              <a:rPr lang="en-GB" dirty="0" smtClean="0">
                <a:latin typeface="Calibri" panose="020F0502020204030204" pitchFamily="34" charset="0"/>
                <a:cs typeface="Calibri" panose="020F0502020204030204" pitchFamily="34" charset="0"/>
              </a:rPr>
              <a:t>.</a:t>
            </a:r>
            <a:endParaRPr lang="cs-CZ" dirty="0">
              <a:latin typeface="Calibri" panose="020F0502020204030204" pitchFamily="34" charset="0"/>
              <a:cs typeface="Calibri" panose="020F0502020204030204" pitchFamily="34" charset="0"/>
            </a:endParaRP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15.06.2020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20293972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latin typeface="Calibri" panose="020F0502020204030204" pitchFamily="34" charset="0"/>
                <a:cs typeface="Calibri" panose="020F0502020204030204" pitchFamily="34" charset="0"/>
              </a:rPr>
              <a:t>Nominal, ordinal, interval and ratio indicators</a:t>
            </a:r>
            <a:endParaRPr lang="cs-CZ" dirty="0">
              <a:latin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p:txBody>
          <a:bodyPr/>
          <a:lstStyle/>
          <a:p>
            <a:r>
              <a:rPr lang="en-GB" sz="2800" b="1" dirty="0">
                <a:latin typeface="Calibri" panose="020F0502020204030204" pitchFamily="34" charset="0"/>
                <a:cs typeface="Calibri" panose="020F0502020204030204" pitchFamily="34" charset="0"/>
              </a:rPr>
              <a:t>Nominal</a:t>
            </a:r>
            <a:endParaRPr lang="cs-CZ" sz="2800" dirty="0">
              <a:latin typeface="Calibri" panose="020F0502020204030204" pitchFamily="34" charset="0"/>
              <a:cs typeface="Calibri" panose="020F0502020204030204" pitchFamily="34" charset="0"/>
            </a:endParaRPr>
          </a:p>
          <a:p>
            <a:pPr lvl="1"/>
            <a:r>
              <a:rPr lang="en-GB" dirty="0">
                <a:latin typeface="Calibri" panose="020F0502020204030204" pitchFamily="34" charset="0"/>
                <a:cs typeface="Calibri" panose="020F0502020204030204" pitchFamily="34" charset="0"/>
              </a:rPr>
              <a:t>Nominal scales are used for labelling indicators, without any quantitative value. Nominal scales could simply be called “label</a:t>
            </a:r>
            <a:r>
              <a:rPr lang="cs-CZ" dirty="0">
                <a:latin typeface="Calibri" panose="020F0502020204030204" pitchFamily="34" charset="0"/>
                <a:cs typeface="Calibri" panose="020F0502020204030204" pitchFamily="34" charset="0"/>
              </a:rPr>
              <a:t>s</a:t>
            </a:r>
            <a:r>
              <a:rPr lang="en-GB" dirty="0">
                <a:latin typeface="Calibri" panose="020F0502020204030204" pitchFamily="34" charset="0"/>
                <a:cs typeface="Calibri" panose="020F0502020204030204" pitchFamily="34" charset="0"/>
              </a:rPr>
              <a:t>”</a:t>
            </a:r>
            <a:r>
              <a:rPr lang="cs-CZ" dirty="0">
                <a:latin typeface="Calibri" panose="020F0502020204030204" pitchFamily="34" charset="0"/>
                <a:cs typeface="Calibri" panose="020F0502020204030204" pitchFamily="34" charset="0"/>
              </a:rPr>
              <a:t>.</a:t>
            </a:r>
            <a:r>
              <a:rPr lang="en-GB" dirty="0">
                <a:latin typeface="Calibri" panose="020F0502020204030204" pitchFamily="34" charset="0"/>
                <a:cs typeface="Calibri" panose="020F0502020204030204" pitchFamily="34" charset="0"/>
              </a:rPr>
              <a:t> </a:t>
            </a:r>
            <a:r>
              <a:rPr lang="cs-CZ" dirty="0">
                <a:latin typeface="Calibri" panose="020F0502020204030204" pitchFamily="34" charset="0"/>
                <a:cs typeface="Calibri" panose="020F0502020204030204" pitchFamily="34" charset="0"/>
              </a:rPr>
              <a:t>A</a:t>
            </a:r>
            <a:r>
              <a:rPr lang="en-GB" dirty="0" err="1">
                <a:latin typeface="Calibri" panose="020F0502020204030204" pitchFamily="34" charset="0"/>
                <a:cs typeface="Calibri" panose="020F0502020204030204" pitchFamily="34" charset="0"/>
              </a:rPr>
              <a:t>ll</a:t>
            </a:r>
            <a:r>
              <a:rPr lang="en-GB" dirty="0">
                <a:latin typeface="Calibri" panose="020F0502020204030204" pitchFamily="34" charset="0"/>
                <a:cs typeface="Calibri" panose="020F0502020204030204" pitchFamily="34" charset="0"/>
              </a:rPr>
              <a:t> of these scales are mutually exclusive and none of them has any numerical significance. </a:t>
            </a:r>
            <a:endParaRPr lang="cs-CZ" dirty="0">
              <a:latin typeface="Calibri" panose="020F0502020204030204" pitchFamily="34" charset="0"/>
              <a:cs typeface="Calibri" panose="020F0502020204030204" pitchFamily="34" charset="0"/>
            </a:endParaRPr>
          </a:p>
          <a:p>
            <a:pPr lvl="1"/>
            <a:r>
              <a:rPr lang="en-GB" dirty="0">
                <a:latin typeface="Calibri" panose="020F0502020204030204" pitchFamily="34" charset="0"/>
                <a:cs typeface="Calibri" panose="020F0502020204030204" pitchFamily="34" charset="0"/>
              </a:rPr>
              <a:t>Note: a sub-type of nominal scale with only two categories is called “dichotomous”. </a:t>
            </a:r>
            <a:endParaRPr lang="cs-CZ" dirty="0">
              <a:latin typeface="Calibri" panose="020F0502020204030204" pitchFamily="34" charset="0"/>
              <a:cs typeface="Calibri" panose="020F0502020204030204" pitchFamily="34" charset="0"/>
            </a:endParaRPr>
          </a:p>
          <a:p>
            <a:pPr lvl="1"/>
            <a:r>
              <a:rPr lang="en-GB" i="1" dirty="0">
                <a:latin typeface="Calibri" panose="020F0502020204030204" pitchFamily="34" charset="0"/>
                <a:cs typeface="Calibri" panose="020F0502020204030204" pitchFamily="34" charset="0"/>
              </a:rPr>
              <a:t>Example</a:t>
            </a:r>
            <a:r>
              <a:rPr lang="cs-CZ" i="1" dirty="0">
                <a:latin typeface="Calibri" panose="020F0502020204030204" pitchFamily="34" charset="0"/>
                <a:cs typeface="Calibri" panose="020F0502020204030204" pitchFamily="34" charset="0"/>
              </a:rPr>
              <a:t>: </a:t>
            </a:r>
          </a:p>
          <a:p>
            <a:pPr lvl="2"/>
            <a:r>
              <a:rPr lang="en-GB" sz="2800" dirty="0">
                <a:latin typeface="Calibri" panose="020F0502020204030204" pitchFamily="34" charset="0"/>
                <a:cs typeface="Calibri" panose="020F0502020204030204" pitchFamily="34" charset="0"/>
              </a:rPr>
              <a:t>What is your hair colour? Brown x Black x Blonde x </a:t>
            </a:r>
            <a:r>
              <a:rPr lang="en-GB" sz="2800" dirty="0" err="1" smtClean="0">
                <a:latin typeface="Calibri" panose="020F0502020204030204" pitchFamily="34" charset="0"/>
                <a:cs typeface="Calibri" panose="020F0502020204030204" pitchFamily="34" charset="0"/>
              </a:rPr>
              <a:t>Gray</a:t>
            </a:r>
            <a:endParaRPr lang="cs-CZ" sz="2800" dirty="0">
              <a:latin typeface="Calibri" panose="020F0502020204030204" pitchFamily="34" charset="0"/>
              <a:cs typeface="Calibri" panose="020F0502020204030204" pitchFamily="34" charset="0"/>
            </a:endParaRPr>
          </a:p>
          <a:p>
            <a:pPr lvl="2"/>
            <a:r>
              <a:rPr lang="en-GB" sz="2800" dirty="0">
                <a:latin typeface="Calibri" panose="020F0502020204030204" pitchFamily="34" charset="0"/>
                <a:cs typeface="Calibri" panose="020F0502020204030204" pitchFamily="34" charset="0"/>
              </a:rPr>
              <a:t>What is legal form of your company? Limited x Joint-stock x </a:t>
            </a:r>
            <a:r>
              <a:rPr lang="en-GB" sz="2800" dirty="0" smtClean="0">
                <a:latin typeface="Calibri" panose="020F0502020204030204" pitchFamily="34" charset="0"/>
                <a:cs typeface="Calibri" panose="020F0502020204030204" pitchFamily="34" charset="0"/>
              </a:rPr>
              <a:t>Public</a:t>
            </a:r>
            <a:endParaRPr lang="cs-CZ" sz="2800" dirty="0">
              <a:latin typeface="Calibri" panose="020F0502020204030204" pitchFamily="34" charset="0"/>
              <a:cs typeface="Calibri" panose="020F0502020204030204" pitchFamily="34" charset="0"/>
            </a:endParaRP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latin typeface="Calibri" panose="020F0502020204030204" pitchFamily="34" charset="0"/>
                <a:cs typeface="Calibri" panose="020F0502020204030204" pitchFamily="34" charset="0"/>
              </a:rPr>
              <a:t>15.06.2020</a:t>
            </a:fld>
            <a:endParaRPr lang="cs-CZ">
              <a:latin typeface="Calibri" panose="020F0502020204030204" pitchFamily="34" charset="0"/>
              <a:cs typeface="Calibri" panose="020F0502020204030204" pitchFamily="34" charset="0"/>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latin typeface="Calibri" panose="020F0502020204030204" pitchFamily="34" charset="0"/>
                <a:cs typeface="Calibri" panose="020F0502020204030204" pitchFamily="34" charset="0"/>
              </a:rPr>
              <a:pPr>
                <a:defRPr/>
              </a:pPr>
              <a:t>15</a:t>
            </a:fld>
            <a:endParaRPr lang="cs-CZ">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089546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latin typeface="Calibri" panose="020F0502020204030204" pitchFamily="34" charset="0"/>
                <a:cs typeface="Calibri" panose="020F0502020204030204" pitchFamily="34" charset="0"/>
              </a:rPr>
              <a:t>Nominal, ordinal, interval and ratio indicators</a:t>
            </a:r>
            <a:endParaRPr lang="cs-CZ" dirty="0">
              <a:latin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p:txBody>
          <a:bodyPr/>
          <a:lstStyle/>
          <a:p>
            <a:r>
              <a:rPr lang="en-GB" sz="2800" b="1" dirty="0">
                <a:latin typeface="Calibri" panose="020F0502020204030204" pitchFamily="34" charset="0"/>
                <a:cs typeface="Calibri" panose="020F0502020204030204" pitchFamily="34" charset="0"/>
              </a:rPr>
              <a:t>Ordinal</a:t>
            </a:r>
            <a:endParaRPr lang="cs-CZ" sz="2800" dirty="0">
              <a:latin typeface="Calibri" panose="020F0502020204030204" pitchFamily="34" charset="0"/>
              <a:cs typeface="Calibri" panose="020F0502020204030204" pitchFamily="34" charset="0"/>
            </a:endParaRPr>
          </a:p>
          <a:p>
            <a:pPr lvl="1"/>
            <a:r>
              <a:rPr lang="en-GB" dirty="0">
                <a:latin typeface="Calibri" panose="020F0502020204030204" pitchFamily="34" charset="0"/>
                <a:cs typeface="Calibri" panose="020F0502020204030204" pitchFamily="34" charset="0"/>
              </a:rPr>
              <a:t>With ordinal scales, it is the order of the values is what’s important and significant, but the differences between each one is not really known. In each case, we know that a #4 is better than a #3 or #2, but we don’t know – and cannot quantify – how much better it is. </a:t>
            </a:r>
            <a:endParaRPr lang="cs-CZ" dirty="0">
              <a:latin typeface="Calibri" panose="020F0502020204030204" pitchFamily="34" charset="0"/>
              <a:cs typeface="Calibri" panose="020F0502020204030204" pitchFamily="34" charset="0"/>
            </a:endParaRPr>
          </a:p>
          <a:p>
            <a:pPr lvl="1"/>
            <a:r>
              <a:rPr lang="en-GB" dirty="0">
                <a:latin typeface="Calibri" panose="020F0502020204030204" pitchFamily="34" charset="0"/>
                <a:cs typeface="Calibri" panose="020F0502020204030204" pitchFamily="34" charset="0"/>
              </a:rPr>
              <a:t>For example, is the difference between “OK” and “Unhappy” the same as the difference between “Very Happy” and “Happy?” We cannot say. </a:t>
            </a:r>
            <a:endParaRPr lang="cs-CZ" dirty="0">
              <a:latin typeface="Calibri" panose="020F0502020204030204" pitchFamily="34" charset="0"/>
              <a:cs typeface="Calibri" panose="020F0502020204030204" pitchFamily="34" charset="0"/>
            </a:endParaRPr>
          </a:p>
          <a:p>
            <a:pPr lvl="1"/>
            <a:r>
              <a:rPr lang="en-GB" dirty="0">
                <a:latin typeface="Calibri" panose="020F0502020204030204" pitchFamily="34" charset="0"/>
                <a:cs typeface="Calibri" panose="020F0502020204030204" pitchFamily="34" charset="0"/>
              </a:rPr>
              <a:t>Ordinal scales are typically measures of non-numeric concepts like satisfaction, happiness, discomfort, etc.</a:t>
            </a:r>
            <a:endParaRPr lang="cs-CZ" dirty="0">
              <a:latin typeface="Calibri" panose="020F0502020204030204" pitchFamily="34" charset="0"/>
              <a:cs typeface="Calibri" panose="020F0502020204030204" pitchFamily="34" charset="0"/>
            </a:endParaRPr>
          </a:p>
          <a:p>
            <a:pPr lvl="1"/>
            <a:r>
              <a:rPr lang="en-GB" i="1" dirty="0" smtClean="0">
                <a:latin typeface="Calibri" panose="020F0502020204030204" pitchFamily="34" charset="0"/>
                <a:cs typeface="Calibri" panose="020F0502020204030204" pitchFamily="34" charset="0"/>
              </a:rPr>
              <a:t>Example</a:t>
            </a:r>
            <a:r>
              <a:rPr lang="cs-CZ" i="1" dirty="0" smtClean="0">
                <a:latin typeface="Calibri" panose="020F0502020204030204" pitchFamily="34" charset="0"/>
                <a:cs typeface="Calibri" panose="020F0502020204030204" pitchFamily="34" charset="0"/>
              </a:rPr>
              <a:t>: </a:t>
            </a:r>
            <a:r>
              <a:rPr lang="en-GB" sz="2800" dirty="0" smtClean="0">
                <a:latin typeface="Calibri" panose="020F0502020204030204" pitchFamily="34" charset="0"/>
                <a:cs typeface="Calibri" panose="020F0502020204030204" pitchFamily="34" charset="0"/>
              </a:rPr>
              <a:t>What </a:t>
            </a:r>
            <a:r>
              <a:rPr lang="en-GB" sz="2800" dirty="0">
                <a:latin typeface="Calibri" panose="020F0502020204030204" pitchFamily="34" charset="0"/>
                <a:cs typeface="Calibri" panose="020F0502020204030204" pitchFamily="34" charset="0"/>
              </a:rPr>
              <a:t>is size of your company? Micro x Small x Middle x Large</a:t>
            </a:r>
            <a:endParaRPr lang="cs-CZ" sz="2800" dirty="0">
              <a:latin typeface="Calibri" panose="020F0502020204030204" pitchFamily="34" charset="0"/>
              <a:cs typeface="Calibri" panose="020F0502020204030204" pitchFamily="34" charset="0"/>
            </a:endParaRP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latin typeface="Calibri" panose="020F0502020204030204" pitchFamily="34" charset="0"/>
                <a:cs typeface="Calibri" panose="020F0502020204030204" pitchFamily="34" charset="0"/>
              </a:rPr>
              <a:t>15.06.2020</a:t>
            </a:fld>
            <a:endParaRPr lang="cs-CZ">
              <a:latin typeface="Calibri" panose="020F0502020204030204" pitchFamily="34" charset="0"/>
              <a:cs typeface="Calibri" panose="020F0502020204030204" pitchFamily="34" charset="0"/>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latin typeface="Calibri" panose="020F0502020204030204" pitchFamily="34" charset="0"/>
                <a:cs typeface="Calibri" panose="020F0502020204030204" pitchFamily="34" charset="0"/>
              </a:rPr>
              <a:pPr>
                <a:defRPr/>
              </a:pPr>
              <a:t>16</a:t>
            </a:fld>
            <a:endParaRPr lang="cs-CZ">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324928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latin typeface="Calibri" panose="020F0502020204030204" pitchFamily="34" charset="0"/>
                <a:cs typeface="Calibri" panose="020F0502020204030204" pitchFamily="34" charset="0"/>
              </a:rPr>
              <a:t>Nominal, ordinal, interval and ratio indicators</a:t>
            </a:r>
            <a:endParaRPr lang="cs-CZ" dirty="0">
              <a:latin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p:txBody>
          <a:bodyPr/>
          <a:lstStyle/>
          <a:p>
            <a:r>
              <a:rPr lang="en-GB" sz="2800" b="1" dirty="0">
                <a:latin typeface="Calibri" panose="020F0502020204030204" pitchFamily="34" charset="0"/>
                <a:cs typeface="Calibri" panose="020F0502020204030204" pitchFamily="34" charset="0"/>
              </a:rPr>
              <a:t>Interval</a:t>
            </a:r>
            <a:endParaRPr lang="cs-CZ" sz="2800" dirty="0">
              <a:latin typeface="Calibri" panose="020F0502020204030204" pitchFamily="34" charset="0"/>
              <a:cs typeface="Calibri" panose="020F0502020204030204" pitchFamily="34" charset="0"/>
            </a:endParaRPr>
          </a:p>
          <a:p>
            <a:pPr lvl="1"/>
            <a:r>
              <a:rPr lang="en-GB" dirty="0">
                <a:latin typeface="Calibri" panose="020F0502020204030204" pitchFamily="34" charset="0"/>
                <a:cs typeface="Calibri" panose="020F0502020204030204" pitchFamily="34" charset="0"/>
              </a:rPr>
              <a:t>Interval scales are numeric scales in which we know not only the order, but also the exact differences between the values. The classic example of an interval scale is Celsius temperature because the difference between each value is the same. For example, the difference between 60 and 50 degrees is a measurable 10 degrees, as is the difference between 80 and 70 degrees. Time is another good example of an interval scale in which the increments are known, consistent, and measurable.</a:t>
            </a:r>
            <a:endParaRPr lang="cs-CZ" dirty="0">
              <a:latin typeface="Calibri" panose="020F0502020204030204" pitchFamily="34" charset="0"/>
              <a:cs typeface="Calibri" panose="020F0502020204030204" pitchFamily="34" charset="0"/>
            </a:endParaRPr>
          </a:p>
          <a:p>
            <a:pPr lvl="1"/>
            <a:r>
              <a:rPr lang="cs-CZ" dirty="0">
                <a:latin typeface="Calibri" panose="020F0502020204030204" pitchFamily="34" charset="0"/>
                <a:cs typeface="Calibri" panose="020F0502020204030204" pitchFamily="34" charset="0"/>
              </a:rPr>
              <a:t>P</a:t>
            </a:r>
            <a:r>
              <a:rPr lang="en-GB" dirty="0" err="1">
                <a:latin typeface="Calibri" panose="020F0502020204030204" pitchFamily="34" charset="0"/>
                <a:cs typeface="Calibri" panose="020F0502020204030204" pitchFamily="34" charset="0"/>
              </a:rPr>
              <a:t>roblem</a:t>
            </a:r>
            <a:r>
              <a:rPr lang="en-GB" dirty="0">
                <a:latin typeface="Calibri" panose="020F0502020204030204" pitchFamily="34" charset="0"/>
                <a:cs typeface="Calibri" panose="020F0502020204030204" pitchFamily="34" charset="0"/>
              </a:rPr>
              <a:t> with interval scales: they don’t have a “true zero.” For example, there is no such thing as “no temperature”. Without a true zero, it is impossible to compute ratios. </a:t>
            </a:r>
            <a:endParaRPr lang="cs-CZ" dirty="0">
              <a:latin typeface="Calibri" panose="020F0502020204030204" pitchFamily="34" charset="0"/>
              <a:cs typeface="Calibri" panose="020F0502020204030204" pitchFamily="34" charset="0"/>
            </a:endParaRP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latin typeface="Calibri" panose="020F0502020204030204" pitchFamily="34" charset="0"/>
                <a:cs typeface="Calibri" panose="020F0502020204030204" pitchFamily="34" charset="0"/>
              </a:rPr>
              <a:t>15.06.2020</a:t>
            </a:fld>
            <a:endParaRPr lang="cs-CZ">
              <a:latin typeface="Calibri" panose="020F0502020204030204" pitchFamily="34" charset="0"/>
              <a:cs typeface="Calibri" panose="020F0502020204030204" pitchFamily="34" charset="0"/>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latin typeface="Calibri" panose="020F0502020204030204" pitchFamily="34" charset="0"/>
                <a:cs typeface="Calibri" panose="020F0502020204030204" pitchFamily="34" charset="0"/>
              </a:rPr>
              <a:pPr>
                <a:defRPr/>
              </a:pPr>
              <a:t>17</a:t>
            </a:fld>
            <a:endParaRPr lang="cs-CZ">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520583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latin typeface="Calibri" panose="020F0502020204030204" pitchFamily="34" charset="0"/>
                <a:cs typeface="Calibri" panose="020F0502020204030204" pitchFamily="34" charset="0"/>
              </a:rPr>
              <a:t>Nominal, ordinal, interval and ratio indicators</a:t>
            </a:r>
            <a:endParaRPr lang="cs-CZ" dirty="0">
              <a:latin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p:txBody>
          <a:bodyPr/>
          <a:lstStyle/>
          <a:p>
            <a:r>
              <a:rPr lang="en-GB" sz="2800" b="1" dirty="0">
                <a:latin typeface="Calibri" panose="020F0502020204030204" pitchFamily="34" charset="0"/>
                <a:cs typeface="Calibri" panose="020F0502020204030204" pitchFamily="34" charset="0"/>
              </a:rPr>
              <a:t>Ratio</a:t>
            </a:r>
            <a:endParaRPr lang="cs-CZ" sz="2800" dirty="0">
              <a:latin typeface="Calibri" panose="020F0502020204030204" pitchFamily="34" charset="0"/>
              <a:cs typeface="Calibri" panose="020F0502020204030204" pitchFamily="34" charset="0"/>
            </a:endParaRPr>
          </a:p>
          <a:p>
            <a:pPr lvl="1"/>
            <a:r>
              <a:rPr lang="en-GB" dirty="0">
                <a:latin typeface="Calibri" panose="020F0502020204030204" pitchFamily="34" charset="0"/>
                <a:cs typeface="Calibri" panose="020F0502020204030204" pitchFamily="34" charset="0"/>
              </a:rPr>
              <a:t>Ratio scales tell us about the order, they tell us the exact value between units, and they also have an absolute zero – which allows for a wide range of both descriptive and inferential statistics to be applied. Everything above about interval data applies to ratio scales + ratio scales have a clear definition of zero. </a:t>
            </a:r>
            <a:endParaRPr lang="cs-CZ" dirty="0">
              <a:latin typeface="Calibri" panose="020F0502020204030204" pitchFamily="34" charset="0"/>
              <a:cs typeface="Calibri" panose="020F0502020204030204" pitchFamily="34" charset="0"/>
            </a:endParaRPr>
          </a:p>
          <a:p>
            <a:pPr lvl="1"/>
            <a:r>
              <a:rPr lang="en-GB" dirty="0">
                <a:latin typeface="Calibri" panose="020F0502020204030204" pitchFamily="34" charset="0"/>
                <a:cs typeface="Calibri" panose="020F0502020204030204" pitchFamily="34" charset="0"/>
              </a:rPr>
              <a:t>Good examples of ratio variables include height and weight, or e.g. revenues. </a:t>
            </a:r>
            <a:endParaRPr lang="cs-CZ" dirty="0">
              <a:latin typeface="Calibri" panose="020F0502020204030204" pitchFamily="34" charset="0"/>
              <a:cs typeface="Calibri" panose="020F0502020204030204" pitchFamily="34" charset="0"/>
            </a:endParaRP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latin typeface="Calibri" panose="020F0502020204030204" pitchFamily="34" charset="0"/>
                <a:cs typeface="Calibri" panose="020F0502020204030204" pitchFamily="34" charset="0"/>
              </a:rPr>
              <a:t>15.06.2020</a:t>
            </a:fld>
            <a:endParaRPr lang="cs-CZ">
              <a:latin typeface="Calibri" panose="020F0502020204030204" pitchFamily="34" charset="0"/>
              <a:cs typeface="Calibri" panose="020F0502020204030204" pitchFamily="34" charset="0"/>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latin typeface="Calibri" panose="020F0502020204030204" pitchFamily="34" charset="0"/>
                <a:cs typeface="Calibri" panose="020F0502020204030204" pitchFamily="34" charset="0"/>
              </a:rPr>
              <a:pPr>
                <a:defRPr/>
              </a:pPr>
              <a:t>18</a:t>
            </a:fld>
            <a:endParaRPr lang="cs-CZ">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033249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latin typeface="Calibri" panose="020F0502020204030204" pitchFamily="34" charset="0"/>
                <a:cs typeface="Calibri" panose="020F0502020204030204" pitchFamily="34" charset="0"/>
              </a:rPr>
              <a:t>Economic indicators</a:t>
            </a:r>
            <a:endParaRPr lang="cs-CZ" dirty="0">
              <a:latin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p:txBody>
          <a:bodyPr/>
          <a:lstStyle/>
          <a:p>
            <a:r>
              <a:rPr lang="en-GB" dirty="0">
                <a:latin typeface="Calibri" panose="020F0502020204030204" pitchFamily="34" charset="0"/>
                <a:cs typeface="Calibri" panose="020F0502020204030204" pitchFamily="34" charset="0"/>
              </a:rPr>
              <a:t>An economic indicator is a statistic about an economic activity. </a:t>
            </a:r>
            <a:endParaRPr lang="cs-CZ"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Economic indicators allow analysis of economic performance and predictions of future performance</a:t>
            </a:r>
            <a:r>
              <a:rPr lang="en-GB" dirty="0" smtClean="0">
                <a:latin typeface="Calibri" panose="020F0502020204030204" pitchFamily="34" charset="0"/>
                <a:cs typeface="Calibri" panose="020F0502020204030204" pitchFamily="34" charset="0"/>
              </a:rPr>
              <a:t>.</a:t>
            </a:r>
            <a:endParaRPr lang="cs-CZ" dirty="0" smtClean="0">
              <a:latin typeface="Calibri" panose="020F0502020204030204" pitchFamily="34" charset="0"/>
              <a:cs typeface="Calibri" panose="020F0502020204030204" pitchFamily="34" charset="0"/>
            </a:endParaRPr>
          </a:p>
          <a:p>
            <a:r>
              <a:rPr lang="cs-CZ" dirty="0" err="1" smtClean="0">
                <a:latin typeface="Calibri" panose="020F0502020204030204" pitchFamily="34" charset="0"/>
                <a:cs typeface="Calibri" panose="020F0502020204030204" pitchFamily="34" charset="0"/>
              </a:rPr>
              <a:t>Important</a:t>
            </a:r>
            <a:r>
              <a:rPr lang="cs-CZ" dirty="0" smtClean="0">
                <a:latin typeface="Calibri" panose="020F0502020204030204" pitchFamily="34" charset="0"/>
                <a:cs typeface="Calibri" panose="020F0502020204030204" pitchFamily="34" charset="0"/>
              </a:rPr>
              <a:t> </a:t>
            </a:r>
            <a:r>
              <a:rPr lang="cs-CZ" dirty="0" err="1" smtClean="0">
                <a:latin typeface="Calibri" panose="020F0502020204030204" pitchFamily="34" charset="0"/>
                <a:cs typeface="Calibri" panose="020F0502020204030204" pitchFamily="34" charset="0"/>
              </a:rPr>
              <a:t>types</a:t>
            </a:r>
            <a:r>
              <a:rPr lang="cs-CZ" dirty="0" smtClean="0">
                <a:latin typeface="Calibri" panose="020F0502020204030204" pitchFamily="34" charset="0"/>
                <a:cs typeface="Calibri" panose="020F0502020204030204" pitchFamily="34" charset="0"/>
              </a:rPr>
              <a:t>:</a:t>
            </a:r>
          </a:p>
          <a:p>
            <a:pPr lvl="1"/>
            <a:r>
              <a:rPr lang="cs-CZ" dirty="0" err="1" smtClean="0">
                <a:latin typeface="Calibri" panose="020F0502020204030204" pitchFamily="34" charset="0"/>
                <a:cs typeface="Calibri" panose="020F0502020204030204" pitchFamily="34" charset="0"/>
              </a:rPr>
              <a:t>Flow</a:t>
            </a:r>
            <a:r>
              <a:rPr lang="cs-CZ" dirty="0" smtClean="0">
                <a:latin typeface="Calibri" panose="020F0502020204030204" pitchFamily="34" charset="0"/>
                <a:cs typeface="Calibri" panose="020F0502020204030204" pitchFamily="34" charset="0"/>
              </a:rPr>
              <a:t> </a:t>
            </a:r>
            <a:r>
              <a:rPr lang="cs-CZ" dirty="0" err="1" smtClean="0">
                <a:latin typeface="Calibri" panose="020F0502020204030204" pitchFamily="34" charset="0"/>
                <a:cs typeface="Calibri" panose="020F0502020204030204" pitchFamily="34" charset="0"/>
              </a:rPr>
              <a:t>indicators</a:t>
            </a:r>
            <a:endParaRPr lang="cs-CZ" dirty="0" smtClean="0">
              <a:latin typeface="Calibri" panose="020F0502020204030204" pitchFamily="34" charset="0"/>
              <a:cs typeface="Calibri" panose="020F0502020204030204" pitchFamily="34" charset="0"/>
            </a:endParaRPr>
          </a:p>
          <a:p>
            <a:pPr lvl="1"/>
            <a:r>
              <a:rPr lang="cs-CZ" dirty="0" err="1" smtClean="0">
                <a:latin typeface="Calibri" panose="020F0502020204030204" pitchFamily="34" charset="0"/>
                <a:cs typeface="Calibri" panose="020F0502020204030204" pitchFamily="34" charset="0"/>
              </a:rPr>
              <a:t>Stock</a:t>
            </a:r>
            <a:r>
              <a:rPr lang="cs-CZ" dirty="0" smtClean="0">
                <a:latin typeface="Calibri" panose="020F0502020204030204" pitchFamily="34" charset="0"/>
                <a:cs typeface="Calibri" panose="020F0502020204030204" pitchFamily="34" charset="0"/>
              </a:rPr>
              <a:t> </a:t>
            </a:r>
            <a:r>
              <a:rPr lang="cs-CZ" dirty="0" err="1" smtClean="0">
                <a:latin typeface="Calibri" panose="020F0502020204030204" pitchFamily="34" charset="0"/>
                <a:cs typeface="Calibri" panose="020F0502020204030204" pitchFamily="34" charset="0"/>
              </a:rPr>
              <a:t>indicators</a:t>
            </a:r>
            <a:endParaRPr lang="cs-CZ" dirty="0">
              <a:latin typeface="Calibri" panose="020F0502020204030204" pitchFamily="34" charset="0"/>
              <a:cs typeface="Calibri" panose="020F0502020204030204" pitchFamily="34" charset="0"/>
            </a:endParaRP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latin typeface="Calibri" panose="020F0502020204030204" pitchFamily="34" charset="0"/>
                <a:cs typeface="Calibri" panose="020F0502020204030204" pitchFamily="34" charset="0"/>
              </a:rPr>
              <a:t>15.06.2020</a:t>
            </a:fld>
            <a:endParaRPr lang="cs-CZ" dirty="0">
              <a:latin typeface="Calibri" panose="020F0502020204030204" pitchFamily="34" charset="0"/>
              <a:cs typeface="Calibri" panose="020F0502020204030204" pitchFamily="34" charset="0"/>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latin typeface="Calibri" panose="020F0502020204030204" pitchFamily="34" charset="0"/>
                <a:cs typeface="Calibri" panose="020F0502020204030204" pitchFamily="34" charset="0"/>
              </a:rPr>
              <a:pPr>
                <a:defRPr/>
              </a:pPr>
              <a:t>2</a:t>
            </a:fld>
            <a:endParaRPr lang="cs-CZ">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latin typeface="Calibri" panose="020F0502020204030204" pitchFamily="34" charset="0"/>
                <a:cs typeface="Calibri" panose="020F0502020204030204" pitchFamily="34" charset="0"/>
              </a:rPr>
              <a:t>Flow </a:t>
            </a:r>
            <a:r>
              <a:rPr lang="cs-CZ" b="1" dirty="0" err="1">
                <a:latin typeface="Calibri" panose="020F0502020204030204" pitchFamily="34" charset="0"/>
                <a:cs typeface="Calibri" panose="020F0502020204030204" pitchFamily="34" charset="0"/>
              </a:rPr>
              <a:t>indicators</a:t>
            </a:r>
            <a:endParaRPr lang="cs-CZ" dirty="0">
              <a:latin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p:txBody>
          <a:bodyPr/>
          <a:lstStyle/>
          <a:p>
            <a:r>
              <a:rPr lang="en-GB" sz="2800" dirty="0">
                <a:latin typeface="Calibri" panose="020F0502020204030204" pitchFamily="34" charset="0"/>
                <a:cs typeface="Calibri" panose="020F0502020204030204" pitchFamily="34" charset="0"/>
              </a:rPr>
              <a:t>A </a:t>
            </a:r>
            <a:r>
              <a:rPr lang="en-GB" sz="2800" b="1" dirty="0">
                <a:latin typeface="Calibri" panose="020F0502020204030204" pitchFamily="34" charset="0"/>
                <a:cs typeface="Calibri" panose="020F0502020204030204" pitchFamily="34" charset="0"/>
              </a:rPr>
              <a:t>flow</a:t>
            </a:r>
            <a:r>
              <a:rPr lang="en-GB" sz="2800" dirty="0">
                <a:latin typeface="Calibri" panose="020F0502020204030204" pitchFamily="34" charset="0"/>
                <a:cs typeface="Calibri" panose="020F0502020204030204" pitchFamily="34" charset="0"/>
              </a:rPr>
              <a:t> is a quantity which is measured with re</a:t>
            </a:r>
            <a:r>
              <a:rPr lang="cs-CZ" sz="2800" dirty="0" err="1">
                <a:latin typeface="Calibri" panose="020F0502020204030204" pitchFamily="34" charset="0"/>
                <a:cs typeface="Calibri" panose="020F0502020204030204" pitchFamily="34" charset="0"/>
              </a:rPr>
              <a:t>spect</a:t>
            </a:r>
            <a:r>
              <a:rPr lang="en-GB" sz="2800" dirty="0">
                <a:latin typeface="Calibri" panose="020F0502020204030204" pitchFamily="34" charset="0"/>
                <a:cs typeface="Calibri" panose="020F0502020204030204" pitchFamily="34" charset="0"/>
              </a:rPr>
              <a:t> to a period of time, e.g., hours, days, weeks, months or years. </a:t>
            </a:r>
            <a:endParaRPr lang="cs-CZ" sz="2800" dirty="0">
              <a:latin typeface="Calibri" panose="020F0502020204030204" pitchFamily="34" charset="0"/>
              <a:cs typeface="Calibri" panose="020F0502020204030204" pitchFamily="34" charset="0"/>
            </a:endParaRPr>
          </a:p>
          <a:p>
            <a:r>
              <a:rPr lang="en-GB" sz="2800" b="1" dirty="0">
                <a:latin typeface="Calibri" panose="020F0502020204030204" pitchFamily="34" charset="0"/>
                <a:cs typeface="Calibri" panose="020F0502020204030204" pitchFamily="34" charset="0"/>
              </a:rPr>
              <a:t>It has time dimension. </a:t>
            </a:r>
            <a:endParaRPr lang="cs-CZ" sz="2800" b="1" dirty="0">
              <a:latin typeface="Calibri" panose="020F0502020204030204" pitchFamily="34" charset="0"/>
              <a:cs typeface="Calibri" panose="020F0502020204030204" pitchFamily="34" charset="0"/>
            </a:endParaRPr>
          </a:p>
          <a:p>
            <a:r>
              <a:rPr lang="en-GB" sz="2800" dirty="0">
                <a:latin typeface="Calibri" panose="020F0502020204030204" pitchFamily="34" charset="0"/>
                <a:cs typeface="Calibri" panose="020F0502020204030204" pitchFamily="34" charset="0"/>
              </a:rPr>
              <a:t>For example, a person</a:t>
            </a:r>
            <a:r>
              <a:rPr lang="cs-CZ" sz="2800" dirty="0">
                <a:latin typeface="Calibri" panose="020F0502020204030204" pitchFamily="34" charset="0"/>
                <a:cs typeface="Calibri" panose="020F0502020204030204" pitchFamily="34" charset="0"/>
              </a:rPr>
              <a:t>‘</a:t>
            </a:r>
            <a:r>
              <a:rPr lang="en-GB" sz="2800" dirty="0">
                <a:latin typeface="Calibri" panose="020F0502020204030204" pitchFamily="34" charset="0"/>
                <a:cs typeface="Calibri" panose="020F0502020204030204" pitchFamily="34" charset="0"/>
              </a:rPr>
              <a:t>s earning is a flow which is earned during a week or a month or any other period. </a:t>
            </a:r>
            <a:endParaRPr lang="cs-CZ" sz="2800" dirty="0">
              <a:latin typeface="Calibri" panose="020F0502020204030204" pitchFamily="34" charset="0"/>
              <a:cs typeface="Calibri" panose="020F0502020204030204" pitchFamily="34" charset="0"/>
            </a:endParaRPr>
          </a:p>
          <a:p>
            <a:r>
              <a:rPr lang="en-GB" sz="2800" dirty="0">
                <a:latin typeface="Calibri" panose="020F0502020204030204" pitchFamily="34" charset="0"/>
                <a:cs typeface="Calibri" panose="020F0502020204030204" pitchFamily="34" charset="0"/>
              </a:rPr>
              <a:t>Other examples of flows: expenditure, savings, depreciation, interest, exports, imports, change in inventories (not mere inventories), change in money supply, lending, borrowing, rent, profit, etc. because size of all these are measured over a period of time.</a:t>
            </a:r>
            <a:endParaRPr lang="cs-CZ" sz="2800" dirty="0">
              <a:latin typeface="Calibri" panose="020F0502020204030204" pitchFamily="34" charset="0"/>
              <a:cs typeface="Calibri" panose="020F0502020204030204" pitchFamily="34" charset="0"/>
            </a:endParaRP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latin typeface="Calibri" panose="020F0502020204030204" pitchFamily="34" charset="0"/>
                <a:cs typeface="Calibri" panose="020F0502020204030204" pitchFamily="34" charset="0"/>
              </a:rPr>
              <a:t>15.06.2020</a:t>
            </a:fld>
            <a:endParaRPr lang="cs-CZ">
              <a:latin typeface="Calibri" panose="020F0502020204030204" pitchFamily="34" charset="0"/>
              <a:cs typeface="Calibri" panose="020F0502020204030204" pitchFamily="34" charset="0"/>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latin typeface="Calibri" panose="020F0502020204030204" pitchFamily="34" charset="0"/>
                <a:cs typeface="Calibri" panose="020F0502020204030204" pitchFamily="34" charset="0"/>
              </a:rPr>
              <a:pPr>
                <a:defRPr/>
              </a:pPr>
              <a:t>3</a:t>
            </a:fld>
            <a:endParaRPr lang="cs-CZ">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73156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latin typeface="Calibri" panose="020F0502020204030204" pitchFamily="34" charset="0"/>
                <a:cs typeface="Calibri" panose="020F0502020204030204" pitchFamily="34" charset="0"/>
              </a:rPr>
              <a:t>Stock </a:t>
            </a:r>
            <a:r>
              <a:rPr lang="cs-CZ" b="1" dirty="0" err="1">
                <a:latin typeface="Calibri" panose="020F0502020204030204" pitchFamily="34" charset="0"/>
                <a:cs typeface="Calibri" panose="020F0502020204030204" pitchFamily="34" charset="0"/>
              </a:rPr>
              <a:t>indicators</a:t>
            </a:r>
            <a:endParaRPr lang="cs-CZ" dirty="0">
              <a:latin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A </a:t>
            </a:r>
            <a:r>
              <a:rPr lang="en-US" sz="2800" b="1" dirty="0">
                <a:latin typeface="Calibri" panose="020F0502020204030204" pitchFamily="34" charset="0"/>
                <a:cs typeface="Calibri" panose="020F0502020204030204" pitchFamily="34" charset="0"/>
              </a:rPr>
              <a:t>stock</a:t>
            </a:r>
            <a:r>
              <a:rPr lang="en-US" sz="2800" dirty="0">
                <a:latin typeface="Calibri" panose="020F0502020204030204" pitchFamily="34" charset="0"/>
                <a:cs typeface="Calibri" panose="020F0502020204030204" pitchFamily="34" charset="0"/>
              </a:rPr>
              <a:t> is a quantity that is measurable at a certain point in time, e.g. 4:00, January 1st, Monday 2010, etc. </a:t>
            </a:r>
            <a:endParaRPr lang="cs-CZ" sz="2800" dirty="0">
              <a:latin typeface="Calibri" panose="020F0502020204030204" pitchFamily="34" charset="0"/>
              <a:cs typeface="Calibri" panose="020F0502020204030204" pitchFamily="34" charset="0"/>
            </a:endParaRPr>
          </a:p>
          <a:p>
            <a:r>
              <a:rPr lang="cs-CZ" sz="2800" dirty="0" err="1">
                <a:latin typeface="Calibri" panose="020F0502020204030204" pitchFamily="34" charset="0"/>
                <a:cs typeface="Calibri" panose="020F0502020204030204" pitchFamily="34" charset="0"/>
              </a:rPr>
              <a:t>Asset</a:t>
            </a:r>
            <a:r>
              <a:rPr lang="cs-CZ" sz="2800"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is a stock variable. At a certain date (</a:t>
            </a:r>
            <a:r>
              <a:rPr lang="cs-CZ" sz="2800" dirty="0" err="1">
                <a:latin typeface="Calibri" panose="020F0502020204030204" pitchFamily="34" charset="0"/>
                <a:cs typeface="Calibri" panose="020F0502020204030204" pitchFamily="34" charset="0"/>
              </a:rPr>
              <a:t>now</a:t>
            </a:r>
            <a:r>
              <a:rPr lang="en-US" sz="2800" dirty="0">
                <a:latin typeface="Calibri" panose="020F0502020204030204" pitchFamily="34" charset="0"/>
                <a:cs typeface="Calibri" panose="020F0502020204030204" pitchFamily="34" charset="0"/>
              </a:rPr>
              <a:t>), the </a:t>
            </a:r>
            <a:r>
              <a:rPr lang="cs-CZ" sz="2800" dirty="0" err="1">
                <a:latin typeface="Calibri" panose="020F0502020204030204" pitchFamily="34" charset="0"/>
                <a:cs typeface="Calibri" panose="020F0502020204030204" pitchFamily="34" charset="0"/>
              </a:rPr>
              <a:t>company</a:t>
            </a:r>
            <a:r>
              <a:rPr lang="cs-CZ" sz="2800"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owns and controls stock of machinery, buildings, accessories, raw materials, etc. </a:t>
            </a:r>
            <a:endParaRPr lang="cs-CZ" sz="2800" dirty="0">
              <a:latin typeface="Calibri" panose="020F0502020204030204" pitchFamily="34" charset="0"/>
              <a:cs typeface="Calibri" panose="020F0502020204030204" pitchFamily="34" charset="0"/>
            </a:endParaRPr>
          </a:p>
          <a:p>
            <a:r>
              <a:rPr lang="cs-CZ" sz="2800" b="1" dirty="0">
                <a:latin typeface="Calibri" panose="020F0502020204030204" pitchFamily="34" charset="0"/>
                <a:cs typeface="Calibri" panose="020F0502020204030204" pitchFamily="34" charset="0"/>
              </a:rPr>
              <a:t>T</a:t>
            </a:r>
            <a:r>
              <a:rPr lang="en-US" sz="2800" b="1" dirty="0">
                <a:latin typeface="Calibri" panose="020F0502020204030204" pitchFamily="34" charset="0"/>
                <a:cs typeface="Calibri" panose="020F0502020204030204" pitchFamily="34" charset="0"/>
              </a:rPr>
              <a:t>he stock does not have a time dimension </a:t>
            </a:r>
            <a:r>
              <a:rPr lang="en-US" sz="2800" dirty="0">
                <a:latin typeface="Calibri" panose="020F0502020204030204" pitchFamily="34" charset="0"/>
                <a:cs typeface="Calibri" panose="020F0502020204030204" pitchFamily="34" charset="0"/>
              </a:rPr>
              <a:t>(length of time).</a:t>
            </a:r>
          </a:p>
          <a:p>
            <a:r>
              <a:rPr lang="en-US" sz="2800" dirty="0">
                <a:latin typeface="Calibri" panose="020F0502020204030204" pitchFamily="34" charset="0"/>
                <a:cs typeface="Calibri" panose="020F0502020204030204" pitchFamily="34" charset="0"/>
              </a:rPr>
              <a:t>Examples of stocks are: wealth, foreign debts, loan, inventories (not change in inventories),</a:t>
            </a:r>
            <a:r>
              <a:rPr lang="cs-CZ" sz="2800"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money supply (amount of money), population, etc.</a:t>
            </a: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latin typeface="Calibri" panose="020F0502020204030204" pitchFamily="34" charset="0"/>
                <a:cs typeface="Calibri" panose="020F0502020204030204" pitchFamily="34" charset="0"/>
              </a:rPr>
              <a:t>15.06.2020</a:t>
            </a:fld>
            <a:endParaRPr lang="cs-CZ">
              <a:latin typeface="Calibri" panose="020F0502020204030204" pitchFamily="34" charset="0"/>
              <a:cs typeface="Calibri" panose="020F0502020204030204" pitchFamily="34" charset="0"/>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latin typeface="Calibri" panose="020F0502020204030204" pitchFamily="34" charset="0"/>
                <a:cs typeface="Calibri" panose="020F0502020204030204" pitchFamily="34" charset="0"/>
              </a:rPr>
              <a:pPr>
                <a:defRPr/>
              </a:pPr>
              <a:t>4</a:t>
            </a:fld>
            <a:endParaRPr lang="cs-CZ">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377850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latin typeface="Calibri" panose="020F0502020204030204" pitchFamily="34" charset="0"/>
                <a:cs typeface="Calibri" panose="020F0502020204030204" pitchFamily="34" charset="0"/>
              </a:rPr>
              <a:t>Comparing</a:t>
            </a:r>
            <a:r>
              <a:rPr lang="cs-CZ" b="1" dirty="0">
                <a:latin typeface="Calibri" panose="020F0502020204030204" pitchFamily="34" charset="0"/>
                <a:cs typeface="Calibri" panose="020F0502020204030204" pitchFamily="34" charset="0"/>
              </a:rPr>
              <a:t> </a:t>
            </a:r>
            <a:r>
              <a:rPr lang="cs-CZ" b="1" dirty="0" err="1">
                <a:latin typeface="Calibri" panose="020F0502020204030204" pitchFamily="34" charset="0"/>
                <a:cs typeface="Calibri" panose="020F0502020204030204" pitchFamily="34" charset="0"/>
              </a:rPr>
              <a:t>stocks</a:t>
            </a:r>
            <a:r>
              <a:rPr lang="cs-CZ" b="1" dirty="0">
                <a:latin typeface="Calibri" panose="020F0502020204030204" pitchFamily="34" charset="0"/>
                <a:cs typeface="Calibri" panose="020F0502020204030204" pitchFamily="34" charset="0"/>
              </a:rPr>
              <a:t> and </a:t>
            </a:r>
            <a:r>
              <a:rPr lang="cs-CZ" b="1" dirty="0" err="1">
                <a:latin typeface="Calibri" panose="020F0502020204030204" pitchFamily="34" charset="0"/>
                <a:cs typeface="Calibri" panose="020F0502020204030204" pitchFamily="34" charset="0"/>
              </a:rPr>
              <a:t>flows</a:t>
            </a:r>
            <a:endParaRPr lang="cs-CZ" dirty="0">
              <a:latin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Stocks and flows have different units and are thus not comparable</a:t>
            </a:r>
            <a:r>
              <a:rPr lang="cs-CZ" sz="2800" dirty="0">
                <a:latin typeface="Calibri" panose="020F0502020204030204" pitchFamily="34" charset="0"/>
                <a:cs typeface="Calibri" panose="020F0502020204030204" pitchFamily="34" charset="0"/>
              </a:rPr>
              <a:t>.</a:t>
            </a:r>
            <a:r>
              <a:rPr lang="en-US" sz="2800" dirty="0">
                <a:latin typeface="Calibri" panose="020F0502020204030204" pitchFamily="34" charset="0"/>
                <a:cs typeface="Calibri" panose="020F0502020204030204" pitchFamily="34" charset="0"/>
              </a:rPr>
              <a:t> However, one may meaningfully take ratios of stocks and flows, or multiply or divide them. </a:t>
            </a:r>
          </a:p>
          <a:p>
            <a:r>
              <a:rPr lang="en-US" sz="2800" b="1" dirty="0">
                <a:latin typeface="Calibri" panose="020F0502020204030204" pitchFamily="34" charset="0"/>
                <a:cs typeface="Calibri" panose="020F0502020204030204" pitchFamily="34" charset="0"/>
              </a:rPr>
              <a:t>The ratio of a stock over a flow </a:t>
            </a:r>
            <a:r>
              <a:rPr lang="en-US" sz="2800" dirty="0">
                <a:latin typeface="Calibri" panose="020F0502020204030204" pitchFamily="34" charset="0"/>
                <a:cs typeface="Calibri" panose="020F0502020204030204" pitchFamily="34" charset="0"/>
              </a:rPr>
              <a:t>has units of </a:t>
            </a:r>
            <a:r>
              <a:rPr lang="cs-CZ" sz="2800" dirty="0">
                <a:latin typeface="Calibri" panose="020F0502020204030204" pitchFamily="34" charset="0"/>
                <a:cs typeface="Calibri" panose="020F0502020204030204" pitchFamily="34" charset="0"/>
              </a:rPr>
              <a:t/>
            </a:r>
            <a:br>
              <a:rPr lang="cs-CZ" sz="2800" dirty="0">
                <a:latin typeface="Calibri" panose="020F0502020204030204" pitchFamily="34" charset="0"/>
                <a:cs typeface="Calibri" panose="020F0502020204030204" pitchFamily="34" charset="0"/>
              </a:rPr>
            </a:br>
            <a:r>
              <a:rPr lang="cs-CZ" sz="2800"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(units) / (units / time) = time.</a:t>
            </a:r>
            <a:r>
              <a:rPr lang="cs-CZ" sz="2800" dirty="0">
                <a:latin typeface="Calibri" panose="020F0502020204030204" pitchFamily="34" charset="0"/>
                <a:cs typeface="Calibri" panose="020F0502020204030204" pitchFamily="34" charset="0"/>
              </a:rPr>
              <a:t/>
            </a:r>
            <a:br>
              <a:rPr lang="cs-CZ"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For example, the debt to GDP ratio has units of years, which yields the interpretation of the debt to GDP ratio as </a:t>
            </a:r>
            <a:r>
              <a:rPr lang="cs-CZ" sz="2800" dirty="0">
                <a:latin typeface="Calibri" panose="020F0502020204030204" pitchFamily="34" charset="0"/>
                <a:cs typeface="Calibri" panose="020F0502020204030204" pitchFamily="34" charset="0"/>
              </a:rPr>
              <a:t>„</a:t>
            </a:r>
            <a:r>
              <a:rPr lang="en-US" sz="2800" i="1" dirty="0">
                <a:latin typeface="Calibri" panose="020F0502020204030204" pitchFamily="34" charset="0"/>
                <a:cs typeface="Calibri" panose="020F0502020204030204" pitchFamily="34" charset="0"/>
              </a:rPr>
              <a:t>number of years to pay off all debt, assuming that all GDP is devoted to debt repayment</a:t>
            </a:r>
            <a:r>
              <a:rPr lang="cs-CZ" sz="2800" i="1" dirty="0">
                <a:latin typeface="Calibri" panose="020F0502020204030204" pitchFamily="34" charset="0"/>
                <a:cs typeface="Calibri" panose="020F0502020204030204" pitchFamily="34" charset="0"/>
              </a:rPr>
              <a:t>“</a:t>
            </a:r>
            <a:r>
              <a:rPr lang="en-US" sz="2800" dirty="0">
                <a:latin typeface="Calibri" panose="020F0502020204030204" pitchFamily="34" charset="0"/>
                <a:cs typeface="Calibri" panose="020F0502020204030204" pitchFamily="34" charset="0"/>
              </a:rPr>
              <a:t>.</a:t>
            </a:r>
          </a:p>
          <a:p>
            <a:r>
              <a:rPr lang="en-US" sz="2800" b="1" dirty="0">
                <a:latin typeface="Calibri" panose="020F0502020204030204" pitchFamily="34" charset="0"/>
                <a:cs typeface="Calibri" panose="020F0502020204030204" pitchFamily="34" charset="0"/>
              </a:rPr>
              <a:t>The ratio of a flow to a stock </a:t>
            </a:r>
            <a:r>
              <a:rPr lang="en-US" sz="2800" dirty="0">
                <a:latin typeface="Calibri" panose="020F0502020204030204" pitchFamily="34" charset="0"/>
                <a:cs typeface="Calibri" panose="020F0502020204030204" pitchFamily="34" charset="0"/>
              </a:rPr>
              <a:t>has units </a:t>
            </a:r>
            <a:r>
              <a:rPr lang="en-US" sz="2800" dirty="0" smtClean="0">
                <a:latin typeface="Calibri" panose="020F0502020204030204" pitchFamily="34" charset="0"/>
                <a:cs typeface="Calibri" panose="020F0502020204030204" pitchFamily="34" charset="0"/>
              </a:rPr>
              <a:t>1 </a:t>
            </a:r>
            <a:r>
              <a:rPr lang="en-US" sz="2800" dirty="0">
                <a:latin typeface="Calibri" panose="020F0502020204030204" pitchFamily="34" charset="0"/>
                <a:cs typeface="Calibri" panose="020F0502020204030204" pitchFamily="34" charset="0"/>
              </a:rPr>
              <a:t>/ time.</a:t>
            </a:r>
            <a:r>
              <a:rPr lang="cs-CZ" sz="2800" dirty="0">
                <a:latin typeface="Calibri" panose="020F0502020204030204" pitchFamily="34" charset="0"/>
                <a:cs typeface="Calibri" panose="020F0502020204030204" pitchFamily="34" charset="0"/>
              </a:rPr>
              <a:t/>
            </a:r>
            <a:br>
              <a:rPr lang="cs-CZ"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For example, the velocity of money is defined as nominal GDP / nominal money supply; it has units of (dollars / year) / dollars = 1 / year.</a:t>
            </a: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latin typeface="Calibri" panose="020F0502020204030204" pitchFamily="34" charset="0"/>
                <a:cs typeface="Calibri" panose="020F0502020204030204" pitchFamily="34" charset="0"/>
              </a:rPr>
              <a:t>15.06.2020</a:t>
            </a:fld>
            <a:endParaRPr lang="cs-CZ">
              <a:latin typeface="Calibri" panose="020F0502020204030204" pitchFamily="34" charset="0"/>
              <a:cs typeface="Calibri" panose="020F0502020204030204" pitchFamily="34" charset="0"/>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latin typeface="Calibri" panose="020F0502020204030204" pitchFamily="34" charset="0"/>
                <a:cs typeface="Calibri" panose="020F0502020204030204" pitchFamily="34" charset="0"/>
              </a:rPr>
              <a:pPr>
                <a:defRPr/>
              </a:pPr>
              <a:t>5</a:t>
            </a:fld>
            <a:endParaRPr lang="cs-CZ">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362895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latin typeface="Calibri" panose="020F0502020204030204" pitchFamily="34" charset="0"/>
                <a:cs typeface="Calibri" panose="020F0502020204030204" pitchFamily="34" charset="0"/>
              </a:rPr>
              <a:t>Stocks and flows in financial analysis</a:t>
            </a:r>
            <a:endParaRPr lang="cs-CZ" dirty="0">
              <a:latin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p:txBody>
          <a:bodyPr/>
          <a:lstStyle/>
          <a:p>
            <a:r>
              <a:rPr lang="cs-CZ" sz="2800" dirty="0">
                <a:latin typeface="Calibri" panose="020F0502020204030204" pitchFamily="34" charset="0"/>
                <a:cs typeface="Calibri" panose="020F0502020204030204" pitchFamily="34" charset="0"/>
              </a:rPr>
              <a:t>A </a:t>
            </a:r>
            <a:r>
              <a:rPr lang="en-US" sz="2800" b="1" dirty="0">
                <a:latin typeface="Calibri" panose="020F0502020204030204" pitchFamily="34" charset="0"/>
                <a:cs typeface="Calibri" panose="020F0502020204030204" pitchFamily="34" charset="0"/>
              </a:rPr>
              <a:t>stock</a:t>
            </a:r>
            <a:r>
              <a:rPr lang="en-US" sz="2800" dirty="0">
                <a:latin typeface="Calibri" panose="020F0502020204030204" pitchFamily="34" charset="0"/>
                <a:cs typeface="Calibri" panose="020F0502020204030204" pitchFamily="34" charset="0"/>
              </a:rPr>
              <a:t> indicates the value of an asset at a balance date (or point in time), while a </a:t>
            </a:r>
            <a:r>
              <a:rPr lang="en-US" sz="2800" b="1" dirty="0">
                <a:latin typeface="Calibri" panose="020F0502020204030204" pitchFamily="34" charset="0"/>
                <a:cs typeface="Calibri" panose="020F0502020204030204" pitchFamily="34" charset="0"/>
              </a:rPr>
              <a:t>flow</a:t>
            </a:r>
            <a:r>
              <a:rPr lang="en-US" sz="2800" dirty="0">
                <a:latin typeface="Calibri" panose="020F0502020204030204" pitchFamily="34" charset="0"/>
                <a:cs typeface="Calibri" panose="020F0502020204030204" pitchFamily="34" charset="0"/>
              </a:rPr>
              <a:t> refers to the total value of transactions during an accounting period. </a:t>
            </a:r>
            <a:endParaRPr lang="cs-CZ"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If the flow value of an economic activity is divided by the average stock value during an accounting period, we obtain a measure of the number of </a:t>
            </a:r>
            <a:r>
              <a:rPr lang="en-US" sz="2800" b="1" dirty="0">
                <a:latin typeface="Calibri" panose="020F0502020204030204" pitchFamily="34" charset="0"/>
                <a:cs typeface="Calibri" panose="020F0502020204030204" pitchFamily="34" charset="0"/>
              </a:rPr>
              <a:t>turnovers</a:t>
            </a:r>
            <a:r>
              <a:rPr lang="en-US" sz="2800" dirty="0">
                <a:latin typeface="Calibri" panose="020F0502020204030204" pitchFamily="34" charset="0"/>
                <a:cs typeface="Calibri" panose="020F0502020204030204" pitchFamily="34" charset="0"/>
              </a:rPr>
              <a:t> of a stock in that accounting period. </a:t>
            </a:r>
            <a:endParaRPr lang="cs-CZ"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 person or company might have stocks of money, financial assets, liabilities, wealth, capital, inventories, and </a:t>
            </a:r>
            <a:r>
              <a:rPr lang="en-US" sz="2800" dirty="0" err="1">
                <a:latin typeface="Calibri" panose="020F0502020204030204" pitchFamily="34" charset="0"/>
                <a:cs typeface="Calibri" panose="020F0502020204030204" pitchFamily="34" charset="0"/>
              </a:rPr>
              <a:t>labour</a:t>
            </a:r>
            <a:r>
              <a:rPr lang="en-US" sz="2800" dirty="0">
                <a:latin typeface="Calibri" panose="020F0502020204030204" pitchFamily="34" charset="0"/>
                <a:cs typeface="Calibri" panose="020F0502020204030204" pitchFamily="34" charset="0"/>
              </a:rPr>
              <a:t> power. </a:t>
            </a:r>
            <a:endParaRPr lang="cs-CZ"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Flow variables include income, spending, saving, debt repayment, fixed investment, inventory investment, and </a:t>
            </a:r>
            <a:r>
              <a:rPr lang="en-US" sz="2800" dirty="0" err="1">
                <a:latin typeface="Calibri" panose="020F0502020204030204" pitchFamily="34" charset="0"/>
                <a:cs typeface="Calibri" panose="020F0502020204030204" pitchFamily="34" charset="0"/>
              </a:rPr>
              <a:t>labour</a:t>
            </a:r>
            <a:r>
              <a:rPr lang="en-US" sz="2800" dirty="0">
                <a:latin typeface="Calibri" panose="020F0502020204030204" pitchFamily="34" charset="0"/>
                <a:cs typeface="Calibri" panose="020F0502020204030204" pitchFamily="34" charset="0"/>
              </a:rPr>
              <a:t> utilization. </a:t>
            </a:r>
            <a:endParaRPr lang="cs-CZ" sz="2800" dirty="0">
              <a:latin typeface="Calibri" panose="020F0502020204030204" pitchFamily="34" charset="0"/>
              <a:cs typeface="Calibri" panose="020F0502020204030204" pitchFamily="34" charset="0"/>
            </a:endParaRP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latin typeface="Calibri" panose="020F0502020204030204" pitchFamily="34" charset="0"/>
                <a:cs typeface="Calibri" panose="020F0502020204030204" pitchFamily="34" charset="0"/>
              </a:rPr>
              <a:t>15.06.2020</a:t>
            </a:fld>
            <a:endParaRPr lang="cs-CZ">
              <a:latin typeface="Calibri" panose="020F0502020204030204" pitchFamily="34" charset="0"/>
              <a:cs typeface="Calibri" panose="020F0502020204030204" pitchFamily="34" charset="0"/>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latin typeface="Calibri" panose="020F0502020204030204" pitchFamily="34" charset="0"/>
                <a:cs typeface="Calibri" panose="020F0502020204030204" pitchFamily="34" charset="0"/>
              </a:rPr>
              <a:pPr>
                <a:defRPr/>
              </a:pPr>
              <a:t>6</a:t>
            </a:fld>
            <a:endParaRPr lang="cs-CZ">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547634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latin typeface="Calibri" panose="020F0502020204030204" pitchFamily="34" charset="0"/>
                <a:cs typeface="Calibri" panose="020F0502020204030204" pitchFamily="34" charset="0"/>
              </a:rPr>
              <a:t>Examples from accounting, finance</a:t>
            </a:r>
            <a:endParaRPr lang="cs-CZ" dirty="0">
              <a:latin typeface="Calibri" panose="020F0502020204030204" pitchFamily="34" charset="0"/>
              <a:cs typeface="Calibri" panose="020F0502020204030204" pitchFamily="34" charset="0"/>
            </a:endParaRPr>
          </a:p>
        </p:txBody>
      </p:sp>
      <p:graphicFrame>
        <p:nvGraphicFramePr>
          <p:cNvPr id="6" name="Zástupný symbol pro obsah 5"/>
          <p:cNvGraphicFramePr>
            <a:graphicFrameLocks noGrp="1"/>
          </p:cNvGraphicFramePr>
          <p:nvPr>
            <p:ph idx="1"/>
            <p:extLst>
              <p:ext uri="{D42A27DB-BD31-4B8C-83A1-F6EECF244321}">
                <p14:modId xmlns:p14="http://schemas.microsoft.com/office/powerpoint/2010/main" val="3090282958"/>
              </p:ext>
            </p:extLst>
          </p:nvPr>
        </p:nvGraphicFramePr>
        <p:xfrm>
          <a:off x="534988" y="1187450"/>
          <a:ext cx="9623425" cy="4983988"/>
        </p:xfrm>
        <a:graphic>
          <a:graphicData uri="http://schemas.openxmlformats.org/drawingml/2006/table">
            <a:tbl>
              <a:tblPr firstRow="1" bandRow="1">
                <a:tableStyleId>{5C22544A-7EE6-4342-B048-85BDC9FD1C3A}</a:tableStyleId>
              </a:tblPr>
              <a:tblGrid>
                <a:gridCol w="1924685">
                  <a:extLst>
                    <a:ext uri="{9D8B030D-6E8A-4147-A177-3AD203B41FA5}">
                      <a16:colId xmlns:a16="http://schemas.microsoft.com/office/drawing/2014/main" val="1640072335"/>
                    </a:ext>
                  </a:extLst>
                </a:gridCol>
                <a:gridCol w="1924685">
                  <a:extLst>
                    <a:ext uri="{9D8B030D-6E8A-4147-A177-3AD203B41FA5}">
                      <a16:colId xmlns:a16="http://schemas.microsoft.com/office/drawing/2014/main" val="2608052150"/>
                    </a:ext>
                  </a:extLst>
                </a:gridCol>
                <a:gridCol w="1924685">
                  <a:extLst>
                    <a:ext uri="{9D8B030D-6E8A-4147-A177-3AD203B41FA5}">
                      <a16:colId xmlns:a16="http://schemas.microsoft.com/office/drawing/2014/main" val="1345868211"/>
                    </a:ext>
                  </a:extLst>
                </a:gridCol>
                <a:gridCol w="1924685">
                  <a:extLst>
                    <a:ext uri="{9D8B030D-6E8A-4147-A177-3AD203B41FA5}">
                      <a16:colId xmlns:a16="http://schemas.microsoft.com/office/drawing/2014/main" val="2661033918"/>
                    </a:ext>
                  </a:extLst>
                </a:gridCol>
                <a:gridCol w="1924685">
                  <a:extLst>
                    <a:ext uri="{9D8B030D-6E8A-4147-A177-3AD203B41FA5}">
                      <a16:colId xmlns:a16="http://schemas.microsoft.com/office/drawing/2014/main" val="1847183697"/>
                    </a:ext>
                  </a:extLst>
                </a:gridCol>
              </a:tblGrid>
              <a:tr h="370840">
                <a:tc>
                  <a:txBody>
                    <a:bodyPr/>
                    <a:lstStyle/>
                    <a:p>
                      <a:pPr algn="ctr">
                        <a:lnSpc>
                          <a:spcPct val="120000"/>
                        </a:lnSpc>
                        <a:spcAft>
                          <a:spcPts val="600"/>
                        </a:spcAft>
                      </a:pPr>
                      <a:r>
                        <a:rPr lang="en-GB" sz="2800" dirty="0">
                          <a:effectLst/>
                          <a:latin typeface="Calibri" panose="020F0502020204030204" pitchFamily="34" charset="0"/>
                          <a:ea typeface="Calibri"/>
                          <a:cs typeface="Calibri" panose="020F0502020204030204" pitchFamily="34" charset="0"/>
                        </a:rPr>
                        <a:t>Stock</a:t>
                      </a:r>
                      <a:endParaRPr lang="cs-CZ" sz="2800" dirty="0">
                        <a:effectLst/>
                        <a:latin typeface="Calibri" panose="020F0502020204030204" pitchFamily="34" charset="0"/>
                        <a:ea typeface="Calibri"/>
                        <a:cs typeface="Calibri" panose="020F0502020204030204" pitchFamily="34" charset="0"/>
                      </a:endParaRPr>
                    </a:p>
                  </a:txBody>
                  <a:tcPr marL="68580" marR="68580" marT="0" marB="0" anchor="ctr"/>
                </a:tc>
                <a:tc>
                  <a:txBody>
                    <a:bodyPr/>
                    <a:lstStyle/>
                    <a:p>
                      <a:pPr algn="ctr">
                        <a:lnSpc>
                          <a:spcPct val="120000"/>
                        </a:lnSpc>
                        <a:spcAft>
                          <a:spcPts val="600"/>
                        </a:spcAft>
                      </a:pPr>
                      <a:r>
                        <a:rPr lang="en-GB" sz="2800" dirty="0">
                          <a:effectLst/>
                          <a:latin typeface="Calibri" panose="020F0502020204030204" pitchFamily="34" charset="0"/>
                          <a:ea typeface="Calibri"/>
                          <a:cs typeface="Calibri" panose="020F0502020204030204" pitchFamily="34" charset="0"/>
                        </a:rPr>
                        <a:t>Possible units of stock</a:t>
                      </a:r>
                      <a:endParaRPr lang="cs-CZ" sz="2800" dirty="0">
                        <a:effectLst/>
                        <a:latin typeface="Calibri" panose="020F0502020204030204" pitchFamily="34" charset="0"/>
                        <a:ea typeface="Calibri"/>
                        <a:cs typeface="Calibri" panose="020F0502020204030204" pitchFamily="34" charset="0"/>
                      </a:endParaRPr>
                    </a:p>
                  </a:txBody>
                  <a:tcPr marL="68580" marR="68580" marT="0" marB="0" anchor="ctr"/>
                </a:tc>
                <a:tc>
                  <a:txBody>
                    <a:bodyPr/>
                    <a:lstStyle/>
                    <a:p>
                      <a:pPr algn="ctr">
                        <a:lnSpc>
                          <a:spcPct val="120000"/>
                        </a:lnSpc>
                        <a:spcAft>
                          <a:spcPts val="600"/>
                        </a:spcAft>
                      </a:pPr>
                      <a:r>
                        <a:rPr lang="en-GB" sz="2800" dirty="0">
                          <a:effectLst/>
                          <a:latin typeface="Calibri" panose="020F0502020204030204" pitchFamily="34" charset="0"/>
                          <a:ea typeface="Calibri"/>
                          <a:cs typeface="Calibri" panose="020F0502020204030204" pitchFamily="34" charset="0"/>
                        </a:rPr>
                        <a:t>Inflow</a:t>
                      </a:r>
                      <a:endParaRPr lang="cs-CZ" sz="2800" dirty="0">
                        <a:effectLst/>
                        <a:latin typeface="Calibri" panose="020F0502020204030204" pitchFamily="34" charset="0"/>
                        <a:ea typeface="Calibri"/>
                        <a:cs typeface="Calibri" panose="020F0502020204030204" pitchFamily="34" charset="0"/>
                      </a:endParaRPr>
                    </a:p>
                  </a:txBody>
                  <a:tcPr marL="68580" marR="68580" marT="0" marB="0" anchor="ctr"/>
                </a:tc>
                <a:tc>
                  <a:txBody>
                    <a:bodyPr/>
                    <a:lstStyle/>
                    <a:p>
                      <a:pPr algn="ctr">
                        <a:lnSpc>
                          <a:spcPct val="120000"/>
                        </a:lnSpc>
                        <a:spcAft>
                          <a:spcPts val="600"/>
                        </a:spcAft>
                      </a:pPr>
                      <a:r>
                        <a:rPr lang="en-GB" sz="2800" dirty="0">
                          <a:effectLst/>
                          <a:latin typeface="Calibri" panose="020F0502020204030204" pitchFamily="34" charset="0"/>
                          <a:ea typeface="Calibri"/>
                          <a:cs typeface="Calibri" panose="020F0502020204030204" pitchFamily="34" charset="0"/>
                        </a:rPr>
                        <a:t>Outflow</a:t>
                      </a:r>
                      <a:endParaRPr lang="cs-CZ" sz="2800" dirty="0">
                        <a:effectLst/>
                        <a:latin typeface="Calibri" panose="020F0502020204030204" pitchFamily="34" charset="0"/>
                        <a:ea typeface="Calibri"/>
                        <a:cs typeface="Calibri" panose="020F0502020204030204" pitchFamily="34" charset="0"/>
                      </a:endParaRPr>
                    </a:p>
                  </a:txBody>
                  <a:tcPr marL="68580" marR="68580" marT="0" marB="0" anchor="ctr"/>
                </a:tc>
                <a:tc>
                  <a:txBody>
                    <a:bodyPr/>
                    <a:lstStyle/>
                    <a:p>
                      <a:pPr algn="ctr">
                        <a:lnSpc>
                          <a:spcPct val="120000"/>
                        </a:lnSpc>
                        <a:spcAft>
                          <a:spcPts val="600"/>
                        </a:spcAft>
                      </a:pPr>
                      <a:r>
                        <a:rPr lang="en-GB" sz="2800" dirty="0">
                          <a:effectLst/>
                          <a:latin typeface="Calibri" panose="020F0502020204030204" pitchFamily="34" charset="0"/>
                          <a:ea typeface="Calibri"/>
                          <a:cs typeface="Calibri" panose="020F0502020204030204" pitchFamily="34" charset="0"/>
                        </a:rPr>
                        <a:t>Possible units of flow</a:t>
                      </a:r>
                      <a:endParaRPr lang="cs-CZ" sz="2800" dirty="0">
                        <a:effectLst/>
                        <a:latin typeface="Calibri" panose="020F0502020204030204" pitchFamily="34" charset="0"/>
                        <a:ea typeface="Calibri"/>
                        <a:cs typeface="Calibri" panose="020F0502020204030204" pitchFamily="34" charset="0"/>
                      </a:endParaRPr>
                    </a:p>
                  </a:txBody>
                  <a:tcPr marL="68580" marR="68580" marT="0" marB="0" anchor="ctr"/>
                </a:tc>
                <a:extLst>
                  <a:ext uri="{0D108BD9-81ED-4DB2-BD59-A6C34878D82A}">
                    <a16:rowId xmlns:a16="http://schemas.microsoft.com/office/drawing/2014/main" val="2020905221"/>
                  </a:ext>
                </a:extLst>
              </a:tr>
              <a:tr h="370840">
                <a:tc>
                  <a:txBody>
                    <a:bodyPr/>
                    <a:lstStyle/>
                    <a:p>
                      <a:pPr>
                        <a:lnSpc>
                          <a:spcPct val="120000"/>
                        </a:lnSpc>
                        <a:spcAft>
                          <a:spcPts val="600"/>
                        </a:spcAft>
                      </a:pPr>
                      <a:r>
                        <a:rPr lang="en-GB" sz="2800" dirty="0">
                          <a:effectLst/>
                          <a:latin typeface="Calibri" panose="020F0502020204030204" pitchFamily="34" charset="0"/>
                          <a:ea typeface="Calibri"/>
                          <a:cs typeface="Calibri" panose="020F0502020204030204" pitchFamily="34" charset="0"/>
                        </a:rPr>
                        <a:t>bank balance</a:t>
                      </a:r>
                      <a:endParaRPr lang="cs-CZ" sz="2800" dirty="0">
                        <a:effectLst/>
                        <a:latin typeface="Calibri" panose="020F0502020204030204" pitchFamily="34" charset="0"/>
                        <a:ea typeface="Calibri"/>
                        <a:cs typeface="Calibri" panose="020F0502020204030204" pitchFamily="34" charset="0"/>
                      </a:endParaRPr>
                    </a:p>
                  </a:txBody>
                  <a:tcPr marL="68580" marR="68580" marT="0" marB="0" anchor="ctr"/>
                </a:tc>
                <a:tc>
                  <a:txBody>
                    <a:bodyPr/>
                    <a:lstStyle/>
                    <a:p>
                      <a:pPr algn="ctr">
                        <a:lnSpc>
                          <a:spcPct val="120000"/>
                        </a:lnSpc>
                        <a:spcAft>
                          <a:spcPts val="600"/>
                        </a:spcAft>
                      </a:pPr>
                      <a:r>
                        <a:rPr lang="en-GB" sz="2800" dirty="0">
                          <a:effectLst/>
                          <a:latin typeface="Calibri" panose="020F0502020204030204" pitchFamily="34" charset="0"/>
                          <a:ea typeface="Calibri"/>
                          <a:cs typeface="Calibri" panose="020F0502020204030204" pitchFamily="34" charset="0"/>
                        </a:rPr>
                        <a:t>euros</a:t>
                      </a:r>
                      <a:endParaRPr lang="cs-CZ" sz="2800" dirty="0">
                        <a:effectLst/>
                        <a:latin typeface="Calibri" panose="020F0502020204030204" pitchFamily="34" charset="0"/>
                        <a:ea typeface="Calibri"/>
                        <a:cs typeface="Calibri" panose="020F0502020204030204" pitchFamily="34" charset="0"/>
                      </a:endParaRPr>
                    </a:p>
                  </a:txBody>
                  <a:tcPr marL="68580" marR="68580" marT="0" marB="0" anchor="ctr"/>
                </a:tc>
                <a:tc>
                  <a:txBody>
                    <a:bodyPr/>
                    <a:lstStyle/>
                    <a:p>
                      <a:pPr algn="ctr">
                        <a:lnSpc>
                          <a:spcPct val="120000"/>
                        </a:lnSpc>
                        <a:spcAft>
                          <a:spcPts val="600"/>
                        </a:spcAft>
                      </a:pPr>
                      <a:r>
                        <a:rPr lang="en-GB" sz="2800" dirty="0">
                          <a:effectLst/>
                          <a:latin typeface="Calibri" panose="020F0502020204030204" pitchFamily="34" charset="0"/>
                          <a:ea typeface="Calibri"/>
                          <a:cs typeface="Calibri" panose="020F0502020204030204" pitchFamily="34" charset="0"/>
                        </a:rPr>
                        <a:t>deposits, interest</a:t>
                      </a:r>
                      <a:endParaRPr lang="cs-CZ" sz="2800" dirty="0">
                        <a:effectLst/>
                        <a:latin typeface="Calibri" panose="020F0502020204030204" pitchFamily="34" charset="0"/>
                        <a:ea typeface="Calibri"/>
                        <a:cs typeface="Calibri" panose="020F0502020204030204" pitchFamily="34" charset="0"/>
                      </a:endParaRPr>
                    </a:p>
                  </a:txBody>
                  <a:tcPr marL="68580" marR="68580" marT="0" marB="0" anchor="ctr"/>
                </a:tc>
                <a:tc>
                  <a:txBody>
                    <a:bodyPr/>
                    <a:lstStyle/>
                    <a:p>
                      <a:pPr algn="ctr">
                        <a:lnSpc>
                          <a:spcPct val="120000"/>
                        </a:lnSpc>
                        <a:spcAft>
                          <a:spcPts val="600"/>
                        </a:spcAft>
                      </a:pPr>
                      <a:r>
                        <a:rPr lang="en-GB" sz="2800">
                          <a:effectLst/>
                          <a:latin typeface="Calibri" panose="020F0502020204030204" pitchFamily="34" charset="0"/>
                          <a:ea typeface="Calibri"/>
                          <a:cs typeface="Calibri" panose="020F0502020204030204" pitchFamily="34" charset="0"/>
                        </a:rPr>
                        <a:t>withdrawals</a:t>
                      </a:r>
                      <a:endParaRPr lang="cs-CZ" sz="2800">
                        <a:effectLst/>
                        <a:latin typeface="Calibri" panose="020F0502020204030204" pitchFamily="34" charset="0"/>
                        <a:ea typeface="Calibri"/>
                        <a:cs typeface="Calibri" panose="020F0502020204030204" pitchFamily="34" charset="0"/>
                      </a:endParaRPr>
                    </a:p>
                  </a:txBody>
                  <a:tcPr marL="68580" marR="68580" marT="0" marB="0" anchor="ctr"/>
                </a:tc>
                <a:tc>
                  <a:txBody>
                    <a:bodyPr/>
                    <a:lstStyle/>
                    <a:p>
                      <a:pPr algn="ctr">
                        <a:lnSpc>
                          <a:spcPct val="120000"/>
                        </a:lnSpc>
                        <a:spcAft>
                          <a:spcPts val="600"/>
                        </a:spcAft>
                      </a:pPr>
                      <a:r>
                        <a:rPr lang="en-GB" sz="2800">
                          <a:effectLst/>
                          <a:latin typeface="Calibri" panose="020F0502020204030204" pitchFamily="34" charset="0"/>
                          <a:ea typeface="Calibri"/>
                          <a:cs typeface="Calibri" panose="020F0502020204030204" pitchFamily="34" charset="0"/>
                        </a:rPr>
                        <a:t>euros per month</a:t>
                      </a:r>
                      <a:endParaRPr lang="cs-CZ" sz="2800">
                        <a:effectLst/>
                        <a:latin typeface="Calibri" panose="020F0502020204030204" pitchFamily="34" charset="0"/>
                        <a:ea typeface="Calibri"/>
                        <a:cs typeface="Calibri" panose="020F0502020204030204" pitchFamily="34" charset="0"/>
                      </a:endParaRPr>
                    </a:p>
                  </a:txBody>
                  <a:tcPr marL="68580" marR="68580" marT="0" marB="0" anchor="ctr"/>
                </a:tc>
                <a:extLst>
                  <a:ext uri="{0D108BD9-81ED-4DB2-BD59-A6C34878D82A}">
                    <a16:rowId xmlns:a16="http://schemas.microsoft.com/office/drawing/2014/main" val="179309408"/>
                  </a:ext>
                </a:extLst>
              </a:tr>
              <a:tr h="370840">
                <a:tc>
                  <a:txBody>
                    <a:bodyPr/>
                    <a:lstStyle/>
                    <a:p>
                      <a:pPr>
                        <a:lnSpc>
                          <a:spcPct val="120000"/>
                        </a:lnSpc>
                        <a:spcAft>
                          <a:spcPts val="600"/>
                        </a:spcAft>
                      </a:pPr>
                      <a:r>
                        <a:rPr lang="en-GB" sz="2800">
                          <a:effectLst/>
                          <a:latin typeface="Calibri" panose="020F0502020204030204" pitchFamily="34" charset="0"/>
                          <a:ea typeface="Calibri"/>
                          <a:cs typeface="Calibri" panose="020F0502020204030204" pitchFamily="34" charset="0"/>
                        </a:rPr>
                        <a:t>inventory of products</a:t>
                      </a:r>
                      <a:endParaRPr lang="cs-CZ" sz="2800">
                        <a:effectLst/>
                        <a:latin typeface="Calibri" panose="020F0502020204030204" pitchFamily="34" charset="0"/>
                        <a:ea typeface="Calibri"/>
                        <a:cs typeface="Calibri" panose="020F0502020204030204" pitchFamily="34" charset="0"/>
                      </a:endParaRPr>
                    </a:p>
                  </a:txBody>
                  <a:tcPr marL="68580" marR="68580" marT="0" marB="0" anchor="ctr"/>
                </a:tc>
                <a:tc>
                  <a:txBody>
                    <a:bodyPr/>
                    <a:lstStyle/>
                    <a:p>
                      <a:pPr algn="ctr">
                        <a:lnSpc>
                          <a:spcPct val="120000"/>
                        </a:lnSpc>
                        <a:spcAft>
                          <a:spcPts val="600"/>
                        </a:spcAft>
                      </a:pPr>
                      <a:r>
                        <a:rPr lang="en-GB" sz="2800" dirty="0">
                          <a:effectLst/>
                          <a:latin typeface="Calibri" panose="020F0502020204030204" pitchFamily="34" charset="0"/>
                          <a:ea typeface="Calibri"/>
                          <a:cs typeface="Calibri" panose="020F0502020204030204" pitchFamily="34" charset="0"/>
                        </a:rPr>
                        <a:t>number</a:t>
                      </a:r>
                      <a:endParaRPr lang="cs-CZ" sz="2800" dirty="0">
                        <a:effectLst/>
                        <a:latin typeface="Calibri" panose="020F0502020204030204" pitchFamily="34" charset="0"/>
                        <a:ea typeface="Calibri"/>
                        <a:cs typeface="Calibri" panose="020F0502020204030204" pitchFamily="34" charset="0"/>
                      </a:endParaRPr>
                    </a:p>
                  </a:txBody>
                  <a:tcPr marL="68580" marR="68580" marT="0" marB="0" anchor="ctr"/>
                </a:tc>
                <a:tc>
                  <a:txBody>
                    <a:bodyPr/>
                    <a:lstStyle/>
                    <a:p>
                      <a:pPr algn="ctr">
                        <a:lnSpc>
                          <a:spcPct val="120000"/>
                        </a:lnSpc>
                        <a:spcAft>
                          <a:spcPts val="600"/>
                        </a:spcAft>
                      </a:pPr>
                      <a:r>
                        <a:rPr lang="en-GB" sz="2800" dirty="0">
                          <a:effectLst/>
                          <a:latin typeface="Calibri" panose="020F0502020204030204" pitchFamily="34" charset="0"/>
                          <a:ea typeface="Calibri"/>
                          <a:cs typeface="Calibri" panose="020F0502020204030204" pitchFamily="34" charset="0"/>
                        </a:rPr>
                        <a:t>production</a:t>
                      </a:r>
                      <a:endParaRPr lang="cs-CZ" sz="2800" dirty="0">
                        <a:effectLst/>
                        <a:latin typeface="Calibri" panose="020F0502020204030204" pitchFamily="34" charset="0"/>
                        <a:ea typeface="Calibri"/>
                        <a:cs typeface="Calibri" panose="020F0502020204030204" pitchFamily="34" charset="0"/>
                      </a:endParaRPr>
                    </a:p>
                  </a:txBody>
                  <a:tcPr marL="68580" marR="68580" marT="0" marB="0" anchor="ctr"/>
                </a:tc>
                <a:tc>
                  <a:txBody>
                    <a:bodyPr/>
                    <a:lstStyle/>
                    <a:p>
                      <a:pPr algn="ctr">
                        <a:lnSpc>
                          <a:spcPct val="120000"/>
                        </a:lnSpc>
                        <a:spcAft>
                          <a:spcPts val="600"/>
                        </a:spcAft>
                      </a:pPr>
                      <a:r>
                        <a:rPr lang="en-GB" sz="2800" dirty="0">
                          <a:effectLst/>
                          <a:latin typeface="Calibri" panose="020F0502020204030204" pitchFamily="34" charset="0"/>
                          <a:ea typeface="Calibri"/>
                          <a:cs typeface="Calibri" panose="020F0502020204030204" pitchFamily="34" charset="0"/>
                        </a:rPr>
                        <a:t>sales</a:t>
                      </a:r>
                      <a:endParaRPr lang="cs-CZ" sz="2800" dirty="0">
                        <a:effectLst/>
                        <a:latin typeface="Calibri" panose="020F0502020204030204" pitchFamily="34" charset="0"/>
                        <a:ea typeface="Calibri"/>
                        <a:cs typeface="Calibri" panose="020F0502020204030204" pitchFamily="34" charset="0"/>
                      </a:endParaRPr>
                    </a:p>
                  </a:txBody>
                  <a:tcPr marL="68580" marR="68580" marT="0" marB="0" anchor="ctr"/>
                </a:tc>
                <a:tc>
                  <a:txBody>
                    <a:bodyPr/>
                    <a:lstStyle/>
                    <a:p>
                      <a:pPr algn="ctr">
                        <a:lnSpc>
                          <a:spcPct val="120000"/>
                        </a:lnSpc>
                        <a:spcAft>
                          <a:spcPts val="600"/>
                        </a:spcAft>
                      </a:pPr>
                      <a:r>
                        <a:rPr lang="en-GB" sz="2800" dirty="0">
                          <a:effectLst/>
                          <a:latin typeface="Calibri" panose="020F0502020204030204" pitchFamily="34" charset="0"/>
                          <a:ea typeface="Calibri"/>
                          <a:cs typeface="Calibri" panose="020F0502020204030204" pitchFamily="34" charset="0"/>
                        </a:rPr>
                        <a:t>number per </a:t>
                      </a:r>
                      <a:r>
                        <a:rPr lang="en-GB" sz="2800" dirty="0" smtClean="0">
                          <a:effectLst/>
                          <a:latin typeface="Calibri" panose="020F0502020204030204" pitchFamily="34" charset="0"/>
                          <a:ea typeface="Calibri"/>
                          <a:cs typeface="Calibri" panose="020F0502020204030204" pitchFamily="34" charset="0"/>
                        </a:rPr>
                        <a:t>day</a:t>
                      </a:r>
                      <a:r>
                        <a:rPr lang="cs-CZ" sz="2800" dirty="0" smtClean="0">
                          <a:effectLst/>
                          <a:latin typeface="Calibri" panose="020F0502020204030204" pitchFamily="34" charset="0"/>
                          <a:ea typeface="Calibri"/>
                          <a:cs typeface="Calibri" panose="020F0502020204030204" pitchFamily="34" charset="0"/>
                        </a:rPr>
                        <a:t> </a:t>
                      </a:r>
                      <a:r>
                        <a:rPr lang="cs-CZ" sz="2800" dirty="0" err="1" smtClean="0">
                          <a:effectLst/>
                          <a:latin typeface="Calibri" panose="020F0502020204030204" pitchFamily="34" charset="0"/>
                          <a:ea typeface="Calibri"/>
                          <a:cs typeface="Calibri" panose="020F0502020204030204" pitchFamily="34" charset="0"/>
                        </a:rPr>
                        <a:t>or</a:t>
                      </a:r>
                      <a:r>
                        <a:rPr lang="cs-CZ" sz="2800" dirty="0" smtClean="0">
                          <a:effectLst/>
                          <a:latin typeface="Calibri" panose="020F0502020204030204" pitchFamily="34" charset="0"/>
                          <a:ea typeface="Calibri"/>
                          <a:cs typeface="Calibri" panose="020F0502020204030204" pitchFamily="34" charset="0"/>
                        </a:rPr>
                        <a:t> </a:t>
                      </a:r>
                      <a:r>
                        <a:rPr lang="en-GB" sz="2800" dirty="0" smtClean="0">
                          <a:effectLst/>
                          <a:latin typeface="Calibri" panose="020F0502020204030204" pitchFamily="34" charset="0"/>
                          <a:ea typeface="Calibri"/>
                          <a:cs typeface="Calibri" panose="020F0502020204030204" pitchFamily="34" charset="0"/>
                        </a:rPr>
                        <a:t>month</a:t>
                      </a:r>
                      <a:endParaRPr lang="cs-CZ" sz="2800" dirty="0">
                        <a:effectLst/>
                        <a:latin typeface="Calibri" panose="020F0502020204030204" pitchFamily="34" charset="0"/>
                        <a:ea typeface="Calibri"/>
                        <a:cs typeface="Calibri" panose="020F0502020204030204" pitchFamily="34" charset="0"/>
                      </a:endParaRPr>
                    </a:p>
                  </a:txBody>
                  <a:tcPr marL="68580" marR="68580" marT="0" marB="0" anchor="ctr"/>
                </a:tc>
                <a:extLst>
                  <a:ext uri="{0D108BD9-81ED-4DB2-BD59-A6C34878D82A}">
                    <a16:rowId xmlns:a16="http://schemas.microsoft.com/office/drawing/2014/main" val="3374303198"/>
                  </a:ext>
                </a:extLst>
              </a:tr>
              <a:tr h="370840">
                <a:tc>
                  <a:txBody>
                    <a:bodyPr/>
                    <a:lstStyle/>
                    <a:p>
                      <a:pPr>
                        <a:lnSpc>
                          <a:spcPct val="120000"/>
                        </a:lnSpc>
                        <a:spcAft>
                          <a:spcPts val="600"/>
                        </a:spcAft>
                      </a:pPr>
                      <a:r>
                        <a:rPr lang="en-GB" sz="2800">
                          <a:effectLst/>
                          <a:latin typeface="Calibri" panose="020F0502020204030204" pitchFamily="34" charset="0"/>
                          <a:ea typeface="Calibri"/>
                          <a:cs typeface="Calibri" panose="020F0502020204030204" pitchFamily="34" charset="0"/>
                        </a:rPr>
                        <a:t>equity shares</a:t>
                      </a:r>
                      <a:endParaRPr lang="cs-CZ" sz="2800">
                        <a:effectLst/>
                        <a:latin typeface="Calibri" panose="020F0502020204030204" pitchFamily="34" charset="0"/>
                        <a:ea typeface="Calibri"/>
                        <a:cs typeface="Calibri" panose="020F0502020204030204" pitchFamily="34" charset="0"/>
                      </a:endParaRPr>
                    </a:p>
                  </a:txBody>
                  <a:tcPr marL="68580" marR="68580" marT="0" marB="0" anchor="ctr"/>
                </a:tc>
                <a:tc>
                  <a:txBody>
                    <a:bodyPr/>
                    <a:lstStyle/>
                    <a:p>
                      <a:pPr algn="ctr">
                        <a:lnSpc>
                          <a:spcPct val="120000"/>
                        </a:lnSpc>
                        <a:spcAft>
                          <a:spcPts val="600"/>
                        </a:spcAft>
                      </a:pPr>
                      <a:r>
                        <a:rPr lang="en-GB" sz="2800">
                          <a:effectLst/>
                          <a:latin typeface="Calibri" panose="020F0502020204030204" pitchFamily="34" charset="0"/>
                          <a:ea typeface="Calibri"/>
                          <a:cs typeface="Calibri" panose="020F0502020204030204" pitchFamily="34" charset="0"/>
                        </a:rPr>
                        <a:t>shares (stocks)</a:t>
                      </a:r>
                      <a:endParaRPr lang="cs-CZ" sz="2800">
                        <a:effectLst/>
                        <a:latin typeface="Calibri" panose="020F0502020204030204" pitchFamily="34" charset="0"/>
                        <a:ea typeface="Calibri"/>
                        <a:cs typeface="Calibri" panose="020F0502020204030204" pitchFamily="34" charset="0"/>
                      </a:endParaRPr>
                    </a:p>
                  </a:txBody>
                  <a:tcPr marL="68580" marR="68580" marT="0" marB="0" anchor="ctr"/>
                </a:tc>
                <a:tc>
                  <a:txBody>
                    <a:bodyPr/>
                    <a:lstStyle/>
                    <a:p>
                      <a:pPr algn="ctr">
                        <a:lnSpc>
                          <a:spcPct val="120000"/>
                        </a:lnSpc>
                        <a:spcAft>
                          <a:spcPts val="600"/>
                        </a:spcAft>
                      </a:pPr>
                      <a:r>
                        <a:rPr lang="en-GB" sz="2800">
                          <a:effectLst/>
                          <a:latin typeface="Calibri" panose="020F0502020204030204" pitchFamily="34" charset="0"/>
                          <a:ea typeface="Calibri"/>
                          <a:cs typeface="Calibri" panose="020F0502020204030204" pitchFamily="34" charset="0"/>
                        </a:rPr>
                        <a:t>purchases</a:t>
                      </a:r>
                      <a:endParaRPr lang="cs-CZ" sz="2800">
                        <a:effectLst/>
                        <a:latin typeface="Calibri" panose="020F0502020204030204" pitchFamily="34" charset="0"/>
                        <a:ea typeface="Calibri"/>
                        <a:cs typeface="Calibri" panose="020F0502020204030204" pitchFamily="34" charset="0"/>
                      </a:endParaRPr>
                    </a:p>
                  </a:txBody>
                  <a:tcPr marL="68580" marR="68580" marT="0" marB="0" anchor="ctr"/>
                </a:tc>
                <a:tc>
                  <a:txBody>
                    <a:bodyPr/>
                    <a:lstStyle/>
                    <a:p>
                      <a:pPr algn="ctr">
                        <a:lnSpc>
                          <a:spcPct val="120000"/>
                        </a:lnSpc>
                        <a:spcAft>
                          <a:spcPts val="600"/>
                        </a:spcAft>
                      </a:pPr>
                      <a:r>
                        <a:rPr lang="en-GB" sz="2800" dirty="0">
                          <a:effectLst/>
                          <a:latin typeface="Calibri" panose="020F0502020204030204" pitchFamily="34" charset="0"/>
                          <a:ea typeface="Calibri"/>
                          <a:cs typeface="Calibri" panose="020F0502020204030204" pitchFamily="34" charset="0"/>
                        </a:rPr>
                        <a:t>sales</a:t>
                      </a:r>
                      <a:endParaRPr lang="cs-CZ" sz="2800" dirty="0">
                        <a:effectLst/>
                        <a:latin typeface="Calibri" panose="020F0502020204030204" pitchFamily="34" charset="0"/>
                        <a:ea typeface="Calibri"/>
                        <a:cs typeface="Calibri" panose="020F0502020204030204" pitchFamily="34" charset="0"/>
                      </a:endParaRPr>
                    </a:p>
                  </a:txBody>
                  <a:tcPr marL="68580" marR="68580" marT="0" marB="0" anchor="ctr"/>
                </a:tc>
                <a:tc>
                  <a:txBody>
                    <a:bodyPr/>
                    <a:lstStyle/>
                    <a:p>
                      <a:pPr algn="ctr">
                        <a:lnSpc>
                          <a:spcPct val="120000"/>
                        </a:lnSpc>
                        <a:spcAft>
                          <a:spcPts val="600"/>
                        </a:spcAft>
                      </a:pPr>
                      <a:r>
                        <a:rPr lang="en-GB" sz="2800" dirty="0">
                          <a:effectLst/>
                          <a:latin typeface="Calibri" panose="020F0502020204030204" pitchFamily="34" charset="0"/>
                          <a:ea typeface="Calibri"/>
                          <a:cs typeface="Calibri" panose="020F0502020204030204" pitchFamily="34" charset="0"/>
                        </a:rPr>
                        <a:t>shares per month</a:t>
                      </a:r>
                      <a:endParaRPr lang="cs-CZ" sz="2800" dirty="0">
                        <a:effectLst/>
                        <a:latin typeface="Calibri" panose="020F0502020204030204" pitchFamily="34" charset="0"/>
                        <a:ea typeface="Calibri"/>
                        <a:cs typeface="Calibri" panose="020F0502020204030204" pitchFamily="34" charset="0"/>
                      </a:endParaRPr>
                    </a:p>
                  </a:txBody>
                  <a:tcPr marL="68580" marR="68580" marT="0" marB="0" anchor="ctr"/>
                </a:tc>
                <a:extLst>
                  <a:ext uri="{0D108BD9-81ED-4DB2-BD59-A6C34878D82A}">
                    <a16:rowId xmlns:a16="http://schemas.microsoft.com/office/drawing/2014/main" val="509594071"/>
                  </a:ext>
                </a:extLst>
              </a:tr>
            </a:tbl>
          </a:graphicData>
        </a:graphic>
      </p:graphicFrame>
      <p:sp>
        <p:nvSpPr>
          <p:cNvPr id="4" name="Zástupný symbol pro datum 3"/>
          <p:cNvSpPr>
            <a:spLocks noGrp="1"/>
          </p:cNvSpPr>
          <p:nvPr>
            <p:ph type="dt" sz="half" idx="10"/>
          </p:nvPr>
        </p:nvSpPr>
        <p:spPr/>
        <p:txBody>
          <a:bodyPr/>
          <a:lstStyle/>
          <a:p>
            <a:pPr>
              <a:defRPr/>
            </a:pPr>
            <a:fld id="{8863D660-356F-4B7B-9477-B5CEBBE7ED6F}" type="datetime1">
              <a:rPr lang="cs-CZ" smtClean="0">
                <a:latin typeface="Calibri" panose="020F0502020204030204" pitchFamily="34" charset="0"/>
                <a:cs typeface="Calibri" panose="020F0502020204030204" pitchFamily="34" charset="0"/>
              </a:rPr>
              <a:t>15.06.2020</a:t>
            </a:fld>
            <a:endParaRPr lang="cs-CZ">
              <a:latin typeface="Calibri" panose="020F0502020204030204" pitchFamily="34" charset="0"/>
              <a:cs typeface="Calibri" panose="020F0502020204030204" pitchFamily="34" charset="0"/>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latin typeface="Calibri" panose="020F0502020204030204" pitchFamily="34" charset="0"/>
                <a:cs typeface="Calibri" panose="020F0502020204030204" pitchFamily="34" charset="0"/>
              </a:rPr>
              <a:pPr>
                <a:defRPr/>
              </a:pPr>
              <a:t>7</a:t>
            </a:fld>
            <a:endParaRPr lang="cs-CZ">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845501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latin typeface="Calibri" panose="020F0502020204030204" pitchFamily="34" charset="0"/>
                <a:cs typeface="Calibri" panose="020F0502020204030204" pitchFamily="34" charset="0"/>
              </a:rPr>
              <a:t>Primary</a:t>
            </a:r>
            <a:r>
              <a:rPr lang="cs-CZ" b="1" dirty="0">
                <a:latin typeface="Calibri" panose="020F0502020204030204" pitchFamily="34" charset="0"/>
                <a:cs typeface="Calibri" panose="020F0502020204030204" pitchFamily="34" charset="0"/>
              </a:rPr>
              <a:t> and </a:t>
            </a:r>
            <a:r>
              <a:rPr lang="cs-CZ" b="1" dirty="0" err="1">
                <a:latin typeface="Calibri" panose="020F0502020204030204" pitchFamily="34" charset="0"/>
                <a:cs typeface="Calibri" panose="020F0502020204030204" pitchFamily="34" charset="0"/>
              </a:rPr>
              <a:t>secondary</a:t>
            </a:r>
            <a:r>
              <a:rPr lang="cs-CZ" b="1" dirty="0">
                <a:latin typeface="Calibri" panose="020F0502020204030204" pitchFamily="34" charset="0"/>
                <a:cs typeface="Calibri" panose="020F0502020204030204" pitchFamily="34" charset="0"/>
              </a:rPr>
              <a:t> </a:t>
            </a:r>
            <a:r>
              <a:rPr lang="cs-CZ" b="1" dirty="0" err="1">
                <a:latin typeface="Calibri" panose="020F0502020204030204" pitchFamily="34" charset="0"/>
                <a:cs typeface="Calibri" panose="020F0502020204030204" pitchFamily="34" charset="0"/>
              </a:rPr>
              <a:t>indicators</a:t>
            </a:r>
            <a:endParaRPr lang="cs-CZ" b="1" dirty="0">
              <a:latin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p:txBody>
          <a:bodyPr/>
          <a:lstStyle/>
          <a:p>
            <a:r>
              <a:rPr lang="en-GB" sz="2800" dirty="0" smtClean="0">
                <a:latin typeface="Calibri" panose="020F0502020204030204" pitchFamily="34" charset="0"/>
                <a:cs typeface="Calibri" panose="020F0502020204030204" pitchFamily="34" charset="0"/>
              </a:rPr>
              <a:t>The values of the primary indicators are obtained by a certain measuring action, such as counting, weighing, querying or another action. </a:t>
            </a:r>
          </a:p>
          <a:p>
            <a:r>
              <a:rPr lang="en-GB" sz="2800" dirty="0" smtClean="0">
                <a:latin typeface="Calibri" panose="020F0502020204030204" pitchFamily="34" charset="0"/>
                <a:cs typeface="Calibri" panose="020F0502020204030204" pitchFamily="34" charset="0"/>
              </a:rPr>
              <a:t>Secondary (derived) indicators are derived from primary indicators. These can arise in three ways.</a:t>
            </a:r>
          </a:p>
          <a:p>
            <a:pPr lvl="1"/>
            <a:r>
              <a:rPr lang="en-GB" sz="2400" dirty="0" smtClean="0">
                <a:latin typeface="Calibri" panose="020F0502020204030204" pitchFamily="34" charset="0"/>
                <a:cs typeface="Calibri" panose="020F0502020204030204" pitchFamily="34" charset="0"/>
              </a:rPr>
              <a:t>As a function of various indicators, e.g. profit is difference of revenues and costs, cost ratio is share of costs and revenues.</a:t>
            </a:r>
          </a:p>
          <a:p>
            <a:pPr lvl="1"/>
            <a:r>
              <a:rPr lang="en-GB" sz="2400" dirty="0" smtClean="0">
                <a:latin typeface="Calibri" panose="020F0502020204030204" pitchFamily="34" charset="0"/>
                <a:cs typeface="Calibri" panose="020F0502020204030204" pitchFamily="34" charset="0"/>
              </a:rPr>
              <a:t>As a function of several values of a certain indicator – most often these are averages of indicator over time, e. g. average number of employees, average state of total assets.</a:t>
            </a:r>
          </a:p>
          <a:p>
            <a:pPr lvl="1"/>
            <a:r>
              <a:rPr lang="en-GB" sz="2400" dirty="0" smtClean="0">
                <a:latin typeface="Calibri" panose="020F0502020204030204" pitchFamily="34" charset="0"/>
                <a:cs typeface="Calibri" panose="020F0502020204030204" pitchFamily="34" charset="0"/>
              </a:rPr>
              <a:t>A combination of the previous methods, for example labour productivity (production divided by the average number of </a:t>
            </a:r>
            <a:r>
              <a:rPr lang="en-GB" sz="2400" dirty="0" err="1" smtClean="0">
                <a:latin typeface="Calibri" panose="020F0502020204030204" pitchFamily="34" charset="0"/>
                <a:cs typeface="Calibri" panose="020F0502020204030204" pitchFamily="34" charset="0"/>
              </a:rPr>
              <a:t>emplo</a:t>
            </a:r>
            <a:r>
              <a:rPr lang="cs-CZ" sz="2400" dirty="0" smtClean="0">
                <a:latin typeface="Calibri" panose="020F0502020204030204" pitchFamily="34" charset="0"/>
                <a:cs typeface="Calibri" panose="020F0502020204030204" pitchFamily="34" charset="0"/>
              </a:rPr>
              <a:t>y</a:t>
            </a:r>
            <a:r>
              <a:rPr lang="en-GB" sz="2400" dirty="0" err="1" smtClean="0">
                <a:latin typeface="Calibri" panose="020F0502020204030204" pitchFamily="34" charset="0"/>
                <a:cs typeface="Calibri" panose="020F0502020204030204" pitchFamily="34" charset="0"/>
              </a:rPr>
              <a:t>ees</a:t>
            </a:r>
            <a:r>
              <a:rPr lang="en-GB" sz="2400" dirty="0" smtClean="0">
                <a:latin typeface="Calibri" panose="020F0502020204030204" pitchFamily="34" charset="0"/>
                <a:cs typeface="Calibri" panose="020F0502020204030204" pitchFamily="34" charset="0"/>
              </a:rPr>
              <a:t>).</a:t>
            </a:r>
            <a:endParaRPr lang="en-GB" sz="2400" dirty="0">
              <a:latin typeface="Calibri" panose="020F0502020204030204" pitchFamily="34" charset="0"/>
              <a:cs typeface="Calibri" panose="020F0502020204030204" pitchFamily="34" charset="0"/>
            </a:endParaRPr>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15.06.2020</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37799998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latin typeface="Calibri" panose="020F0502020204030204" pitchFamily="34" charset="0"/>
                <a:cs typeface="Calibri" panose="020F0502020204030204" pitchFamily="34" charset="0"/>
              </a:rPr>
              <a:t>Absolute</a:t>
            </a:r>
            <a:r>
              <a:rPr lang="cs-CZ" b="1" dirty="0">
                <a:latin typeface="Calibri" panose="020F0502020204030204" pitchFamily="34" charset="0"/>
                <a:cs typeface="Calibri" panose="020F0502020204030204" pitchFamily="34" charset="0"/>
              </a:rPr>
              <a:t> and </a:t>
            </a:r>
            <a:r>
              <a:rPr lang="cs-CZ" b="1" dirty="0" err="1">
                <a:latin typeface="Calibri" panose="020F0502020204030204" pitchFamily="34" charset="0"/>
                <a:cs typeface="Calibri" panose="020F0502020204030204" pitchFamily="34" charset="0"/>
              </a:rPr>
              <a:t>relative</a:t>
            </a:r>
            <a:r>
              <a:rPr lang="cs-CZ" b="1" dirty="0">
                <a:latin typeface="Calibri" panose="020F0502020204030204" pitchFamily="34" charset="0"/>
                <a:cs typeface="Calibri" panose="020F0502020204030204" pitchFamily="34" charset="0"/>
              </a:rPr>
              <a:t> </a:t>
            </a:r>
            <a:r>
              <a:rPr lang="cs-CZ" b="1" dirty="0" err="1">
                <a:latin typeface="Calibri" panose="020F0502020204030204" pitchFamily="34" charset="0"/>
                <a:cs typeface="Calibri" panose="020F0502020204030204" pitchFamily="34" charset="0"/>
              </a:rPr>
              <a:t>indicators</a:t>
            </a:r>
            <a:endParaRPr lang="cs-CZ" b="1" dirty="0">
              <a:latin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p:txBody>
          <a:bodyPr/>
          <a:lstStyle/>
          <a:p>
            <a:r>
              <a:rPr lang="cs-CZ" dirty="0" err="1">
                <a:latin typeface="Calibri" panose="020F0502020204030204" pitchFamily="34" charset="0"/>
                <a:cs typeface="Calibri" panose="020F0502020204030204" pitchFamily="34" charset="0"/>
              </a:rPr>
              <a:t>Absolute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indicators</a:t>
            </a:r>
            <a:r>
              <a:rPr lang="cs-CZ" dirty="0">
                <a:latin typeface="Calibri" panose="020F0502020204030204" pitchFamily="34" charset="0"/>
                <a:cs typeface="Calibri" panose="020F0502020204030204" pitchFamily="34" charset="0"/>
              </a:rPr>
              <a:t> express </a:t>
            </a:r>
            <a:r>
              <a:rPr lang="cs-CZ" dirty="0" err="1">
                <a:latin typeface="Calibri" panose="020F0502020204030204" pitchFamily="34" charset="0"/>
                <a:cs typeface="Calibri" panose="020F0502020204030204" pitchFamily="34" charset="0"/>
              </a:rPr>
              <a:t>the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extent</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of</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one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phenomenon</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without</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relation</a:t>
            </a:r>
            <a:r>
              <a:rPr lang="cs-CZ" dirty="0">
                <a:latin typeface="Calibri" panose="020F0502020204030204" pitchFamily="34" charset="0"/>
                <a:cs typeface="Calibri" panose="020F0502020204030204" pitchFamily="34" charset="0"/>
              </a:rPr>
              <a:t> to </a:t>
            </a:r>
            <a:r>
              <a:rPr lang="cs-CZ" dirty="0" err="1">
                <a:latin typeface="Calibri" panose="020F0502020204030204" pitchFamily="34" charset="0"/>
                <a:cs typeface="Calibri" panose="020F0502020204030204" pitchFamily="34" charset="0"/>
              </a:rPr>
              <a:t>another</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phenomenon</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Absolute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indicators</a:t>
            </a:r>
            <a:r>
              <a:rPr lang="cs-CZ" dirty="0">
                <a:latin typeface="Calibri" panose="020F0502020204030204" pitchFamily="34" charset="0"/>
                <a:cs typeface="Calibri" panose="020F0502020204030204" pitchFamily="34" charset="0"/>
              </a:rPr>
              <a:t> are eg </a:t>
            </a:r>
            <a:r>
              <a:rPr lang="cs-CZ" dirty="0" err="1">
                <a:latin typeface="Calibri" panose="020F0502020204030204" pitchFamily="34" charset="0"/>
                <a:cs typeface="Calibri" panose="020F0502020204030204" pitchFamily="34" charset="0"/>
              </a:rPr>
              <a:t>volume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of</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production</a:t>
            </a:r>
            <a:r>
              <a:rPr lang="cs-CZ" dirty="0">
                <a:latin typeface="Calibri" panose="020F0502020204030204" pitchFamily="34" charset="0"/>
                <a:cs typeface="Calibri" panose="020F0502020204030204" pitchFamily="34" charset="0"/>
              </a:rPr>
              <a:t>, profit, </a:t>
            </a:r>
            <a:r>
              <a:rPr lang="cs-CZ" dirty="0" err="1">
                <a:latin typeface="Calibri" panose="020F0502020204030204" pitchFamily="34" charset="0"/>
                <a:cs typeface="Calibri" panose="020F0502020204030204" pitchFamily="34" charset="0"/>
              </a:rPr>
              <a:t>current</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assets</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etc</a:t>
            </a:r>
            <a:r>
              <a:rPr lang="cs-CZ" dirty="0">
                <a:latin typeface="Calibri" panose="020F0502020204030204" pitchFamily="34" charset="0"/>
                <a:cs typeface="Calibri" panose="020F0502020204030204" pitchFamily="34" charset="0"/>
              </a:rPr>
              <a:t>. </a:t>
            </a:r>
            <a:endParaRPr lang="cs-CZ" dirty="0" smtClean="0">
              <a:latin typeface="Calibri" panose="020F0502020204030204" pitchFamily="34" charset="0"/>
              <a:cs typeface="Calibri" panose="020F0502020204030204" pitchFamily="34" charset="0"/>
            </a:endParaRPr>
          </a:p>
          <a:p>
            <a:r>
              <a:rPr lang="cs-CZ" dirty="0" err="1" smtClean="0">
                <a:latin typeface="Calibri" panose="020F0502020204030204" pitchFamily="34" charset="0"/>
                <a:cs typeface="Calibri" panose="020F0502020204030204" pitchFamily="34" charset="0"/>
              </a:rPr>
              <a:t>Relative</a:t>
            </a:r>
            <a:r>
              <a:rPr lang="cs-CZ" dirty="0" smtClean="0">
                <a:latin typeface="Calibri" panose="020F0502020204030204" pitchFamily="34" charset="0"/>
                <a:cs typeface="Calibri" panose="020F0502020204030204" pitchFamily="34" charset="0"/>
              </a:rPr>
              <a:t> </a:t>
            </a:r>
            <a:r>
              <a:rPr lang="cs-CZ" dirty="0">
                <a:latin typeface="Calibri" panose="020F0502020204030204" pitchFamily="34" charset="0"/>
                <a:cs typeface="Calibri" panose="020F0502020204030204" pitchFamily="34" charset="0"/>
              </a:rPr>
              <a:t>(ratio) </a:t>
            </a:r>
            <a:r>
              <a:rPr lang="cs-CZ" dirty="0" err="1">
                <a:latin typeface="Calibri" panose="020F0502020204030204" pitchFamily="34" charset="0"/>
                <a:cs typeface="Calibri" panose="020F0502020204030204" pitchFamily="34" charset="0"/>
              </a:rPr>
              <a:t>indicators</a:t>
            </a:r>
            <a:r>
              <a:rPr lang="cs-CZ" dirty="0">
                <a:latin typeface="Calibri" panose="020F0502020204030204" pitchFamily="34" charset="0"/>
                <a:cs typeface="Calibri" panose="020F0502020204030204" pitchFamily="34" charset="0"/>
              </a:rPr>
              <a:t> express </a:t>
            </a:r>
            <a:r>
              <a:rPr lang="cs-CZ" dirty="0" err="1">
                <a:latin typeface="Calibri" panose="020F0502020204030204" pitchFamily="34" charset="0"/>
                <a:cs typeface="Calibri" panose="020F0502020204030204" pitchFamily="34" charset="0"/>
              </a:rPr>
              <a:t>the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extent</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of</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one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phenomenon</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related</a:t>
            </a:r>
            <a:r>
              <a:rPr lang="cs-CZ" dirty="0">
                <a:latin typeface="Calibri" panose="020F0502020204030204" pitchFamily="34" charset="0"/>
                <a:cs typeface="Calibri" panose="020F0502020204030204" pitchFamily="34" charset="0"/>
              </a:rPr>
              <a:t> to </a:t>
            </a:r>
            <a:r>
              <a:rPr lang="cs-CZ" dirty="0" err="1">
                <a:latin typeface="Calibri" panose="020F0502020204030204" pitchFamily="34" charset="0"/>
                <a:cs typeface="Calibri" panose="020F0502020204030204" pitchFamily="34" charset="0"/>
              </a:rPr>
              <a:t>the</a:t>
            </a:r>
            <a:r>
              <a:rPr lang="cs-CZ" dirty="0">
                <a:latin typeface="Calibri" panose="020F0502020204030204" pitchFamily="34" charset="0"/>
                <a:cs typeface="Calibri" panose="020F0502020204030204" pitchFamily="34" charset="0"/>
              </a:rPr>
              <a:t> unit </a:t>
            </a:r>
            <a:r>
              <a:rPr lang="cs-CZ" dirty="0" err="1">
                <a:latin typeface="Calibri" panose="020F0502020204030204" pitchFamily="34" charset="0"/>
                <a:cs typeface="Calibri" panose="020F0502020204030204" pitchFamily="34" charset="0"/>
              </a:rPr>
              <a:t>of</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measure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of</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another</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phenomenon</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Relative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indicators</a:t>
            </a:r>
            <a:r>
              <a:rPr lang="cs-CZ" dirty="0">
                <a:latin typeface="Calibri" panose="020F0502020204030204" pitchFamily="34" charset="0"/>
                <a:cs typeface="Calibri" panose="020F0502020204030204" pitchFamily="34" charset="0"/>
              </a:rPr>
              <a:t> are </a:t>
            </a:r>
            <a:r>
              <a:rPr lang="cs-CZ" dirty="0" err="1">
                <a:latin typeface="Calibri" panose="020F0502020204030204" pitchFamily="34" charset="0"/>
                <a:cs typeface="Calibri" panose="020F0502020204030204" pitchFamily="34" charset="0"/>
              </a:rPr>
              <a:t>always</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secondary</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they</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arise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from</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the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share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of</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primary</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or</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secondary</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indicators</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Relative</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indicators</a:t>
            </a:r>
            <a:r>
              <a:rPr lang="cs-CZ" dirty="0">
                <a:latin typeface="Calibri" panose="020F0502020204030204" pitchFamily="34" charset="0"/>
                <a:cs typeface="Calibri" panose="020F0502020204030204" pitchFamily="34" charset="0"/>
              </a:rPr>
              <a:t> are eg profitability, </a:t>
            </a:r>
            <a:r>
              <a:rPr lang="cs-CZ" dirty="0" err="1">
                <a:latin typeface="Calibri" panose="020F0502020204030204" pitchFamily="34" charset="0"/>
                <a:cs typeface="Calibri" panose="020F0502020204030204" pitchFamily="34" charset="0"/>
              </a:rPr>
              <a:t>liquidity</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labour</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productivity</a:t>
            </a:r>
            <a:r>
              <a:rPr lang="cs-CZ" dirty="0">
                <a:latin typeface="Calibri" panose="020F0502020204030204" pitchFamily="34" charset="0"/>
                <a:cs typeface="Calibri" panose="020F0502020204030204" pitchFamily="34" charset="0"/>
              </a:rPr>
              <a:t>, </a:t>
            </a:r>
            <a:r>
              <a:rPr lang="cs-CZ" dirty="0" err="1">
                <a:latin typeface="Calibri" panose="020F0502020204030204" pitchFamily="34" charset="0"/>
                <a:cs typeface="Calibri" panose="020F0502020204030204" pitchFamily="34" charset="0"/>
              </a:rPr>
              <a:t>etc</a:t>
            </a:r>
            <a:r>
              <a:rPr lang="cs-CZ" dirty="0">
                <a:latin typeface="Calibri" panose="020F0502020204030204" pitchFamily="34" charset="0"/>
                <a:cs typeface="Calibri" panose="020F0502020204030204" pitchFamily="34" charset="0"/>
              </a:rPr>
              <a:t>.</a:t>
            </a:r>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15.06.2020</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28625106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164</TotalTime>
  <Words>1561</Words>
  <Application>Microsoft Office PowerPoint</Application>
  <PresentationFormat>Vlastní</PresentationFormat>
  <Paragraphs>129</Paragraphs>
  <Slides>18</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18</vt:i4>
      </vt:variant>
    </vt:vector>
  </HeadingPairs>
  <TitlesOfParts>
    <vt:vector size="22" baseType="lpstr">
      <vt:lpstr>Arial</vt:lpstr>
      <vt:lpstr>Calibri</vt:lpstr>
      <vt:lpstr>Clara Sans</vt:lpstr>
      <vt:lpstr>JU_OPVVV</vt:lpstr>
      <vt:lpstr>Economic indicators</vt:lpstr>
      <vt:lpstr>Economic indicators</vt:lpstr>
      <vt:lpstr>Flow indicators</vt:lpstr>
      <vt:lpstr>Stock indicators</vt:lpstr>
      <vt:lpstr>Comparing stocks and flows</vt:lpstr>
      <vt:lpstr>Stocks and flows in financial analysis</vt:lpstr>
      <vt:lpstr>Examples from accounting, finance</vt:lpstr>
      <vt:lpstr>Primary and secondary indicators</vt:lpstr>
      <vt:lpstr>Absolute and relative indicators</vt:lpstr>
      <vt:lpstr>Quantitative and qualitative indicators</vt:lpstr>
      <vt:lpstr>Soft and hard indicators</vt:lpstr>
      <vt:lpstr>Synthetic and analytical indicators</vt:lpstr>
      <vt:lpstr>Standardized and non-standardized indicators</vt:lpstr>
      <vt:lpstr>Standardized and non-standardized indicators</vt:lpstr>
      <vt:lpstr>Nominal, ordinal, interval and ratio indicators</vt:lpstr>
      <vt:lpstr>Nominal, ordinal, interval and ratio indicators</vt:lpstr>
      <vt:lpstr>Nominal, ordinal, interval and ratio indicators</vt:lpstr>
      <vt:lpstr>Nominal, ordinal, interval and ratio indicators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R Z</cp:lastModifiedBy>
  <cp:revision>9</cp:revision>
  <dcterms:created xsi:type="dcterms:W3CDTF">2017-07-17T18:52:59Z</dcterms:created>
  <dcterms:modified xsi:type="dcterms:W3CDTF">2020-06-15T10:47:15Z</dcterms:modified>
</cp:coreProperties>
</file>