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0"/>
  </p:notesMasterIdLst>
  <p:sldIdLst>
    <p:sldId id="256" r:id="rId2"/>
    <p:sldId id="257" r:id="rId3"/>
    <p:sldId id="258" r:id="rId4"/>
    <p:sldId id="259" r:id="rId5"/>
    <p:sldId id="260" r:id="rId6"/>
    <p:sldId id="261" r:id="rId7"/>
    <p:sldId id="262" r:id="rId8"/>
    <p:sldId id="267" r:id="rId9"/>
    <p:sldId id="268" r:id="rId10"/>
    <p:sldId id="269" r:id="rId11"/>
    <p:sldId id="270" r:id="rId12"/>
    <p:sldId id="271" r:id="rId13"/>
    <p:sldId id="272" r:id="rId14"/>
    <p:sldId id="273" r:id="rId15"/>
    <p:sldId id="263" r:id="rId16"/>
    <p:sldId id="264" r:id="rId17"/>
    <p:sldId id="265" r:id="rId18"/>
    <p:sldId id="266" r:id="rId19"/>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2" d="100"/>
          <a:sy n="62" d="100"/>
        </p:scale>
        <p:origin x="1120" y="8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15.06.2020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15.06.2020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15.06.2020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15.06.2020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15.06.2020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15.06.2020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15.06.2020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15.06.2020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15.06.2020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15.06.2020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15.06.2020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15.06.2020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15.06.2020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err="1">
                <a:latin typeface="Calibri" panose="020F0502020204030204" pitchFamily="34" charset="0"/>
                <a:cs typeface="Calibri" panose="020F0502020204030204" pitchFamily="34" charset="0"/>
              </a:rPr>
              <a:t>Economic</a:t>
            </a:r>
            <a:r>
              <a:rPr lang="cs-CZ" b="1" dirty="0">
                <a:latin typeface="Calibri" panose="020F0502020204030204" pitchFamily="34" charset="0"/>
                <a:cs typeface="Calibri" panose="020F0502020204030204" pitchFamily="34" charset="0"/>
              </a:rPr>
              <a:t> </a:t>
            </a:r>
            <a:r>
              <a:rPr lang="cs-CZ" b="1" dirty="0" err="1">
                <a:latin typeface="Calibri" panose="020F0502020204030204" pitchFamily="34" charset="0"/>
                <a:cs typeface="Calibri" panose="020F0502020204030204" pitchFamily="34" charset="0"/>
              </a:rPr>
              <a:t>indicators</a:t>
            </a:r>
            <a:endParaRPr lang="cs-CZ" dirty="0">
              <a:latin typeface="Calibri" panose="020F0502020204030204" pitchFamily="34" charset="0"/>
              <a:cs typeface="Calibri" panose="020F0502020204030204" pitchFamily="34" charset="0"/>
            </a:endParaRPr>
          </a:p>
        </p:txBody>
      </p:sp>
      <p:sp>
        <p:nvSpPr>
          <p:cNvPr id="3" name="Podnadpis 2"/>
          <p:cNvSpPr>
            <a:spLocks noGrp="1"/>
          </p:cNvSpPr>
          <p:nvPr>
            <p:ph type="subTitle" idx="1"/>
          </p:nvPr>
        </p:nvSpPr>
        <p:spPr/>
        <p:txBody>
          <a:bodyPr/>
          <a:lstStyle/>
          <a:p>
            <a:r>
              <a:rPr lang="cs-CZ" dirty="0" err="1" smtClean="0">
                <a:latin typeface="Calibri" panose="020F0502020204030204" pitchFamily="34" charset="0"/>
                <a:cs typeface="Calibri" panose="020F0502020204030204" pitchFamily="34" charset="0"/>
              </a:rPr>
              <a:t>Financial</a:t>
            </a:r>
            <a:r>
              <a:rPr lang="cs-CZ" dirty="0" smtClean="0">
                <a:latin typeface="Calibri" panose="020F0502020204030204" pitchFamily="34" charset="0"/>
                <a:cs typeface="Calibri" panose="020F0502020204030204" pitchFamily="34" charset="0"/>
              </a:rPr>
              <a:t> </a:t>
            </a:r>
            <a:r>
              <a:rPr lang="cs-CZ" dirty="0" err="1" smtClean="0">
                <a:latin typeface="Calibri" panose="020F0502020204030204" pitchFamily="34" charset="0"/>
                <a:cs typeface="Calibri" panose="020F0502020204030204" pitchFamily="34" charset="0"/>
              </a:rPr>
              <a:t>analysis</a:t>
            </a:r>
            <a:r>
              <a:rPr lang="cs-CZ" dirty="0" smtClean="0">
                <a:latin typeface="Calibri" panose="020F0502020204030204" pitchFamily="34" charset="0"/>
                <a:cs typeface="Calibri" panose="020F0502020204030204" pitchFamily="34" charset="0"/>
              </a:rPr>
              <a:t> and </a:t>
            </a:r>
            <a:r>
              <a:rPr lang="cs-CZ" dirty="0" err="1" smtClean="0">
                <a:latin typeface="Calibri" panose="020F0502020204030204" pitchFamily="34" charset="0"/>
                <a:cs typeface="Calibri" panose="020F0502020204030204" pitchFamily="34" charset="0"/>
              </a:rPr>
              <a:t>planning</a:t>
            </a:r>
            <a:endParaRPr lang="cs-CZ"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latin typeface="Calibri" panose="020F0502020204030204" pitchFamily="34" charset="0"/>
                <a:cs typeface="Calibri" panose="020F0502020204030204" pitchFamily="34" charset="0"/>
              </a:rPr>
              <a:t>Quantitative</a:t>
            </a:r>
            <a:r>
              <a:rPr lang="cs-CZ" b="1" dirty="0">
                <a:latin typeface="Calibri" panose="020F0502020204030204" pitchFamily="34" charset="0"/>
                <a:cs typeface="Calibri" panose="020F0502020204030204" pitchFamily="34" charset="0"/>
              </a:rPr>
              <a:t> and </a:t>
            </a:r>
            <a:r>
              <a:rPr lang="cs-CZ" b="1" dirty="0" err="1">
                <a:latin typeface="Calibri" panose="020F0502020204030204" pitchFamily="34" charset="0"/>
                <a:cs typeface="Calibri" panose="020F0502020204030204" pitchFamily="34" charset="0"/>
              </a:rPr>
              <a:t>qualitative</a:t>
            </a:r>
            <a:r>
              <a:rPr lang="cs-CZ" b="1" dirty="0">
                <a:latin typeface="Calibri" panose="020F0502020204030204" pitchFamily="34" charset="0"/>
                <a:cs typeface="Calibri" panose="020F0502020204030204" pitchFamily="34" charset="0"/>
              </a:rPr>
              <a:t> </a:t>
            </a:r>
            <a:r>
              <a:rPr lang="cs-CZ" b="1" dirty="0" err="1">
                <a:latin typeface="Calibri" panose="020F0502020204030204" pitchFamily="34" charset="0"/>
                <a:cs typeface="Calibri" panose="020F0502020204030204" pitchFamily="34" charset="0"/>
              </a:rPr>
              <a:t>indicators</a:t>
            </a:r>
            <a:endParaRPr lang="cs-CZ" b="1"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cs-CZ" dirty="0" err="1">
                <a:latin typeface="Calibri" panose="020F0502020204030204" pitchFamily="34" charset="0"/>
                <a:cs typeface="Calibri" panose="020F0502020204030204" pitchFamily="34" charset="0"/>
              </a:rPr>
              <a:t>Quantitative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are </a:t>
            </a:r>
            <a:r>
              <a:rPr lang="cs-CZ" dirty="0" err="1">
                <a:latin typeface="Calibri" panose="020F0502020204030204" pitchFamily="34" charset="0"/>
                <a:cs typeface="Calibri" panose="020F0502020204030204" pitchFamily="34" charset="0"/>
              </a:rPr>
              <a:t>those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whose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values</a:t>
            </a:r>
            <a:r>
              <a:rPr lang="cs-CZ" dirty="0">
                <a:latin typeface="Calibri" panose="020F0502020204030204" pitchFamily="34" charset="0"/>
                <a:cs typeface="Calibri" panose="020F0502020204030204" pitchFamily="34" charset="0"/>
              </a:rPr>
              <a:t> are </a:t>
            </a:r>
            <a:r>
              <a:rPr lang="cs-CZ" dirty="0" err="1">
                <a:latin typeface="Calibri" panose="020F0502020204030204" pitchFamily="34" charset="0"/>
                <a:cs typeface="Calibri" panose="020F0502020204030204" pitchFamily="34" charset="0"/>
              </a:rPr>
              <a:t>expressed</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numerically</a:t>
            </a:r>
            <a:r>
              <a:rPr lang="cs-CZ" dirty="0">
                <a:latin typeface="Calibri" panose="020F0502020204030204" pitchFamily="34" charset="0"/>
                <a:cs typeface="Calibri" panose="020F0502020204030204" pitchFamily="34" charset="0"/>
              </a:rPr>
              <a:t>, eg </a:t>
            </a:r>
            <a:r>
              <a:rPr lang="cs-CZ" dirty="0" err="1">
                <a:latin typeface="Calibri" panose="020F0502020204030204" pitchFamily="34" charset="0"/>
                <a:cs typeface="Calibri" panose="020F0502020204030204" pitchFamily="34" charset="0"/>
              </a:rPr>
              <a:t>number</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shares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issued</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volume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profit, </a:t>
            </a:r>
            <a:r>
              <a:rPr lang="cs-CZ" dirty="0" err="1">
                <a:latin typeface="Calibri" panose="020F0502020204030204" pitchFamily="34" charset="0"/>
                <a:cs typeface="Calibri" panose="020F0502020204030204" pitchFamily="34" charset="0"/>
              </a:rPr>
              <a:t>liquidity</a:t>
            </a:r>
            <a:r>
              <a:rPr lang="cs-CZ" dirty="0">
                <a:latin typeface="Calibri" panose="020F0502020204030204" pitchFamily="34" charset="0"/>
                <a:cs typeface="Calibri" panose="020F0502020204030204" pitchFamily="34" charset="0"/>
              </a:rPr>
              <a:t>. In </a:t>
            </a:r>
            <a:r>
              <a:rPr lang="cs-CZ" dirty="0" err="1">
                <a:latin typeface="Calibri" panose="020F0502020204030204" pitchFamily="34" charset="0"/>
                <a:cs typeface="Calibri" panose="020F0502020204030204" pitchFamily="34" charset="0"/>
              </a:rPr>
              <a:t>financial</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analysis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we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work</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mainly</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with</a:t>
            </a:r>
            <a:r>
              <a:rPr lang="cs-CZ" dirty="0">
                <a:latin typeface="Calibri" panose="020F0502020204030204" pitchFamily="34" charset="0"/>
                <a:cs typeface="Calibri" panose="020F0502020204030204" pitchFamily="34" charset="0"/>
              </a:rPr>
              <a:t> these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a:t>
            </a:r>
            <a:endParaRPr lang="cs-CZ" dirty="0" smtClean="0">
              <a:latin typeface="Calibri" panose="020F0502020204030204" pitchFamily="34" charset="0"/>
              <a:cs typeface="Calibri" panose="020F0502020204030204" pitchFamily="34" charset="0"/>
            </a:endParaRPr>
          </a:p>
          <a:p>
            <a:r>
              <a:rPr lang="cs-CZ" dirty="0" err="1" smtClean="0">
                <a:latin typeface="Calibri" panose="020F0502020204030204" pitchFamily="34" charset="0"/>
                <a:cs typeface="Calibri" panose="020F0502020204030204" pitchFamily="34" charset="0"/>
              </a:rPr>
              <a:t>Qualitative</a:t>
            </a:r>
            <a:r>
              <a:rPr lang="cs-CZ" dirty="0" smtClean="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are </a:t>
            </a:r>
            <a:r>
              <a:rPr lang="cs-CZ" dirty="0" err="1">
                <a:latin typeface="Calibri" panose="020F0502020204030204" pitchFamily="34" charset="0"/>
                <a:cs typeface="Calibri" panose="020F0502020204030204" pitchFamily="34" charset="0"/>
              </a:rPr>
              <a:t>those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whose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values</a:t>
            </a:r>
            <a:r>
              <a:rPr lang="cs-CZ" dirty="0">
                <a:latin typeface="Calibri" panose="020F0502020204030204" pitchFamily="34" charset="0"/>
                <a:cs typeface="Calibri" panose="020F0502020204030204" pitchFamily="34" charset="0"/>
              </a:rPr>
              <a:t> are </a:t>
            </a:r>
            <a:r>
              <a:rPr lang="cs-CZ" dirty="0" err="1">
                <a:latin typeface="Calibri" panose="020F0502020204030204" pitchFamily="34" charset="0"/>
                <a:cs typeface="Calibri" panose="020F0502020204030204" pitchFamily="34" charset="0"/>
              </a:rPr>
              <a:t>expressed</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verbally</a:t>
            </a:r>
            <a:r>
              <a:rPr lang="cs-CZ" dirty="0">
                <a:latin typeface="Calibri" panose="020F0502020204030204" pitchFamily="34" charset="0"/>
                <a:cs typeface="Calibri" panose="020F0502020204030204" pitchFamily="34" charset="0"/>
              </a:rPr>
              <a:t>. These </a:t>
            </a:r>
            <a:r>
              <a:rPr lang="cs-CZ" dirty="0" err="1">
                <a:latin typeface="Calibri" panose="020F0502020204030204" pitchFamily="34" charset="0"/>
                <a:cs typeface="Calibri" panose="020F0502020204030204" pitchFamily="34" charset="0"/>
              </a:rPr>
              <a:t>verbal</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values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can</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be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replaced</a:t>
            </a:r>
            <a:r>
              <a:rPr lang="cs-CZ" dirty="0">
                <a:latin typeface="Calibri" panose="020F0502020204030204" pitchFamily="34" charset="0"/>
                <a:cs typeface="Calibri" panose="020F0502020204030204" pitchFamily="34" charset="0"/>
              </a:rPr>
              <a:t> by a </a:t>
            </a:r>
            <a:r>
              <a:rPr lang="cs-CZ" dirty="0" err="1">
                <a:latin typeface="Calibri" panose="020F0502020204030204" pitchFamily="34" charset="0"/>
                <a:cs typeface="Calibri" panose="020F0502020204030204" pitchFamily="34" charset="0"/>
              </a:rPr>
              <a:t>numerical</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scale</a:t>
            </a:r>
            <a:r>
              <a:rPr lang="cs-CZ" dirty="0">
                <a:latin typeface="Calibri" panose="020F0502020204030204" pitchFamily="34" charset="0"/>
                <a:cs typeface="Calibri" panose="020F0502020204030204" pitchFamily="34" charset="0"/>
              </a:rPr>
              <a:t>.</a:t>
            </a: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15.06.2020</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3403664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smtClean="0">
                <a:latin typeface="Calibri" panose="020F0502020204030204" pitchFamily="34" charset="0"/>
                <a:cs typeface="Calibri" panose="020F0502020204030204" pitchFamily="34" charset="0"/>
              </a:rPr>
              <a:t>Soft </a:t>
            </a:r>
            <a:r>
              <a:rPr lang="en-US" b="1" dirty="0">
                <a:latin typeface="Calibri" panose="020F0502020204030204" pitchFamily="34" charset="0"/>
                <a:cs typeface="Calibri" panose="020F0502020204030204" pitchFamily="34" charset="0"/>
              </a:rPr>
              <a:t>and hard indicators</a:t>
            </a:r>
            <a:endParaRPr lang="cs-CZ" b="1"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cs-CZ" dirty="0" err="1">
                <a:latin typeface="Calibri" panose="020F0502020204030204" pitchFamily="34" charset="0"/>
                <a:cs typeface="Calibri" panose="020F0502020204030204" pitchFamily="34" charset="0"/>
              </a:rPr>
              <a:t>It</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usually</a:t>
            </a:r>
            <a:r>
              <a:rPr lang="cs-CZ" dirty="0">
                <a:latin typeface="Calibri" panose="020F0502020204030204" pitchFamily="34" charset="0"/>
                <a:cs typeface="Calibri" panose="020F0502020204030204" pitchFamily="34" charset="0"/>
              </a:rPr>
              <a:t> not </a:t>
            </a:r>
            <a:r>
              <a:rPr lang="cs-CZ" dirty="0" err="1">
                <a:latin typeface="Calibri" panose="020F0502020204030204" pitchFamily="34" charset="0"/>
                <a:cs typeface="Calibri" panose="020F0502020204030204" pitchFamily="34" charset="0"/>
              </a:rPr>
              <a:t>possible</a:t>
            </a:r>
            <a:r>
              <a:rPr lang="cs-CZ" dirty="0">
                <a:latin typeface="Calibri" panose="020F0502020204030204" pitchFamily="34" charset="0"/>
                <a:cs typeface="Calibri" panose="020F0502020204030204" pitchFamily="34" charset="0"/>
              </a:rPr>
              <a:t> to </a:t>
            </a:r>
            <a:r>
              <a:rPr lang="cs-CZ" dirty="0" err="1">
                <a:latin typeface="Calibri" panose="020F0502020204030204" pitchFamily="34" charset="0"/>
                <a:cs typeface="Calibri" panose="020F0502020204030204" pitchFamily="34" charset="0"/>
              </a:rPr>
              <a:t>determine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the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value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soft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accurately</a:t>
            </a:r>
            <a:r>
              <a:rPr lang="cs-CZ" dirty="0">
                <a:latin typeface="Calibri" panose="020F0502020204030204" pitchFamily="34" charset="0"/>
                <a:cs typeface="Calibri" panose="020F0502020204030204" pitchFamily="34" charset="0"/>
              </a:rPr>
              <a:t> by </a:t>
            </a:r>
            <a:r>
              <a:rPr lang="cs-CZ" dirty="0" err="1">
                <a:latin typeface="Calibri" panose="020F0502020204030204" pitchFamily="34" charset="0"/>
                <a:cs typeface="Calibri" panose="020F0502020204030204" pitchFamily="34" charset="0"/>
              </a:rPr>
              <a:t>objective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measurement</a:t>
            </a:r>
            <a:r>
              <a:rPr lang="cs-CZ" dirty="0">
                <a:latin typeface="Calibri" panose="020F0502020204030204" pitchFamily="34" charset="0"/>
                <a:cs typeface="Calibri" panose="020F0502020204030204" pitchFamily="34" charset="0"/>
              </a:rPr>
              <a:t> – </a:t>
            </a:r>
            <a:r>
              <a:rPr lang="cs-CZ" dirty="0" err="1">
                <a:latin typeface="Calibri" panose="020F0502020204030204" pitchFamily="34" charset="0"/>
                <a:cs typeface="Calibri" panose="020F0502020204030204" pitchFamily="34" charset="0"/>
              </a:rPr>
              <a:t>it</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rather</a:t>
            </a:r>
            <a:r>
              <a:rPr lang="cs-CZ" dirty="0">
                <a:latin typeface="Calibri" panose="020F0502020204030204" pitchFamily="34" charset="0"/>
                <a:cs typeface="Calibri" panose="020F0502020204030204" pitchFamily="34" charset="0"/>
              </a:rPr>
              <a:t> a </a:t>
            </a:r>
            <a:r>
              <a:rPr lang="cs-CZ" dirty="0" err="1">
                <a:latin typeface="Calibri" panose="020F0502020204030204" pitchFamily="34" charset="0"/>
                <a:cs typeface="Calibri" panose="020F0502020204030204" pitchFamily="34" charset="0"/>
              </a:rPr>
              <a:t>subjective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capture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the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fact</a:t>
            </a:r>
            <a:r>
              <a:rPr lang="cs-CZ" dirty="0">
                <a:latin typeface="Calibri" panose="020F0502020204030204" pitchFamily="34" charset="0"/>
                <a:cs typeface="Calibri" panose="020F0502020204030204" pitchFamily="34" charset="0"/>
              </a:rPr>
              <a:t> (eg </a:t>
            </a:r>
            <a:r>
              <a:rPr lang="cs-CZ" dirty="0" err="1">
                <a:latin typeface="Calibri" panose="020F0502020204030204" pitchFamily="34" charset="0"/>
                <a:cs typeface="Calibri" panose="020F0502020204030204" pitchFamily="34" charset="0"/>
              </a:rPr>
              <a:t>customer</a:t>
            </a:r>
            <a:r>
              <a:rPr lang="cs-CZ" dirty="0">
                <a:latin typeface="Calibri" panose="020F0502020204030204" pitchFamily="34" charset="0"/>
                <a:cs typeface="Calibri" panose="020F0502020204030204" pitchFamily="34" charset="0"/>
              </a:rPr>
              <a:t> and </a:t>
            </a:r>
            <a:r>
              <a:rPr lang="cs-CZ" dirty="0" err="1">
                <a:latin typeface="Calibri" panose="020F0502020204030204" pitchFamily="34" charset="0"/>
                <a:cs typeface="Calibri" panose="020F0502020204030204" pitchFamily="34" charset="0"/>
              </a:rPr>
              <a:t>employee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satisfaction</a:t>
            </a:r>
            <a:r>
              <a:rPr lang="cs-CZ" dirty="0">
                <a:latin typeface="Calibri" panose="020F0502020204030204" pitchFamily="34" charset="0"/>
                <a:cs typeface="Calibri" panose="020F0502020204030204" pitchFamily="34" charset="0"/>
              </a:rPr>
              <a:t>). </a:t>
            </a:r>
            <a:endParaRPr lang="cs-CZ" dirty="0" smtClean="0">
              <a:latin typeface="Calibri" panose="020F0502020204030204" pitchFamily="34" charset="0"/>
              <a:cs typeface="Calibri" panose="020F0502020204030204" pitchFamily="34" charset="0"/>
            </a:endParaRPr>
          </a:p>
          <a:p>
            <a:r>
              <a:rPr lang="cs-CZ" dirty="0" err="1" smtClean="0">
                <a:latin typeface="Calibri" panose="020F0502020204030204" pitchFamily="34" charset="0"/>
                <a:cs typeface="Calibri" panose="020F0502020204030204" pitchFamily="34" charset="0"/>
              </a:rPr>
              <a:t>The</a:t>
            </a:r>
            <a:r>
              <a:rPr lang="cs-CZ" dirty="0" smtClean="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values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hard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are </a:t>
            </a:r>
            <a:r>
              <a:rPr lang="cs-CZ" dirty="0" err="1">
                <a:latin typeface="Calibri" panose="020F0502020204030204" pitchFamily="34" charset="0"/>
                <a:cs typeface="Calibri" panose="020F0502020204030204" pitchFamily="34" charset="0"/>
              </a:rPr>
              <a:t>objectively</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detectable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from</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available</a:t>
            </a:r>
            <a:r>
              <a:rPr lang="cs-CZ" dirty="0">
                <a:latin typeface="Calibri" panose="020F0502020204030204" pitchFamily="34" charset="0"/>
                <a:cs typeface="Calibri" panose="020F0502020204030204" pitchFamily="34" charset="0"/>
              </a:rPr>
              <a:t> data (eg </a:t>
            </a:r>
            <a:r>
              <a:rPr lang="cs-CZ" dirty="0" err="1">
                <a:latin typeface="Calibri" panose="020F0502020204030204" pitchFamily="34" charset="0"/>
                <a:cs typeface="Calibri" panose="020F0502020204030204" pitchFamily="34" charset="0"/>
              </a:rPr>
              <a:t>accounting</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measurements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using</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technical</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instruments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etc</a:t>
            </a:r>
            <a:r>
              <a:rPr lang="cs-CZ" dirty="0">
                <a:latin typeface="Calibri" panose="020F0502020204030204" pitchFamily="34" charset="0"/>
                <a:cs typeface="Calibri" panose="020F0502020204030204" pitchFamily="34" charset="0"/>
              </a:rPr>
              <a:t>.</a:t>
            </a: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15.06.2020</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504007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latin typeface="Calibri" panose="020F0502020204030204" pitchFamily="34" charset="0"/>
                <a:cs typeface="Calibri" panose="020F0502020204030204" pitchFamily="34" charset="0"/>
              </a:rPr>
              <a:t>Synthetic</a:t>
            </a:r>
            <a:r>
              <a:rPr lang="cs-CZ" b="1" dirty="0">
                <a:latin typeface="Calibri" panose="020F0502020204030204" pitchFamily="34" charset="0"/>
                <a:cs typeface="Calibri" panose="020F0502020204030204" pitchFamily="34" charset="0"/>
              </a:rPr>
              <a:t> and </a:t>
            </a:r>
            <a:r>
              <a:rPr lang="cs-CZ" b="1" dirty="0" err="1">
                <a:latin typeface="Calibri" panose="020F0502020204030204" pitchFamily="34" charset="0"/>
                <a:cs typeface="Calibri" panose="020F0502020204030204" pitchFamily="34" charset="0"/>
              </a:rPr>
              <a:t>analytical</a:t>
            </a:r>
            <a:r>
              <a:rPr lang="cs-CZ" b="1" dirty="0">
                <a:latin typeface="Calibri" panose="020F0502020204030204" pitchFamily="34" charset="0"/>
                <a:cs typeface="Calibri" panose="020F0502020204030204" pitchFamily="34" charset="0"/>
              </a:rPr>
              <a:t> </a:t>
            </a:r>
            <a:r>
              <a:rPr lang="cs-CZ" b="1" dirty="0" err="1">
                <a:latin typeface="Calibri" panose="020F0502020204030204" pitchFamily="34" charset="0"/>
                <a:cs typeface="Calibri" panose="020F0502020204030204" pitchFamily="34" charset="0"/>
              </a:rPr>
              <a:t>indicators</a:t>
            </a:r>
            <a:endParaRPr lang="cs-CZ" b="1"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cs-CZ" dirty="0" err="1">
                <a:latin typeface="Calibri" panose="020F0502020204030204" pitchFamily="34" charset="0"/>
                <a:cs typeface="Calibri" panose="020F0502020204030204" pitchFamily="34" charset="0"/>
              </a:rPr>
              <a:t>The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classification</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into</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synthetic</a:t>
            </a:r>
            <a:r>
              <a:rPr lang="cs-CZ" dirty="0">
                <a:latin typeface="Calibri" panose="020F0502020204030204" pitchFamily="34" charset="0"/>
                <a:cs typeface="Calibri" panose="020F0502020204030204" pitchFamily="34" charset="0"/>
              </a:rPr>
              <a:t> and </a:t>
            </a:r>
            <a:r>
              <a:rPr lang="cs-CZ" dirty="0" err="1">
                <a:latin typeface="Calibri" panose="020F0502020204030204" pitchFamily="34" charset="0"/>
                <a:cs typeface="Calibri" panose="020F0502020204030204" pitchFamily="34" charset="0"/>
              </a:rPr>
              <a:t>analytical</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important</a:t>
            </a:r>
            <a:r>
              <a:rPr lang="cs-CZ" dirty="0">
                <a:latin typeface="Calibri" panose="020F0502020204030204" pitchFamily="34" charset="0"/>
                <a:cs typeface="Calibri" panose="020F0502020204030204" pitchFamily="34" charset="0"/>
              </a:rPr>
              <a:t> in </a:t>
            </a:r>
            <a:r>
              <a:rPr lang="cs-CZ" dirty="0" err="1">
                <a:latin typeface="Calibri" panose="020F0502020204030204" pitchFamily="34" charset="0"/>
                <a:cs typeface="Calibri" panose="020F0502020204030204" pitchFamily="34" charset="0"/>
              </a:rPr>
              <a:t>the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creation</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multilevel</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systems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a:t>
            </a:r>
            <a:endParaRPr lang="cs-CZ" dirty="0" smtClean="0">
              <a:latin typeface="Calibri" panose="020F0502020204030204" pitchFamily="34" charset="0"/>
              <a:cs typeface="Calibri" panose="020F0502020204030204" pitchFamily="34" charset="0"/>
            </a:endParaRPr>
          </a:p>
          <a:p>
            <a:r>
              <a:rPr lang="cs-CZ" dirty="0" err="1" smtClean="0">
                <a:latin typeface="Calibri" panose="020F0502020204030204" pitchFamily="34" charset="0"/>
                <a:cs typeface="Calibri" panose="020F0502020204030204" pitchFamily="34" charset="0"/>
              </a:rPr>
              <a:t>Analytical</a:t>
            </a:r>
            <a:r>
              <a:rPr lang="cs-CZ" dirty="0" smtClean="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express </a:t>
            </a:r>
            <a:r>
              <a:rPr lang="cs-CZ" dirty="0" err="1">
                <a:latin typeface="Calibri" panose="020F0502020204030204" pitchFamily="34" charset="0"/>
                <a:cs typeface="Calibri" panose="020F0502020204030204" pitchFamily="34" charset="0"/>
              </a:rPr>
              <a:t>causal</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effects</a:t>
            </a:r>
            <a:r>
              <a:rPr lang="cs-CZ" dirty="0">
                <a:latin typeface="Calibri" panose="020F0502020204030204" pitchFamily="34" charset="0"/>
                <a:cs typeface="Calibri" panose="020F0502020204030204" pitchFamily="34" charset="0"/>
              </a:rPr>
              <a:t> on a </a:t>
            </a:r>
            <a:r>
              <a:rPr lang="cs-CZ" dirty="0" err="1">
                <a:latin typeface="Calibri" panose="020F0502020204030204" pitchFamily="34" charset="0"/>
                <a:cs typeface="Calibri" panose="020F0502020204030204" pitchFamily="34" charset="0"/>
              </a:rPr>
              <a:t>synthetic</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indicator</a:t>
            </a:r>
            <a:r>
              <a:rPr lang="cs-CZ" dirty="0">
                <a:latin typeface="Calibri" panose="020F0502020204030204" pitchFamily="34" charset="0"/>
                <a:cs typeface="Calibri" panose="020F0502020204030204" pitchFamily="34" charset="0"/>
              </a:rPr>
              <a:t> (on </a:t>
            </a:r>
            <a:r>
              <a:rPr lang="cs-CZ" dirty="0" err="1">
                <a:latin typeface="Calibri" panose="020F0502020204030204" pitchFamily="34" charset="0"/>
                <a:cs typeface="Calibri" panose="020F0502020204030204" pitchFamily="34" charset="0"/>
              </a:rPr>
              <a:t>its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change</a:t>
            </a:r>
            <a:r>
              <a:rPr lang="cs-CZ" dirty="0">
                <a:latin typeface="Calibri" panose="020F0502020204030204" pitchFamily="34" charset="0"/>
                <a:cs typeface="Calibri" panose="020F0502020204030204" pitchFamily="34" charset="0"/>
              </a:rPr>
              <a:t> in </a:t>
            </a:r>
            <a:r>
              <a:rPr lang="cs-CZ" dirty="0" err="1">
                <a:latin typeface="Calibri" panose="020F0502020204030204" pitchFamily="34" charset="0"/>
                <a:cs typeface="Calibri" panose="020F0502020204030204" pitchFamily="34" charset="0"/>
              </a:rPr>
              <a:t>time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or</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space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expressed</a:t>
            </a:r>
            <a:r>
              <a:rPr lang="cs-CZ" dirty="0">
                <a:latin typeface="Calibri" panose="020F0502020204030204" pitchFamily="34" charset="0"/>
                <a:cs typeface="Calibri" panose="020F0502020204030204" pitchFamily="34" charset="0"/>
              </a:rPr>
              <a:t> in </a:t>
            </a:r>
            <a:r>
              <a:rPr lang="cs-CZ" dirty="0" err="1">
                <a:latin typeface="Calibri" panose="020F0502020204030204" pitchFamily="34" charset="0"/>
                <a:cs typeface="Calibri" panose="020F0502020204030204" pitchFamily="34" charset="0"/>
              </a:rPr>
              <a:t>absolute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or</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relative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terms</a:t>
            </a:r>
            <a:r>
              <a:rPr lang="cs-CZ" dirty="0">
                <a:latin typeface="Calibri" panose="020F0502020204030204" pitchFamily="34" charset="0"/>
                <a:cs typeface="Calibri" panose="020F0502020204030204" pitchFamily="34" charset="0"/>
              </a:rPr>
              <a:t>).</a:t>
            </a: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15.06.2020</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19243394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latin typeface="Calibri" panose="020F0502020204030204" pitchFamily="34" charset="0"/>
                <a:cs typeface="Calibri" panose="020F0502020204030204" pitchFamily="34" charset="0"/>
              </a:rPr>
              <a:t>Standardized</a:t>
            </a:r>
            <a:r>
              <a:rPr lang="cs-CZ" b="1" dirty="0">
                <a:latin typeface="Calibri" panose="020F0502020204030204" pitchFamily="34" charset="0"/>
                <a:cs typeface="Calibri" panose="020F0502020204030204" pitchFamily="34" charset="0"/>
              </a:rPr>
              <a:t> and non-</a:t>
            </a:r>
            <a:r>
              <a:rPr lang="cs-CZ" b="1" dirty="0" err="1">
                <a:latin typeface="Calibri" panose="020F0502020204030204" pitchFamily="34" charset="0"/>
                <a:cs typeface="Calibri" panose="020F0502020204030204" pitchFamily="34" charset="0"/>
              </a:rPr>
              <a:t>standardized</a:t>
            </a:r>
            <a:r>
              <a:rPr lang="cs-CZ" b="1" dirty="0">
                <a:latin typeface="Calibri" panose="020F0502020204030204" pitchFamily="34" charset="0"/>
                <a:cs typeface="Calibri" panose="020F0502020204030204" pitchFamily="34" charset="0"/>
              </a:rPr>
              <a:t> </a:t>
            </a:r>
            <a:r>
              <a:rPr lang="cs-CZ" b="1" dirty="0" err="1">
                <a:latin typeface="Calibri" panose="020F0502020204030204" pitchFamily="34" charset="0"/>
                <a:cs typeface="Calibri" panose="020F0502020204030204" pitchFamily="34" charset="0"/>
              </a:rPr>
              <a:t>indicators</a:t>
            </a:r>
            <a:endParaRPr lang="cs-CZ" b="1"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en-GB" dirty="0">
                <a:latin typeface="Calibri" panose="020F0502020204030204" pitchFamily="34" charset="0"/>
                <a:cs typeface="Calibri" panose="020F0502020204030204" pitchFamily="34" charset="0"/>
              </a:rPr>
              <a:t>Standardized indicators are considered to be those that have a clearly defined interval that they can take on, and this interval can be clearly interpreted in terms of qualitative and quantitative limits. For standardized indicators, it is therefore characteristic to define this interval or to determine a characteristic value (real concentration of values).</a:t>
            </a:r>
            <a:endParaRPr lang="cs-CZ" dirty="0">
              <a:latin typeface="Calibri" panose="020F0502020204030204" pitchFamily="34" charset="0"/>
              <a:cs typeface="Calibri" panose="020F0502020204030204" pitchFamily="34" charset="0"/>
            </a:endParaRPr>
          </a:p>
          <a:p>
            <a:r>
              <a:rPr lang="en-GB" dirty="0">
                <a:latin typeface="Calibri" panose="020F0502020204030204" pitchFamily="34" charset="0"/>
                <a:cs typeface="Calibri" panose="020F0502020204030204" pitchFamily="34" charset="0"/>
              </a:rPr>
              <a:t>Non-standardized indicators do not have this interval defined, and thus the interpretation of their values is ambiguous. Their comparison and use in indicator systems is also problematic. </a:t>
            </a:r>
            <a:endParaRPr lang="cs-CZ" dirty="0">
              <a:latin typeface="Calibri" panose="020F0502020204030204" pitchFamily="34" charset="0"/>
              <a:cs typeface="Calibri" panose="020F0502020204030204" pitchFamily="34" charset="0"/>
            </a:endParaRP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15.06.2020</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15542475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latin typeface="Calibri" panose="020F0502020204030204" pitchFamily="34" charset="0"/>
                <a:cs typeface="Calibri" panose="020F0502020204030204" pitchFamily="34" charset="0"/>
              </a:rPr>
              <a:t>Standardized</a:t>
            </a:r>
            <a:r>
              <a:rPr lang="cs-CZ" b="1" dirty="0">
                <a:latin typeface="Calibri" panose="020F0502020204030204" pitchFamily="34" charset="0"/>
                <a:cs typeface="Calibri" panose="020F0502020204030204" pitchFamily="34" charset="0"/>
              </a:rPr>
              <a:t> and non-</a:t>
            </a:r>
            <a:r>
              <a:rPr lang="cs-CZ" b="1" dirty="0" err="1">
                <a:latin typeface="Calibri" panose="020F0502020204030204" pitchFamily="34" charset="0"/>
                <a:cs typeface="Calibri" panose="020F0502020204030204" pitchFamily="34" charset="0"/>
              </a:rPr>
              <a:t>standardized</a:t>
            </a:r>
            <a:r>
              <a:rPr lang="cs-CZ" b="1" dirty="0">
                <a:latin typeface="Calibri" panose="020F0502020204030204" pitchFamily="34" charset="0"/>
                <a:cs typeface="Calibri" panose="020F0502020204030204" pitchFamily="34" charset="0"/>
              </a:rPr>
              <a:t> </a:t>
            </a:r>
            <a:r>
              <a:rPr lang="cs-CZ" b="1" dirty="0" err="1">
                <a:latin typeface="Calibri" panose="020F0502020204030204" pitchFamily="34" charset="0"/>
                <a:cs typeface="Calibri" panose="020F0502020204030204" pitchFamily="34" charset="0"/>
              </a:rPr>
              <a:t>indicators</a:t>
            </a:r>
            <a:endParaRPr lang="cs-CZ" b="1"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en-GB" dirty="0" smtClean="0">
                <a:latin typeface="Calibri" panose="020F0502020204030204" pitchFamily="34" charset="0"/>
                <a:cs typeface="Calibri" panose="020F0502020204030204" pitchFamily="34" charset="0"/>
              </a:rPr>
              <a:t>Good </a:t>
            </a:r>
            <a:r>
              <a:rPr lang="en-GB" dirty="0">
                <a:latin typeface="Calibri" panose="020F0502020204030204" pitchFamily="34" charset="0"/>
                <a:cs typeface="Calibri" panose="020F0502020204030204" pitchFamily="34" charset="0"/>
              </a:rPr>
              <a:t>examples </a:t>
            </a:r>
            <a:r>
              <a:rPr lang="cs-CZ" dirty="0" err="1" smtClean="0">
                <a:latin typeface="Calibri" panose="020F0502020204030204" pitchFamily="34" charset="0"/>
                <a:cs typeface="Calibri" panose="020F0502020204030204" pitchFamily="34" charset="0"/>
              </a:rPr>
              <a:t>of</a:t>
            </a:r>
            <a:r>
              <a:rPr lang="cs-CZ" dirty="0" smtClean="0">
                <a:latin typeface="Calibri" panose="020F0502020204030204" pitchFamily="34" charset="0"/>
                <a:cs typeface="Calibri" panose="020F0502020204030204" pitchFamily="34" charset="0"/>
              </a:rPr>
              <a:t> </a:t>
            </a:r>
            <a:r>
              <a:rPr lang="cs-CZ" dirty="0" err="1" smtClean="0">
                <a:latin typeface="Calibri" panose="020F0502020204030204" pitchFamily="34" charset="0"/>
                <a:cs typeface="Calibri" panose="020F0502020204030204" pitchFamily="34" charset="0"/>
              </a:rPr>
              <a:t>standardized</a:t>
            </a:r>
            <a:r>
              <a:rPr lang="cs-CZ" dirty="0" smtClean="0">
                <a:latin typeface="Calibri" panose="020F0502020204030204" pitchFamily="34" charset="0"/>
                <a:cs typeface="Calibri" panose="020F0502020204030204" pitchFamily="34" charset="0"/>
              </a:rPr>
              <a:t> and non-</a:t>
            </a:r>
            <a:r>
              <a:rPr lang="cs-CZ" dirty="0" err="1" smtClean="0">
                <a:latin typeface="Calibri" panose="020F0502020204030204" pitchFamily="34" charset="0"/>
                <a:cs typeface="Calibri" panose="020F0502020204030204" pitchFamily="34" charset="0"/>
              </a:rPr>
              <a:t>standardized</a:t>
            </a:r>
            <a:r>
              <a:rPr lang="cs-CZ" dirty="0" smtClean="0">
                <a:latin typeface="Calibri" panose="020F0502020204030204" pitchFamily="34" charset="0"/>
                <a:cs typeface="Calibri" panose="020F0502020204030204" pitchFamily="34" charset="0"/>
              </a:rPr>
              <a:t> </a:t>
            </a:r>
            <a:r>
              <a:rPr lang="cs-CZ" dirty="0" err="1" smtClean="0">
                <a:latin typeface="Calibri" panose="020F0502020204030204" pitchFamily="34" charset="0"/>
                <a:cs typeface="Calibri" panose="020F0502020204030204" pitchFamily="34" charset="0"/>
              </a:rPr>
              <a:t>indicators</a:t>
            </a:r>
            <a:r>
              <a:rPr lang="cs-CZ" dirty="0" smtClean="0">
                <a:latin typeface="Calibri" panose="020F0502020204030204" pitchFamily="34" charset="0"/>
                <a:cs typeface="Calibri" panose="020F0502020204030204" pitchFamily="34" charset="0"/>
              </a:rPr>
              <a:t> </a:t>
            </a:r>
            <a:r>
              <a:rPr lang="en-GB" dirty="0" smtClean="0">
                <a:latin typeface="Calibri" panose="020F0502020204030204" pitchFamily="34" charset="0"/>
                <a:cs typeface="Calibri" panose="020F0502020204030204" pitchFamily="34" charset="0"/>
              </a:rPr>
              <a:t>are </a:t>
            </a:r>
            <a:r>
              <a:rPr lang="en-GB" dirty="0">
                <a:latin typeface="Calibri" panose="020F0502020204030204" pitchFamily="34" charset="0"/>
                <a:cs typeface="Calibri" panose="020F0502020204030204" pitchFamily="34" charset="0"/>
              </a:rPr>
              <a:t>indebtedness indicators. </a:t>
            </a:r>
            <a:endParaRPr lang="cs-CZ" dirty="0" smtClean="0">
              <a:latin typeface="Calibri" panose="020F0502020204030204" pitchFamily="34" charset="0"/>
              <a:cs typeface="Calibri" panose="020F0502020204030204" pitchFamily="34" charset="0"/>
            </a:endParaRPr>
          </a:p>
          <a:p>
            <a:r>
              <a:rPr lang="cs-CZ" dirty="0" smtClean="0">
                <a:latin typeface="Calibri" panose="020F0502020204030204" pitchFamily="34" charset="0"/>
                <a:cs typeface="Calibri" panose="020F0502020204030204" pitchFamily="34" charset="0"/>
              </a:rPr>
              <a:t>S</a:t>
            </a:r>
            <a:r>
              <a:rPr lang="en-GB" dirty="0" err="1" smtClean="0">
                <a:latin typeface="Calibri" panose="020F0502020204030204" pitchFamily="34" charset="0"/>
                <a:cs typeface="Calibri" panose="020F0502020204030204" pitchFamily="34" charset="0"/>
              </a:rPr>
              <a:t>ymbols</a:t>
            </a:r>
            <a:r>
              <a:rPr lang="en-GB" dirty="0">
                <a:latin typeface="Calibri" panose="020F0502020204030204" pitchFamily="34" charset="0"/>
                <a:cs typeface="Calibri" panose="020F0502020204030204" pitchFamily="34" charset="0"/>
              </a:rPr>
              <a:t>: </a:t>
            </a:r>
            <a:r>
              <a:rPr lang="en-GB" i="1" dirty="0">
                <a:latin typeface="Calibri" panose="020F0502020204030204" pitchFamily="34" charset="0"/>
                <a:cs typeface="Calibri" panose="020F0502020204030204" pitchFamily="34" charset="0"/>
              </a:rPr>
              <a:t>E</a:t>
            </a:r>
            <a:r>
              <a:rPr lang="en-GB" dirty="0">
                <a:latin typeface="Calibri" panose="020F0502020204030204" pitchFamily="34" charset="0"/>
                <a:cs typeface="Calibri" panose="020F0502020204030204" pitchFamily="34" charset="0"/>
              </a:rPr>
              <a:t> for Equity, </a:t>
            </a:r>
            <a:r>
              <a:rPr lang="en-GB" i="1" dirty="0">
                <a:latin typeface="Calibri" panose="020F0502020204030204" pitchFamily="34" charset="0"/>
                <a:cs typeface="Calibri" panose="020F0502020204030204" pitchFamily="34" charset="0"/>
              </a:rPr>
              <a:t>D</a:t>
            </a:r>
            <a:r>
              <a:rPr lang="en-GB" dirty="0">
                <a:latin typeface="Calibri" panose="020F0502020204030204" pitchFamily="34" charset="0"/>
                <a:cs typeface="Calibri" panose="020F0502020204030204" pitchFamily="34" charset="0"/>
              </a:rPr>
              <a:t> for Debt and </a:t>
            </a:r>
            <a:r>
              <a:rPr lang="en-GB" i="1" dirty="0">
                <a:latin typeface="Calibri" panose="020F0502020204030204" pitchFamily="34" charset="0"/>
                <a:cs typeface="Calibri" panose="020F0502020204030204" pitchFamily="34" charset="0"/>
              </a:rPr>
              <a:t>A</a:t>
            </a:r>
            <a:r>
              <a:rPr lang="en-GB" dirty="0">
                <a:latin typeface="Calibri" panose="020F0502020204030204" pitchFamily="34" charset="0"/>
                <a:cs typeface="Calibri" panose="020F0502020204030204" pitchFamily="34" charset="0"/>
              </a:rPr>
              <a:t> for Total Assets. </a:t>
            </a:r>
            <a:endParaRPr lang="cs-CZ" dirty="0" smtClean="0">
              <a:latin typeface="Calibri" panose="020F0502020204030204" pitchFamily="34" charset="0"/>
              <a:cs typeface="Calibri" panose="020F0502020204030204" pitchFamily="34" charset="0"/>
            </a:endParaRPr>
          </a:p>
          <a:p>
            <a:r>
              <a:rPr lang="en-GB" dirty="0" smtClean="0">
                <a:latin typeface="Calibri" panose="020F0502020204030204" pitchFamily="34" charset="0"/>
                <a:cs typeface="Calibri" panose="020F0502020204030204" pitchFamily="34" charset="0"/>
              </a:rPr>
              <a:t>Assume </a:t>
            </a:r>
            <a:r>
              <a:rPr lang="en-GB" dirty="0">
                <a:latin typeface="Calibri" panose="020F0502020204030204" pitchFamily="34" charset="0"/>
                <a:cs typeface="Calibri" panose="020F0502020204030204" pitchFamily="34" charset="0"/>
              </a:rPr>
              <a:t>that </a:t>
            </a:r>
            <a:r>
              <a:rPr lang="en-GB" i="1" dirty="0">
                <a:latin typeface="Calibri" panose="020F0502020204030204" pitchFamily="34" charset="0"/>
                <a:cs typeface="Calibri" panose="020F0502020204030204" pitchFamily="34" charset="0"/>
              </a:rPr>
              <a:t>E</a:t>
            </a:r>
            <a:r>
              <a:rPr lang="en-GB" dirty="0">
                <a:latin typeface="Calibri" panose="020F0502020204030204" pitchFamily="34" charset="0"/>
                <a:cs typeface="Calibri" panose="020F0502020204030204" pitchFamily="34" charset="0"/>
              </a:rPr>
              <a:t> ≥ 0 and </a:t>
            </a:r>
            <a:r>
              <a:rPr lang="en-GB" i="1" dirty="0">
                <a:latin typeface="Calibri" panose="020F0502020204030204" pitchFamily="34" charset="0"/>
                <a:cs typeface="Calibri" panose="020F0502020204030204" pitchFamily="34" charset="0"/>
              </a:rPr>
              <a:t>E</a:t>
            </a:r>
            <a:r>
              <a:rPr lang="en-GB" dirty="0">
                <a:latin typeface="Calibri" panose="020F0502020204030204" pitchFamily="34" charset="0"/>
                <a:cs typeface="Calibri" panose="020F0502020204030204" pitchFamily="34" charset="0"/>
              </a:rPr>
              <a:t> + </a:t>
            </a:r>
            <a:r>
              <a:rPr lang="en-GB" i="1" dirty="0">
                <a:latin typeface="Calibri" panose="020F0502020204030204" pitchFamily="34" charset="0"/>
                <a:cs typeface="Calibri" panose="020F0502020204030204" pitchFamily="34" charset="0"/>
              </a:rPr>
              <a:t>D</a:t>
            </a:r>
            <a:r>
              <a:rPr lang="en-GB" dirty="0">
                <a:latin typeface="Calibri" panose="020F0502020204030204" pitchFamily="34" charset="0"/>
                <a:cs typeface="Calibri" panose="020F0502020204030204" pitchFamily="34" charset="0"/>
              </a:rPr>
              <a:t> = </a:t>
            </a:r>
            <a:r>
              <a:rPr lang="en-GB" i="1" dirty="0">
                <a:latin typeface="Calibri" panose="020F0502020204030204" pitchFamily="34" charset="0"/>
                <a:cs typeface="Calibri" panose="020F0502020204030204" pitchFamily="34" charset="0"/>
              </a:rPr>
              <a:t>A</a:t>
            </a:r>
            <a:r>
              <a:rPr lang="en-GB" dirty="0">
                <a:latin typeface="Calibri" panose="020F0502020204030204" pitchFamily="34" charset="0"/>
                <a:cs typeface="Calibri" panose="020F0502020204030204" pitchFamily="34" charset="0"/>
              </a:rPr>
              <a:t>, then the range of values of the indicator </a:t>
            </a:r>
            <a:r>
              <a:rPr lang="en-GB" i="1" dirty="0">
                <a:latin typeface="Calibri" panose="020F0502020204030204" pitchFamily="34" charset="0"/>
                <a:cs typeface="Calibri" panose="020F0502020204030204" pitchFamily="34" charset="0"/>
              </a:rPr>
              <a:t>D</a:t>
            </a:r>
            <a:r>
              <a:rPr lang="en-GB" dirty="0">
                <a:latin typeface="Calibri" panose="020F0502020204030204" pitchFamily="34" charset="0"/>
                <a:cs typeface="Calibri" panose="020F0502020204030204" pitchFamily="34" charset="0"/>
              </a:rPr>
              <a:t> / </a:t>
            </a:r>
            <a:r>
              <a:rPr lang="en-GB" i="1" dirty="0">
                <a:latin typeface="Calibri" panose="020F0502020204030204" pitchFamily="34" charset="0"/>
                <a:cs typeface="Calibri" panose="020F0502020204030204" pitchFamily="34" charset="0"/>
              </a:rPr>
              <a:t>A</a:t>
            </a:r>
            <a:r>
              <a:rPr lang="en-GB" dirty="0">
                <a:latin typeface="Calibri" panose="020F0502020204030204" pitchFamily="34" charset="0"/>
                <a:cs typeface="Calibri" panose="020F0502020204030204" pitchFamily="34" charset="0"/>
              </a:rPr>
              <a:t> is the interval &lt;0, 1&gt;, while for its reciprocal value </a:t>
            </a:r>
            <a:r>
              <a:rPr lang="en-GB" i="1" dirty="0">
                <a:latin typeface="Calibri" panose="020F0502020204030204" pitchFamily="34" charset="0"/>
                <a:cs typeface="Calibri" panose="020F0502020204030204" pitchFamily="34" charset="0"/>
              </a:rPr>
              <a:t>A</a:t>
            </a:r>
            <a:r>
              <a:rPr lang="en-GB" dirty="0">
                <a:latin typeface="Calibri" panose="020F0502020204030204" pitchFamily="34" charset="0"/>
                <a:cs typeface="Calibri" panose="020F0502020204030204" pitchFamily="34" charset="0"/>
              </a:rPr>
              <a:t> / </a:t>
            </a:r>
            <a:r>
              <a:rPr lang="en-GB" i="1" dirty="0">
                <a:latin typeface="Calibri" panose="020F0502020204030204" pitchFamily="34" charset="0"/>
                <a:cs typeface="Calibri" panose="020F0502020204030204" pitchFamily="34" charset="0"/>
              </a:rPr>
              <a:t>D</a:t>
            </a:r>
            <a:r>
              <a:rPr lang="en-GB" dirty="0">
                <a:latin typeface="Calibri" panose="020F0502020204030204" pitchFamily="34" charset="0"/>
                <a:cs typeface="Calibri" panose="020F0502020204030204" pitchFamily="34" charset="0"/>
              </a:rPr>
              <a:t> the range of values is the interval &lt;1, ∞) and for the indicator </a:t>
            </a:r>
            <a:r>
              <a:rPr lang="en-GB" i="1" dirty="0">
                <a:latin typeface="Calibri" panose="020F0502020204030204" pitchFamily="34" charset="0"/>
                <a:cs typeface="Calibri" panose="020F0502020204030204" pitchFamily="34" charset="0"/>
              </a:rPr>
              <a:t>E</a:t>
            </a:r>
            <a:r>
              <a:rPr lang="en-GB" dirty="0">
                <a:latin typeface="Calibri" panose="020F0502020204030204" pitchFamily="34" charset="0"/>
                <a:cs typeface="Calibri" panose="020F0502020204030204" pitchFamily="34" charset="0"/>
              </a:rPr>
              <a:t> / </a:t>
            </a:r>
            <a:r>
              <a:rPr lang="en-GB" i="1" dirty="0">
                <a:latin typeface="Calibri" panose="020F0502020204030204" pitchFamily="34" charset="0"/>
                <a:cs typeface="Calibri" panose="020F0502020204030204" pitchFamily="34" charset="0"/>
              </a:rPr>
              <a:t>D</a:t>
            </a:r>
            <a:r>
              <a:rPr lang="en-GB" dirty="0">
                <a:latin typeface="Calibri" panose="020F0502020204030204" pitchFamily="34" charset="0"/>
                <a:cs typeface="Calibri" panose="020F0502020204030204" pitchFamily="34" charset="0"/>
              </a:rPr>
              <a:t> &lt;0, ∞). By selecting a suitable form of indicator, it is then possible to avoid a situation where the extreme value of a non-standardized sub-indicator significantly affects the value of a synthetic indicator</a:t>
            </a:r>
            <a:r>
              <a:rPr lang="en-GB" dirty="0" smtClean="0">
                <a:latin typeface="Calibri" panose="020F0502020204030204" pitchFamily="34" charset="0"/>
                <a:cs typeface="Calibri" panose="020F0502020204030204" pitchFamily="34" charset="0"/>
              </a:rPr>
              <a:t>.</a:t>
            </a:r>
            <a:endParaRPr lang="cs-CZ" dirty="0">
              <a:latin typeface="Calibri" panose="020F0502020204030204" pitchFamily="34" charset="0"/>
              <a:cs typeface="Calibri" panose="020F0502020204030204" pitchFamily="34" charset="0"/>
            </a:endParaRP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15.06.2020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20293972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Calibri" panose="020F0502020204030204" pitchFamily="34" charset="0"/>
                <a:cs typeface="Calibri" panose="020F0502020204030204" pitchFamily="34" charset="0"/>
              </a:rPr>
              <a:t>Nominal, ordinal, interval and ratio indicators</a:t>
            </a:r>
            <a:endParaRPr lang="cs-CZ"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en-GB" sz="2800" b="1" dirty="0">
                <a:latin typeface="Calibri" panose="020F0502020204030204" pitchFamily="34" charset="0"/>
                <a:cs typeface="Calibri" panose="020F0502020204030204" pitchFamily="34" charset="0"/>
              </a:rPr>
              <a:t>Nominal</a:t>
            </a:r>
            <a:endParaRPr lang="cs-CZ" sz="2800" dirty="0">
              <a:latin typeface="Calibri" panose="020F0502020204030204" pitchFamily="34" charset="0"/>
              <a:cs typeface="Calibri" panose="020F0502020204030204" pitchFamily="34" charset="0"/>
            </a:endParaRPr>
          </a:p>
          <a:p>
            <a:pPr lvl="1"/>
            <a:r>
              <a:rPr lang="en-GB" dirty="0">
                <a:latin typeface="Calibri" panose="020F0502020204030204" pitchFamily="34" charset="0"/>
                <a:cs typeface="Calibri" panose="020F0502020204030204" pitchFamily="34" charset="0"/>
              </a:rPr>
              <a:t>Nominal scales are used for labelling indicators, without any quantitative value. Nominal scales could simply be called “label</a:t>
            </a:r>
            <a:r>
              <a:rPr lang="cs-CZ" dirty="0">
                <a:latin typeface="Calibri" panose="020F0502020204030204" pitchFamily="34" charset="0"/>
                <a:cs typeface="Calibri" panose="020F0502020204030204" pitchFamily="34" charset="0"/>
              </a:rPr>
              <a:t>s</a:t>
            </a:r>
            <a:r>
              <a:rPr lang="en-GB" dirty="0">
                <a:latin typeface="Calibri" panose="020F0502020204030204" pitchFamily="34" charset="0"/>
                <a:cs typeface="Calibri" panose="020F0502020204030204" pitchFamily="34" charset="0"/>
              </a:rPr>
              <a:t>”</a:t>
            </a:r>
            <a:r>
              <a:rPr lang="cs-CZ" dirty="0">
                <a:latin typeface="Calibri" panose="020F0502020204030204" pitchFamily="34" charset="0"/>
                <a:cs typeface="Calibri" panose="020F0502020204030204" pitchFamily="34" charset="0"/>
              </a:rPr>
              <a:t>.</a:t>
            </a:r>
            <a:r>
              <a:rPr lang="en-GB" dirty="0">
                <a:latin typeface="Calibri" panose="020F0502020204030204" pitchFamily="34" charset="0"/>
                <a:cs typeface="Calibri" panose="020F0502020204030204" pitchFamily="34" charset="0"/>
              </a:rPr>
              <a:t> </a:t>
            </a:r>
            <a:r>
              <a:rPr lang="cs-CZ" dirty="0">
                <a:latin typeface="Calibri" panose="020F0502020204030204" pitchFamily="34" charset="0"/>
                <a:cs typeface="Calibri" panose="020F0502020204030204" pitchFamily="34" charset="0"/>
              </a:rPr>
              <a:t>A</a:t>
            </a:r>
            <a:r>
              <a:rPr lang="en-GB" dirty="0" err="1">
                <a:latin typeface="Calibri" panose="020F0502020204030204" pitchFamily="34" charset="0"/>
                <a:cs typeface="Calibri" panose="020F0502020204030204" pitchFamily="34" charset="0"/>
              </a:rPr>
              <a:t>ll</a:t>
            </a:r>
            <a:r>
              <a:rPr lang="en-GB" dirty="0">
                <a:latin typeface="Calibri" panose="020F0502020204030204" pitchFamily="34" charset="0"/>
                <a:cs typeface="Calibri" panose="020F0502020204030204" pitchFamily="34" charset="0"/>
              </a:rPr>
              <a:t> of these scales are mutually exclusive and none of them has any numerical significance. </a:t>
            </a:r>
            <a:endParaRPr lang="cs-CZ" dirty="0">
              <a:latin typeface="Calibri" panose="020F0502020204030204" pitchFamily="34" charset="0"/>
              <a:cs typeface="Calibri" panose="020F0502020204030204" pitchFamily="34" charset="0"/>
            </a:endParaRPr>
          </a:p>
          <a:p>
            <a:pPr lvl="1"/>
            <a:r>
              <a:rPr lang="en-GB" dirty="0">
                <a:latin typeface="Calibri" panose="020F0502020204030204" pitchFamily="34" charset="0"/>
                <a:cs typeface="Calibri" panose="020F0502020204030204" pitchFamily="34" charset="0"/>
              </a:rPr>
              <a:t>Note: a sub-type of nominal scale with only two categories is called “dichotomous”. </a:t>
            </a:r>
            <a:endParaRPr lang="cs-CZ" dirty="0">
              <a:latin typeface="Calibri" panose="020F0502020204030204" pitchFamily="34" charset="0"/>
              <a:cs typeface="Calibri" panose="020F0502020204030204" pitchFamily="34" charset="0"/>
            </a:endParaRPr>
          </a:p>
          <a:p>
            <a:pPr lvl="1"/>
            <a:r>
              <a:rPr lang="en-GB" i="1" dirty="0">
                <a:latin typeface="Calibri" panose="020F0502020204030204" pitchFamily="34" charset="0"/>
                <a:cs typeface="Calibri" panose="020F0502020204030204" pitchFamily="34" charset="0"/>
              </a:rPr>
              <a:t>Example</a:t>
            </a:r>
            <a:r>
              <a:rPr lang="cs-CZ" i="1" dirty="0">
                <a:latin typeface="Calibri" panose="020F0502020204030204" pitchFamily="34" charset="0"/>
                <a:cs typeface="Calibri" panose="020F0502020204030204" pitchFamily="34" charset="0"/>
              </a:rPr>
              <a:t>: </a:t>
            </a:r>
          </a:p>
          <a:p>
            <a:pPr lvl="2"/>
            <a:r>
              <a:rPr lang="en-GB" sz="2800" dirty="0">
                <a:latin typeface="Calibri" panose="020F0502020204030204" pitchFamily="34" charset="0"/>
                <a:cs typeface="Calibri" panose="020F0502020204030204" pitchFamily="34" charset="0"/>
              </a:rPr>
              <a:t>What is your hair colour? Brown x Black x Blonde x </a:t>
            </a:r>
            <a:r>
              <a:rPr lang="en-GB" sz="2800" dirty="0" err="1" smtClean="0">
                <a:latin typeface="Calibri" panose="020F0502020204030204" pitchFamily="34" charset="0"/>
                <a:cs typeface="Calibri" panose="020F0502020204030204" pitchFamily="34" charset="0"/>
              </a:rPr>
              <a:t>Gray</a:t>
            </a:r>
            <a:endParaRPr lang="cs-CZ" sz="2800" dirty="0">
              <a:latin typeface="Calibri" panose="020F0502020204030204" pitchFamily="34" charset="0"/>
              <a:cs typeface="Calibri" panose="020F0502020204030204" pitchFamily="34" charset="0"/>
            </a:endParaRPr>
          </a:p>
          <a:p>
            <a:pPr lvl="2"/>
            <a:r>
              <a:rPr lang="en-GB" sz="2800" dirty="0">
                <a:latin typeface="Calibri" panose="020F0502020204030204" pitchFamily="34" charset="0"/>
                <a:cs typeface="Calibri" panose="020F0502020204030204" pitchFamily="34" charset="0"/>
              </a:rPr>
              <a:t>What is legal form of your company? Limited x Joint-stock x </a:t>
            </a:r>
            <a:r>
              <a:rPr lang="en-GB" sz="2800" dirty="0" smtClean="0">
                <a:latin typeface="Calibri" panose="020F0502020204030204" pitchFamily="34" charset="0"/>
                <a:cs typeface="Calibri" panose="020F0502020204030204" pitchFamily="34" charset="0"/>
              </a:rPr>
              <a:t>Public</a:t>
            </a:r>
            <a:endParaRPr lang="cs-CZ" sz="2800" dirty="0">
              <a:latin typeface="Calibri" panose="020F0502020204030204" pitchFamily="34" charset="0"/>
              <a:cs typeface="Calibri" panose="020F0502020204030204" pitchFamily="34" charset="0"/>
            </a:endParaRP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latin typeface="Calibri" panose="020F0502020204030204" pitchFamily="34" charset="0"/>
                <a:cs typeface="Calibri" panose="020F0502020204030204" pitchFamily="34" charset="0"/>
              </a:rPr>
              <a:t>15.06.2020</a:t>
            </a:fld>
            <a:endParaRPr lang="cs-CZ">
              <a:latin typeface="Calibri" panose="020F0502020204030204" pitchFamily="34" charset="0"/>
              <a:cs typeface="Calibri" panose="020F0502020204030204" pitchFamily="34" charset="0"/>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latin typeface="Calibri" panose="020F0502020204030204" pitchFamily="34" charset="0"/>
                <a:cs typeface="Calibri" panose="020F0502020204030204" pitchFamily="34" charset="0"/>
              </a:rPr>
              <a:pPr>
                <a:defRPr/>
              </a:pPr>
              <a:t>15</a:t>
            </a:fld>
            <a:endParaRPr lang="cs-CZ">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089546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Calibri" panose="020F0502020204030204" pitchFamily="34" charset="0"/>
                <a:cs typeface="Calibri" panose="020F0502020204030204" pitchFamily="34" charset="0"/>
              </a:rPr>
              <a:t>Nominal, ordinal, interval and ratio indicators</a:t>
            </a:r>
            <a:endParaRPr lang="cs-CZ"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en-GB" sz="2800" b="1" dirty="0">
                <a:latin typeface="Calibri" panose="020F0502020204030204" pitchFamily="34" charset="0"/>
                <a:cs typeface="Calibri" panose="020F0502020204030204" pitchFamily="34" charset="0"/>
              </a:rPr>
              <a:t>Ordinal</a:t>
            </a:r>
            <a:endParaRPr lang="cs-CZ" sz="2800" dirty="0">
              <a:latin typeface="Calibri" panose="020F0502020204030204" pitchFamily="34" charset="0"/>
              <a:cs typeface="Calibri" panose="020F0502020204030204" pitchFamily="34" charset="0"/>
            </a:endParaRPr>
          </a:p>
          <a:p>
            <a:pPr lvl="1"/>
            <a:r>
              <a:rPr lang="en-GB" dirty="0">
                <a:latin typeface="Calibri" panose="020F0502020204030204" pitchFamily="34" charset="0"/>
                <a:cs typeface="Calibri" panose="020F0502020204030204" pitchFamily="34" charset="0"/>
              </a:rPr>
              <a:t>With ordinal scales, it is the order of the values is what’s important and significant, but the differences between each one is not really known. In each case, we know that a #4 is better than a #3 or #2, but we don’t know – and cannot quantify – how much better it is. </a:t>
            </a:r>
            <a:endParaRPr lang="cs-CZ" dirty="0">
              <a:latin typeface="Calibri" panose="020F0502020204030204" pitchFamily="34" charset="0"/>
              <a:cs typeface="Calibri" panose="020F0502020204030204" pitchFamily="34" charset="0"/>
            </a:endParaRPr>
          </a:p>
          <a:p>
            <a:pPr lvl="1"/>
            <a:r>
              <a:rPr lang="en-GB" dirty="0">
                <a:latin typeface="Calibri" panose="020F0502020204030204" pitchFamily="34" charset="0"/>
                <a:cs typeface="Calibri" panose="020F0502020204030204" pitchFamily="34" charset="0"/>
              </a:rPr>
              <a:t>For example, is the difference between “OK” and “Unhappy” the same as the difference between “Very Happy” and “Happy?” We cannot say. </a:t>
            </a:r>
            <a:endParaRPr lang="cs-CZ" dirty="0">
              <a:latin typeface="Calibri" panose="020F0502020204030204" pitchFamily="34" charset="0"/>
              <a:cs typeface="Calibri" panose="020F0502020204030204" pitchFamily="34" charset="0"/>
            </a:endParaRPr>
          </a:p>
          <a:p>
            <a:pPr lvl="1"/>
            <a:r>
              <a:rPr lang="en-GB" dirty="0">
                <a:latin typeface="Calibri" panose="020F0502020204030204" pitchFamily="34" charset="0"/>
                <a:cs typeface="Calibri" panose="020F0502020204030204" pitchFamily="34" charset="0"/>
              </a:rPr>
              <a:t>Ordinal scales are typically measures of non-numeric concepts like satisfaction, happiness, discomfort, etc.</a:t>
            </a:r>
            <a:endParaRPr lang="cs-CZ" dirty="0">
              <a:latin typeface="Calibri" panose="020F0502020204030204" pitchFamily="34" charset="0"/>
              <a:cs typeface="Calibri" panose="020F0502020204030204" pitchFamily="34" charset="0"/>
            </a:endParaRPr>
          </a:p>
          <a:p>
            <a:pPr lvl="1"/>
            <a:r>
              <a:rPr lang="en-GB" i="1" dirty="0" smtClean="0">
                <a:latin typeface="Calibri" panose="020F0502020204030204" pitchFamily="34" charset="0"/>
                <a:cs typeface="Calibri" panose="020F0502020204030204" pitchFamily="34" charset="0"/>
              </a:rPr>
              <a:t>Example</a:t>
            </a:r>
            <a:r>
              <a:rPr lang="cs-CZ" i="1" dirty="0" smtClean="0">
                <a:latin typeface="Calibri" panose="020F0502020204030204" pitchFamily="34" charset="0"/>
                <a:cs typeface="Calibri" panose="020F0502020204030204" pitchFamily="34" charset="0"/>
              </a:rPr>
              <a:t>: </a:t>
            </a:r>
            <a:r>
              <a:rPr lang="en-GB" sz="2800" dirty="0" smtClean="0">
                <a:latin typeface="Calibri" panose="020F0502020204030204" pitchFamily="34" charset="0"/>
                <a:cs typeface="Calibri" panose="020F0502020204030204" pitchFamily="34" charset="0"/>
              </a:rPr>
              <a:t>What </a:t>
            </a:r>
            <a:r>
              <a:rPr lang="en-GB" sz="2800" dirty="0">
                <a:latin typeface="Calibri" panose="020F0502020204030204" pitchFamily="34" charset="0"/>
                <a:cs typeface="Calibri" panose="020F0502020204030204" pitchFamily="34" charset="0"/>
              </a:rPr>
              <a:t>is size of your company? Micro x Small x Middle x Large</a:t>
            </a:r>
            <a:endParaRPr lang="cs-CZ" sz="2800" dirty="0">
              <a:latin typeface="Calibri" panose="020F0502020204030204" pitchFamily="34" charset="0"/>
              <a:cs typeface="Calibri" panose="020F0502020204030204" pitchFamily="34" charset="0"/>
            </a:endParaRP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latin typeface="Calibri" panose="020F0502020204030204" pitchFamily="34" charset="0"/>
                <a:cs typeface="Calibri" panose="020F0502020204030204" pitchFamily="34" charset="0"/>
              </a:rPr>
              <a:t>15.06.2020</a:t>
            </a:fld>
            <a:endParaRPr lang="cs-CZ">
              <a:latin typeface="Calibri" panose="020F0502020204030204" pitchFamily="34" charset="0"/>
              <a:cs typeface="Calibri" panose="020F0502020204030204" pitchFamily="34" charset="0"/>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latin typeface="Calibri" panose="020F0502020204030204" pitchFamily="34" charset="0"/>
                <a:cs typeface="Calibri" panose="020F0502020204030204" pitchFamily="34" charset="0"/>
              </a:rPr>
              <a:pPr>
                <a:defRPr/>
              </a:pPr>
              <a:t>16</a:t>
            </a:fld>
            <a:endParaRPr lang="cs-CZ">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324928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Calibri" panose="020F0502020204030204" pitchFamily="34" charset="0"/>
                <a:cs typeface="Calibri" panose="020F0502020204030204" pitchFamily="34" charset="0"/>
              </a:rPr>
              <a:t>Nominal, ordinal, interval and ratio indicators</a:t>
            </a:r>
            <a:endParaRPr lang="cs-CZ"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en-GB" sz="2800" b="1" dirty="0">
                <a:latin typeface="Calibri" panose="020F0502020204030204" pitchFamily="34" charset="0"/>
                <a:cs typeface="Calibri" panose="020F0502020204030204" pitchFamily="34" charset="0"/>
              </a:rPr>
              <a:t>Interval</a:t>
            </a:r>
            <a:endParaRPr lang="cs-CZ" sz="2800" dirty="0">
              <a:latin typeface="Calibri" panose="020F0502020204030204" pitchFamily="34" charset="0"/>
              <a:cs typeface="Calibri" panose="020F0502020204030204" pitchFamily="34" charset="0"/>
            </a:endParaRPr>
          </a:p>
          <a:p>
            <a:pPr lvl="1"/>
            <a:r>
              <a:rPr lang="en-GB" dirty="0">
                <a:latin typeface="Calibri" panose="020F0502020204030204" pitchFamily="34" charset="0"/>
                <a:cs typeface="Calibri" panose="020F0502020204030204" pitchFamily="34" charset="0"/>
              </a:rPr>
              <a:t>Interval scales are numeric scales in which we know not only the order, but also the exact differences between the values. The classic example of an interval scale is Celsius temperature because the difference between each value is the same. For example, the difference between 60 and 50 degrees is a measurable 10 degrees, as is the difference between 80 and 70 degrees. Time is another good example of an interval scale in which the increments are known, consistent, and measurable.</a:t>
            </a:r>
            <a:endParaRPr lang="cs-CZ" dirty="0">
              <a:latin typeface="Calibri" panose="020F0502020204030204" pitchFamily="34" charset="0"/>
              <a:cs typeface="Calibri" panose="020F0502020204030204" pitchFamily="34" charset="0"/>
            </a:endParaRPr>
          </a:p>
          <a:p>
            <a:pPr lvl="1"/>
            <a:r>
              <a:rPr lang="cs-CZ" dirty="0">
                <a:latin typeface="Calibri" panose="020F0502020204030204" pitchFamily="34" charset="0"/>
                <a:cs typeface="Calibri" panose="020F0502020204030204" pitchFamily="34" charset="0"/>
              </a:rPr>
              <a:t>P</a:t>
            </a:r>
            <a:r>
              <a:rPr lang="en-GB" dirty="0" err="1">
                <a:latin typeface="Calibri" panose="020F0502020204030204" pitchFamily="34" charset="0"/>
                <a:cs typeface="Calibri" panose="020F0502020204030204" pitchFamily="34" charset="0"/>
              </a:rPr>
              <a:t>roblem</a:t>
            </a:r>
            <a:r>
              <a:rPr lang="en-GB" dirty="0">
                <a:latin typeface="Calibri" panose="020F0502020204030204" pitchFamily="34" charset="0"/>
                <a:cs typeface="Calibri" panose="020F0502020204030204" pitchFamily="34" charset="0"/>
              </a:rPr>
              <a:t> with interval scales: they don’t have a “true zero.” For example, there is no such thing as “no temperature”. Without a true zero, it is impossible to compute ratios. </a:t>
            </a:r>
            <a:endParaRPr lang="cs-CZ" dirty="0">
              <a:latin typeface="Calibri" panose="020F0502020204030204" pitchFamily="34" charset="0"/>
              <a:cs typeface="Calibri" panose="020F0502020204030204" pitchFamily="34" charset="0"/>
            </a:endParaRP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latin typeface="Calibri" panose="020F0502020204030204" pitchFamily="34" charset="0"/>
                <a:cs typeface="Calibri" panose="020F0502020204030204" pitchFamily="34" charset="0"/>
              </a:rPr>
              <a:t>15.06.2020</a:t>
            </a:fld>
            <a:endParaRPr lang="cs-CZ">
              <a:latin typeface="Calibri" panose="020F0502020204030204" pitchFamily="34" charset="0"/>
              <a:cs typeface="Calibri" panose="020F0502020204030204" pitchFamily="34" charset="0"/>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latin typeface="Calibri" panose="020F0502020204030204" pitchFamily="34" charset="0"/>
                <a:cs typeface="Calibri" panose="020F0502020204030204" pitchFamily="34" charset="0"/>
              </a:rPr>
              <a:pPr>
                <a:defRPr/>
              </a:pPr>
              <a:t>17</a:t>
            </a:fld>
            <a:endParaRPr lang="cs-CZ">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5205839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Calibri" panose="020F0502020204030204" pitchFamily="34" charset="0"/>
                <a:cs typeface="Calibri" panose="020F0502020204030204" pitchFamily="34" charset="0"/>
              </a:rPr>
              <a:t>Nominal, ordinal, interval and ratio indicators</a:t>
            </a:r>
            <a:endParaRPr lang="cs-CZ"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en-GB" sz="2800" b="1" dirty="0">
                <a:latin typeface="Calibri" panose="020F0502020204030204" pitchFamily="34" charset="0"/>
                <a:cs typeface="Calibri" panose="020F0502020204030204" pitchFamily="34" charset="0"/>
              </a:rPr>
              <a:t>Ratio</a:t>
            </a:r>
            <a:endParaRPr lang="cs-CZ" sz="2800" dirty="0">
              <a:latin typeface="Calibri" panose="020F0502020204030204" pitchFamily="34" charset="0"/>
              <a:cs typeface="Calibri" panose="020F0502020204030204" pitchFamily="34" charset="0"/>
            </a:endParaRPr>
          </a:p>
          <a:p>
            <a:pPr lvl="1"/>
            <a:r>
              <a:rPr lang="en-GB" dirty="0">
                <a:latin typeface="Calibri" panose="020F0502020204030204" pitchFamily="34" charset="0"/>
                <a:cs typeface="Calibri" panose="020F0502020204030204" pitchFamily="34" charset="0"/>
              </a:rPr>
              <a:t>Ratio scales tell us about the order, they tell us the exact value between units, and they also have an absolute zero – which allows for a wide range of both descriptive and inferential statistics to be applied. Everything above about interval data applies to ratio scales + ratio scales have a clear definition of zero. </a:t>
            </a:r>
            <a:endParaRPr lang="cs-CZ" dirty="0">
              <a:latin typeface="Calibri" panose="020F0502020204030204" pitchFamily="34" charset="0"/>
              <a:cs typeface="Calibri" panose="020F0502020204030204" pitchFamily="34" charset="0"/>
            </a:endParaRPr>
          </a:p>
          <a:p>
            <a:pPr lvl="1"/>
            <a:r>
              <a:rPr lang="en-GB" dirty="0">
                <a:latin typeface="Calibri" panose="020F0502020204030204" pitchFamily="34" charset="0"/>
                <a:cs typeface="Calibri" panose="020F0502020204030204" pitchFamily="34" charset="0"/>
              </a:rPr>
              <a:t>Good examples of ratio variables include height and weight, or e.g. revenues. </a:t>
            </a:r>
            <a:endParaRPr lang="cs-CZ" dirty="0">
              <a:latin typeface="Calibri" panose="020F0502020204030204" pitchFamily="34" charset="0"/>
              <a:cs typeface="Calibri" panose="020F0502020204030204" pitchFamily="34" charset="0"/>
            </a:endParaRP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latin typeface="Calibri" panose="020F0502020204030204" pitchFamily="34" charset="0"/>
                <a:cs typeface="Calibri" panose="020F0502020204030204" pitchFamily="34" charset="0"/>
              </a:rPr>
              <a:t>15.06.2020</a:t>
            </a:fld>
            <a:endParaRPr lang="cs-CZ">
              <a:latin typeface="Calibri" panose="020F0502020204030204" pitchFamily="34" charset="0"/>
              <a:cs typeface="Calibri" panose="020F0502020204030204" pitchFamily="34" charset="0"/>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latin typeface="Calibri" panose="020F0502020204030204" pitchFamily="34" charset="0"/>
                <a:cs typeface="Calibri" panose="020F0502020204030204" pitchFamily="34" charset="0"/>
              </a:rPr>
              <a:pPr>
                <a:defRPr/>
              </a:pPr>
              <a:t>18</a:t>
            </a:fld>
            <a:endParaRPr lang="cs-CZ">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033249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Calibri" panose="020F0502020204030204" pitchFamily="34" charset="0"/>
                <a:cs typeface="Calibri" panose="020F0502020204030204" pitchFamily="34" charset="0"/>
              </a:rPr>
              <a:t>Economic indicators</a:t>
            </a:r>
            <a:endParaRPr lang="cs-CZ"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en-GB" dirty="0">
                <a:latin typeface="Calibri" panose="020F0502020204030204" pitchFamily="34" charset="0"/>
                <a:cs typeface="Calibri" panose="020F0502020204030204" pitchFamily="34" charset="0"/>
              </a:rPr>
              <a:t>An economic indicator is a statistic about an economic activity. </a:t>
            </a:r>
            <a:endParaRPr lang="cs-CZ" dirty="0">
              <a:latin typeface="Calibri" panose="020F0502020204030204" pitchFamily="34" charset="0"/>
              <a:cs typeface="Calibri" panose="020F0502020204030204" pitchFamily="34" charset="0"/>
            </a:endParaRPr>
          </a:p>
          <a:p>
            <a:r>
              <a:rPr lang="en-GB" dirty="0">
                <a:latin typeface="Calibri" panose="020F0502020204030204" pitchFamily="34" charset="0"/>
                <a:cs typeface="Calibri" panose="020F0502020204030204" pitchFamily="34" charset="0"/>
              </a:rPr>
              <a:t>Economic indicators allow analysis of economic performance and predictions of future performance</a:t>
            </a:r>
            <a:r>
              <a:rPr lang="en-GB" dirty="0" smtClean="0">
                <a:latin typeface="Calibri" panose="020F0502020204030204" pitchFamily="34" charset="0"/>
                <a:cs typeface="Calibri" panose="020F0502020204030204" pitchFamily="34" charset="0"/>
              </a:rPr>
              <a:t>.</a:t>
            </a:r>
            <a:endParaRPr lang="cs-CZ" dirty="0" smtClean="0">
              <a:latin typeface="Calibri" panose="020F0502020204030204" pitchFamily="34" charset="0"/>
              <a:cs typeface="Calibri" panose="020F0502020204030204" pitchFamily="34" charset="0"/>
            </a:endParaRPr>
          </a:p>
          <a:p>
            <a:r>
              <a:rPr lang="cs-CZ" dirty="0" err="1" smtClean="0">
                <a:latin typeface="Calibri" panose="020F0502020204030204" pitchFamily="34" charset="0"/>
                <a:cs typeface="Calibri" panose="020F0502020204030204" pitchFamily="34" charset="0"/>
              </a:rPr>
              <a:t>Important</a:t>
            </a:r>
            <a:r>
              <a:rPr lang="cs-CZ" dirty="0" smtClean="0">
                <a:latin typeface="Calibri" panose="020F0502020204030204" pitchFamily="34" charset="0"/>
                <a:cs typeface="Calibri" panose="020F0502020204030204" pitchFamily="34" charset="0"/>
              </a:rPr>
              <a:t> </a:t>
            </a:r>
            <a:r>
              <a:rPr lang="cs-CZ" dirty="0" err="1" smtClean="0">
                <a:latin typeface="Calibri" panose="020F0502020204030204" pitchFamily="34" charset="0"/>
                <a:cs typeface="Calibri" panose="020F0502020204030204" pitchFamily="34" charset="0"/>
              </a:rPr>
              <a:t>types</a:t>
            </a:r>
            <a:r>
              <a:rPr lang="cs-CZ" dirty="0" smtClean="0">
                <a:latin typeface="Calibri" panose="020F0502020204030204" pitchFamily="34" charset="0"/>
                <a:cs typeface="Calibri" panose="020F0502020204030204" pitchFamily="34" charset="0"/>
              </a:rPr>
              <a:t>:</a:t>
            </a:r>
          </a:p>
          <a:p>
            <a:pPr lvl="1"/>
            <a:r>
              <a:rPr lang="cs-CZ" dirty="0" err="1" smtClean="0">
                <a:latin typeface="Calibri" panose="020F0502020204030204" pitchFamily="34" charset="0"/>
                <a:cs typeface="Calibri" panose="020F0502020204030204" pitchFamily="34" charset="0"/>
              </a:rPr>
              <a:t>Flow</a:t>
            </a:r>
            <a:r>
              <a:rPr lang="cs-CZ" dirty="0" smtClean="0">
                <a:latin typeface="Calibri" panose="020F0502020204030204" pitchFamily="34" charset="0"/>
                <a:cs typeface="Calibri" panose="020F0502020204030204" pitchFamily="34" charset="0"/>
              </a:rPr>
              <a:t> </a:t>
            </a:r>
            <a:r>
              <a:rPr lang="cs-CZ" dirty="0" err="1" smtClean="0">
                <a:latin typeface="Calibri" panose="020F0502020204030204" pitchFamily="34" charset="0"/>
                <a:cs typeface="Calibri" panose="020F0502020204030204" pitchFamily="34" charset="0"/>
              </a:rPr>
              <a:t>indicators</a:t>
            </a:r>
            <a:endParaRPr lang="cs-CZ" dirty="0" smtClean="0">
              <a:latin typeface="Calibri" panose="020F0502020204030204" pitchFamily="34" charset="0"/>
              <a:cs typeface="Calibri" panose="020F0502020204030204" pitchFamily="34" charset="0"/>
            </a:endParaRPr>
          </a:p>
          <a:p>
            <a:pPr lvl="1"/>
            <a:r>
              <a:rPr lang="cs-CZ" dirty="0" err="1" smtClean="0">
                <a:latin typeface="Calibri" panose="020F0502020204030204" pitchFamily="34" charset="0"/>
                <a:cs typeface="Calibri" panose="020F0502020204030204" pitchFamily="34" charset="0"/>
              </a:rPr>
              <a:t>Stock</a:t>
            </a:r>
            <a:r>
              <a:rPr lang="cs-CZ" dirty="0" smtClean="0">
                <a:latin typeface="Calibri" panose="020F0502020204030204" pitchFamily="34" charset="0"/>
                <a:cs typeface="Calibri" panose="020F0502020204030204" pitchFamily="34" charset="0"/>
              </a:rPr>
              <a:t> </a:t>
            </a:r>
            <a:r>
              <a:rPr lang="cs-CZ" dirty="0" err="1" smtClean="0">
                <a:latin typeface="Calibri" panose="020F0502020204030204" pitchFamily="34" charset="0"/>
                <a:cs typeface="Calibri" panose="020F0502020204030204" pitchFamily="34" charset="0"/>
              </a:rPr>
              <a:t>indicators</a:t>
            </a:r>
            <a:endParaRPr lang="cs-CZ" dirty="0">
              <a:latin typeface="Calibri" panose="020F0502020204030204" pitchFamily="34" charset="0"/>
              <a:cs typeface="Calibri" panose="020F0502020204030204" pitchFamily="34" charset="0"/>
            </a:endParaRP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latin typeface="Calibri" panose="020F0502020204030204" pitchFamily="34" charset="0"/>
                <a:cs typeface="Calibri" panose="020F0502020204030204" pitchFamily="34" charset="0"/>
              </a:rPr>
              <a:t>15.06.2020</a:t>
            </a:fld>
            <a:endParaRPr lang="cs-CZ" dirty="0">
              <a:latin typeface="Calibri" panose="020F0502020204030204" pitchFamily="34" charset="0"/>
              <a:cs typeface="Calibri" panose="020F0502020204030204" pitchFamily="34" charset="0"/>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latin typeface="Calibri" panose="020F0502020204030204" pitchFamily="34" charset="0"/>
                <a:cs typeface="Calibri" panose="020F0502020204030204" pitchFamily="34" charset="0"/>
              </a:rPr>
              <a:pPr>
                <a:defRPr/>
              </a:pPr>
              <a:t>2</a:t>
            </a:fld>
            <a:endParaRPr lang="cs-CZ">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Calibri" panose="020F0502020204030204" pitchFamily="34" charset="0"/>
                <a:cs typeface="Calibri" panose="020F0502020204030204" pitchFamily="34" charset="0"/>
              </a:rPr>
              <a:t>Flow </a:t>
            </a:r>
            <a:r>
              <a:rPr lang="cs-CZ" b="1" dirty="0" err="1">
                <a:latin typeface="Calibri" panose="020F0502020204030204" pitchFamily="34" charset="0"/>
                <a:cs typeface="Calibri" panose="020F0502020204030204" pitchFamily="34" charset="0"/>
              </a:rPr>
              <a:t>indicators</a:t>
            </a:r>
            <a:endParaRPr lang="cs-CZ"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en-GB" sz="2800" dirty="0">
                <a:latin typeface="Calibri" panose="020F0502020204030204" pitchFamily="34" charset="0"/>
                <a:cs typeface="Calibri" panose="020F0502020204030204" pitchFamily="34" charset="0"/>
              </a:rPr>
              <a:t>A </a:t>
            </a:r>
            <a:r>
              <a:rPr lang="en-GB" sz="2800" b="1" dirty="0">
                <a:latin typeface="Calibri" panose="020F0502020204030204" pitchFamily="34" charset="0"/>
                <a:cs typeface="Calibri" panose="020F0502020204030204" pitchFamily="34" charset="0"/>
              </a:rPr>
              <a:t>flow</a:t>
            </a:r>
            <a:r>
              <a:rPr lang="en-GB" sz="2800" dirty="0">
                <a:latin typeface="Calibri" panose="020F0502020204030204" pitchFamily="34" charset="0"/>
                <a:cs typeface="Calibri" panose="020F0502020204030204" pitchFamily="34" charset="0"/>
              </a:rPr>
              <a:t> is a quantity which is measured with re</a:t>
            </a:r>
            <a:r>
              <a:rPr lang="cs-CZ" sz="2800" dirty="0" err="1">
                <a:latin typeface="Calibri" panose="020F0502020204030204" pitchFamily="34" charset="0"/>
                <a:cs typeface="Calibri" panose="020F0502020204030204" pitchFamily="34" charset="0"/>
              </a:rPr>
              <a:t>spect</a:t>
            </a:r>
            <a:r>
              <a:rPr lang="en-GB" sz="2800" dirty="0">
                <a:latin typeface="Calibri" panose="020F0502020204030204" pitchFamily="34" charset="0"/>
                <a:cs typeface="Calibri" panose="020F0502020204030204" pitchFamily="34" charset="0"/>
              </a:rPr>
              <a:t> to a period of time, e.g., hours, days, weeks, months or years. </a:t>
            </a:r>
            <a:endParaRPr lang="cs-CZ" sz="2800"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It has time dimension. </a:t>
            </a:r>
            <a:endParaRPr lang="cs-CZ" sz="2800" b="1" dirty="0">
              <a:latin typeface="Calibri" panose="020F0502020204030204" pitchFamily="34" charset="0"/>
              <a:cs typeface="Calibri" panose="020F0502020204030204" pitchFamily="34" charset="0"/>
            </a:endParaRPr>
          </a:p>
          <a:p>
            <a:r>
              <a:rPr lang="en-GB" sz="2800" dirty="0">
                <a:latin typeface="Calibri" panose="020F0502020204030204" pitchFamily="34" charset="0"/>
                <a:cs typeface="Calibri" panose="020F0502020204030204" pitchFamily="34" charset="0"/>
              </a:rPr>
              <a:t>For example, a person</a:t>
            </a:r>
            <a:r>
              <a:rPr lang="cs-CZ" sz="2800" dirty="0">
                <a:latin typeface="Calibri" panose="020F0502020204030204" pitchFamily="34" charset="0"/>
                <a:cs typeface="Calibri" panose="020F0502020204030204" pitchFamily="34" charset="0"/>
              </a:rPr>
              <a:t>‘</a:t>
            </a:r>
            <a:r>
              <a:rPr lang="en-GB" sz="2800" dirty="0">
                <a:latin typeface="Calibri" panose="020F0502020204030204" pitchFamily="34" charset="0"/>
                <a:cs typeface="Calibri" panose="020F0502020204030204" pitchFamily="34" charset="0"/>
              </a:rPr>
              <a:t>s earning is a flow which is earned during a week or a month or any other period. </a:t>
            </a:r>
            <a:endParaRPr lang="cs-CZ" sz="2800" dirty="0">
              <a:latin typeface="Calibri" panose="020F0502020204030204" pitchFamily="34" charset="0"/>
              <a:cs typeface="Calibri" panose="020F0502020204030204" pitchFamily="34" charset="0"/>
            </a:endParaRPr>
          </a:p>
          <a:p>
            <a:r>
              <a:rPr lang="en-GB" sz="2800" dirty="0">
                <a:latin typeface="Calibri" panose="020F0502020204030204" pitchFamily="34" charset="0"/>
                <a:cs typeface="Calibri" panose="020F0502020204030204" pitchFamily="34" charset="0"/>
              </a:rPr>
              <a:t>Other examples of flows: expenditure, savings, depreciation, interest, exports, imports, change in inventories (not mere inventories), change in money supply, lending, borrowing, rent, profit, etc. because size of all these are measured over a period of time.</a:t>
            </a:r>
            <a:endParaRPr lang="cs-CZ" sz="2800" dirty="0">
              <a:latin typeface="Calibri" panose="020F0502020204030204" pitchFamily="34" charset="0"/>
              <a:cs typeface="Calibri" panose="020F0502020204030204" pitchFamily="34" charset="0"/>
            </a:endParaRP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latin typeface="Calibri" panose="020F0502020204030204" pitchFamily="34" charset="0"/>
                <a:cs typeface="Calibri" panose="020F0502020204030204" pitchFamily="34" charset="0"/>
              </a:rPr>
              <a:t>15.06.2020</a:t>
            </a:fld>
            <a:endParaRPr lang="cs-CZ">
              <a:latin typeface="Calibri" panose="020F0502020204030204" pitchFamily="34" charset="0"/>
              <a:cs typeface="Calibri" panose="020F0502020204030204" pitchFamily="34" charset="0"/>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latin typeface="Calibri" panose="020F0502020204030204" pitchFamily="34" charset="0"/>
                <a:cs typeface="Calibri" panose="020F0502020204030204" pitchFamily="34" charset="0"/>
              </a:rPr>
              <a:pPr>
                <a:defRPr/>
              </a:pPr>
              <a:t>3</a:t>
            </a:fld>
            <a:endParaRPr lang="cs-CZ">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773156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Calibri" panose="020F0502020204030204" pitchFamily="34" charset="0"/>
                <a:cs typeface="Calibri" panose="020F0502020204030204" pitchFamily="34" charset="0"/>
              </a:rPr>
              <a:t>Stock </a:t>
            </a:r>
            <a:r>
              <a:rPr lang="cs-CZ" b="1" dirty="0" err="1">
                <a:latin typeface="Calibri" panose="020F0502020204030204" pitchFamily="34" charset="0"/>
                <a:cs typeface="Calibri" panose="020F0502020204030204" pitchFamily="34" charset="0"/>
              </a:rPr>
              <a:t>indicators</a:t>
            </a:r>
            <a:endParaRPr lang="cs-CZ"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en-US" sz="2800" dirty="0">
                <a:latin typeface="Calibri" panose="020F0502020204030204" pitchFamily="34" charset="0"/>
                <a:cs typeface="Calibri" panose="020F0502020204030204" pitchFamily="34" charset="0"/>
              </a:rPr>
              <a:t>A </a:t>
            </a:r>
            <a:r>
              <a:rPr lang="en-US" sz="2800" b="1" dirty="0">
                <a:latin typeface="Calibri" panose="020F0502020204030204" pitchFamily="34" charset="0"/>
                <a:cs typeface="Calibri" panose="020F0502020204030204" pitchFamily="34" charset="0"/>
              </a:rPr>
              <a:t>stock</a:t>
            </a:r>
            <a:r>
              <a:rPr lang="en-US" sz="2800" dirty="0">
                <a:latin typeface="Calibri" panose="020F0502020204030204" pitchFamily="34" charset="0"/>
                <a:cs typeface="Calibri" panose="020F0502020204030204" pitchFamily="34" charset="0"/>
              </a:rPr>
              <a:t> is a quantity that is measurable at a certain point in time, e.g. 4:00, January 1st, Monday 2010, etc. </a:t>
            </a:r>
            <a:endParaRPr lang="cs-CZ" sz="2800" dirty="0">
              <a:latin typeface="Calibri" panose="020F0502020204030204" pitchFamily="34" charset="0"/>
              <a:cs typeface="Calibri" panose="020F0502020204030204" pitchFamily="34" charset="0"/>
            </a:endParaRPr>
          </a:p>
          <a:p>
            <a:r>
              <a:rPr lang="cs-CZ" sz="2800" dirty="0" err="1">
                <a:latin typeface="Calibri" panose="020F0502020204030204" pitchFamily="34" charset="0"/>
                <a:cs typeface="Calibri" panose="020F0502020204030204" pitchFamily="34" charset="0"/>
              </a:rPr>
              <a:t>Asset</a:t>
            </a:r>
            <a:r>
              <a:rPr lang="cs-CZ" sz="2800" dirty="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is a stock variable. At a certain date (</a:t>
            </a:r>
            <a:r>
              <a:rPr lang="cs-CZ" sz="2800" dirty="0" err="1">
                <a:latin typeface="Calibri" panose="020F0502020204030204" pitchFamily="34" charset="0"/>
                <a:cs typeface="Calibri" panose="020F0502020204030204" pitchFamily="34" charset="0"/>
              </a:rPr>
              <a:t>now</a:t>
            </a:r>
            <a:r>
              <a:rPr lang="en-US" sz="2800" dirty="0">
                <a:latin typeface="Calibri" panose="020F0502020204030204" pitchFamily="34" charset="0"/>
                <a:cs typeface="Calibri" panose="020F0502020204030204" pitchFamily="34" charset="0"/>
              </a:rPr>
              <a:t>), the </a:t>
            </a:r>
            <a:r>
              <a:rPr lang="cs-CZ" sz="2800" dirty="0" err="1">
                <a:latin typeface="Calibri" panose="020F0502020204030204" pitchFamily="34" charset="0"/>
                <a:cs typeface="Calibri" panose="020F0502020204030204" pitchFamily="34" charset="0"/>
              </a:rPr>
              <a:t>company</a:t>
            </a:r>
            <a:r>
              <a:rPr lang="cs-CZ" sz="2800" dirty="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owns and controls stock of machinery, buildings, accessories, raw materials, etc. </a:t>
            </a:r>
            <a:endParaRPr lang="cs-CZ" sz="2800" dirty="0">
              <a:latin typeface="Calibri" panose="020F0502020204030204" pitchFamily="34" charset="0"/>
              <a:cs typeface="Calibri" panose="020F0502020204030204" pitchFamily="34" charset="0"/>
            </a:endParaRPr>
          </a:p>
          <a:p>
            <a:r>
              <a:rPr lang="cs-CZ" sz="2800" b="1" dirty="0">
                <a:latin typeface="Calibri" panose="020F0502020204030204" pitchFamily="34" charset="0"/>
                <a:cs typeface="Calibri" panose="020F0502020204030204" pitchFamily="34" charset="0"/>
              </a:rPr>
              <a:t>T</a:t>
            </a:r>
            <a:r>
              <a:rPr lang="en-US" sz="2800" b="1" dirty="0">
                <a:latin typeface="Calibri" panose="020F0502020204030204" pitchFamily="34" charset="0"/>
                <a:cs typeface="Calibri" panose="020F0502020204030204" pitchFamily="34" charset="0"/>
              </a:rPr>
              <a:t>he stock does not have a time dimension </a:t>
            </a:r>
            <a:r>
              <a:rPr lang="en-US" sz="2800" dirty="0">
                <a:latin typeface="Calibri" panose="020F0502020204030204" pitchFamily="34" charset="0"/>
                <a:cs typeface="Calibri" panose="020F0502020204030204" pitchFamily="34" charset="0"/>
              </a:rPr>
              <a:t>(length of time).</a:t>
            </a:r>
          </a:p>
          <a:p>
            <a:r>
              <a:rPr lang="en-US" sz="2800" dirty="0">
                <a:latin typeface="Calibri" panose="020F0502020204030204" pitchFamily="34" charset="0"/>
                <a:cs typeface="Calibri" panose="020F0502020204030204" pitchFamily="34" charset="0"/>
              </a:rPr>
              <a:t>Examples of stocks are: wealth, foreign debts, loan, inventories (not change in inventories),</a:t>
            </a:r>
            <a:r>
              <a:rPr lang="cs-CZ" sz="2800" dirty="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money supply (amount of money), population, etc.</a:t>
            </a: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latin typeface="Calibri" panose="020F0502020204030204" pitchFamily="34" charset="0"/>
                <a:cs typeface="Calibri" panose="020F0502020204030204" pitchFamily="34" charset="0"/>
              </a:rPr>
              <a:t>15.06.2020</a:t>
            </a:fld>
            <a:endParaRPr lang="cs-CZ">
              <a:latin typeface="Calibri" panose="020F0502020204030204" pitchFamily="34" charset="0"/>
              <a:cs typeface="Calibri" panose="020F0502020204030204" pitchFamily="34" charset="0"/>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latin typeface="Calibri" panose="020F0502020204030204" pitchFamily="34" charset="0"/>
                <a:cs typeface="Calibri" panose="020F0502020204030204" pitchFamily="34" charset="0"/>
              </a:rPr>
              <a:pPr>
                <a:defRPr/>
              </a:pPr>
              <a:t>4</a:t>
            </a:fld>
            <a:endParaRPr lang="cs-CZ">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377850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latin typeface="Calibri" panose="020F0502020204030204" pitchFamily="34" charset="0"/>
                <a:cs typeface="Calibri" panose="020F0502020204030204" pitchFamily="34" charset="0"/>
              </a:rPr>
              <a:t>Comparing</a:t>
            </a:r>
            <a:r>
              <a:rPr lang="cs-CZ" b="1" dirty="0">
                <a:latin typeface="Calibri" panose="020F0502020204030204" pitchFamily="34" charset="0"/>
                <a:cs typeface="Calibri" panose="020F0502020204030204" pitchFamily="34" charset="0"/>
              </a:rPr>
              <a:t> </a:t>
            </a:r>
            <a:r>
              <a:rPr lang="cs-CZ" b="1" dirty="0" err="1">
                <a:latin typeface="Calibri" panose="020F0502020204030204" pitchFamily="34" charset="0"/>
                <a:cs typeface="Calibri" panose="020F0502020204030204" pitchFamily="34" charset="0"/>
              </a:rPr>
              <a:t>stocks</a:t>
            </a:r>
            <a:r>
              <a:rPr lang="cs-CZ" b="1" dirty="0">
                <a:latin typeface="Calibri" panose="020F0502020204030204" pitchFamily="34" charset="0"/>
                <a:cs typeface="Calibri" panose="020F0502020204030204" pitchFamily="34" charset="0"/>
              </a:rPr>
              <a:t> and </a:t>
            </a:r>
            <a:r>
              <a:rPr lang="cs-CZ" b="1" dirty="0" err="1">
                <a:latin typeface="Calibri" panose="020F0502020204030204" pitchFamily="34" charset="0"/>
                <a:cs typeface="Calibri" panose="020F0502020204030204" pitchFamily="34" charset="0"/>
              </a:rPr>
              <a:t>flows</a:t>
            </a:r>
            <a:endParaRPr lang="cs-CZ"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en-US" sz="2800" dirty="0">
                <a:latin typeface="Calibri" panose="020F0502020204030204" pitchFamily="34" charset="0"/>
                <a:cs typeface="Calibri" panose="020F0502020204030204" pitchFamily="34" charset="0"/>
              </a:rPr>
              <a:t>Stocks and flows have different units and are thus not comparable</a:t>
            </a:r>
            <a:r>
              <a:rPr lang="cs-CZ" sz="2800" dirty="0">
                <a:latin typeface="Calibri" panose="020F0502020204030204" pitchFamily="34" charset="0"/>
                <a:cs typeface="Calibri" panose="020F0502020204030204" pitchFamily="34" charset="0"/>
              </a:rPr>
              <a:t>.</a:t>
            </a:r>
            <a:r>
              <a:rPr lang="en-US" sz="2800" dirty="0">
                <a:latin typeface="Calibri" panose="020F0502020204030204" pitchFamily="34" charset="0"/>
                <a:cs typeface="Calibri" panose="020F0502020204030204" pitchFamily="34" charset="0"/>
              </a:rPr>
              <a:t> However, one may meaningfully take ratios of stocks and flows, or multiply or divide them. </a:t>
            </a:r>
          </a:p>
          <a:p>
            <a:r>
              <a:rPr lang="en-US" sz="2800" b="1" dirty="0">
                <a:latin typeface="Calibri" panose="020F0502020204030204" pitchFamily="34" charset="0"/>
                <a:cs typeface="Calibri" panose="020F0502020204030204" pitchFamily="34" charset="0"/>
              </a:rPr>
              <a:t>The ratio of a stock over a flow </a:t>
            </a:r>
            <a:r>
              <a:rPr lang="en-US" sz="2800" dirty="0">
                <a:latin typeface="Calibri" panose="020F0502020204030204" pitchFamily="34" charset="0"/>
                <a:cs typeface="Calibri" panose="020F0502020204030204" pitchFamily="34" charset="0"/>
              </a:rPr>
              <a:t>has units of </a:t>
            </a:r>
            <a:r>
              <a:rPr lang="cs-CZ" sz="2800" dirty="0">
                <a:latin typeface="Calibri" panose="020F0502020204030204" pitchFamily="34" charset="0"/>
                <a:cs typeface="Calibri" panose="020F0502020204030204" pitchFamily="34" charset="0"/>
              </a:rPr>
              <a:t/>
            </a:r>
            <a:br>
              <a:rPr lang="cs-CZ" sz="2800" dirty="0">
                <a:latin typeface="Calibri" panose="020F0502020204030204" pitchFamily="34" charset="0"/>
                <a:cs typeface="Calibri" panose="020F0502020204030204" pitchFamily="34" charset="0"/>
              </a:rPr>
            </a:br>
            <a:r>
              <a:rPr lang="cs-CZ" sz="2800" dirty="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(units) / (units / time) = time.</a:t>
            </a:r>
            <a:r>
              <a:rPr lang="cs-CZ" sz="2800" dirty="0">
                <a:latin typeface="Calibri" panose="020F0502020204030204" pitchFamily="34" charset="0"/>
                <a:cs typeface="Calibri" panose="020F0502020204030204" pitchFamily="34" charset="0"/>
              </a:rPr>
              <a:t/>
            </a:r>
            <a:br>
              <a:rPr lang="cs-CZ" sz="2800"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For example, the debt to GDP ratio has units of years, which yields the interpretation of the debt to GDP ratio as </a:t>
            </a:r>
            <a:r>
              <a:rPr lang="cs-CZ" sz="2800" dirty="0">
                <a:latin typeface="Calibri" panose="020F0502020204030204" pitchFamily="34" charset="0"/>
                <a:cs typeface="Calibri" panose="020F0502020204030204" pitchFamily="34" charset="0"/>
              </a:rPr>
              <a:t>„</a:t>
            </a:r>
            <a:r>
              <a:rPr lang="en-US" sz="2800" i="1" dirty="0">
                <a:latin typeface="Calibri" panose="020F0502020204030204" pitchFamily="34" charset="0"/>
                <a:cs typeface="Calibri" panose="020F0502020204030204" pitchFamily="34" charset="0"/>
              </a:rPr>
              <a:t>number of years to pay off all debt, assuming that all GDP is devoted to debt repayment</a:t>
            </a:r>
            <a:r>
              <a:rPr lang="cs-CZ" sz="2800" i="1" dirty="0">
                <a:latin typeface="Calibri" panose="020F0502020204030204" pitchFamily="34" charset="0"/>
                <a:cs typeface="Calibri" panose="020F0502020204030204" pitchFamily="34" charset="0"/>
              </a:rPr>
              <a:t>“</a:t>
            </a:r>
            <a:r>
              <a:rPr lang="en-US" sz="2800" dirty="0">
                <a:latin typeface="Calibri" panose="020F0502020204030204" pitchFamily="34" charset="0"/>
                <a:cs typeface="Calibri" panose="020F0502020204030204" pitchFamily="34" charset="0"/>
              </a:rPr>
              <a:t>.</a:t>
            </a:r>
          </a:p>
          <a:p>
            <a:r>
              <a:rPr lang="en-US" sz="2800" b="1" dirty="0">
                <a:latin typeface="Calibri" panose="020F0502020204030204" pitchFamily="34" charset="0"/>
                <a:cs typeface="Calibri" panose="020F0502020204030204" pitchFamily="34" charset="0"/>
              </a:rPr>
              <a:t>The ratio of a flow to a stock </a:t>
            </a:r>
            <a:r>
              <a:rPr lang="en-US" sz="2800" dirty="0">
                <a:latin typeface="Calibri" panose="020F0502020204030204" pitchFamily="34" charset="0"/>
                <a:cs typeface="Calibri" panose="020F0502020204030204" pitchFamily="34" charset="0"/>
              </a:rPr>
              <a:t>has units </a:t>
            </a:r>
            <a:r>
              <a:rPr lang="en-US" sz="2800" dirty="0" smtClean="0">
                <a:latin typeface="Calibri" panose="020F0502020204030204" pitchFamily="34" charset="0"/>
                <a:cs typeface="Calibri" panose="020F0502020204030204" pitchFamily="34" charset="0"/>
              </a:rPr>
              <a:t>1 </a:t>
            </a:r>
            <a:r>
              <a:rPr lang="en-US" sz="2800" dirty="0">
                <a:latin typeface="Calibri" panose="020F0502020204030204" pitchFamily="34" charset="0"/>
                <a:cs typeface="Calibri" panose="020F0502020204030204" pitchFamily="34" charset="0"/>
              </a:rPr>
              <a:t>/ time.</a:t>
            </a:r>
            <a:r>
              <a:rPr lang="cs-CZ" sz="2800" dirty="0">
                <a:latin typeface="Calibri" panose="020F0502020204030204" pitchFamily="34" charset="0"/>
                <a:cs typeface="Calibri" panose="020F0502020204030204" pitchFamily="34" charset="0"/>
              </a:rPr>
              <a:t/>
            </a:r>
            <a:br>
              <a:rPr lang="cs-CZ" sz="2800"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For example, the velocity of money is defined as nominal GDP / nominal money supply; it has units of (dollars / year) / dollars = 1 / year.</a:t>
            </a: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latin typeface="Calibri" panose="020F0502020204030204" pitchFamily="34" charset="0"/>
                <a:cs typeface="Calibri" panose="020F0502020204030204" pitchFamily="34" charset="0"/>
              </a:rPr>
              <a:t>15.06.2020</a:t>
            </a:fld>
            <a:endParaRPr lang="cs-CZ">
              <a:latin typeface="Calibri" panose="020F0502020204030204" pitchFamily="34" charset="0"/>
              <a:cs typeface="Calibri" panose="020F0502020204030204" pitchFamily="34" charset="0"/>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latin typeface="Calibri" panose="020F0502020204030204" pitchFamily="34" charset="0"/>
                <a:cs typeface="Calibri" panose="020F0502020204030204" pitchFamily="34" charset="0"/>
              </a:rPr>
              <a:pPr>
                <a:defRPr/>
              </a:pPr>
              <a:t>5</a:t>
            </a:fld>
            <a:endParaRPr lang="cs-CZ">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362895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Calibri" panose="020F0502020204030204" pitchFamily="34" charset="0"/>
                <a:cs typeface="Calibri" panose="020F0502020204030204" pitchFamily="34" charset="0"/>
              </a:rPr>
              <a:t>Stocks and flows in financial analysis</a:t>
            </a:r>
            <a:endParaRPr lang="cs-CZ"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cs-CZ" sz="2800" dirty="0">
                <a:latin typeface="Calibri" panose="020F0502020204030204" pitchFamily="34" charset="0"/>
                <a:cs typeface="Calibri" panose="020F0502020204030204" pitchFamily="34" charset="0"/>
              </a:rPr>
              <a:t>A </a:t>
            </a:r>
            <a:r>
              <a:rPr lang="en-US" sz="2800" b="1" dirty="0">
                <a:latin typeface="Calibri" panose="020F0502020204030204" pitchFamily="34" charset="0"/>
                <a:cs typeface="Calibri" panose="020F0502020204030204" pitchFamily="34" charset="0"/>
              </a:rPr>
              <a:t>stock</a:t>
            </a:r>
            <a:r>
              <a:rPr lang="en-US" sz="2800" dirty="0">
                <a:latin typeface="Calibri" panose="020F0502020204030204" pitchFamily="34" charset="0"/>
                <a:cs typeface="Calibri" panose="020F0502020204030204" pitchFamily="34" charset="0"/>
              </a:rPr>
              <a:t> indicates the value of an asset at a balance date (or point in time), while a </a:t>
            </a:r>
            <a:r>
              <a:rPr lang="en-US" sz="2800" b="1" dirty="0">
                <a:latin typeface="Calibri" panose="020F0502020204030204" pitchFamily="34" charset="0"/>
                <a:cs typeface="Calibri" panose="020F0502020204030204" pitchFamily="34" charset="0"/>
              </a:rPr>
              <a:t>flow</a:t>
            </a:r>
            <a:r>
              <a:rPr lang="en-US" sz="2800" dirty="0">
                <a:latin typeface="Calibri" panose="020F0502020204030204" pitchFamily="34" charset="0"/>
                <a:cs typeface="Calibri" panose="020F0502020204030204" pitchFamily="34" charset="0"/>
              </a:rPr>
              <a:t> refers to the total value of transactions during an accounting period. </a:t>
            </a:r>
            <a:endParaRPr lang="cs-CZ"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If the flow value of an economic activity is divided by the average stock value during an accounting period, we obtain a measure of the number of </a:t>
            </a:r>
            <a:r>
              <a:rPr lang="en-US" sz="2800" b="1" dirty="0">
                <a:latin typeface="Calibri" panose="020F0502020204030204" pitchFamily="34" charset="0"/>
                <a:cs typeface="Calibri" panose="020F0502020204030204" pitchFamily="34" charset="0"/>
              </a:rPr>
              <a:t>turnovers</a:t>
            </a:r>
            <a:r>
              <a:rPr lang="en-US" sz="2800" dirty="0">
                <a:latin typeface="Calibri" panose="020F0502020204030204" pitchFamily="34" charset="0"/>
                <a:cs typeface="Calibri" panose="020F0502020204030204" pitchFamily="34" charset="0"/>
              </a:rPr>
              <a:t> of a stock in that accounting period. </a:t>
            </a:r>
            <a:endParaRPr lang="cs-CZ"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A person or company might have stocks of money, financial assets, liabilities, wealth, capital, inventories, and </a:t>
            </a:r>
            <a:r>
              <a:rPr lang="en-US" sz="2800" dirty="0" err="1">
                <a:latin typeface="Calibri" panose="020F0502020204030204" pitchFamily="34" charset="0"/>
                <a:cs typeface="Calibri" panose="020F0502020204030204" pitchFamily="34" charset="0"/>
              </a:rPr>
              <a:t>labour</a:t>
            </a:r>
            <a:r>
              <a:rPr lang="en-US" sz="2800" dirty="0">
                <a:latin typeface="Calibri" panose="020F0502020204030204" pitchFamily="34" charset="0"/>
                <a:cs typeface="Calibri" panose="020F0502020204030204" pitchFamily="34" charset="0"/>
              </a:rPr>
              <a:t> power. </a:t>
            </a:r>
            <a:endParaRPr lang="cs-CZ"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Flow variables include income, spending, saving, debt repayment, fixed investment, inventory investment, and </a:t>
            </a:r>
            <a:r>
              <a:rPr lang="en-US" sz="2800" dirty="0" err="1">
                <a:latin typeface="Calibri" panose="020F0502020204030204" pitchFamily="34" charset="0"/>
                <a:cs typeface="Calibri" panose="020F0502020204030204" pitchFamily="34" charset="0"/>
              </a:rPr>
              <a:t>labour</a:t>
            </a:r>
            <a:r>
              <a:rPr lang="en-US" sz="2800" dirty="0">
                <a:latin typeface="Calibri" panose="020F0502020204030204" pitchFamily="34" charset="0"/>
                <a:cs typeface="Calibri" panose="020F0502020204030204" pitchFamily="34" charset="0"/>
              </a:rPr>
              <a:t> utilization. </a:t>
            </a:r>
            <a:endParaRPr lang="cs-CZ" sz="2800" dirty="0">
              <a:latin typeface="Calibri" panose="020F0502020204030204" pitchFamily="34" charset="0"/>
              <a:cs typeface="Calibri" panose="020F0502020204030204" pitchFamily="34" charset="0"/>
            </a:endParaRP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latin typeface="Calibri" panose="020F0502020204030204" pitchFamily="34" charset="0"/>
                <a:cs typeface="Calibri" panose="020F0502020204030204" pitchFamily="34" charset="0"/>
              </a:rPr>
              <a:t>15.06.2020</a:t>
            </a:fld>
            <a:endParaRPr lang="cs-CZ">
              <a:latin typeface="Calibri" panose="020F0502020204030204" pitchFamily="34" charset="0"/>
              <a:cs typeface="Calibri" panose="020F0502020204030204" pitchFamily="34" charset="0"/>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latin typeface="Calibri" panose="020F0502020204030204" pitchFamily="34" charset="0"/>
                <a:cs typeface="Calibri" panose="020F0502020204030204" pitchFamily="34" charset="0"/>
              </a:rPr>
              <a:pPr>
                <a:defRPr/>
              </a:pPr>
              <a:t>6</a:t>
            </a:fld>
            <a:endParaRPr lang="cs-CZ">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547634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latin typeface="Calibri" panose="020F0502020204030204" pitchFamily="34" charset="0"/>
                <a:cs typeface="Calibri" panose="020F0502020204030204" pitchFamily="34" charset="0"/>
              </a:rPr>
              <a:t>Examples from accounting, finance</a:t>
            </a:r>
            <a:endParaRPr lang="cs-CZ" dirty="0">
              <a:latin typeface="Calibri" panose="020F0502020204030204" pitchFamily="34" charset="0"/>
              <a:cs typeface="Calibri" panose="020F0502020204030204" pitchFamily="34" charset="0"/>
            </a:endParaRPr>
          </a:p>
        </p:txBody>
      </p:sp>
      <p:graphicFrame>
        <p:nvGraphicFramePr>
          <p:cNvPr id="6" name="Zástupný symbol pro obsah 5"/>
          <p:cNvGraphicFramePr>
            <a:graphicFrameLocks noGrp="1"/>
          </p:cNvGraphicFramePr>
          <p:nvPr>
            <p:ph idx="1"/>
            <p:extLst>
              <p:ext uri="{D42A27DB-BD31-4B8C-83A1-F6EECF244321}">
                <p14:modId xmlns:p14="http://schemas.microsoft.com/office/powerpoint/2010/main" val="3090282958"/>
              </p:ext>
            </p:extLst>
          </p:nvPr>
        </p:nvGraphicFramePr>
        <p:xfrm>
          <a:off x="534988" y="1187450"/>
          <a:ext cx="9623425" cy="4983988"/>
        </p:xfrm>
        <a:graphic>
          <a:graphicData uri="http://schemas.openxmlformats.org/drawingml/2006/table">
            <a:tbl>
              <a:tblPr firstRow="1" bandRow="1">
                <a:tableStyleId>{5C22544A-7EE6-4342-B048-85BDC9FD1C3A}</a:tableStyleId>
              </a:tblPr>
              <a:tblGrid>
                <a:gridCol w="1924685">
                  <a:extLst>
                    <a:ext uri="{9D8B030D-6E8A-4147-A177-3AD203B41FA5}">
                      <a16:colId xmlns:a16="http://schemas.microsoft.com/office/drawing/2014/main" val="1640072335"/>
                    </a:ext>
                  </a:extLst>
                </a:gridCol>
                <a:gridCol w="1924685">
                  <a:extLst>
                    <a:ext uri="{9D8B030D-6E8A-4147-A177-3AD203B41FA5}">
                      <a16:colId xmlns:a16="http://schemas.microsoft.com/office/drawing/2014/main" val="2608052150"/>
                    </a:ext>
                  </a:extLst>
                </a:gridCol>
                <a:gridCol w="1924685">
                  <a:extLst>
                    <a:ext uri="{9D8B030D-6E8A-4147-A177-3AD203B41FA5}">
                      <a16:colId xmlns:a16="http://schemas.microsoft.com/office/drawing/2014/main" val="1345868211"/>
                    </a:ext>
                  </a:extLst>
                </a:gridCol>
                <a:gridCol w="1924685">
                  <a:extLst>
                    <a:ext uri="{9D8B030D-6E8A-4147-A177-3AD203B41FA5}">
                      <a16:colId xmlns:a16="http://schemas.microsoft.com/office/drawing/2014/main" val="2661033918"/>
                    </a:ext>
                  </a:extLst>
                </a:gridCol>
                <a:gridCol w="1924685">
                  <a:extLst>
                    <a:ext uri="{9D8B030D-6E8A-4147-A177-3AD203B41FA5}">
                      <a16:colId xmlns:a16="http://schemas.microsoft.com/office/drawing/2014/main" val="1847183697"/>
                    </a:ext>
                  </a:extLst>
                </a:gridCol>
              </a:tblGrid>
              <a:tr h="370840">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Stock</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Possible units of stock</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Inflow</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Outflow</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Possible units of flow</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extLst>
                  <a:ext uri="{0D108BD9-81ED-4DB2-BD59-A6C34878D82A}">
                    <a16:rowId xmlns:a16="http://schemas.microsoft.com/office/drawing/2014/main" val="2020905221"/>
                  </a:ext>
                </a:extLst>
              </a:tr>
              <a:tr h="370840">
                <a:tc>
                  <a:txBody>
                    <a:bodyPr/>
                    <a:lstStyle/>
                    <a:p>
                      <a:pP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bank balance</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euros</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deposits, interest</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a:effectLst/>
                          <a:latin typeface="Calibri" panose="020F0502020204030204" pitchFamily="34" charset="0"/>
                          <a:ea typeface="Calibri"/>
                          <a:cs typeface="Calibri" panose="020F0502020204030204" pitchFamily="34" charset="0"/>
                        </a:rPr>
                        <a:t>withdrawals</a:t>
                      </a:r>
                      <a:endParaRPr lang="cs-CZ" sz="280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a:effectLst/>
                          <a:latin typeface="Calibri" panose="020F0502020204030204" pitchFamily="34" charset="0"/>
                          <a:ea typeface="Calibri"/>
                          <a:cs typeface="Calibri" panose="020F0502020204030204" pitchFamily="34" charset="0"/>
                        </a:rPr>
                        <a:t>euros per month</a:t>
                      </a:r>
                      <a:endParaRPr lang="cs-CZ" sz="2800">
                        <a:effectLst/>
                        <a:latin typeface="Calibri" panose="020F0502020204030204" pitchFamily="34" charset="0"/>
                        <a:ea typeface="Calibri"/>
                        <a:cs typeface="Calibri" panose="020F0502020204030204" pitchFamily="34" charset="0"/>
                      </a:endParaRPr>
                    </a:p>
                  </a:txBody>
                  <a:tcPr marL="68580" marR="68580" marT="0" marB="0" anchor="ctr"/>
                </a:tc>
                <a:extLst>
                  <a:ext uri="{0D108BD9-81ED-4DB2-BD59-A6C34878D82A}">
                    <a16:rowId xmlns:a16="http://schemas.microsoft.com/office/drawing/2014/main" val="179309408"/>
                  </a:ext>
                </a:extLst>
              </a:tr>
              <a:tr h="370840">
                <a:tc>
                  <a:txBody>
                    <a:bodyPr/>
                    <a:lstStyle/>
                    <a:p>
                      <a:pPr>
                        <a:lnSpc>
                          <a:spcPct val="120000"/>
                        </a:lnSpc>
                        <a:spcAft>
                          <a:spcPts val="600"/>
                        </a:spcAft>
                      </a:pPr>
                      <a:r>
                        <a:rPr lang="en-GB" sz="2800">
                          <a:effectLst/>
                          <a:latin typeface="Calibri" panose="020F0502020204030204" pitchFamily="34" charset="0"/>
                          <a:ea typeface="Calibri"/>
                          <a:cs typeface="Calibri" panose="020F0502020204030204" pitchFamily="34" charset="0"/>
                        </a:rPr>
                        <a:t>inventory of products</a:t>
                      </a:r>
                      <a:endParaRPr lang="cs-CZ" sz="280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number</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production</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sales</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number per </a:t>
                      </a:r>
                      <a:r>
                        <a:rPr lang="en-GB" sz="2800" dirty="0" smtClean="0">
                          <a:effectLst/>
                          <a:latin typeface="Calibri" panose="020F0502020204030204" pitchFamily="34" charset="0"/>
                          <a:ea typeface="Calibri"/>
                          <a:cs typeface="Calibri" panose="020F0502020204030204" pitchFamily="34" charset="0"/>
                        </a:rPr>
                        <a:t>day</a:t>
                      </a:r>
                      <a:r>
                        <a:rPr lang="cs-CZ" sz="2800" dirty="0" smtClean="0">
                          <a:effectLst/>
                          <a:latin typeface="Calibri" panose="020F0502020204030204" pitchFamily="34" charset="0"/>
                          <a:ea typeface="Calibri"/>
                          <a:cs typeface="Calibri" panose="020F0502020204030204" pitchFamily="34" charset="0"/>
                        </a:rPr>
                        <a:t> </a:t>
                      </a:r>
                      <a:r>
                        <a:rPr lang="cs-CZ" sz="2800" dirty="0" err="1" smtClean="0">
                          <a:effectLst/>
                          <a:latin typeface="Calibri" panose="020F0502020204030204" pitchFamily="34" charset="0"/>
                          <a:ea typeface="Calibri"/>
                          <a:cs typeface="Calibri" panose="020F0502020204030204" pitchFamily="34" charset="0"/>
                        </a:rPr>
                        <a:t>or</a:t>
                      </a:r>
                      <a:r>
                        <a:rPr lang="cs-CZ" sz="2800" dirty="0" smtClean="0">
                          <a:effectLst/>
                          <a:latin typeface="Calibri" panose="020F0502020204030204" pitchFamily="34" charset="0"/>
                          <a:ea typeface="Calibri"/>
                          <a:cs typeface="Calibri" panose="020F0502020204030204" pitchFamily="34" charset="0"/>
                        </a:rPr>
                        <a:t> </a:t>
                      </a:r>
                      <a:r>
                        <a:rPr lang="en-GB" sz="2800" dirty="0" smtClean="0">
                          <a:effectLst/>
                          <a:latin typeface="Calibri" panose="020F0502020204030204" pitchFamily="34" charset="0"/>
                          <a:ea typeface="Calibri"/>
                          <a:cs typeface="Calibri" panose="020F0502020204030204" pitchFamily="34" charset="0"/>
                        </a:rPr>
                        <a:t>month</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extLst>
                  <a:ext uri="{0D108BD9-81ED-4DB2-BD59-A6C34878D82A}">
                    <a16:rowId xmlns:a16="http://schemas.microsoft.com/office/drawing/2014/main" val="3374303198"/>
                  </a:ext>
                </a:extLst>
              </a:tr>
              <a:tr h="370840">
                <a:tc>
                  <a:txBody>
                    <a:bodyPr/>
                    <a:lstStyle/>
                    <a:p>
                      <a:pPr>
                        <a:lnSpc>
                          <a:spcPct val="120000"/>
                        </a:lnSpc>
                        <a:spcAft>
                          <a:spcPts val="600"/>
                        </a:spcAft>
                      </a:pPr>
                      <a:r>
                        <a:rPr lang="en-GB" sz="2800">
                          <a:effectLst/>
                          <a:latin typeface="Calibri" panose="020F0502020204030204" pitchFamily="34" charset="0"/>
                          <a:ea typeface="Calibri"/>
                          <a:cs typeface="Calibri" panose="020F0502020204030204" pitchFamily="34" charset="0"/>
                        </a:rPr>
                        <a:t>equity shares</a:t>
                      </a:r>
                      <a:endParaRPr lang="cs-CZ" sz="280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a:effectLst/>
                          <a:latin typeface="Calibri" panose="020F0502020204030204" pitchFamily="34" charset="0"/>
                          <a:ea typeface="Calibri"/>
                          <a:cs typeface="Calibri" panose="020F0502020204030204" pitchFamily="34" charset="0"/>
                        </a:rPr>
                        <a:t>shares (stocks)</a:t>
                      </a:r>
                      <a:endParaRPr lang="cs-CZ" sz="280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a:effectLst/>
                          <a:latin typeface="Calibri" panose="020F0502020204030204" pitchFamily="34" charset="0"/>
                          <a:ea typeface="Calibri"/>
                          <a:cs typeface="Calibri" panose="020F0502020204030204" pitchFamily="34" charset="0"/>
                        </a:rPr>
                        <a:t>purchases</a:t>
                      </a:r>
                      <a:endParaRPr lang="cs-CZ" sz="280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sales</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tc>
                  <a:txBody>
                    <a:bodyPr/>
                    <a:lstStyle/>
                    <a:p>
                      <a:pPr algn="ctr">
                        <a:lnSpc>
                          <a:spcPct val="120000"/>
                        </a:lnSpc>
                        <a:spcAft>
                          <a:spcPts val="600"/>
                        </a:spcAft>
                      </a:pPr>
                      <a:r>
                        <a:rPr lang="en-GB" sz="2800" dirty="0">
                          <a:effectLst/>
                          <a:latin typeface="Calibri" panose="020F0502020204030204" pitchFamily="34" charset="0"/>
                          <a:ea typeface="Calibri"/>
                          <a:cs typeface="Calibri" panose="020F0502020204030204" pitchFamily="34" charset="0"/>
                        </a:rPr>
                        <a:t>shares per month</a:t>
                      </a:r>
                      <a:endParaRPr lang="cs-CZ" sz="2800" dirty="0">
                        <a:effectLst/>
                        <a:latin typeface="Calibri" panose="020F0502020204030204" pitchFamily="34" charset="0"/>
                        <a:ea typeface="Calibri"/>
                        <a:cs typeface="Calibri" panose="020F0502020204030204" pitchFamily="34" charset="0"/>
                      </a:endParaRPr>
                    </a:p>
                  </a:txBody>
                  <a:tcPr marL="68580" marR="68580" marT="0" marB="0" anchor="ctr"/>
                </a:tc>
                <a:extLst>
                  <a:ext uri="{0D108BD9-81ED-4DB2-BD59-A6C34878D82A}">
                    <a16:rowId xmlns:a16="http://schemas.microsoft.com/office/drawing/2014/main" val="509594071"/>
                  </a:ext>
                </a:extLst>
              </a:tr>
            </a:tbl>
          </a:graphicData>
        </a:graphic>
      </p:graphicFrame>
      <p:sp>
        <p:nvSpPr>
          <p:cNvPr id="4" name="Zástupný symbol pro datum 3"/>
          <p:cNvSpPr>
            <a:spLocks noGrp="1"/>
          </p:cNvSpPr>
          <p:nvPr>
            <p:ph type="dt" sz="half" idx="10"/>
          </p:nvPr>
        </p:nvSpPr>
        <p:spPr/>
        <p:txBody>
          <a:bodyPr/>
          <a:lstStyle/>
          <a:p>
            <a:pPr>
              <a:defRPr/>
            </a:pPr>
            <a:fld id="{8863D660-356F-4B7B-9477-B5CEBBE7ED6F}" type="datetime1">
              <a:rPr lang="cs-CZ" smtClean="0">
                <a:latin typeface="Calibri" panose="020F0502020204030204" pitchFamily="34" charset="0"/>
                <a:cs typeface="Calibri" panose="020F0502020204030204" pitchFamily="34" charset="0"/>
              </a:rPr>
              <a:t>15.06.2020</a:t>
            </a:fld>
            <a:endParaRPr lang="cs-CZ">
              <a:latin typeface="Calibri" panose="020F0502020204030204" pitchFamily="34" charset="0"/>
              <a:cs typeface="Calibri" panose="020F0502020204030204" pitchFamily="34" charset="0"/>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latin typeface="Calibri" panose="020F0502020204030204" pitchFamily="34" charset="0"/>
                <a:cs typeface="Calibri" panose="020F0502020204030204" pitchFamily="34" charset="0"/>
              </a:rPr>
              <a:pPr>
                <a:defRPr/>
              </a:pPr>
              <a:t>7</a:t>
            </a:fld>
            <a:endParaRPr lang="cs-CZ">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845501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latin typeface="Calibri" panose="020F0502020204030204" pitchFamily="34" charset="0"/>
                <a:cs typeface="Calibri" panose="020F0502020204030204" pitchFamily="34" charset="0"/>
              </a:rPr>
              <a:t>Primary</a:t>
            </a:r>
            <a:r>
              <a:rPr lang="cs-CZ" b="1" dirty="0">
                <a:latin typeface="Calibri" panose="020F0502020204030204" pitchFamily="34" charset="0"/>
                <a:cs typeface="Calibri" panose="020F0502020204030204" pitchFamily="34" charset="0"/>
              </a:rPr>
              <a:t> and </a:t>
            </a:r>
            <a:r>
              <a:rPr lang="cs-CZ" b="1" dirty="0" err="1">
                <a:latin typeface="Calibri" panose="020F0502020204030204" pitchFamily="34" charset="0"/>
                <a:cs typeface="Calibri" panose="020F0502020204030204" pitchFamily="34" charset="0"/>
              </a:rPr>
              <a:t>secondary</a:t>
            </a:r>
            <a:r>
              <a:rPr lang="cs-CZ" b="1" dirty="0">
                <a:latin typeface="Calibri" panose="020F0502020204030204" pitchFamily="34" charset="0"/>
                <a:cs typeface="Calibri" panose="020F0502020204030204" pitchFamily="34" charset="0"/>
              </a:rPr>
              <a:t> </a:t>
            </a:r>
            <a:r>
              <a:rPr lang="cs-CZ" b="1" dirty="0" err="1">
                <a:latin typeface="Calibri" panose="020F0502020204030204" pitchFamily="34" charset="0"/>
                <a:cs typeface="Calibri" panose="020F0502020204030204" pitchFamily="34" charset="0"/>
              </a:rPr>
              <a:t>indicators</a:t>
            </a:r>
            <a:endParaRPr lang="cs-CZ" b="1"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en-GB" sz="2800" dirty="0" smtClean="0">
                <a:latin typeface="Calibri" panose="020F0502020204030204" pitchFamily="34" charset="0"/>
                <a:cs typeface="Calibri" panose="020F0502020204030204" pitchFamily="34" charset="0"/>
              </a:rPr>
              <a:t>The values of the primary indicators are obtained by a certain measuring action, such as counting, weighing, querying or another action. </a:t>
            </a:r>
          </a:p>
          <a:p>
            <a:r>
              <a:rPr lang="en-GB" sz="2800" dirty="0" smtClean="0">
                <a:latin typeface="Calibri" panose="020F0502020204030204" pitchFamily="34" charset="0"/>
                <a:cs typeface="Calibri" panose="020F0502020204030204" pitchFamily="34" charset="0"/>
              </a:rPr>
              <a:t>Secondary (derived) indicators are derived from primary indicators. These can arise in three ways.</a:t>
            </a:r>
          </a:p>
          <a:p>
            <a:pPr lvl="1"/>
            <a:r>
              <a:rPr lang="en-GB" sz="2400" dirty="0" smtClean="0">
                <a:latin typeface="Calibri" panose="020F0502020204030204" pitchFamily="34" charset="0"/>
                <a:cs typeface="Calibri" panose="020F0502020204030204" pitchFamily="34" charset="0"/>
              </a:rPr>
              <a:t>As a function of various indicators, e.g. profit is difference of revenues and costs, cost ratio is share of costs and revenues.</a:t>
            </a:r>
          </a:p>
          <a:p>
            <a:pPr lvl="1"/>
            <a:r>
              <a:rPr lang="en-GB" sz="2400" dirty="0" smtClean="0">
                <a:latin typeface="Calibri" panose="020F0502020204030204" pitchFamily="34" charset="0"/>
                <a:cs typeface="Calibri" panose="020F0502020204030204" pitchFamily="34" charset="0"/>
              </a:rPr>
              <a:t>As a function of several values of a certain indicator – most often these are averages of indicator over time, e. g. average number of employees, average state of total assets.</a:t>
            </a:r>
          </a:p>
          <a:p>
            <a:pPr lvl="1"/>
            <a:r>
              <a:rPr lang="en-GB" sz="2400" dirty="0" smtClean="0">
                <a:latin typeface="Calibri" panose="020F0502020204030204" pitchFamily="34" charset="0"/>
                <a:cs typeface="Calibri" panose="020F0502020204030204" pitchFamily="34" charset="0"/>
              </a:rPr>
              <a:t>A combination of the previous methods, for example labour productivity (production divided by the average number of </a:t>
            </a:r>
            <a:r>
              <a:rPr lang="en-GB" sz="2400" dirty="0" err="1" smtClean="0">
                <a:latin typeface="Calibri" panose="020F0502020204030204" pitchFamily="34" charset="0"/>
                <a:cs typeface="Calibri" panose="020F0502020204030204" pitchFamily="34" charset="0"/>
              </a:rPr>
              <a:t>emplo</a:t>
            </a:r>
            <a:r>
              <a:rPr lang="cs-CZ" sz="2400" dirty="0" smtClean="0">
                <a:latin typeface="Calibri" panose="020F0502020204030204" pitchFamily="34" charset="0"/>
                <a:cs typeface="Calibri" panose="020F0502020204030204" pitchFamily="34" charset="0"/>
              </a:rPr>
              <a:t>y</a:t>
            </a:r>
            <a:r>
              <a:rPr lang="en-GB" sz="2400" dirty="0" err="1" smtClean="0">
                <a:latin typeface="Calibri" panose="020F0502020204030204" pitchFamily="34" charset="0"/>
                <a:cs typeface="Calibri" panose="020F0502020204030204" pitchFamily="34" charset="0"/>
              </a:rPr>
              <a:t>ees</a:t>
            </a:r>
            <a:r>
              <a:rPr lang="en-GB" sz="2400" dirty="0" smtClean="0">
                <a:latin typeface="Calibri" panose="020F0502020204030204" pitchFamily="34" charset="0"/>
                <a:cs typeface="Calibri" panose="020F0502020204030204" pitchFamily="34" charset="0"/>
              </a:rPr>
              <a:t>).</a:t>
            </a:r>
            <a:endParaRPr lang="en-GB" sz="2400" dirty="0">
              <a:latin typeface="Calibri" panose="020F0502020204030204" pitchFamily="34" charset="0"/>
              <a:cs typeface="Calibri" panose="020F0502020204030204" pitchFamily="34" charset="0"/>
            </a:endParaRP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15.06.2020</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37799998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latin typeface="Calibri" panose="020F0502020204030204" pitchFamily="34" charset="0"/>
                <a:cs typeface="Calibri" panose="020F0502020204030204" pitchFamily="34" charset="0"/>
              </a:rPr>
              <a:t>Absolute</a:t>
            </a:r>
            <a:r>
              <a:rPr lang="cs-CZ" b="1" dirty="0">
                <a:latin typeface="Calibri" panose="020F0502020204030204" pitchFamily="34" charset="0"/>
                <a:cs typeface="Calibri" panose="020F0502020204030204" pitchFamily="34" charset="0"/>
              </a:rPr>
              <a:t> and </a:t>
            </a:r>
            <a:r>
              <a:rPr lang="cs-CZ" b="1" dirty="0" err="1">
                <a:latin typeface="Calibri" panose="020F0502020204030204" pitchFamily="34" charset="0"/>
                <a:cs typeface="Calibri" panose="020F0502020204030204" pitchFamily="34" charset="0"/>
              </a:rPr>
              <a:t>relative</a:t>
            </a:r>
            <a:r>
              <a:rPr lang="cs-CZ" b="1" dirty="0">
                <a:latin typeface="Calibri" panose="020F0502020204030204" pitchFamily="34" charset="0"/>
                <a:cs typeface="Calibri" panose="020F0502020204030204" pitchFamily="34" charset="0"/>
              </a:rPr>
              <a:t> </a:t>
            </a:r>
            <a:r>
              <a:rPr lang="cs-CZ" b="1" dirty="0" err="1">
                <a:latin typeface="Calibri" panose="020F0502020204030204" pitchFamily="34" charset="0"/>
                <a:cs typeface="Calibri" panose="020F0502020204030204" pitchFamily="34" charset="0"/>
              </a:rPr>
              <a:t>indicators</a:t>
            </a:r>
            <a:endParaRPr lang="cs-CZ" b="1" dirty="0">
              <a:latin typeface="Calibri" panose="020F0502020204030204" pitchFamily="34" charset="0"/>
              <a:cs typeface="Calibri" panose="020F0502020204030204" pitchFamily="34" charset="0"/>
            </a:endParaRPr>
          </a:p>
        </p:txBody>
      </p:sp>
      <p:sp>
        <p:nvSpPr>
          <p:cNvPr id="3" name="Zástupný symbol pro obsah 2"/>
          <p:cNvSpPr>
            <a:spLocks noGrp="1"/>
          </p:cNvSpPr>
          <p:nvPr>
            <p:ph idx="1"/>
          </p:nvPr>
        </p:nvSpPr>
        <p:spPr/>
        <p:txBody>
          <a:bodyPr/>
          <a:lstStyle/>
          <a:p>
            <a:r>
              <a:rPr lang="cs-CZ" dirty="0" err="1">
                <a:latin typeface="Calibri" panose="020F0502020204030204" pitchFamily="34" charset="0"/>
                <a:cs typeface="Calibri" panose="020F0502020204030204" pitchFamily="34" charset="0"/>
              </a:rPr>
              <a:t>Absolute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express </a:t>
            </a:r>
            <a:r>
              <a:rPr lang="cs-CZ" dirty="0" err="1">
                <a:latin typeface="Calibri" panose="020F0502020204030204" pitchFamily="34" charset="0"/>
                <a:cs typeface="Calibri" panose="020F0502020204030204" pitchFamily="34" charset="0"/>
              </a:rPr>
              <a:t>the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extent</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one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phenomenon</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without</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relation</a:t>
            </a:r>
            <a:r>
              <a:rPr lang="cs-CZ" dirty="0">
                <a:latin typeface="Calibri" panose="020F0502020204030204" pitchFamily="34" charset="0"/>
                <a:cs typeface="Calibri" panose="020F0502020204030204" pitchFamily="34" charset="0"/>
              </a:rPr>
              <a:t> to </a:t>
            </a:r>
            <a:r>
              <a:rPr lang="cs-CZ" dirty="0" err="1">
                <a:latin typeface="Calibri" panose="020F0502020204030204" pitchFamily="34" charset="0"/>
                <a:cs typeface="Calibri" panose="020F0502020204030204" pitchFamily="34" charset="0"/>
              </a:rPr>
              <a:t>another</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phenomenon</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Absolute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are eg </a:t>
            </a:r>
            <a:r>
              <a:rPr lang="cs-CZ" dirty="0" err="1">
                <a:latin typeface="Calibri" panose="020F0502020204030204" pitchFamily="34" charset="0"/>
                <a:cs typeface="Calibri" panose="020F0502020204030204" pitchFamily="34" charset="0"/>
              </a:rPr>
              <a:t>volume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production</a:t>
            </a:r>
            <a:r>
              <a:rPr lang="cs-CZ" dirty="0">
                <a:latin typeface="Calibri" panose="020F0502020204030204" pitchFamily="34" charset="0"/>
                <a:cs typeface="Calibri" panose="020F0502020204030204" pitchFamily="34" charset="0"/>
              </a:rPr>
              <a:t>, profit, </a:t>
            </a:r>
            <a:r>
              <a:rPr lang="cs-CZ" dirty="0" err="1">
                <a:latin typeface="Calibri" panose="020F0502020204030204" pitchFamily="34" charset="0"/>
                <a:cs typeface="Calibri" panose="020F0502020204030204" pitchFamily="34" charset="0"/>
              </a:rPr>
              <a:t>current</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assets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etc</a:t>
            </a:r>
            <a:r>
              <a:rPr lang="cs-CZ" dirty="0">
                <a:latin typeface="Calibri" panose="020F0502020204030204" pitchFamily="34" charset="0"/>
                <a:cs typeface="Calibri" panose="020F0502020204030204" pitchFamily="34" charset="0"/>
              </a:rPr>
              <a:t>. </a:t>
            </a:r>
            <a:endParaRPr lang="cs-CZ" dirty="0" smtClean="0">
              <a:latin typeface="Calibri" panose="020F0502020204030204" pitchFamily="34" charset="0"/>
              <a:cs typeface="Calibri" panose="020F0502020204030204" pitchFamily="34" charset="0"/>
            </a:endParaRPr>
          </a:p>
          <a:p>
            <a:r>
              <a:rPr lang="cs-CZ" dirty="0" err="1" smtClean="0">
                <a:latin typeface="Calibri" panose="020F0502020204030204" pitchFamily="34" charset="0"/>
                <a:cs typeface="Calibri" panose="020F0502020204030204" pitchFamily="34" charset="0"/>
              </a:rPr>
              <a:t>Relative</a:t>
            </a:r>
            <a:r>
              <a:rPr lang="cs-CZ" dirty="0" smtClean="0">
                <a:latin typeface="Calibri" panose="020F0502020204030204" pitchFamily="34" charset="0"/>
                <a:cs typeface="Calibri" panose="020F0502020204030204" pitchFamily="34" charset="0"/>
              </a:rPr>
              <a:t> </a:t>
            </a:r>
            <a:r>
              <a:rPr lang="cs-CZ" dirty="0">
                <a:latin typeface="Calibri" panose="020F0502020204030204" pitchFamily="34" charset="0"/>
                <a:cs typeface="Calibri" panose="020F0502020204030204" pitchFamily="34" charset="0"/>
              </a:rPr>
              <a:t>(ratio)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express </a:t>
            </a:r>
            <a:r>
              <a:rPr lang="cs-CZ" dirty="0" err="1">
                <a:latin typeface="Calibri" panose="020F0502020204030204" pitchFamily="34" charset="0"/>
                <a:cs typeface="Calibri" panose="020F0502020204030204" pitchFamily="34" charset="0"/>
              </a:rPr>
              <a:t>the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extent</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one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phenomenon</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related</a:t>
            </a:r>
            <a:r>
              <a:rPr lang="cs-CZ" dirty="0">
                <a:latin typeface="Calibri" panose="020F0502020204030204" pitchFamily="34" charset="0"/>
                <a:cs typeface="Calibri" panose="020F0502020204030204" pitchFamily="34" charset="0"/>
              </a:rPr>
              <a:t> to </a:t>
            </a:r>
            <a:r>
              <a:rPr lang="cs-CZ" dirty="0" err="1">
                <a:latin typeface="Calibri" panose="020F0502020204030204" pitchFamily="34" charset="0"/>
                <a:cs typeface="Calibri" panose="020F0502020204030204" pitchFamily="34" charset="0"/>
              </a:rPr>
              <a:t>the</a:t>
            </a:r>
            <a:r>
              <a:rPr lang="cs-CZ" dirty="0">
                <a:latin typeface="Calibri" panose="020F0502020204030204" pitchFamily="34" charset="0"/>
                <a:cs typeface="Calibri" panose="020F0502020204030204" pitchFamily="34" charset="0"/>
              </a:rPr>
              <a:t> unit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measure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another</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phenomenon</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Relative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are </a:t>
            </a:r>
            <a:r>
              <a:rPr lang="cs-CZ" dirty="0" err="1">
                <a:latin typeface="Calibri" panose="020F0502020204030204" pitchFamily="34" charset="0"/>
                <a:cs typeface="Calibri" panose="020F0502020204030204" pitchFamily="34" charset="0"/>
              </a:rPr>
              <a:t>always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secondary</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they</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arise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from</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the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share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of</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primary</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or</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secondary</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Relative</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indicators</a:t>
            </a:r>
            <a:r>
              <a:rPr lang="cs-CZ" dirty="0">
                <a:latin typeface="Calibri" panose="020F0502020204030204" pitchFamily="34" charset="0"/>
                <a:cs typeface="Calibri" panose="020F0502020204030204" pitchFamily="34" charset="0"/>
              </a:rPr>
              <a:t> are eg profitability, </a:t>
            </a:r>
            <a:r>
              <a:rPr lang="cs-CZ" dirty="0" err="1">
                <a:latin typeface="Calibri" panose="020F0502020204030204" pitchFamily="34" charset="0"/>
                <a:cs typeface="Calibri" panose="020F0502020204030204" pitchFamily="34" charset="0"/>
              </a:rPr>
              <a:t>liquidity</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labour</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productivity</a:t>
            </a:r>
            <a:r>
              <a:rPr lang="cs-CZ" dirty="0">
                <a:latin typeface="Calibri" panose="020F0502020204030204" pitchFamily="34" charset="0"/>
                <a:cs typeface="Calibri" panose="020F0502020204030204" pitchFamily="34" charset="0"/>
              </a:rPr>
              <a:t>, </a:t>
            </a:r>
            <a:r>
              <a:rPr lang="cs-CZ" dirty="0" err="1">
                <a:latin typeface="Calibri" panose="020F0502020204030204" pitchFamily="34" charset="0"/>
                <a:cs typeface="Calibri" panose="020F0502020204030204" pitchFamily="34" charset="0"/>
              </a:rPr>
              <a:t>etc</a:t>
            </a:r>
            <a:r>
              <a:rPr lang="cs-CZ" dirty="0">
                <a:latin typeface="Calibri" panose="020F0502020204030204" pitchFamily="34" charset="0"/>
                <a:cs typeface="Calibri" panose="020F0502020204030204" pitchFamily="34" charset="0"/>
              </a:rPr>
              <a:t>.</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15.06.2020</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28625106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164</TotalTime>
  <Words>1561</Words>
  <Application>Microsoft Office PowerPoint</Application>
  <PresentationFormat>Vlastní</PresentationFormat>
  <Paragraphs>129</Paragraphs>
  <Slides>18</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18</vt:i4>
      </vt:variant>
    </vt:vector>
  </HeadingPairs>
  <TitlesOfParts>
    <vt:vector size="22" baseType="lpstr">
      <vt:lpstr>Arial</vt:lpstr>
      <vt:lpstr>Calibri</vt:lpstr>
      <vt:lpstr>Clara Sans</vt:lpstr>
      <vt:lpstr>JU_OPVVV</vt:lpstr>
      <vt:lpstr>Economic indicators</vt:lpstr>
      <vt:lpstr>Economic indicators</vt:lpstr>
      <vt:lpstr>Flow indicators</vt:lpstr>
      <vt:lpstr>Stock indicators</vt:lpstr>
      <vt:lpstr>Comparing stocks and flows</vt:lpstr>
      <vt:lpstr>Stocks and flows in financial analysis</vt:lpstr>
      <vt:lpstr>Examples from accounting, finance</vt:lpstr>
      <vt:lpstr>Primary and secondary indicators</vt:lpstr>
      <vt:lpstr>Absolute and relative indicators</vt:lpstr>
      <vt:lpstr>Quantitative and qualitative indicators</vt:lpstr>
      <vt:lpstr>Soft and hard indicators</vt:lpstr>
      <vt:lpstr>Synthetic and analytical indicators</vt:lpstr>
      <vt:lpstr>Standardized and non-standardized indicators</vt:lpstr>
      <vt:lpstr>Standardized and non-standardized indicators</vt:lpstr>
      <vt:lpstr>Nominal, ordinal, interval and ratio indicators</vt:lpstr>
      <vt:lpstr>Nominal, ordinal, interval and ratio indicators</vt:lpstr>
      <vt:lpstr>Nominal, ordinal, interval and ratio indicators</vt:lpstr>
      <vt:lpstr>Nominal, ordinal, interval and ratio indicators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R Z</cp:lastModifiedBy>
  <cp:revision>9</cp:revision>
  <dcterms:created xsi:type="dcterms:W3CDTF">2017-07-17T18:52:59Z</dcterms:created>
  <dcterms:modified xsi:type="dcterms:W3CDTF">2020-06-15T10:47:15Z</dcterms:modified>
</cp:coreProperties>
</file>