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257" r:id="rId55"/>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51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t>03.03.2019</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A1E04183-34BA-432C-9658-54ACC32A30F7}" type="slidenum">
              <a:rPr lang="en-US" altLang="cs-CZ" sz="1200" b="0" i="0">
                <a:solidFill>
                  <a:schemeClr val="tx1"/>
                </a:solidFill>
              </a:rPr>
              <a:pPr>
                <a:buClrTx/>
                <a:buFontTx/>
                <a:buNone/>
              </a:pPr>
              <a:t>1</a:t>
            </a:fld>
            <a:endParaRPr lang="en-US" altLang="cs-CZ" sz="1200" b="0" i="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406646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5E966CE5-94D2-4BB6-A15F-E9D23871BF40}" type="slidenum">
              <a:rPr lang="en-US" altLang="cs-CZ" sz="1200" b="0" i="0">
                <a:solidFill>
                  <a:schemeClr val="tx1"/>
                </a:solidFill>
              </a:rPr>
              <a:pPr>
                <a:buClrTx/>
                <a:buFontTx/>
                <a:buNone/>
              </a:pPr>
              <a:t>10</a:t>
            </a:fld>
            <a:endParaRPr lang="en-US" altLang="cs-CZ" sz="1200" b="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GB" altLang="cs-CZ" smtClean="0"/>
              <a:t>Think of metadata like water life cycle.</a:t>
            </a:r>
          </a:p>
          <a:p>
            <a:pPr eaLnBrk="1" hangingPunct="1"/>
            <a:endParaRPr lang="en-GB" altLang="cs-CZ" smtClean="0"/>
          </a:p>
          <a:p>
            <a:pPr eaLnBrk="1" hangingPunct="1"/>
            <a:r>
              <a:rPr lang="en-GB" altLang="cs-CZ" smtClean="0"/>
              <a:t>ADD NOTES</a:t>
            </a:r>
          </a:p>
          <a:p>
            <a:pPr eaLnBrk="1" hangingPunct="1"/>
            <a:endParaRPr lang="en-GB" altLang="cs-CZ" smtClean="0"/>
          </a:p>
          <a:p>
            <a:pPr eaLnBrk="1" hangingPunct="1"/>
            <a:endParaRPr lang="en-GB" altLang="cs-CZ" smtClean="0"/>
          </a:p>
          <a:p>
            <a:pPr eaLnBrk="1" hangingPunct="1"/>
            <a:r>
              <a:rPr lang="en-GB" altLang="cs-CZ" smtClean="0"/>
              <a:t>EMRs are the Ocean</a:t>
            </a:r>
          </a:p>
          <a:p>
            <a:pPr eaLnBrk="1" hangingPunct="1"/>
            <a:r>
              <a:rPr lang="en-GB" altLang="cs-CZ" smtClean="0"/>
              <a:t>IDR (Integration Data Repositories) are IBM, INFA, etc</a:t>
            </a:r>
          </a:p>
        </p:txBody>
      </p:sp>
    </p:spTree>
    <p:extLst>
      <p:ext uri="{BB962C8B-B14F-4D97-AF65-F5344CB8AC3E}">
        <p14:creationId xmlns:p14="http://schemas.microsoft.com/office/powerpoint/2010/main" val="5086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7331B83B-CE5B-416B-8357-4CEEDDA59AF3}" type="slidenum">
              <a:rPr lang="en-US" altLang="cs-CZ" sz="1200" b="0" i="0">
                <a:solidFill>
                  <a:schemeClr val="tx1"/>
                </a:solidFill>
              </a:rPr>
              <a:pPr>
                <a:buClrTx/>
                <a:buFontTx/>
                <a:buNone/>
              </a:pPr>
              <a:t>11</a:t>
            </a:fld>
            <a:endParaRPr lang="en-US" altLang="cs-CZ" sz="1200" b="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65519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EFE34EEF-12AC-48DC-9AF9-8713996C75A9}" type="slidenum">
              <a:rPr lang="en-US" altLang="cs-CZ" sz="1200" b="0" i="0">
                <a:solidFill>
                  <a:schemeClr val="tx1"/>
                </a:solidFill>
              </a:rPr>
              <a:pPr>
                <a:buClrTx/>
                <a:buFontTx/>
                <a:buNone/>
              </a:pPr>
              <a:t>12</a:t>
            </a:fld>
            <a:endParaRPr lang="en-US" altLang="cs-CZ" sz="1200" b="0" i="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5966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3AC6CCA-656C-41AB-AE1E-2F62DF359AD0}" type="slidenum">
              <a:rPr lang="en-US" altLang="cs-CZ" sz="1200" b="0" i="0">
                <a:solidFill>
                  <a:schemeClr val="tx1"/>
                </a:solidFill>
              </a:rPr>
              <a:pPr>
                <a:buClrTx/>
                <a:buFontTx/>
                <a:buNone/>
              </a:pPr>
              <a:t>13</a:t>
            </a:fld>
            <a:endParaRPr lang="en-US" altLang="cs-CZ" sz="1200" b="0" i="0">
              <a:solidFill>
                <a:schemeClr val="tx1"/>
              </a:solidFill>
            </a:endParaRPr>
          </a:p>
        </p:txBody>
      </p:sp>
      <p:sp>
        <p:nvSpPr>
          <p:cNvPr id="33795" name="Rectangle 2"/>
          <p:cNvSpPr>
            <a:spLocks noGrp="1" noRot="1" noChangeAspect="1" noChangeArrowheads="1" noTextEdit="1"/>
          </p:cNvSpPr>
          <p:nvPr>
            <p:ph type="sldImg"/>
          </p:nvPr>
        </p:nvSpPr>
        <p:spPr>
          <a:xfrm>
            <a:off x="1144588" y="687388"/>
            <a:ext cx="4572000" cy="3429000"/>
          </a:xfrm>
          <a:ln/>
        </p:spPr>
      </p:sp>
      <p:sp>
        <p:nvSpPr>
          <p:cNvPr id="33796" name="Rectangle 3"/>
          <p:cNvSpPr>
            <a:spLocks noGrp="1" noChangeArrowheads="1"/>
          </p:cNvSpPr>
          <p:nvPr>
            <p:ph type="body" idx="1"/>
          </p:nvPr>
        </p:nvSpPr>
        <p:spPr>
          <a:xfrm>
            <a:off x="395288" y="4437063"/>
            <a:ext cx="6119812" cy="4113212"/>
          </a:xfrm>
          <a:noFill/>
        </p:spPr>
        <p:txBody>
          <a:bodyPr/>
          <a:lstStyle/>
          <a:p>
            <a:pPr marL="228600" indent="-228600" eaLnBrk="1" hangingPunct="1">
              <a:lnSpc>
                <a:spcPct val="80000"/>
              </a:lnSpc>
            </a:pPr>
            <a:r>
              <a:rPr lang="en-US" altLang="cs-CZ" sz="900" smtClean="0"/>
              <a:t>The IBM InfoSphere Information Server platform supports three primary types of metadata: business, technical and operational.  Each of these metadata types can be linked together to create an end-to-end relationship between them so users can understand not just where information came from and what manipulation has been applied to it but also understand the business context of that information. </a:t>
            </a:r>
          </a:p>
          <a:p>
            <a:pPr marL="228600" indent="-228600" eaLnBrk="1" hangingPunct="1">
              <a:lnSpc>
                <a:spcPct val="80000"/>
              </a:lnSpc>
            </a:pPr>
            <a:endParaRPr lang="en-US" altLang="cs-CZ" sz="900" smtClean="0"/>
          </a:p>
          <a:p>
            <a:pPr marL="228600" indent="-228600" eaLnBrk="1" hangingPunct="1">
              <a:lnSpc>
                <a:spcPct val="80000"/>
              </a:lnSpc>
            </a:pPr>
            <a:r>
              <a:rPr lang="en-US" altLang="cs-CZ" sz="900" smtClean="0"/>
              <a:t>Information Server approaches the management of these 3 metadata types through a common architecture approach to STORE, ENHANCE and EXCHANGE metadata (SEE). </a:t>
            </a:r>
          </a:p>
          <a:p>
            <a:pPr marL="228600" indent="-228600" eaLnBrk="1" hangingPunct="1">
              <a:lnSpc>
                <a:spcPct val="80000"/>
              </a:lnSpc>
            </a:pPr>
            <a:endParaRPr lang="en-US" altLang="cs-CZ" sz="900" b="1" i="1" smtClean="0"/>
          </a:p>
          <a:p>
            <a:pPr marL="228600" indent="-228600" eaLnBrk="1" hangingPunct="1">
              <a:lnSpc>
                <a:spcPct val="80000"/>
              </a:lnSpc>
            </a:pPr>
            <a:r>
              <a:rPr lang="en-US" altLang="cs-CZ" sz="900" b="1" i="1" smtClean="0"/>
              <a:t>Store refers to t</a:t>
            </a:r>
            <a:r>
              <a:rPr lang="en-US" altLang="cs-CZ" sz="900" smtClean="0"/>
              <a:t>he unified metadata foundation of the IBM InfoSphere Information Server platform which provides a single active repository to facilitate shared understanding across business and technical domains for metadata-driven integration accessed via a common services layer.</a:t>
            </a:r>
          </a:p>
          <a:p>
            <a:pPr marL="228600" indent="-228600" eaLnBrk="1" hangingPunct="1">
              <a:lnSpc>
                <a:spcPct val="80000"/>
              </a:lnSpc>
            </a:pPr>
            <a:endParaRPr lang="en-US" altLang="cs-CZ" sz="900" smtClean="0"/>
          </a:p>
          <a:p>
            <a:pPr marL="228600" indent="-228600" eaLnBrk="1" hangingPunct="1">
              <a:lnSpc>
                <a:spcPct val="80000"/>
              </a:lnSpc>
            </a:pPr>
            <a:r>
              <a:rPr lang="en-US" altLang="cs-CZ" sz="900" b="1" i="1" smtClean="0"/>
              <a:t>Enhance refers to t</a:t>
            </a:r>
            <a:r>
              <a:rPr lang="en-US" altLang="cs-CZ" sz="900" smtClean="0"/>
              <a:t>he metadata stored within the common repository that can be enhanced by creating linkages to third party metadata as well as implement controlled metadata extensions to capture additional business requirements. </a:t>
            </a:r>
          </a:p>
          <a:p>
            <a:pPr marL="228600" indent="-228600" eaLnBrk="1" hangingPunct="1">
              <a:lnSpc>
                <a:spcPct val="80000"/>
              </a:lnSpc>
            </a:pPr>
            <a:endParaRPr lang="en-US" altLang="ja-JP" sz="900" smtClean="0">
              <a:ea typeface="MS PGothic" panose="020B0600070205080204" pitchFamily="34" charset="-128"/>
            </a:endParaRPr>
          </a:p>
          <a:p>
            <a:pPr marL="228600" indent="-228600" eaLnBrk="1" hangingPunct="1">
              <a:lnSpc>
                <a:spcPct val="80000"/>
              </a:lnSpc>
            </a:pPr>
            <a:r>
              <a:rPr lang="en-US" altLang="ja-JP" sz="900" b="1" i="1" smtClean="0">
                <a:ea typeface="MS PGothic" panose="020B0600070205080204" pitchFamily="34" charset="-128"/>
              </a:rPr>
              <a:t>Exchange refer to the </a:t>
            </a:r>
            <a:r>
              <a:rPr lang="en-US" altLang="ja-JP" sz="900" smtClean="0">
                <a:ea typeface="MS PGothic" panose="020B0600070205080204" pitchFamily="34" charset="-128"/>
              </a:rPr>
              <a:t>IBM InfoSphere Information Server concept of task-driven modules.  Relevant metadata is exposed and shared to different users within an organization via the appropriate interface.</a:t>
            </a:r>
          </a:p>
          <a:p>
            <a:pPr marL="228600" indent="-228600" eaLnBrk="1" hangingPunct="1">
              <a:lnSpc>
                <a:spcPct val="80000"/>
              </a:lnSpc>
            </a:pPr>
            <a:endParaRPr lang="en-US" altLang="ja-JP" sz="900" smtClean="0">
              <a:ea typeface="MS PGothic" panose="020B0600070205080204" pitchFamily="34" charset="-128"/>
            </a:endParaRPr>
          </a:p>
          <a:p>
            <a:pPr marL="228600" indent="-228600" eaLnBrk="1" hangingPunct="1">
              <a:lnSpc>
                <a:spcPct val="80000"/>
              </a:lnSpc>
            </a:pPr>
            <a:r>
              <a:rPr lang="en-US" altLang="ja-JP" sz="900" smtClean="0">
                <a:ea typeface="MS PGothic" panose="020B0600070205080204" pitchFamily="34" charset="-128"/>
              </a:rPr>
              <a:t>The unified metadata management layer of Information Server was designed to support 5 goals:</a:t>
            </a:r>
          </a:p>
          <a:p>
            <a:pPr marL="228600" indent="-228600" eaLnBrk="1" hangingPunct="1">
              <a:lnSpc>
                <a:spcPct val="80000"/>
              </a:lnSpc>
              <a:buFontTx/>
              <a:buAutoNum type="arabicPeriod"/>
            </a:pPr>
            <a:r>
              <a:rPr lang="en-US" altLang="ja-JP" sz="900" smtClean="0">
                <a:ea typeface="MS PGothic" panose="020B0600070205080204" pitchFamily="34" charset="-128"/>
              </a:rPr>
              <a:t>Core infrastructure to Information Server – all modules use the same active repository to share and exchange metadata effortlessly across user roles</a:t>
            </a:r>
          </a:p>
          <a:p>
            <a:pPr marL="228600" indent="-228600" eaLnBrk="1" hangingPunct="1">
              <a:lnSpc>
                <a:spcPct val="80000"/>
              </a:lnSpc>
              <a:buFontTx/>
              <a:buAutoNum type="arabicPeriod"/>
            </a:pPr>
            <a:r>
              <a:rPr lang="en-US" altLang="ja-JP" sz="900" smtClean="0">
                <a:ea typeface="MS PGothic" panose="020B0600070205080204" pitchFamily="34" charset="-128"/>
              </a:rPr>
              <a:t>Promote improved management and re-use across integration projects</a:t>
            </a:r>
          </a:p>
          <a:p>
            <a:pPr marL="228600" indent="-228600" eaLnBrk="1" hangingPunct="1">
              <a:lnSpc>
                <a:spcPct val="80000"/>
              </a:lnSpc>
              <a:buFontTx/>
              <a:buAutoNum type="arabicPeriod"/>
            </a:pPr>
            <a:r>
              <a:rPr lang="en-US" altLang="ja-JP" sz="900" smtClean="0">
                <a:ea typeface="MS PGothic" panose="020B0600070205080204" pitchFamily="34" charset="-128"/>
              </a:rPr>
              <a:t>Simplify the integration process by eliminating manual steps and maintenance of metadata</a:t>
            </a:r>
          </a:p>
          <a:p>
            <a:pPr marL="228600" indent="-228600" eaLnBrk="1" hangingPunct="1">
              <a:lnSpc>
                <a:spcPct val="80000"/>
              </a:lnSpc>
              <a:buFontTx/>
              <a:buAutoNum type="arabicPeriod"/>
            </a:pPr>
            <a:r>
              <a:rPr lang="en-US" altLang="ja-JP" sz="900" smtClean="0">
                <a:ea typeface="MS PGothic" panose="020B0600070205080204" pitchFamily="34" charset="-128"/>
              </a:rPr>
              <a:t>Increase organization confidence by providing insight into where information came from and what it means</a:t>
            </a:r>
          </a:p>
          <a:p>
            <a:pPr marL="228600" indent="-228600" eaLnBrk="1" hangingPunct="1">
              <a:lnSpc>
                <a:spcPct val="80000"/>
              </a:lnSpc>
              <a:buFontTx/>
              <a:buAutoNum type="arabicPeriod"/>
            </a:pPr>
            <a:r>
              <a:rPr lang="en-US" altLang="ja-JP" sz="900" smtClean="0">
                <a:ea typeface="MS PGothic" panose="020B0600070205080204" pitchFamily="34" charset="-128"/>
              </a:rPr>
              <a:t>Ensure organizations meet and exceed governance requirements including compliance and regulatory mandates</a:t>
            </a:r>
            <a:endParaRPr lang="en-US" altLang="cs-CZ" sz="900" smtClean="0"/>
          </a:p>
          <a:p>
            <a:pPr marL="228600" indent="-228600" eaLnBrk="1" hangingPunct="1">
              <a:lnSpc>
                <a:spcPct val="80000"/>
              </a:lnSpc>
            </a:pPr>
            <a:endParaRPr lang="en-US" altLang="cs-CZ" sz="900" smtClean="0"/>
          </a:p>
        </p:txBody>
      </p:sp>
    </p:spTree>
    <p:extLst>
      <p:ext uri="{BB962C8B-B14F-4D97-AF65-F5344CB8AC3E}">
        <p14:creationId xmlns:p14="http://schemas.microsoft.com/office/powerpoint/2010/main" val="112468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C4AEE19C-FF7F-4E54-A8A5-4CEDC7E1F5DE}" type="slidenum">
              <a:rPr lang="en-US" altLang="cs-CZ" sz="1200" b="0" i="0">
                <a:solidFill>
                  <a:schemeClr val="tx1"/>
                </a:solidFill>
              </a:rPr>
              <a:pPr>
                <a:buClrTx/>
                <a:buFontTx/>
                <a:buNone/>
              </a:pPr>
              <a:t>14</a:t>
            </a:fld>
            <a:endParaRPr lang="en-US" altLang="cs-CZ" sz="1200" b="0" i="0">
              <a:solidFill>
                <a:schemeClr val="tx1"/>
              </a:solidFill>
            </a:endParaRPr>
          </a:p>
        </p:txBody>
      </p:sp>
      <p:sp>
        <p:nvSpPr>
          <p:cNvPr id="35843" name="Rectangle 2"/>
          <p:cNvSpPr>
            <a:spLocks noGrp="1" noRot="1" noChangeAspect="1" noChangeArrowheads="1" noTextEdit="1"/>
          </p:cNvSpPr>
          <p:nvPr>
            <p:ph type="sldImg"/>
          </p:nvPr>
        </p:nvSpPr>
        <p:spPr>
          <a:xfrm>
            <a:off x="1144588" y="687388"/>
            <a:ext cx="4572000" cy="3429000"/>
          </a:xfrm>
          <a:ln/>
        </p:spPr>
      </p:sp>
      <p:sp>
        <p:nvSpPr>
          <p:cNvPr id="35844" name="Rectangle 3"/>
          <p:cNvSpPr>
            <a:spLocks noGrp="1" noChangeArrowheads="1"/>
          </p:cNvSpPr>
          <p:nvPr>
            <p:ph type="body" idx="1"/>
          </p:nvPr>
        </p:nvSpPr>
        <p:spPr>
          <a:xfrm>
            <a:off x="404813" y="4343400"/>
            <a:ext cx="6119812" cy="4114800"/>
          </a:xfrm>
          <a:noFill/>
        </p:spPr>
        <p:txBody>
          <a:bodyPr/>
          <a:lstStyle/>
          <a:p>
            <a:pPr eaLnBrk="1" hangingPunct="1"/>
            <a:r>
              <a:rPr lang="en-US" altLang="ja-JP" smtClean="0">
                <a:ea typeface="MS PGothic" panose="020B0600070205080204" pitchFamily="34" charset="-128"/>
              </a:rPr>
              <a:t>A delivery and exchange mechanism is critical to exposing metadata to the different user roles on integration projects. Information Server includes task-driven modules designed for exposing metadata to user roles in context. This is what enables the Information Server platform to share relevant metadata to each of the user specific roles actively throughout the integration process.  As such, there is little manual maintenance required to manage the metadata assets. </a:t>
            </a:r>
          </a:p>
          <a:p>
            <a:pPr eaLnBrk="1" hangingPunct="1"/>
            <a:endParaRPr lang="en-US" altLang="cs-CZ" smtClean="0">
              <a:ea typeface="MS PGothic" panose="020B0600070205080204" pitchFamily="34" charset="-128"/>
            </a:endParaRPr>
          </a:p>
          <a:p>
            <a:pPr eaLnBrk="1" hangingPunct="1"/>
            <a:r>
              <a:rPr lang="en-US" altLang="cs-CZ" smtClean="0">
                <a:ea typeface="MS PGothic" panose="020B0600070205080204" pitchFamily="34" charset="-128"/>
              </a:rPr>
              <a:t>For Business users, metadata is exposed via the Business Glossary and Business Glossary Anywhere modules.</a:t>
            </a:r>
          </a:p>
          <a:p>
            <a:pPr eaLnBrk="1" hangingPunct="1"/>
            <a:r>
              <a:rPr lang="en-US" altLang="cs-CZ" smtClean="0">
                <a:ea typeface="MS PGothic" panose="020B0600070205080204" pitchFamily="34" charset="-128"/>
              </a:rPr>
              <a:t>For Developers and technical users, metadata is exposed via development modules of Information Server such as DataStage/QualityStage. </a:t>
            </a:r>
          </a:p>
          <a:p>
            <a:pPr eaLnBrk="1" hangingPunct="1"/>
            <a:r>
              <a:rPr lang="en-US" altLang="cs-CZ" smtClean="0">
                <a:ea typeface="MS PGothic" panose="020B0600070205080204" pitchFamily="34" charset="-128"/>
              </a:rPr>
              <a:t>For administrators and project managers overseeing multiple tasks, metadata is exposed thru the web console and Metadata Workbench.</a:t>
            </a:r>
          </a:p>
          <a:p>
            <a:pPr eaLnBrk="1" hangingPunct="1"/>
            <a:endParaRPr lang="en-US" altLang="cs-CZ" smtClean="0">
              <a:ea typeface="MS PGothic" panose="020B0600070205080204" pitchFamily="34" charset="-128"/>
            </a:endParaRPr>
          </a:p>
          <a:p>
            <a:pPr eaLnBrk="1" hangingPunct="1"/>
            <a:r>
              <a:rPr lang="en-US" altLang="ja-JP" smtClean="0">
                <a:ea typeface="MS PGothic" panose="020B0600070205080204" pitchFamily="34" charset="-128"/>
              </a:rPr>
              <a:t>Metadata is also exposed via a common web-based consolidated reporting layer that operates across the Information Server modules  Reports can be scheduled to run automatically, and report access can be controlled per user. PDF, HTML, RTF and text versions of reports can be created and stored for historical purposes. </a:t>
            </a:r>
          </a:p>
          <a:p>
            <a:pPr eaLnBrk="1" hangingPunct="1"/>
            <a:endParaRPr lang="en-US" altLang="cs-CZ" smtClean="0">
              <a:ea typeface="MS PGothic" panose="020B0600070205080204" pitchFamily="34" charset="-128"/>
            </a:endParaRPr>
          </a:p>
          <a:p>
            <a:pPr eaLnBrk="1" hangingPunct="1"/>
            <a:endParaRPr lang="en-US" altLang="cs-CZ" smtClean="0">
              <a:ea typeface="MS PGothic" panose="020B0600070205080204" pitchFamily="34" charset="-128"/>
            </a:endParaRPr>
          </a:p>
        </p:txBody>
      </p:sp>
    </p:spTree>
    <p:extLst>
      <p:ext uri="{BB962C8B-B14F-4D97-AF65-F5344CB8AC3E}">
        <p14:creationId xmlns:p14="http://schemas.microsoft.com/office/powerpoint/2010/main" val="18601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BEC790D3-BC83-49B0-A146-D9CBF4A682D7}" type="slidenum">
              <a:rPr lang="en-US" altLang="cs-CZ" sz="1200" b="0" i="0">
                <a:solidFill>
                  <a:schemeClr val="tx1"/>
                </a:solidFill>
              </a:rPr>
              <a:pPr>
                <a:buClrTx/>
                <a:buFontTx/>
                <a:buNone/>
              </a:pPr>
              <a:t>15</a:t>
            </a:fld>
            <a:endParaRPr lang="en-US" altLang="cs-CZ" sz="1200" b="0" i="0">
              <a:solidFill>
                <a:schemeClr val="tx1"/>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3830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16D9FEC9-27DF-4408-A72C-0E4FEEBF11CB}" type="slidenum">
              <a:rPr lang="en-US" altLang="cs-CZ" sz="1200" b="0" i="0">
                <a:solidFill>
                  <a:schemeClr val="tx1"/>
                </a:solidFill>
              </a:rPr>
              <a:pPr>
                <a:buClrTx/>
                <a:buFontTx/>
                <a:buNone/>
              </a:pPr>
              <a:t>16</a:t>
            </a:fld>
            <a:endParaRPr lang="en-US" altLang="cs-CZ" sz="1200" b="0" i="0">
              <a:solidFill>
                <a:schemeClr val="tx1"/>
              </a:solidFill>
            </a:endParaRPr>
          </a:p>
        </p:txBody>
      </p:sp>
      <p:sp>
        <p:nvSpPr>
          <p:cNvPr id="39939" name="Rectangle 2"/>
          <p:cNvSpPr>
            <a:spLocks noGrp="1" noRot="1" noChangeAspect="1" noChangeArrowheads="1" noTextEdit="1"/>
          </p:cNvSpPr>
          <p:nvPr>
            <p:ph type="sldImg"/>
          </p:nvPr>
        </p:nvSpPr>
        <p:spPr>
          <a:xfrm>
            <a:off x="1004888" y="687388"/>
            <a:ext cx="4848225" cy="3429000"/>
          </a:xfrm>
          <a:ln/>
        </p:spPr>
      </p:sp>
      <p:sp>
        <p:nvSpPr>
          <p:cNvPr id="39940" name="Rectangle 3"/>
          <p:cNvSpPr>
            <a:spLocks noGrp="1" noChangeArrowheads="1"/>
          </p:cNvSpPr>
          <p:nvPr>
            <p:ph type="body" idx="1"/>
          </p:nvPr>
        </p:nvSpPr>
        <p:spPr>
          <a:xfrm>
            <a:off x="914400" y="4343400"/>
            <a:ext cx="5029200" cy="4113213"/>
          </a:xfrm>
          <a:noFill/>
        </p:spPr>
        <p:txBody>
          <a:bodyPr/>
          <a:lstStyle/>
          <a:p>
            <a:pPr eaLnBrk="1" hangingPunct="1"/>
            <a:endParaRPr lang="en-GB" altLang="cs-CZ" smtClean="0"/>
          </a:p>
        </p:txBody>
      </p:sp>
    </p:spTree>
    <p:extLst>
      <p:ext uri="{BB962C8B-B14F-4D97-AF65-F5344CB8AC3E}">
        <p14:creationId xmlns:p14="http://schemas.microsoft.com/office/powerpoint/2010/main" val="360161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0A1FC81A-4BBF-4272-91DF-39E92747EF32}" type="slidenum">
              <a:rPr lang="en-US" altLang="cs-CZ" sz="1200" b="0" i="0">
                <a:solidFill>
                  <a:schemeClr val="tx1"/>
                </a:solidFill>
              </a:rPr>
              <a:pPr>
                <a:buClrTx/>
                <a:buFontTx/>
                <a:buNone/>
              </a:pPr>
              <a:t>17</a:t>
            </a:fld>
            <a:endParaRPr lang="en-US" altLang="cs-CZ" sz="1200" b="0" i="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IE" altLang="cs-CZ" smtClean="0"/>
              <a:t>The business hierarchy may be in a different representation than the way the information is structured in the technical world.</a:t>
            </a:r>
          </a:p>
          <a:p>
            <a:pPr eaLnBrk="1" hangingPunct="1"/>
            <a:endParaRPr lang="en-IE" altLang="cs-CZ" smtClean="0"/>
          </a:p>
          <a:p>
            <a:pPr eaLnBrk="1" hangingPunct="1"/>
            <a:r>
              <a:rPr lang="en-IE" altLang="cs-CZ" smtClean="0"/>
              <a:t>Meaning:- business descriptions including examples</a:t>
            </a:r>
          </a:p>
          <a:p>
            <a:pPr eaLnBrk="1" hangingPunct="1"/>
            <a:r>
              <a:rPr lang="en-IE" altLang="cs-CZ" smtClean="0"/>
              <a:t>Dependancies: relationships between business data e.g. how to categorise a customer into a high net worth segement</a:t>
            </a:r>
          </a:p>
          <a:p>
            <a:pPr eaLnBrk="1" hangingPunct="1"/>
            <a:r>
              <a:rPr lang="en-IE" altLang="cs-CZ" smtClean="0"/>
              <a:t>Ownership: Making people responsible for changes and distribution of business information – required in any data governance policy.</a:t>
            </a:r>
          </a:p>
          <a:p>
            <a:pPr eaLnBrk="1" hangingPunct="1"/>
            <a:endParaRPr lang="en-US" altLang="cs-CZ" smtClean="0"/>
          </a:p>
          <a:p>
            <a:pPr eaLnBrk="1" hangingPunct="1"/>
            <a:endParaRPr lang="en-US" altLang="cs-CZ" smtClean="0"/>
          </a:p>
        </p:txBody>
      </p:sp>
    </p:spTree>
    <p:extLst>
      <p:ext uri="{BB962C8B-B14F-4D97-AF65-F5344CB8AC3E}">
        <p14:creationId xmlns:p14="http://schemas.microsoft.com/office/powerpoint/2010/main" val="401371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71B96E8-1F82-4C19-95C3-AC32FF0C5E46}" type="slidenum">
              <a:rPr lang="en-US" altLang="cs-CZ" sz="1200" b="0" i="0">
                <a:solidFill>
                  <a:schemeClr val="tx1"/>
                </a:solidFill>
              </a:rPr>
              <a:pPr>
                <a:buClrTx/>
                <a:buFontTx/>
                <a:buNone/>
              </a:pPr>
              <a:t>18</a:t>
            </a:fld>
            <a:endParaRPr lang="en-US" altLang="cs-CZ" sz="1200" b="0" i="0">
              <a:solidFill>
                <a:schemeClr val="tx1"/>
              </a:solidFill>
            </a:endParaRPr>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44036" name="Rectangle 3"/>
          <p:cNvSpPr>
            <a:spLocks noGrp="1" noChangeArrowheads="1"/>
          </p:cNvSpPr>
          <p:nvPr>
            <p:ph type="body" idx="1"/>
          </p:nvPr>
        </p:nvSpPr>
        <p:spPr>
          <a:noFill/>
        </p:spPr>
        <p:txBody>
          <a:bodyPr/>
          <a:lstStyle/>
          <a:p>
            <a:pPr eaLnBrk="1" hangingPunct="1">
              <a:lnSpc>
                <a:spcPct val="80000"/>
              </a:lnSpc>
            </a:pPr>
            <a:r>
              <a:rPr lang="en-US" altLang="cs-CZ" sz="800" smtClean="0"/>
              <a:t>This slide is organized into simple talking points designed to describe how the different Business Glossary interfaces each support a user role with specific business needs.</a:t>
            </a:r>
          </a:p>
          <a:p>
            <a:pPr eaLnBrk="1" hangingPunct="1">
              <a:lnSpc>
                <a:spcPct val="80000"/>
              </a:lnSpc>
            </a:pPr>
            <a:endParaRPr lang="en-US" altLang="cs-CZ" sz="800" smtClean="0"/>
          </a:p>
          <a:p>
            <a:pPr eaLnBrk="1" hangingPunct="1">
              <a:lnSpc>
                <a:spcPct val="80000"/>
              </a:lnSpc>
              <a:buFontTx/>
              <a:buChar char="•"/>
            </a:pPr>
            <a:r>
              <a:rPr lang="en-US" altLang="cs-CZ" sz="800" b="1" smtClean="0"/>
              <a:t>Product Name and one line sentence description of the edition in blue.  </a:t>
            </a:r>
          </a:p>
          <a:p>
            <a:pPr eaLnBrk="1" hangingPunct="1">
              <a:lnSpc>
                <a:spcPct val="80000"/>
              </a:lnSpc>
            </a:pPr>
            <a:r>
              <a:rPr lang="en-US" altLang="ja-JP" sz="800" smtClean="0">
                <a:ea typeface="MS PGothic" panose="020B0600070205080204" pitchFamily="34" charset="-128"/>
              </a:rPr>
              <a:t>IBM InfoSphere Business Glossary is a web-based tool that enables analysts and subject-matter experts to create, manage, and share a common enterprise vocabulary and classification system.  Actively connected to the InfoSphere Metadata Server, users link business terms to technical artifacts which in turn are shared with other users. The result is a common set of semantic tags used by data modelers, data analysts, business analysts, and end users.</a:t>
            </a:r>
          </a:p>
          <a:p>
            <a:pPr eaLnBrk="1" hangingPunct="1">
              <a:lnSpc>
                <a:spcPct val="80000"/>
              </a:lnSpc>
            </a:pPr>
            <a:endParaRPr lang="en-US" altLang="ja-JP" sz="800" b="1" smtClean="0">
              <a:ea typeface="MS PGothic" panose="020B0600070205080204" pitchFamily="34" charset="-128"/>
            </a:endParaRPr>
          </a:p>
          <a:p>
            <a:pPr eaLnBrk="1" hangingPunct="1">
              <a:lnSpc>
                <a:spcPct val="80000"/>
              </a:lnSpc>
              <a:buFontTx/>
              <a:buChar char="•"/>
            </a:pPr>
            <a:r>
              <a:rPr lang="en-US" altLang="ja-JP" sz="800" b="1" smtClean="0">
                <a:ea typeface="MS PGothic" panose="020B0600070205080204" pitchFamily="34" charset="-128"/>
              </a:rPr>
              <a:t>Target Users include: </a:t>
            </a:r>
          </a:p>
          <a:p>
            <a:pPr lvl="1" eaLnBrk="1" hangingPunct="1">
              <a:lnSpc>
                <a:spcPct val="80000"/>
              </a:lnSpc>
            </a:pPr>
            <a:r>
              <a:rPr lang="en-US" altLang="ja-JP" sz="800" b="1" smtClean="0">
                <a:ea typeface="MS PGothic" panose="020B0600070205080204" pitchFamily="34" charset="-128"/>
              </a:rPr>
              <a:t>Stewards (typically the Subject Matter Experts and Analysts within the organization)</a:t>
            </a:r>
          </a:p>
          <a:p>
            <a:pPr lvl="1" eaLnBrk="1" hangingPunct="1">
              <a:lnSpc>
                <a:spcPct val="80000"/>
              </a:lnSpc>
            </a:pPr>
            <a:r>
              <a:rPr lang="en-US" altLang="ja-JP" sz="800" smtClean="0">
                <a:ea typeface="MS PGothic" panose="020B0600070205080204" pitchFamily="34" charset="-128"/>
              </a:rPr>
              <a:t>IBM InfoSphere Business Glossary is targeted to those users or stewards responsible for administering and maintaining the Business Glossary for an organization. These users can take ownership of business metadata by importing terms from external sources, authoring and editing terms in the Web interface, classifying terms into categories, and relating terms to more technical artifacts managed by the InfoSphere Metadata Server.  These users can also customize the entry page to the application and extend the underlying meta-model with custom attributes on both business categories and business terms. </a:t>
            </a:r>
          </a:p>
          <a:p>
            <a:pPr lvl="1" eaLnBrk="1" hangingPunct="1">
              <a:lnSpc>
                <a:spcPct val="80000"/>
              </a:lnSpc>
            </a:pPr>
            <a:endParaRPr lang="en-US" altLang="ja-JP" sz="800" b="1" smtClean="0">
              <a:ea typeface="MS PGothic" panose="020B0600070205080204" pitchFamily="34" charset="-128"/>
            </a:endParaRPr>
          </a:p>
          <a:p>
            <a:pPr lvl="1" eaLnBrk="1" hangingPunct="1">
              <a:lnSpc>
                <a:spcPct val="80000"/>
              </a:lnSpc>
            </a:pPr>
            <a:r>
              <a:rPr lang="en-US" altLang="ja-JP" sz="800" b="1" smtClean="0">
                <a:ea typeface="MS PGothic" panose="020B0600070205080204" pitchFamily="34" charset="-128"/>
              </a:rPr>
              <a:t>Business User</a:t>
            </a:r>
          </a:p>
          <a:p>
            <a:pPr lvl="1" eaLnBrk="1" hangingPunct="1">
              <a:lnSpc>
                <a:spcPct val="80000"/>
              </a:lnSpc>
            </a:pPr>
            <a:r>
              <a:rPr lang="en-US" altLang="cs-CZ" sz="800" smtClean="0"/>
              <a:t>IBM InfoSphere Business Glossary Browser provides business users with read-only access to the contents of the business glossary.  All too often, tools intended to aid users in day-to-day activities fail to be adopted because of usability barriers caused by over-engineering. With this in mind, the InfoSphere Business Glossary Browser was designed based on two key principles: “simplicity lasts” and “cut right to the chase.”   Business users can perform a multitude of tasks including browsing the glossary graphically; searching and viewing details for terms, categories, and stewards;  viewing classified objects and sending feedback directly to the data stewards as business terms evolve thru their life cycle.</a:t>
            </a:r>
          </a:p>
          <a:p>
            <a:pPr eaLnBrk="1" hangingPunct="1">
              <a:lnSpc>
                <a:spcPct val="80000"/>
              </a:lnSpc>
            </a:pPr>
            <a:endParaRPr lang="en-US" altLang="ja-JP" sz="800" smtClean="0">
              <a:ea typeface="MS PGothic" panose="020B0600070205080204" pitchFamily="34" charset="-128"/>
            </a:endParaRPr>
          </a:p>
          <a:p>
            <a:pPr eaLnBrk="1" hangingPunct="1">
              <a:lnSpc>
                <a:spcPct val="80000"/>
              </a:lnSpc>
              <a:buFontTx/>
              <a:buChar char="•"/>
            </a:pPr>
            <a:r>
              <a:rPr lang="en-US" altLang="cs-CZ" sz="800" b="1" smtClean="0"/>
              <a:t>Features</a:t>
            </a:r>
          </a:p>
          <a:p>
            <a:pPr eaLnBrk="1" hangingPunct="1">
              <a:lnSpc>
                <a:spcPct val="80000"/>
              </a:lnSpc>
            </a:pPr>
            <a:r>
              <a:rPr lang="en-US" altLang="cs-CZ" sz="800" smtClean="0"/>
              <a:t>Key functionality points to emphasis with customer when talking about capabilities of Business Glossary.</a:t>
            </a:r>
          </a:p>
          <a:p>
            <a:pPr eaLnBrk="1" hangingPunct="1">
              <a:lnSpc>
                <a:spcPct val="80000"/>
              </a:lnSpc>
            </a:pPr>
            <a:endParaRPr lang="en-US" altLang="cs-CZ" sz="800" smtClean="0"/>
          </a:p>
          <a:p>
            <a:pPr eaLnBrk="1" hangingPunct="1">
              <a:lnSpc>
                <a:spcPct val="80000"/>
              </a:lnSpc>
              <a:buFontTx/>
              <a:buChar char="•"/>
            </a:pPr>
            <a:r>
              <a:rPr lang="en-US" altLang="cs-CZ" sz="800" b="1" smtClean="0"/>
              <a:t>Benefits</a:t>
            </a:r>
          </a:p>
          <a:p>
            <a:pPr eaLnBrk="1" hangingPunct="1">
              <a:lnSpc>
                <a:spcPct val="80000"/>
              </a:lnSpc>
            </a:pPr>
            <a:r>
              <a:rPr lang="en-US" altLang="cs-CZ" sz="800" smtClean="0"/>
              <a:t>Business value of using Business Glossary. The role of metadata is a fundamental underpinning of data governance. This is reflected in the Data Governance Blueprint created jointly by customers and the IBM Data Governance Council. This blueprint defines a maturity model, measuring data governance competency and providing assurance based on 11 disciplines. One of the paramount disciplines is Metadata/Business Glossary.  The IBM InfoSphere Business Glossary a web-based portal created in support of data governance initiatives for the definition, management, search and exploration of business vocabulary and its rules and relationships to company data assets. To ensure data quality, only authorized data stewards can use the administrative functions within IBM InfoSphere Business Glossary to create and manage the glossary.  By leveraging a common underlying repository, </a:t>
            </a:r>
            <a:r>
              <a:rPr lang="en-US" altLang="ja-JP" sz="800" smtClean="0">
                <a:ea typeface="MS PGothic" panose="020B0600070205080204" pitchFamily="34" charset="-128"/>
              </a:rPr>
              <a:t>Metadata Server, the benefit of collaboration is enhanced through the sharing of the business terms by IBM Rational Data Architect, IBM Industry Models, InfoSphere Information Analyzer and Information Server FastTrack; creating a common set of semantic tags for reuse by data modelers, data analysts, business analysts, and end users </a:t>
            </a:r>
            <a:r>
              <a:rPr lang="en-US" altLang="cs-CZ" sz="800" smtClean="0"/>
              <a:t>. </a:t>
            </a:r>
            <a:endParaRPr lang="en-US" altLang="cs-CZ" sz="800" b="1" smtClean="0"/>
          </a:p>
          <a:p>
            <a:pPr eaLnBrk="1" hangingPunct="1">
              <a:lnSpc>
                <a:spcPct val="80000"/>
              </a:lnSpc>
            </a:pPr>
            <a:endParaRPr lang="en-US" altLang="cs-CZ" sz="800" smtClean="0"/>
          </a:p>
          <a:p>
            <a:pPr eaLnBrk="1" hangingPunct="1">
              <a:lnSpc>
                <a:spcPct val="80000"/>
              </a:lnSpc>
            </a:pPr>
            <a:endParaRPr lang="en-US" altLang="cs-CZ" sz="800" smtClean="0"/>
          </a:p>
          <a:p>
            <a:pPr eaLnBrk="1" hangingPunct="1">
              <a:lnSpc>
                <a:spcPct val="80000"/>
              </a:lnSpc>
              <a:buFontTx/>
              <a:buChar char="•"/>
            </a:pPr>
            <a:r>
              <a:rPr lang="en-US" altLang="cs-CZ" sz="800" b="1" smtClean="0"/>
              <a:t>Product Screen Shots</a:t>
            </a:r>
          </a:p>
          <a:p>
            <a:pPr eaLnBrk="1" hangingPunct="1">
              <a:lnSpc>
                <a:spcPct val="80000"/>
              </a:lnSpc>
            </a:pPr>
            <a:r>
              <a:rPr lang="en-US" altLang="cs-CZ" sz="800" smtClean="0"/>
              <a:t>The Business Glossary stewardship console is web-based and allows only authorized data stewards to create and manage the glossary. </a:t>
            </a:r>
          </a:p>
        </p:txBody>
      </p:sp>
    </p:spTree>
    <p:extLst>
      <p:ext uri="{BB962C8B-B14F-4D97-AF65-F5344CB8AC3E}">
        <p14:creationId xmlns:p14="http://schemas.microsoft.com/office/powerpoint/2010/main" val="4287540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127DB580-1068-4F6A-AC70-2051E4B0E5F2}" type="slidenum">
              <a:rPr lang="en-US" altLang="cs-CZ" sz="1200" b="0" i="0">
                <a:solidFill>
                  <a:schemeClr val="tx1"/>
                </a:solidFill>
              </a:rPr>
              <a:pPr>
                <a:buClrTx/>
                <a:buFontTx/>
                <a:buNone/>
              </a:pPr>
              <a:t>19</a:t>
            </a:fld>
            <a:endParaRPr lang="en-US" altLang="cs-CZ" sz="1200" b="0" i="0">
              <a:solidFill>
                <a:schemeClr val="tx1"/>
              </a:solidFill>
            </a:endParaRPr>
          </a:p>
        </p:txBody>
      </p:sp>
      <p:sp>
        <p:nvSpPr>
          <p:cNvPr id="46083" name="Rectangle 2"/>
          <p:cNvSpPr>
            <a:spLocks noGrp="1" noRot="1" noChangeAspect="1" noChangeArrowheads="1" noTextEdit="1"/>
          </p:cNvSpPr>
          <p:nvPr>
            <p:ph type="sldImg"/>
          </p:nvPr>
        </p:nvSpPr>
        <p:spPr>
          <a:xfrm>
            <a:off x="1004888" y="687388"/>
            <a:ext cx="4848225" cy="3429000"/>
          </a:xfrm>
          <a:ln/>
        </p:spPr>
      </p:sp>
      <p:sp>
        <p:nvSpPr>
          <p:cNvPr id="46084" name="Rectangle 3"/>
          <p:cNvSpPr>
            <a:spLocks noGrp="1" noChangeArrowheads="1"/>
          </p:cNvSpPr>
          <p:nvPr>
            <p:ph type="body" idx="1"/>
          </p:nvPr>
        </p:nvSpPr>
        <p:spPr>
          <a:xfrm>
            <a:off x="914400" y="4343400"/>
            <a:ext cx="5029200" cy="4113213"/>
          </a:xfrm>
          <a:noFill/>
        </p:spPr>
        <p:txBody>
          <a:bodyPr/>
          <a:lstStyle/>
          <a:p>
            <a:pPr eaLnBrk="1" hangingPunct="1"/>
            <a:endParaRPr lang="en-GB" altLang="cs-CZ" smtClean="0"/>
          </a:p>
        </p:txBody>
      </p:sp>
    </p:spTree>
    <p:extLst>
      <p:ext uri="{BB962C8B-B14F-4D97-AF65-F5344CB8AC3E}">
        <p14:creationId xmlns:p14="http://schemas.microsoft.com/office/powerpoint/2010/main" val="42982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DF0EE80B-C7B3-452D-99A2-919A18C935F6}" type="slidenum">
              <a:rPr lang="en-US" altLang="cs-CZ" sz="1200" b="0" i="0">
                <a:solidFill>
                  <a:schemeClr val="tx1"/>
                </a:solidFill>
              </a:rPr>
              <a:pPr>
                <a:buClrTx/>
                <a:buFontTx/>
                <a:buNone/>
              </a:pPr>
              <a:t>2</a:t>
            </a:fld>
            <a:endParaRPr lang="en-US" altLang="cs-CZ" sz="1200" b="0" i="0">
              <a:solidFill>
                <a:schemeClr val="tx1"/>
              </a:solidFill>
            </a:endParaRPr>
          </a:p>
        </p:txBody>
      </p:sp>
      <p:sp>
        <p:nvSpPr>
          <p:cNvPr id="11267" name="Rectangle 2"/>
          <p:cNvSpPr>
            <a:spLocks noGrp="1" noRot="1" noChangeAspect="1" noChangeArrowheads="1" noTextEdit="1"/>
          </p:cNvSpPr>
          <p:nvPr>
            <p:ph type="sldImg"/>
          </p:nvPr>
        </p:nvSpPr>
        <p:spPr>
          <a:xfrm>
            <a:off x="1144588" y="688975"/>
            <a:ext cx="4572000" cy="3429000"/>
          </a:xfrm>
          <a:ln/>
        </p:spPr>
      </p:sp>
      <p:sp>
        <p:nvSpPr>
          <p:cNvPr id="11268" name="Rectangle 3"/>
          <p:cNvSpPr>
            <a:spLocks noGrp="1" noChangeArrowheads="1"/>
          </p:cNvSpPr>
          <p:nvPr>
            <p:ph type="body" idx="1"/>
          </p:nvPr>
        </p:nvSpPr>
        <p:spPr>
          <a:xfrm>
            <a:off x="685800" y="4343400"/>
            <a:ext cx="5486400" cy="4111625"/>
          </a:xfrm>
          <a:noFill/>
        </p:spPr>
        <p:txBody>
          <a:bodyPr/>
          <a:lstStyle/>
          <a:p>
            <a:pPr eaLnBrk="1" hangingPunct="1"/>
            <a:endParaRPr lang="en-GB" altLang="cs-CZ" smtClean="0"/>
          </a:p>
        </p:txBody>
      </p:sp>
    </p:spTree>
    <p:extLst>
      <p:ext uri="{BB962C8B-B14F-4D97-AF65-F5344CB8AC3E}">
        <p14:creationId xmlns:p14="http://schemas.microsoft.com/office/powerpoint/2010/main" val="111906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BB1EBA25-C952-4AD7-8BC7-7F7053D10242}" type="slidenum">
              <a:rPr lang="en-US" altLang="cs-CZ" sz="1200" b="0" i="0">
                <a:solidFill>
                  <a:schemeClr val="tx1"/>
                </a:solidFill>
              </a:rPr>
              <a:pPr>
                <a:buClrTx/>
                <a:buFontTx/>
                <a:buNone/>
              </a:pPr>
              <a:t>20</a:t>
            </a:fld>
            <a:endParaRPr lang="en-US" altLang="cs-CZ" sz="1200" b="0" i="0">
              <a:solidFill>
                <a:schemeClr val="tx1"/>
              </a:solidFill>
            </a:endParaRPr>
          </a:p>
        </p:txBody>
      </p:sp>
      <p:sp>
        <p:nvSpPr>
          <p:cNvPr id="48131" name="Rectangle 2"/>
          <p:cNvSpPr>
            <a:spLocks noGrp="1" noRot="1" noChangeAspect="1" noChangeArrowheads="1" noTextEdit="1"/>
          </p:cNvSpPr>
          <p:nvPr>
            <p:ph type="sldImg"/>
          </p:nvPr>
        </p:nvSpPr>
        <p:spPr>
          <a:xfrm>
            <a:off x="1004888" y="687388"/>
            <a:ext cx="4848225" cy="3429000"/>
          </a:xfrm>
          <a:ln/>
        </p:spPr>
      </p:sp>
      <p:sp>
        <p:nvSpPr>
          <p:cNvPr id="48132" name="Rectangle 3"/>
          <p:cNvSpPr>
            <a:spLocks noGrp="1" noChangeArrowheads="1"/>
          </p:cNvSpPr>
          <p:nvPr>
            <p:ph type="body" idx="1"/>
          </p:nvPr>
        </p:nvSpPr>
        <p:spPr>
          <a:xfrm>
            <a:off x="914400" y="4343400"/>
            <a:ext cx="5029200" cy="4113213"/>
          </a:xfrm>
          <a:noFill/>
        </p:spPr>
        <p:txBody>
          <a:bodyPr/>
          <a:lstStyle/>
          <a:p>
            <a:pPr eaLnBrk="1" hangingPunct="1"/>
            <a:endParaRPr lang="en-GB" altLang="cs-CZ" smtClean="0"/>
          </a:p>
        </p:txBody>
      </p:sp>
    </p:spTree>
    <p:extLst>
      <p:ext uri="{BB962C8B-B14F-4D97-AF65-F5344CB8AC3E}">
        <p14:creationId xmlns:p14="http://schemas.microsoft.com/office/powerpoint/2010/main" val="292825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69DB1D8-889F-4D88-9382-88C194894B04}" type="slidenum">
              <a:rPr lang="en-US" altLang="cs-CZ" sz="1200" b="0" i="0">
                <a:solidFill>
                  <a:schemeClr val="tx1"/>
                </a:solidFill>
              </a:rPr>
              <a:pPr>
                <a:buClrTx/>
                <a:buFontTx/>
                <a:buNone/>
              </a:pPr>
              <a:t>21</a:t>
            </a:fld>
            <a:endParaRPr lang="en-US" altLang="cs-CZ" sz="1200" b="0" i="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46336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2AACACD3-8865-40F7-99C5-889ECA1D8F84}" type="slidenum">
              <a:rPr lang="en-US" altLang="cs-CZ" sz="1200" b="0" i="0">
                <a:solidFill>
                  <a:schemeClr val="tx1"/>
                </a:solidFill>
              </a:rPr>
              <a:pPr>
                <a:buClrTx/>
                <a:buFontTx/>
                <a:buNone/>
              </a:pPr>
              <a:t>22</a:t>
            </a:fld>
            <a:endParaRPr lang="en-US" altLang="cs-CZ" sz="1200" b="0" i="0">
              <a:solidFill>
                <a:schemeClr val="tx1"/>
              </a:solidFill>
            </a:endParaRPr>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45277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64EA576E-A532-4978-8BC2-6439A000959A}" type="slidenum">
              <a:rPr lang="en-US" altLang="cs-CZ" sz="1200" b="0" i="0">
                <a:solidFill>
                  <a:schemeClr val="tx1"/>
                </a:solidFill>
              </a:rPr>
              <a:pPr>
                <a:buClrTx/>
                <a:buFontTx/>
                <a:buNone/>
              </a:pPr>
              <a:t>23</a:t>
            </a:fld>
            <a:endParaRPr lang="en-US" altLang="cs-CZ" sz="1200" b="0" i="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cs-CZ" smtClean="0"/>
              <a:t>This is a Cognos report in a web-browser. These screen shots show the user selecting the word “Active” on the report title and pressing shift-right click to launch a search to the Business Glossary.  A pop-up screen (Business Glossary Anywhere) is displayed in the context of the same report with all candidate Terms listed.  The word ACTIVE is selected to see the long definition and other potential information including:</a:t>
            </a:r>
          </a:p>
          <a:p>
            <a:pPr eaLnBrk="1" hangingPunct="1">
              <a:buFontTx/>
              <a:buChar char="•"/>
            </a:pPr>
            <a:r>
              <a:rPr lang="en-US" altLang="cs-CZ" smtClean="0"/>
              <a:t>The steward</a:t>
            </a:r>
          </a:p>
          <a:p>
            <a:pPr eaLnBrk="1" hangingPunct="1">
              <a:buFontTx/>
              <a:buChar char="•"/>
            </a:pPr>
            <a:r>
              <a:rPr lang="en-US" altLang="cs-CZ" smtClean="0"/>
              <a:t>The status of the Term (accepted, candidate, deprecated, etc)</a:t>
            </a:r>
          </a:p>
          <a:p>
            <a:pPr eaLnBrk="1" hangingPunct="1">
              <a:buFontTx/>
              <a:buChar char="•"/>
            </a:pPr>
            <a:r>
              <a:rPr lang="en-US" altLang="cs-CZ" smtClean="0"/>
              <a:t>The long description of the Term</a:t>
            </a:r>
          </a:p>
          <a:p>
            <a:pPr eaLnBrk="1" hangingPunct="1">
              <a:buFontTx/>
              <a:buChar char="•"/>
            </a:pPr>
            <a:r>
              <a:rPr lang="en-US" altLang="cs-CZ" smtClean="0"/>
              <a:t>An example of its use </a:t>
            </a:r>
          </a:p>
          <a:p>
            <a:pPr eaLnBrk="1" hangingPunct="1">
              <a:buFontTx/>
              <a:buChar char="•"/>
            </a:pPr>
            <a:r>
              <a:rPr lang="en-US" altLang="cs-CZ" smtClean="0"/>
              <a:t>A Custom attribute (if created) to extend the glossary (applicable to Terms and categories only)</a:t>
            </a:r>
          </a:p>
          <a:p>
            <a:pPr eaLnBrk="1" hangingPunct="1">
              <a:buFontTx/>
              <a:buChar char="•"/>
            </a:pPr>
            <a:r>
              <a:rPr lang="en-US" altLang="cs-CZ" smtClean="0"/>
              <a:t>Related IT Resources which show which objects define or classify this business Term.  For example, forecast information is maintained in a particular table, in a particular database on a particular data server.</a:t>
            </a:r>
          </a:p>
          <a:p>
            <a:pPr eaLnBrk="1" hangingPunct="1"/>
            <a:endParaRPr lang="en-US" altLang="cs-CZ" smtClean="0"/>
          </a:p>
        </p:txBody>
      </p:sp>
    </p:spTree>
    <p:extLst>
      <p:ext uri="{BB962C8B-B14F-4D97-AF65-F5344CB8AC3E}">
        <p14:creationId xmlns:p14="http://schemas.microsoft.com/office/powerpoint/2010/main" val="414563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AB98539F-7017-4C15-9AC3-0894635AE953}" type="slidenum">
              <a:rPr lang="en-US" altLang="cs-CZ" sz="1200" b="0" i="0">
                <a:solidFill>
                  <a:schemeClr val="tx1"/>
                </a:solidFill>
              </a:rPr>
              <a:pPr>
                <a:buClrTx/>
                <a:buFontTx/>
                <a:buNone/>
              </a:pPr>
              <a:t>24</a:t>
            </a:fld>
            <a:endParaRPr lang="en-US" altLang="cs-CZ" sz="1200" b="0" i="0">
              <a:solidFill>
                <a:schemeClr val="tx1"/>
              </a:solidFill>
            </a:endParaRPr>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altLang="cs-CZ" smtClean="0"/>
              <a:t>…an example.</a:t>
            </a:r>
          </a:p>
        </p:txBody>
      </p:sp>
    </p:spTree>
    <p:extLst>
      <p:ext uri="{BB962C8B-B14F-4D97-AF65-F5344CB8AC3E}">
        <p14:creationId xmlns:p14="http://schemas.microsoft.com/office/powerpoint/2010/main" val="267244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196D80D-4320-4EAA-81CE-326812DC563C}" type="slidenum">
              <a:rPr lang="en-US" altLang="cs-CZ" sz="1200" b="0" i="0">
                <a:solidFill>
                  <a:schemeClr val="tx1"/>
                </a:solidFill>
              </a:rPr>
              <a:pPr>
                <a:buClrTx/>
                <a:buFontTx/>
                <a:buNone/>
              </a:pPr>
              <a:t>25</a:t>
            </a:fld>
            <a:endParaRPr lang="en-US" altLang="cs-CZ" sz="1200" b="0" i="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GB" altLang="cs-CZ" smtClean="0"/>
          </a:p>
        </p:txBody>
      </p:sp>
    </p:spTree>
    <p:extLst>
      <p:ext uri="{BB962C8B-B14F-4D97-AF65-F5344CB8AC3E}">
        <p14:creationId xmlns:p14="http://schemas.microsoft.com/office/powerpoint/2010/main" val="265827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F378A5E-5AD9-41C6-B2B3-36D83E75B482}" type="slidenum">
              <a:rPr lang="en-US" altLang="cs-CZ" sz="1200" b="0" i="0">
                <a:solidFill>
                  <a:schemeClr val="tx1"/>
                </a:solidFill>
              </a:rPr>
              <a:pPr>
                <a:buClrTx/>
                <a:buFontTx/>
                <a:buNone/>
              </a:pPr>
              <a:t>26</a:t>
            </a:fld>
            <a:endParaRPr lang="en-US" altLang="cs-CZ" sz="1200" b="0" i="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600200" lvl="3" indent="-228600" eaLnBrk="1" hangingPunct="1"/>
            <a:r>
              <a:rPr lang="en-US" altLang="cs-CZ" smtClean="0"/>
              <a:t>Data lineage reporting supports regulatory compliance and auditability requirements</a:t>
            </a:r>
            <a:endParaRPr lang="en-US" altLang="ja-JP" smtClean="0">
              <a:ea typeface="MS PGothic" panose="020B0600070205080204" pitchFamily="34" charset="-128"/>
            </a:endParaRPr>
          </a:p>
          <a:p>
            <a:pPr marL="1143000" lvl="2" indent="-228600" eaLnBrk="1" hangingPunct="1"/>
            <a:r>
              <a:rPr lang="en-US" altLang="ja-JP" smtClean="0">
                <a:ea typeface="MS PGothic" panose="020B0600070205080204" pitchFamily="34" charset="-128"/>
              </a:rPr>
              <a:t>Complete set of reporting, management and administration functions for centralized control of assets </a:t>
            </a:r>
            <a:endParaRPr lang="en-US" altLang="cs-CZ" smtClean="0"/>
          </a:p>
        </p:txBody>
      </p:sp>
    </p:spTree>
    <p:extLst>
      <p:ext uri="{BB962C8B-B14F-4D97-AF65-F5344CB8AC3E}">
        <p14:creationId xmlns:p14="http://schemas.microsoft.com/office/powerpoint/2010/main" val="277854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9AF3A992-4550-4007-A042-567772CA6962}" type="slidenum">
              <a:rPr lang="en-US" altLang="cs-CZ" sz="1200" b="0" i="0">
                <a:solidFill>
                  <a:schemeClr val="tx1"/>
                </a:solidFill>
              </a:rPr>
              <a:pPr>
                <a:buClrTx/>
                <a:buFontTx/>
                <a:buNone/>
              </a:pPr>
              <a:t>27</a:t>
            </a:fld>
            <a:endParaRPr lang="en-US" altLang="cs-CZ" sz="1200" b="0" i="0">
              <a:solidFill>
                <a:schemeClr val="tx1"/>
              </a:solidFill>
            </a:endParaRPr>
          </a:p>
        </p:txBody>
      </p:sp>
      <p:sp>
        <p:nvSpPr>
          <p:cNvPr id="62467" name="Rectangle 2"/>
          <p:cNvSpPr>
            <a:spLocks noGrp="1" noRot="1" noChangeAspect="1" noChangeArrowheads="1" noTextEdit="1"/>
          </p:cNvSpPr>
          <p:nvPr>
            <p:ph type="sldImg"/>
          </p:nvPr>
        </p:nvSpPr>
        <p:spPr>
          <a:xfrm>
            <a:off x="1004888" y="687388"/>
            <a:ext cx="4848225" cy="3429000"/>
          </a:xfrm>
          <a:ln/>
        </p:spPr>
      </p:sp>
      <p:sp>
        <p:nvSpPr>
          <p:cNvPr id="62468" name="Rectangle 3"/>
          <p:cNvSpPr>
            <a:spLocks noGrp="1" noChangeArrowheads="1"/>
          </p:cNvSpPr>
          <p:nvPr>
            <p:ph type="body" idx="1"/>
          </p:nvPr>
        </p:nvSpPr>
        <p:spPr>
          <a:xfrm>
            <a:off x="914400" y="4343400"/>
            <a:ext cx="5029200" cy="4113213"/>
          </a:xfrm>
          <a:noFill/>
        </p:spPr>
        <p:txBody>
          <a:bodyPr/>
          <a:lstStyle/>
          <a:p>
            <a:pPr eaLnBrk="1" hangingPunct="1">
              <a:lnSpc>
                <a:spcPct val="90000"/>
              </a:lnSpc>
            </a:pPr>
            <a:r>
              <a:rPr lang="en-US" altLang="cs-CZ" sz="1100" smtClean="0"/>
              <a:t>Project Leaders </a:t>
            </a:r>
          </a:p>
          <a:p>
            <a:pPr lvl="2" eaLnBrk="1" hangingPunct="1">
              <a:lnSpc>
                <a:spcPct val="90000"/>
              </a:lnSpc>
            </a:pPr>
            <a:r>
              <a:rPr lang="en-US" altLang="cs-CZ" smtClean="0"/>
              <a:t>Assists with project planning and reviews with end users </a:t>
            </a:r>
          </a:p>
          <a:p>
            <a:pPr eaLnBrk="1" hangingPunct="1">
              <a:lnSpc>
                <a:spcPct val="90000"/>
              </a:lnSpc>
            </a:pPr>
            <a:r>
              <a:rPr lang="en-US" altLang="cs-CZ" sz="1100" smtClean="0"/>
              <a:t>Data Architects and Modelers </a:t>
            </a:r>
          </a:p>
          <a:p>
            <a:pPr lvl="2" eaLnBrk="1" hangingPunct="1">
              <a:lnSpc>
                <a:spcPct val="90000"/>
              </a:lnSpc>
            </a:pPr>
            <a:r>
              <a:rPr lang="en-US" altLang="cs-CZ" smtClean="0"/>
              <a:t>Captures source system metadata from Profiling</a:t>
            </a:r>
          </a:p>
          <a:p>
            <a:pPr lvl="2" eaLnBrk="1" hangingPunct="1">
              <a:lnSpc>
                <a:spcPct val="90000"/>
              </a:lnSpc>
            </a:pPr>
            <a:r>
              <a:rPr lang="en-US" altLang="cs-CZ" smtClean="0"/>
              <a:t>Share source and target data models </a:t>
            </a:r>
          </a:p>
          <a:p>
            <a:pPr eaLnBrk="1" hangingPunct="1">
              <a:lnSpc>
                <a:spcPct val="90000"/>
              </a:lnSpc>
            </a:pPr>
            <a:r>
              <a:rPr lang="en-US" altLang="cs-CZ" sz="1100" smtClean="0"/>
              <a:t>DataStage Developers </a:t>
            </a:r>
          </a:p>
          <a:p>
            <a:pPr lvl="2" eaLnBrk="1" hangingPunct="1">
              <a:lnSpc>
                <a:spcPct val="90000"/>
              </a:lnSpc>
            </a:pPr>
            <a:r>
              <a:rPr lang="en-US" altLang="cs-CZ" smtClean="0"/>
              <a:t>Reuse Source and Target table definitions </a:t>
            </a:r>
          </a:p>
          <a:p>
            <a:pPr lvl="2" eaLnBrk="1" hangingPunct="1">
              <a:lnSpc>
                <a:spcPct val="90000"/>
              </a:lnSpc>
            </a:pPr>
            <a:r>
              <a:rPr lang="en-US" altLang="cs-CZ" smtClean="0"/>
              <a:t>Captures operational information </a:t>
            </a:r>
          </a:p>
          <a:p>
            <a:pPr lvl="2" eaLnBrk="1" hangingPunct="1">
              <a:lnSpc>
                <a:spcPct val="90000"/>
              </a:lnSpc>
            </a:pPr>
            <a:r>
              <a:rPr lang="en-US" altLang="cs-CZ" smtClean="0"/>
              <a:t>Assists with impact assessment and data lineage </a:t>
            </a:r>
          </a:p>
          <a:p>
            <a:pPr eaLnBrk="1" hangingPunct="1">
              <a:lnSpc>
                <a:spcPct val="90000"/>
              </a:lnSpc>
            </a:pPr>
            <a:r>
              <a:rPr lang="en-US" altLang="cs-CZ" sz="1100" smtClean="0"/>
              <a:t>BI and OLAP Developers </a:t>
            </a:r>
          </a:p>
          <a:p>
            <a:pPr lvl="2" eaLnBrk="1" hangingPunct="1">
              <a:lnSpc>
                <a:spcPct val="90000"/>
              </a:lnSpc>
            </a:pPr>
            <a:r>
              <a:rPr lang="en-US" altLang="cs-CZ" smtClean="0"/>
              <a:t>Provides target table, data lineage and business definitions </a:t>
            </a:r>
          </a:p>
          <a:p>
            <a:pPr eaLnBrk="1" hangingPunct="1">
              <a:lnSpc>
                <a:spcPct val="90000"/>
              </a:lnSpc>
            </a:pPr>
            <a:r>
              <a:rPr lang="en-US" altLang="cs-CZ" sz="1100" smtClean="0"/>
              <a:t>Business Subject Matter Experts </a:t>
            </a:r>
          </a:p>
          <a:p>
            <a:pPr lvl="2" eaLnBrk="1" hangingPunct="1">
              <a:lnSpc>
                <a:spcPct val="90000"/>
              </a:lnSpc>
            </a:pPr>
            <a:r>
              <a:rPr lang="en-US" altLang="cs-CZ" smtClean="0"/>
              <a:t>Captures business entities and relates them to physical data</a:t>
            </a:r>
          </a:p>
          <a:p>
            <a:pPr eaLnBrk="1" hangingPunct="1">
              <a:lnSpc>
                <a:spcPct val="90000"/>
              </a:lnSpc>
            </a:pPr>
            <a:r>
              <a:rPr lang="en-US" altLang="cs-CZ" sz="1100" smtClean="0"/>
              <a:t>Business Users and Compliance Officers </a:t>
            </a:r>
          </a:p>
          <a:p>
            <a:pPr lvl="2" eaLnBrk="1" hangingPunct="1">
              <a:lnSpc>
                <a:spcPct val="90000"/>
              </a:lnSpc>
            </a:pPr>
            <a:r>
              <a:rPr lang="en-US" altLang="cs-CZ" smtClean="0"/>
              <a:t>Provides knowledge of where data came from and what it means</a:t>
            </a:r>
          </a:p>
        </p:txBody>
      </p:sp>
    </p:spTree>
    <p:extLst>
      <p:ext uri="{BB962C8B-B14F-4D97-AF65-F5344CB8AC3E}">
        <p14:creationId xmlns:p14="http://schemas.microsoft.com/office/powerpoint/2010/main" val="1748103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137AD059-B3E4-4883-8F7A-8814B258393F}" type="slidenum">
              <a:rPr lang="en-US" altLang="cs-CZ" sz="1200" b="0" i="0">
                <a:solidFill>
                  <a:schemeClr val="tx1"/>
                </a:solidFill>
              </a:rPr>
              <a:pPr>
                <a:buClrTx/>
                <a:buFontTx/>
                <a:buNone/>
              </a:pPr>
              <a:t>28</a:t>
            </a:fld>
            <a:endParaRPr lang="en-US" altLang="cs-CZ" sz="1200" b="0" i="0">
              <a:solidFill>
                <a:schemeClr val="tx1"/>
              </a:solidFill>
            </a:endParaRPr>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p:spPr>
        <p:txBody>
          <a:bodyPr/>
          <a:lstStyle/>
          <a:p>
            <a:pPr marL="152400" indent="-152400" eaLnBrk="1" hangingPunct="1">
              <a:lnSpc>
                <a:spcPct val="80000"/>
              </a:lnSpc>
            </a:pPr>
            <a:r>
              <a:rPr lang="en-US" altLang="cs-CZ" sz="800" smtClean="0"/>
              <a:t>This slide is organized into simple talking points designed to describe how Metadata Workbench supports user roles with specific needs.</a:t>
            </a:r>
          </a:p>
          <a:p>
            <a:pPr marL="152400" indent="-152400" eaLnBrk="1" hangingPunct="1">
              <a:lnSpc>
                <a:spcPct val="80000"/>
              </a:lnSpc>
            </a:pPr>
            <a:endParaRPr lang="en-US" altLang="cs-CZ" sz="800" smtClean="0"/>
          </a:p>
          <a:p>
            <a:pPr marL="152400" indent="-152400" eaLnBrk="1" hangingPunct="1">
              <a:lnSpc>
                <a:spcPct val="80000"/>
              </a:lnSpc>
              <a:buFontTx/>
              <a:buChar char="•"/>
            </a:pPr>
            <a:r>
              <a:rPr lang="en-US" altLang="cs-CZ" sz="800" b="1" smtClean="0"/>
              <a:t>Product Name and one line sentence description of the edition in blue.  </a:t>
            </a:r>
          </a:p>
          <a:p>
            <a:pPr marL="152400" indent="-152400" eaLnBrk="1" hangingPunct="1">
              <a:lnSpc>
                <a:spcPct val="80000"/>
              </a:lnSpc>
            </a:pPr>
            <a:r>
              <a:rPr lang="en-US" altLang="ja-JP" sz="800" smtClean="0">
                <a:ea typeface="MS PGothic" panose="020B0600070205080204" pitchFamily="34" charset="-128"/>
              </a:rPr>
              <a:t>IBM Metadata Workbench provides visual Web-based exploration of information assets generated and used by the IBM Information Server.  It improves business trust in information and increases IT responsiveness by tracing the data lineage path.  It visually depicts the relationships between modeling tools, IBM Information Server modules and business intelligence applications.</a:t>
            </a:r>
          </a:p>
          <a:p>
            <a:pPr marL="152400" indent="-152400" eaLnBrk="1" hangingPunct="1">
              <a:lnSpc>
                <a:spcPct val="80000"/>
              </a:lnSpc>
            </a:pPr>
            <a:endParaRPr lang="en-US" altLang="ja-JP" sz="800" b="1" smtClean="0">
              <a:ea typeface="MS PGothic" panose="020B0600070205080204" pitchFamily="34" charset="-128"/>
            </a:endParaRPr>
          </a:p>
          <a:p>
            <a:pPr marL="152400" indent="-152400" eaLnBrk="1" hangingPunct="1">
              <a:lnSpc>
                <a:spcPct val="80000"/>
              </a:lnSpc>
              <a:buFontTx/>
              <a:buChar char="•"/>
            </a:pPr>
            <a:r>
              <a:rPr lang="en-US" altLang="ja-JP" sz="800" b="1" smtClean="0">
                <a:ea typeface="MS PGothic" panose="020B0600070205080204" pitchFamily="34" charset="-128"/>
              </a:rPr>
              <a:t>Target User: IT Developers, System Administrators, Project Managers and Database Administrators</a:t>
            </a:r>
          </a:p>
          <a:p>
            <a:pPr marL="152400" indent="-152400" eaLnBrk="1" hangingPunct="1">
              <a:lnSpc>
                <a:spcPct val="80000"/>
              </a:lnSpc>
            </a:pPr>
            <a:r>
              <a:rPr lang="en-US" altLang="cs-CZ" sz="800" smtClean="0"/>
              <a:t>IBM Metadata Workbench provides Developers, Administrators and Project Managers the </a:t>
            </a:r>
            <a:r>
              <a:rPr lang="en-US" altLang="ja-JP" sz="800" smtClean="0">
                <a:ea typeface="MS PGothic" panose="020B0600070205080204" pitchFamily="34" charset="-128"/>
              </a:rPr>
              <a:t>insight into what happens to the data as it moves from modeling tools through the IBM Information Server to business intelligence applications to better manage data integration environments. </a:t>
            </a:r>
            <a:endParaRPr lang="en-US" altLang="cs-CZ" sz="800" smtClean="0"/>
          </a:p>
          <a:p>
            <a:pPr marL="152400" indent="-152400" eaLnBrk="1" hangingPunct="1">
              <a:lnSpc>
                <a:spcPct val="80000"/>
              </a:lnSpc>
            </a:pPr>
            <a:endParaRPr lang="en-US" altLang="cs-CZ" sz="800" smtClean="0"/>
          </a:p>
          <a:p>
            <a:pPr marL="152400" indent="-152400" eaLnBrk="1" hangingPunct="1">
              <a:lnSpc>
                <a:spcPct val="80000"/>
              </a:lnSpc>
              <a:buFontTx/>
              <a:buChar char="•"/>
            </a:pPr>
            <a:r>
              <a:rPr lang="en-US" altLang="cs-CZ" sz="800" b="1" smtClean="0"/>
              <a:t>Features</a:t>
            </a:r>
          </a:p>
          <a:p>
            <a:pPr marL="152400" indent="-152400" eaLnBrk="1" hangingPunct="1">
              <a:lnSpc>
                <a:spcPct val="80000"/>
              </a:lnSpc>
            </a:pPr>
            <a:r>
              <a:rPr lang="en-US" altLang="cs-CZ" sz="800" smtClean="0"/>
              <a:t>Key functionality points to emphasis with customer when talking about capabilities of Metadata Workbench.</a:t>
            </a:r>
          </a:p>
          <a:p>
            <a:pPr marL="152400" indent="-152400" eaLnBrk="1" hangingPunct="1">
              <a:lnSpc>
                <a:spcPct val="80000"/>
              </a:lnSpc>
            </a:pPr>
            <a:endParaRPr lang="en-US" altLang="cs-CZ" sz="800" smtClean="0"/>
          </a:p>
          <a:p>
            <a:pPr marL="152400" indent="-152400" eaLnBrk="1" hangingPunct="1">
              <a:lnSpc>
                <a:spcPct val="80000"/>
              </a:lnSpc>
              <a:buFontTx/>
              <a:buChar char="•"/>
            </a:pPr>
            <a:r>
              <a:rPr lang="en-US" altLang="cs-CZ" sz="800" b="1" smtClean="0"/>
              <a:t>Benefits</a:t>
            </a:r>
          </a:p>
          <a:p>
            <a:pPr marL="152400" indent="-152400" eaLnBrk="1" hangingPunct="1">
              <a:lnSpc>
                <a:spcPct val="80000"/>
              </a:lnSpc>
            </a:pPr>
            <a:r>
              <a:rPr lang="en-US" altLang="cs-CZ" sz="800" smtClean="0"/>
              <a:t>Business value of using Metadata Workbench: </a:t>
            </a:r>
          </a:p>
          <a:p>
            <a:pPr marL="152400" indent="-152400" eaLnBrk="1" hangingPunct="1">
              <a:lnSpc>
                <a:spcPct val="80000"/>
              </a:lnSpc>
            </a:pPr>
            <a:r>
              <a:rPr lang="en-US" altLang="cs-CZ" sz="800" b="1" smtClean="0"/>
              <a:t>	- </a:t>
            </a:r>
            <a:r>
              <a:rPr lang="en-US" altLang="cs-CZ" sz="800" u="sng" smtClean="0"/>
              <a:t>Increase trust</a:t>
            </a:r>
          </a:p>
          <a:p>
            <a:pPr marL="1981200" lvl="4" indent="-152400" eaLnBrk="1" hangingPunct="1">
              <a:lnSpc>
                <a:spcPct val="80000"/>
              </a:lnSpc>
            </a:pPr>
            <a:r>
              <a:rPr lang="en-US" altLang="cs-CZ" sz="800" smtClean="0"/>
              <a:t>Complete data lineage traceability to understand where data came from, what happened to it along the way and what its related to</a:t>
            </a:r>
          </a:p>
          <a:p>
            <a:pPr marL="1981200" lvl="4" indent="-152400" eaLnBrk="1" hangingPunct="1">
              <a:lnSpc>
                <a:spcPct val="80000"/>
              </a:lnSpc>
            </a:pPr>
            <a:r>
              <a:rPr lang="en-US" altLang="cs-CZ" sz="800" smtClean="0"/>
              <a:t>Define linkages between business terms and IT assets to understand relationships</a:t>
            </a:r>
            <a:endParaRPr lang="en-US" altLang="cs-CZ" sz="800" b="1" smtClean="0"/>
          </a:p>
          <a:p>
            <a:pPr marL="1524000" lvl="3" indent="-152400" eaLnBrk="1" hangingPunct="1">
              <a:lnSpc>
                <a:spcPct val="80000"/>
              </a:lnSpc>
            </a:pPr>
            <a:r>
              <a:rPr lang="en-US" altLang="cs-CZ" sz="800" u="sng" smtClean="0"/>
              <a:t>- Improve productivity </a:t>
            </a:r>
          </a:p>
          <a:p>
            <a:pPr marL="1981200" lvl="4" indent="-152400" eaLnBrk="1" hangingPunct="1">
              <a:lnSpc>
                <a:spcPct val="80000"/>
              </a:lnSpc>
            </a:pPr>
            <a:r>
              <a:rPr lang="en-US" altLang="cs-CZ" sz="800" smtClean="0"/>
              <a:t>Automated metadata reconciliation across design and operational metadata assets </a:t>
            </a:r>
          </a:p>
          <a:p>
            <a:pPr marL="1981200" lvl="4" indent="-152400" eaLnBrk="1" hangingPunct="1">
              <a:lnSpc>
                <a:spcPct val="80000"/>
              </a:lnSpc>
            </a:pPr>
            <a:r>
              <a:rPr lang="en-US" altLang="cs-CZ" sz="800" smtClean="0"/>
              <a:t>Visual cross-tool impact analysis to assess changes before they occur</a:t>
            </a:r>
          </a:p>
          <a:p>
            <a:pPr marL="1981200" lvl="4" indent="-152400" eaLnBrk="1" hangingPunct="1">
              <a:lnSpc>
                <a:spcPct val="80000"/>
              </a:lnSpc>
            </a:pPr>
            <a:r>
              <a:rPr lang="en-US" altLang="cs-CZ" sz="800" smtClean="0"/>
              <a:t>Simple and advanced search and ad-hoc query to manage IBM Information Server assets </a:t>
            </a:r>
            <a:endParaRPr lang="en-US" altLang="cs-CZ" sz="800" b="1" smtClean="0"/>
          </a:p>
          <a:p>
            <a:pPr marL="1524000" lvl="3" indent="-152400" eaLnBrk="1" hangingPunct="1">
              <a:lnSpc>
                <a:spcPct val="80000"/>
              </a:lnSpc>
            </a:pPr>
            <a:r>
              <a:rPr lang="en-US" altLang="cs-CZ" sz="800" b="1" smtClean="0"/>
              <a:t>-</a:t>
            </a:r>
            <a:r>
              <a:rPr lang="en-US" altLang="cs-CZ" sz="800" u="sng" smtClean="0"/>
              <a:t> Strengthen governance programs</a:t>
            </a:r>
          </a:p>
          <a:p>
            <a:pPr marL="1981200" lvl="4" indent="-152400" eaLnBrk="1" hangingPunct="1">
              <a:lnSpc>
                <a:spcPct val="80000"/>
              </a:lnSpc>
            </a:pPr>
            <a:r>
              <a:rPr lang="en-US" altLang="cs-CZ" sz="800" smtClean="0"/>
              <a:t>Data lineage reporting supports regulatory compliance and auditability requirements</a:t>
            </a:r>
          </a:p>
          <a:p>
            <a:pPr marL="1981200" lvl="4" indent="-152400" eaLnBrk="1" hangingPunct="1">
              <a:lnSpc>
                <a:spcPct val="80000"/>
              </a:lnSpc>
            </a:pPr>
            <a:r>
              <a:rPr lang="en-US" altLang="cs-CZ" sz="800" smtClean="0"/>
              <a:t>Complete set of reporting, management and administration functions for centralized control of assets</a:t>
            </a:r>
          </a:p>
          <a:p>
            <a:pPr marL="609600" lvl="1" indent="-152400" eaLnBrk="1" hangingPunct="1">
              <a:lnSpc>
                <a:spcPct val="80000"/>
              </a:lnSpc>
            </a:pPr>
            <a:endParaRPr lang="en-US" altLang="cs-CZ" sz="800" smtClean="0"/>
          </a:p>
          <a:p>
            <a:pPr marL="152400" indent="-152400" eaLnBrk="1" hangingPunct="1">
              <a:lnSpc>
                <a:spcPct val="80000"/>
              </a:lnSpc>
            </a:pPr>
            <a:r>
              <a:rPr lang="en-US" altLang="cs-CZ" sz="800" b="1" smtClean="0"/>
              <a:t>Product Screen Shots</a:t>
            </a:r>
          </a:p>
          <a:p>
            <a:pPr marL="152400" indent="-152400" eaLnBrk="1" hangingPunct="1">
              <a:lnSpc>
                <a:spcPct val="80000"/>
              </a:lnSpc>
            </a:pPr>
            <a:r>
              <a:rPr lang="en-US" altLang="cs-CZ" sz="800" smtClean="0"/>
              <a:t>Metadata Workbench exposes the linkages between metadata assets and how they are related to one another.  This screen shot shows the metamodel of information which is captured and stored within Information Server for the data modeling tool Erwin.   This information can then be connected to other Information Server metadata such as business terms and ETL jobs to provide deeper context and meaning.</a:t>
            </a:r>
          </a:p>
        </p:txBody>
      </p:sp>
    </p:spTree>
    <p:extLst>
      <p:ext uri="{BB962C8B-B14F-4D97-AF65-F5344CB8AC3E}">
        <p14:creationId xmlns:p14="http://schemas.microsoft.com/office/powerpoint/2010/main" val="2655827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747598FA-A531-4AB4-803B-BA25828ABAC2}" type="slidenum">
              <a:rPr lang="en-US" altLang="cs-CZ" sz="1200" b="0" i="0">
                <a:solidFill>
                  <a:schemeClr val="tx1"/>
                </a:solidFill>
              </a:rPr>
              <a:pPr>
                <a:buClrTx/>
                <a:buFontTx/>
                <a:buNone/>
              </a:pPr>
              <a:t>29</a:t>
            </a:fld>
            <a:endParaRPr lang="en-US" altLang="cs-CZ" sz="1200" b="0" i="0">
              <a:solidFill>
                <a:schemeClr val="tx1"/>
              </a:solidFill>
            </a:endParaRPr>
          </a:p>
        </p:txBody>
      </p:sp>
      <p:sp>
        <p:nvSpPr>
          <p:cNvPr id="66563" name="Rectangle 2"/>
          <p:cNvSpPr>
            <a:spLocks noGrp="1" noRot="1" noChangeAspect="1" noChangeArrowheads="1" noTextEdit="1"/>
          </p:cNvSpPr>
          <p:nvPr>
            <p:ph type="sldImg"/>
          </p:nvPr>
        </p:nvSpPr>
        <p:spPr>
          <a:xfrm>
            <a:off x="1144588" y="684213"/>
            <a:ext cx="4572000" cy="3429000"/>
          </a:xfrm>
          <a:ln/>
        </p:spPr>
      </p:sp>
      <p:sp>
        <p:nvSpPr>
          <p:cNvPr id="66564" name="Rectangle 3"/>
          <p:cNvSpPr>
            <a:spLocks noGrp="1" noChangeArrowheads="1"/>
          </p:cNvSpPr>
          <p:nvPr>
            <p:ph type="body" idx="1"/>
          </p:nvPr>
        </p:nvSpPr>
        <p:spPr>
          <a:xfrm>
            <a:off x="476250" y="4211638"/>
            <a:ext cx="6121400" cy="4114800"/>
          </a:xfrm>
          <a:noFill/>
        </p:spPr>
        <p:txBody>
          <a:bodyPr/>
          <a:lstStyle/>
          <a:p>
            <a:pPr eaLnBrk="1" hangingPunct="1"/>
            <a:r>
              <a:rPr lang="en-US" altLang="cs-CZ" sz="700" smtClean="0"/>
              <a:t>Integration projects have many user roles involved.  These user roles work independently performing their specific task in their specific interface.  Interaction and collaboration between these users and tasks, however, is extremely important to maximize team productivity and share knowledge.  The IBM Information Server approach enables this goal through the industry-leading architecture of a unified integration metadata repository. </a:t>
            </a:r>
          </a:p>
          <a:p>
            <a:pPr eaLnBrk="1" hangingPunct="1"/>
            <a:endParaRPr lang="en-US" altLang="cs-CZ" sz="700" smtClean="0"/>
          </a:p>
          <a:p>
            <a:pPr eaLnBrk="1" hangingPunct="1"/>
            <a:r>
              <a:rPr lang="en-US" altLang="cs-CZ" sz="700" smtClean="0"/>
              <a:t>IBM Information Server was designed to be fully flexible to integrate with existing organizational data integration processes.  The following diagram illustrates just one possibility of deployment options for the platform and how an organization can leverage the architecture to maximize application development activities via the unified metadata repository. </a:t>
            </a:r>
          </a:p>
          <a:p>
            <a:pPr eaLnBrk="1" hangingPunct="1"/>
            <a:endParaRPr lang="en-US" altLang="cs-CZ" sz="700" smtClean="0"/>
          </a:p>
          <a:p>
            <a:pPr eaLnBrk="1" hangingPunct="1"/>
            <a:r>
              <a:rPr lang="en-US" altLang="cs-CZ" sz="700" smtClean="0"/>
              <a:t>Beginning with the IBM Industry Models, customers can take advantage of IBM’s years of experience with developing and refining industry-specific vertical models. These models are available in Rational Data Architect and include a glossary, logical and physical model.  The glossary models contains thousands of industry standard terms which can be used to pre-populate the WebSphere Business Glossary contents.  The physical data model information can be imported from Rational Data Architect and shared with all the modules of Information Server to design the integration processes to populate it.  Customers have the option to modify and extend the Industry Models to customize for their particular business’ requirements.  Once the data models are defined and the business context is created, analysts now need to profile and understand the source systems which will be used to populate the new target data model. During the profiling process, analysts can also create and define new business terms to describe the data sources as necessary if these business definitions were not previously defined by the Industry Models.</a:t>
            </a:r>
          </a:p>
          <a:p>
            <a:pPr eaLnBrk="1" hangingPunct="1"/>
            <a:r>
              <a:rPr lang="en-US" altLang="cs-CZ" sz="700" smtClean="0"/>
              <a:t> </a:t>
            </a:r>
          </a:p>
          <a:p>
            <a:pPr eaLnBrk="1" hangingPunct="1"/>
            <a:r>
              <a:rPr lang="en-US" altLang="cs-CZ" sz="700" smtClean="0"/>
              <a:t>Once the models, business context and profiling steps have been completed, the analyst is now ready to create the mapping specifications which are the input into the building of the ETL jobs for the new application.  Utilizing the business context and profiling results, the analyst defines the specific transformation rules necessary to convert the data sources into the correct format for the Industry Data model target.  During this process, the analyst not only defines these business transformation rules but also can define the relationship between the business terms and their representation in physical structures.  These relationships can then be published to any user for consumption and better understanding of the asset relationships. </a:t>
            </a:r>
          </a:p>
          <a:p>
            <a:pPr eaLnBrk="1" hangingPunct="1"/>
            <a:endParaRPr lang="en-US" altLang="cs-CZ" sz="700" smtClean="0"/>
          </a:p>
          <a:p>
            <a:pPr eaLnBrk="1" hangingPunct="1"/>
            <a:r>
              <a:rPr lang="en-US" altLang="cs-CZ" sz="700" smtClean="0"/>
              <a:t>The creation of the business specification serves as not only historical documentation but also as direct input into the generation of DataStage ETL jobs.  The business rules defined are included in the ETL job directly as either code or as annotated to-do tasks for the developer to complete and make the job ready for deployment into production.  Once the ETL job is ready, the developer can also decide to deploy the same batch process as a service-oriented architecture component using WebSphere Information Services Director. </a:t>
            </a:r>
          </a:p>
          <a:p>
            <a:pPr eaLnBrk="1" hangingPunct="1"/>
            <a:endParaRPr lang="en-US" altLang="cs-CZ" sz="700" smtClean="0"/>
          </a:p>
          <a:p>
            <a:pPr eaLnBrk="1" hangingPunct="1"/>
            <a:r>
              <a:rPr lang="en-US" altLang="cs-CZ" sz="700" smtClean="0"/>
              <a:t>Throughout this whole process, metadata is generated and maintained as a natural consequence of using the Information Server modules.  This is what enables the Information Server platform to share relevant metadata to each of the user specific roles throughout the entire integration process.  Because of this unique architecture, there is little manual maintenance required to manage the metadata assets.  Only third party metadata requires administration tasks such as defining the relationships to the Information Server metadata objects. This is unlike alternative solutions which use passive metadata and thus require extensive maintenance to manage the metadata and keep the information up-to-date. </a:t>
            </a:r>
          </a:p>
          <a:p>
            <a:pPr eaLnBrk="1" hangingPunct="1"/>
            <a:endParaRPr lang="en-US" altLang="cs-CZ" sz="700" smtClean="0"/>
          </a:p>
          <a:p>
            <a:pPr eaLnBrk="1" hangingPunct="1"/>
            <a:r>
              <a:rPr lang="en-US" altLang="cs-CZ" sz="700" smtClean="0"/>
              <a:t>Administrators and developers who need to have a cross-view of the Information Server and third party metadata assets utilize Metadata Workbench to query, analyze and report on this information from the common repository.</a:t>
            </a:r>
          </a:p>
        </p:txBody>
      </p:sp>
    </p:spTree>
    <p:extLst>
      <p:ext uri="{BB962C8B-B14F-4D97-AF65-F5344CB8AC3E}">
        <p14:creationId xmlns:p14="http://schemas.microsoft.com/office/powerpoint/2010/main" val="275738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B4A2728-9275-44C4-A607-1C27ADF7DB45}" type="slidenum">
              <a:rPr lang="en-US" altLang="cs-CZ" sz="1200" b="0" i="0">
                <a:solidFill>
                  <a:schemeClr val="tx1"/>
                </a:solidFill>
              </a:rPr>
              <a:pPr>
                <a:buClrTx/>
                <a:buFontTx/>
                <a:buNone/>
              </a:pPr>
              <a:t>3</a:t>
            </a:fld>
            <a:endParaRPr lang="en-US" altLang="cs-CZ" sz="1200" b="0" i="0">
              <a:solidFill>
                <a:schemeClr val="tx1"/>
              </a:solidFill>
            </a:endParaRPr>
          </a:p>
        </p:txBody>
      </p:sp>
      <p:sp>
        <p:nvSpPr>
          <p:cNvPr id="13315" name="Rectangle 2"/>
          <p:cNvSpPr>
            <a:spLocks noGrp="1" noRot="1" noChangeAspect="1" noChangeArrowheads="1" noTextEdit="1"/>
          </p:cNvSpPr>
          <p:nvPr>
            <p:ph type="sldImg"/>
          </p:nvPr>
        </p:nvSpPr>
        <p:spPr>
          <a:xfrm>
            <a:off x="1143000" y="684213"/>
            <a:ext cx="4575175" cy="3430587"/>
          </a:xfrm>
          <a:ln/>
        </p:spPr>
      </p:sp>
      <p:sp>
        <p:nvSpPr>
          <p:cNvPr id="13316" name="Rectangle 3"/>
          <p:cNvSpPr>
            <a:spLocks noGrp="1" noChangeArrowheads="1"/>
          </p:cNvSpPr>
          <p:nvPr>
            <p:ph type="body" idx="1"/>
          </p:nvPr>
        </p:nvSpPr>
        <p:spPr>
          <a:xfrm>
            <a:off x="914400" y="4343400"/>
            <a:ext cx="5029200" cy="4116388"/>
          </a:xfrm>
          <a:noFill/>
        </p:spPr>
        <p:txBody>
          <a:bodyPr/>
          <a:lstStyle/>
          <a:p>
            <a:pPr eaLnBrk="1" hangingPunct="1"/>
            <a:r>
              <a:rPr lang="en-US" altLang="cs-CZ" smtClean="0"/>
              <a:t>This slides is designed to illustrate the metadata while not always recognized, drives everything we touch and use.  Even a can of beans. Without the label on this can, you have no idea what you will get when you open the top.  Metadata within integration projects is just as critical to understand the design, usage and relationships between application objects.</a:t>
            </a:r>
          </a:p>
          <a:p>
            <a:pPr eaLnBrk="1" hangingPunct="1"/>
            <a:endParaRPr lang="en-US" altLang="cs-CZ" smtClean="0"/>
          </a:p>
          <a:p>
            <a:pPr eaLnBrk="1" hangingPunct="1"/>
            <a:r>
              <a:rPr lang="en-US" altLang="cs-CZ" smtClean="0"/>
              <a:t>If you turn this case around, you would see additional information about its:</a:t>
            </a:r>
          </a:p>
          <a:p>
            <a:pPr eaLnBrk="1" hangingPunct="1"/>
            <a:r>
              <a:rPr lang="en-US" altLang="cs-CZ" smtClean="0"/>
              <a:t>Nutritional value</a:t>
            </a:r>
          </a:p>
          <a:p>
            <a:pPr eaLnBrk="1" hangingPunct="1"/>
            <a:r>
              <a:rPr lang="en-US" altLang="cs-CZ" smtClean="0"/>
              <a:t>ingredients</a:t>
            </a:r>
          </a:p>
          <a:p>
            <a:pPr eaLnBrk="1" hangingPunct="1"/>
            <a:r>
              <a:rPr lang="en-US" altLang="cs-CZ" smtClean="0"/>
              <a:t>UPC label</a:t>
            </a:r>
          </a:p>
          <a:p>
            <a:pPr eaLnBrk="1" hangingPunct="1"/>
            <a:r>
              <a:rPr lang="en-US" altLang="cs-CZ" smtClean="0"/>
              <a:t>Price </a:t>
            </a:r>
          </a:p>
          <a:p>
            <a:pPr eaLnBrk="1" hangingPunct="1"/>
            <a:endParaRPr lang="en-US" altLang="cs-CZ" smtClean="0"/>
          </a:p>
          <a:p>
            <a:pPr eaLnBrk="1" hangingPunct="1"/>
            <a:r>
              <a:rPr lang="en-US" altLang="cs-CZ" smtClean="0"/>
              <a:t>There is also additional information and metadata about this can which is tracked from its creation to its shipment to the store.  This includes:</a:t>
            </a:r>
          </a:p>
          <a:p>
            <a:pPr eaLnBrk="1" hangingPunct="1"/>
            <a:r>
              <a:rPr lang="en-US" altLang="cs-CZ" smtClean="0"/>
              <a:t>Packaging (case or pallet)</a:t>
            </a:r>
          </a:p>
          <a:p>
            <a:pPr eaLnBrk="1" hangingPunct="1"/>
            <a:r>
              <a:rPr lang="en-US" altLang="cs-CZ" smtClean="0"/>
              <a:t>Shipping information – where from and to and on what dates</a:t>
            </a:r>
          </a:p>
          <a:p>
            <a:pPr eaLnBrk="1" hangingPunct="1"/>
            <a:r>
              <a:rPr lang="en-US" altLang="cs-CZ" smtClean="0"/>
              <a:t>RFID tag on pallet</a:t>
            </a:r>
          </a:p>
          <a:p>
            <a:pPr eaLnBrk="1" hangingPunct="1"/>
            <a:r>
              <a:rPr lang="en-US" altLang="cs-CZ" smtClean="0"/>
              <a:t>Market basket analysis - other meals you might each with beans</a:t>
            </a:r>
          </a:p>
        </p:txBody>
      </p:sp>
    </p:spTree>
    <p:extLst>
      <p:ext uri="{BB962C8B-B14F-4D97-AF65-F5344CB8AC3E}">
        <p14:creationId xmlns:p14="http://schemas.microsoft.com/office/powerpoint/2010/main" val="21702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18D42C24-79CE-4A85-9ED4-C8A9BBD1B209}" type="slidenum">
              <a:rPr lang="en-US" altLang="cs-CZ" sz="1200" b="0" i="0">
                <a:solidFill>
                  <a:schemeClr val="tx1"/>
                </a:solidFill>
              </a:rPr>
              <a:pPr>
                <a:buClrTx/>
                <a:buFontTx/>
                <a:buNone/>
              </a:pPr>
              <a:t>30</a:t>
            </a:fld>
            <a:endParaRPr lang="en-US" altLang="cs-CZ" sz="1200" b="0" i="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lvl="2" eaLnBrk="1" hangingPunct="1">
              <a:lnSpc>
                <a:spcPct val="120000"/>
              </a:lnSpc>
            </a:pPr>
            <a:r>
              <a:rPr lang="en-US" altLang="cs-CZ" b="1" smtClean="0"/>
              <a:t>Business</a:t>
            </a:r>
            <a:r>
              <a:rPr lang="en-US" altLang="cs-CZ" smtClean="0"/>
              <a:t> (Business Glossary)</a:t>
            </a:r>
          </a:p>
          <a:p>
            <a:pPr lvl="2" eaLnBrk="1" hangingPunct="1">
              <a:lnSpc>
                <a:spcPct val="120000"/>
              </a:lnSpc>
            </a:pPr>
            <a:r>
              <a:rPr lang="en-US" altLang="cs-CZ" b="1" smtClean="0"/>
              <a:t>Profiling</a:t>
            </a:r>
            <a:r>
              <a:rPr lang="en-US" altLang="cs-CZ" smtClean="0"/>
              <a:t> (Information Analyzer)</a:t>
            </a:r>
          </a:p>
          <a:p>
            <a:pPr lvl="2" eaLnBrk="1" hangingPunct="1">
              <a:lnSpc>
                <a:spcPct val="120000"/>
              </a:lnSpc>
            </a:pPr>
            <a:r>
              <a:rPr lang="en-US" altLang="cs-CZ" b="1" smtClean="0"/>
              <a:t>ETL and Quality Design</a:t>
            </a:r>
            <a:r>
              <a:rPr lang="en-US" altLang="cs-CZ" smtClean="0"/>
              <a:t> (DataStage/QualityStage)</a:t>
            </a:r>
          </a:p>
          <a:p>
            <a:pPr lvl="2" eaLnBrk="1" hangingPunct="1">
              <a:lnSpc>
                <a:spcPct val="120000"/>
              </a:lnSpc>
            </a:pPr>
            <a:r>
              <a:rPr lang="en-US" altLang="cs-CZ" b="1" smtClean="0"/>
              <a:t>SOA</a:t>
            </a:r>
            <a:r>
              <a:rPr lang="en-US" altLang="cs-CZ" smtClean="0"/>
              <a:t> (Information Services Director)</a:t>
            </a:r>
          </a:p>
          <a:p>
            <a:pPr lvl="2" eaLnBrk="1" hangingPunct="1">
              <a:lnSpc>
                <a:spcPct val="120000"/>
              </a:lnSpc>
            </a:pPr>
            <a:r>
              <a:rPr lang="en-US" altLang="cs-CZ" b="1" smtClean="0"/>
              <a:t>Users, Security, Reporting</a:t>
            </a:r>
            <a:r>
              <a:rPr lang="en-US" altLang="cs-CZ" smtClean="0"/>
              <a:t> (Web Console interface)</a:t>
            </a:r>
          </a:p>
          <a:p>
            <a:pPr lvl="2" eaLnBrk="1" hangingPunct="1">
              <a:lnSpc>
                <a:spcPct val="120000"/>
              </a:lnSpc>
            </a:pPr>
            <a:r>
              <a:rPr lang="en-US" altLang="cs-CZ" b="1" smtClean="0"/>
              <a:t>Asset Relationships</a:t>
            </a:r>
            <a:r>
              <a:rPr lang="en-US" altLang="cs-CZ" smtClean="0"/>
              <a:t> (Metadata Workbench)</a:t>
            </a:r>
          </a:p>
          <a:p>
            <a:pPr lvl="2" eaLnBrk="1" hangingPunct="1">
              <a:lnSpc>
                <a:spcPct val="120000"/>
              </a:lnSpc>
            </a:pPr>
            <a:r>
              <a:rPr lang="en-US" altLang="cs-CZ" b="1" smtClean="0"/>
              <a:t>Specifications</a:t>
            </a:r>
            <a:r>
              <a:rPr lang="en-US" altLang="cs-CZ" smtClean="0"/>
              <a:t> (FastTrack)</a:t>
            </a:r>
          </a:p>
          <a:p>
            <a:pPr lvl="2" eaLnBrk="1" hangingPunct="1">
              <a:lnSpc>
                <a:spcPct val="120000"/>
              </a:lnSpc>
            </a:pPr>
            <a:r>
              <a:rPr lang="en-US" altLang="cs-CZ" b="1" smtClean="0"/>
              <a:t>ETL runtime stats</a:t>
            </a:r>
            <a:r>
              <a:rPr lang="en-US" altLang="cs-CZ" smtClean="0"/>
              <a:t> (DataStage/QualityStage) </a:t>
            </a:r>
          </a:p>
          <a:p>
            <a:pPr lvl="2" eaLnBrk="1" hangingPunct="1">
              <a:lnSpc>
                <a:spcPct val="120000"/>
              </a:lnSpc>
            </a:pPr>
            <a:r>
              <a:rPr lang="en-US" altLang="cs-CZ" b="1" smtClean="0"/>
              <a:t>BI and OLAP design</a:t>
            </a:r>
            <a:r>
              <a:rPr lang="en-US" altLang="cs-CZ" smtClean="0"/>
              <a:t> (3rd party BI vendors) </a:t>
            </a:r>
          </a:p>
          <a:p>
            <a:pPr lvl="2" eaLnBrk="1" hangingPunct="1">
              <a:lnSpc>
                <a:spcPct val="120000"/>
              </a:lnSpc>
            </a:pPr>
            <a:r>
              <a:rPr lang="en-US" altLang="cs-CZ" b="1" smtClean="0"/>
              <a:t>Physical schemas</a:t>
            </a:r>
            <a:r>
              <a:rPr lang="en-US" altLang="cs-CZ" smtClean="0"/>
              <a:t> (3</a:t>
            </a:r>
            <a:r>
              <a:rPr lang="en-US" altLang="cs-CZ" baseline="30000" smtClean="0"/>
              <a:t>rd</a:t>
            </a:r>
            <a:r>
              <a:rPr lang="en-US" altLang="cs-CZ" smtClean="0"/>
              <a:t> party CASE, modeling, RDBMS vendors)</a:t>
            </a:r>
          </a:p>
          <a:p>
            <a:pPr eaLnBrk="1" hangingPunct="1"/>
            <a:endParaRPr lang="en-US" altLang="cs-CZ" smtClean="0"/>
          </a:p>
        </p:txBody>
      </p:sp>
    </p:spTree>
    <p:extLst>
      <p:ext uri="{BB962C8B-B14F-4D97-AF65-F5344CB8AC3E}">
        <p14:creationId xmlns:p14="http://schemas.microsoft.com/office/powerpoint/2010/main" val="230373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0B539AB-331F-40BA-9C68-A3AEE3B51CC3}" type="slidenum">
              <a:rPr lang="en-US" altLang="cs-CZ" sz="1200" b="0" i="0">
                <a:solidFill>
                  <a:schemeClr val="tx1"/>
                </a:solidFill>
              </a:rPr>
              <a:pPr>
                <a:buClrTx/>
                <a:buFontTx/>
                <a:buNone/>
              </a:pPr>
              <a:t>31</a:t>
            </a:fld>
            <a:endParaRPr lang="en-US" altLang="cs-CZ" sz="1200" b="0" i="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939217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CFBC2446-7ACF-47CC-BC59-FD0D08FEEBE9}" type="slidenum">
              <a:rPr lang="en-US" altLang="cs-CZ" sz="1200" b="0" i="0">
                <a:solidFill>
                  <a:schemeClr val="tx1"/>
                </a:solidFill>
              </a:rPr>
              <a:pPr>
                <a:buClrTx/>
                <a:buFontTx/>
                <a:buNone/>
              </a:pPr>
              <a:t>32</a:t>
            </a:fld>
            <a:endParaRPr lang="en-US" altLang="cs-CZ" sz="1200" b="0" i="0">
              <a:solidFill>
                <a:schemeClr val="tx1"/>
              </a:solidFill>
            </a:endParaRPr>
          </a:p>
        </p:txBody>
      </p:sp>
      <p:sp>
        <p:nvSpPr>
          <p:cNvPr id="72707" name="Rectangle 2"/>
          <p:cNvSpPr>
            <a:spLocks noGrp="1" noRot="1" noChangeAspect="1" noChangeArrowheads="1" noTextEdit="1"/>
          </p:cNvSpPr>
          <p:nvPr>
            <p:ph type="sldImg"/>
          </p:nvPr>
        </p:nvSpPr>
        <p:spPr>
          <a:xfrm>
            <a:off x="1152525" y="690563"/>
            <a:ext cx="4565650" cy="3424237"/>
          </a:xfrm>
          <a:ln/>
        </p:spPr>
      </p:sp>
      <p:sp>
        <p:nvSpPr>
          <p:cNvPr id="72708" name="Rectangle 3"/>
          <p:cNvSpPr>
            <a:spLocks noGrp="1" noChangeArrowheads="1"/>
          </p:cNvSpPr>
          <p:nvPr>
            <p:ph type="body" idx="1"/>
          </p:nvPr>
        </p:nvSpPr>
        <p:spPr>
          <a:xfrm>
            <a:off x="912813" y="4338638"/>
            <a:ext cx="5032375" cy="4114800"/>
          </a:xfrm>
          <a:noFill/>
        </p:spPr>
        <p:txBody>
          <a:bodyPr lIns="88758" tIns="44379" rIns="88758" bIns="44379"/>
          <a:lstStyle/>
          <a:p>
            <a:pPr eaLnBrk="1" hangingPunct="1"/>
            <a:endParaRPr lang="en-GB" altLang="cs-CZ" smtClean="0"/>
          </a:p>
        </p:txBody>
      </p:sp>
    </p:spTree>
    <p:extLst>
      <p:ext uri="{BB962C8B-B14F-4D97-AF65-F5344CB8AC3E}">
        <p14:creationId xmlns:p14="http://schemas.microsoft.com/office/powerpoint/2010/main" val="815129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E75A61D5-7A8F-46DF-A221-6F75B461BFDE}" type="slidenum">
              <a:rPr lang="en-US" altLang="cs-CZ" sz="1200" b="0" i="0">
                <a:solidFill>
                  <a:schemeClr val="tx1"/>
                </a:solidFill>
              </a:rPr>
              <a:pPr>
                <a:buClrTx/>
                <a:buFontTx/>
                <a:buNone/>
              </a:pPr>
              <a:t>33</a:t>
            </a:fld>
            <a:endParaRPr lang="en-US" altLang="cs-CZ" sz="1200" b="0" i="0">
              <a:solidFill>
                <a:schemeClr val="tx1"/>
              </a:solidFill>
            </a:endParaRPr>
          </a:p>
        </p:txBody>
      </p:sp>
      <p:sp>
        <p:nvSpPr>
          <p:cNvPr id="74755" name="Rectangle 2"/>
          <p:cNvSpPr>
            <a:spLocks noGrp="1" noRot="1" noChangeAspect="1" noChangeArrowheads="1" noTextEdit="1"/>
          </p:cNvSpPr>
          <p:nvPr>
            <p:ph type="sldImg"/>
          </p:nvPr>
        </p:nvSpPr>
        <p:spPr>
          <a:xfrm>
            <a:off x="1152525" y="690563"/>
            <a:ext cx="4565650" cy="3424237"/>
          </a:xfrm>
          <a:ln/>
        </p:spPr>
      </p:sp>
      <p:sp>
        <p:nvSpPr>
          <p:cNvPr id="74756" name="Rectangle 3"/>
          <p:cNvSpPr>
            <a:spLocks noGrp="1" noChangeArrowheads="1"/>
          </p:cNvSpPr>
          <p:nvPr>
            <p:ph type="body" idx="1"/>
          </p:nvPr>
        </p:nvSpPr>
        <p:spPr>
          <a:xfrm>
            <a:off x="912813" y="4338638"/>
            <a:ext cx="5032375" cy="4114800"/>
          </a:xfrm>
          <a:noFill/>
        </p:spPr>
        <p:txBody>
          <a:bodyPr lIns="88758" tIns="44379" rIns="88758" bIns="44379"/>
          <a:lstStyle/>
          <a:p>
            <a:pPr eaLnBrk="1" hangingPunct="1"/>
            <a:endParaRPr lang="en-GB" altLang="cs-CZ" smtClean="0"/>
          </a:p>
        </p:txBody>
      </p:sp>
    </p:spTree>
    <p:extLst>
      <p:ext uri="{BB962C8B-B14F-4D97-AF65-F5344CB8AC3E}">
        <p14:creationId xmlns:p14="http://schemas.microsoft.com/office/powerpoint/2010/main" val="2073014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0B32FB0F-5D07-4C4F-9E0E-26356A94ACB3}" type="slidenum">
              <a:rPr lang="en-US" altLang="cs-CZ" sz="1200" b="0" i="0">
                <a:solidFill>
                  <a:schemeClr val="tx1"/>
                </a:solidFill>
              </a:rPr>
              <a:pPr>
                <a:buClrTx/>
                <a:buFontTx/>
                <a:buNone/>
              </a:pPr>
              <a:t>34</a:t>
            </a:fld>
            <a:endParaRPr lang="en-US" altLang="cs-CZ" sz="1200" b="0" i="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350858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787A785-E407-4010-A751-A3AFCD23C758}" type="slidenum">
              <a:rPr lang="en-US" altLang="cs-CZ" sz="1200" b="0" i="0">
                <a:solidFill>
                  <a:schemeClr val="tx1"/>
                </a:solidFill>
              </a:rPr>
              <a:pPr>
                <a:buClrTx/>
                <a:buFontTx/>
                <a:buNone/>
              </a:pPr>
              <a:t>35</a:t>
            </a:fld>
            <a:endParaRPr lang="en-US" altLang="cs-CZ" sz="1200" b="0" i="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3052244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92D528FD-8DC9-4F76-9277-F4C03735997B}" type="slidenum">
              <a:rPr lang="en-US" altLang="cs-CZ" sz="1200" b="0" i="0">
                <a:solidFill>
                  <a:schemeClr val="tx1"/>
                </a:solidFill>
              </a:rPr>
              <a:pPr>
                <a:buClrTx/>
                <a:buFontTx/>
                <a:buNone/>
              </a:pPr>
              <a:t>36</a:t>
            </a:fld>
            <a:endParaRPr lang="en-US" altLang="cs-CZ" sz="1200" b="0" i="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678983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3646FB74-F868-4CA9-BC84-D209DED99936}" type="slidenum">
              <a:rPr lang="en-US" altLang="cs-CZ" sz="1200" b="0" i="0">
                <a:solidFill>
                  <a:schemeClr val="tx1"/>
                </a:solidFill>
              </a:rPr>
              <a:pPr>
                <a:buClrTx/>
                <a:buFontTx/>
                <a:buNone/>
              </a:pPr>
              <a:t>37</a:t>
            </a:fld>
            <a:endParaRPr lang="en-US" altLang="cs-CZ" sz="1200" b="0" i="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627466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A43E6285-4339-43B6-A75C-F0450867BC1A}" type="slidenum">
              <a:rPr lang="en-US" altLang="cs-CZ" sz="1200" b="0" i="0">
                <a:solidFill>
                  <a:schemeClr val="tx1"/>
                </a:solidFill>
              </a:rPr>
              <a:pPr>
                <a:buClrTx/>
                <a:buFontTx/>
                <a:buNone/>
              </a:pPr>
              <a:t>38</a:t>
            </a:fld>
            <a:endParaRPr lang="en-US" altLang="cs-CZ" sz="1200" b="0" i="0">
              <a:solidFill>
                <a:schemeClr val="tx1"/>
              </a:solidFill>
            </a:endParaRPr>
          </a:p>
        </p:txBody>
      </p:sp>
      <p:sp>
        <p:nvSpPr>
          <p:cNvPr id="84995" name="Rectangle 2"/>
          <p:cNvSpPr>
            <a:spLocks noGrp="1" noRot="1" noChangeAspect="1" noChangeArrowheads="1" noTextEdit="1"/>
          </p:cNvSpPr>
          <p:nvPr>
            <p:ph type="sldImg"/>
          </p:nvPr>
        </p:nvSpPr>
        <p:spPr>
          <a:xfrm>
            <a:off x="1006475" y="685800"/>
            <a:ext cx="4848225" cy="3429000"/>
          </a:xfrm>
          <a:ln/>
        </p:spPr>
      </p:sp>
      <p:sp>
        <p:nvSpPr>
          <p:cNvPr id="84996"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596034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29449E3F-45DA-4812-A4F9-2C3AAE5D0564}" type="slidenum">
              <a:rPr lang="en-US" altLang="cs-CZ" sz="1200" b="0" i="0">
                <a:solidFill>
                  <a:schemeClr val="tx1"/>
                </a:solidFill>
              </a:rPr>
              <a:pPr>
                <a:buClrTx/>
                <a:buFontTx/>
                <a:buNone/>
              </a:pPr>
              <a:t>39</a:t>
            </a:fld>
            <a:endParaRPr lang="en-US" altLang="cs-CZ" sz="1200" b="0" i="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0310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BCB2B8BC-E98F-4E6D-9A45-87634AC1D802}" type="slidenum">
              <a:rPr lang="en-US" altLang="cs-CZ" sz="1200" b="0" i="0">
                <a:solidFill>
                  <a:schemeClr val="tx1"/>
                </a:solidFill>
              </a:rPr>
              <a:pPr>
                <a:buClrTx/>
                <a:buFontTx/>
                <a:buNone/>
              </a:pPr>
              <a:t>4</a:t>
            </a:fld>
            <a:endParaRPr lang="en-US" altLang="cs-CZ" sz="1200" b="0" i="0">
              <a:solidFill>
                <a:schemeClr val="tx1"/>
              </a:solidFill>
            </a:endParaRPr>
          </a:p>
        </p:txBody>
      </p:sp>
      <p:sp>
        <p:nvSpPr>
          <p:cNvPr id="15363" name="Rectangle 2"/>
          <p:cNvSpPr>
            <a:spLocks noGrp="1" noRot="1" noChangeAspect="1" noChangeArrowheads="1" noTextEdit="1"/>
          </p:cNvSpPr>
          <p:nvPr>
            <p:ph type="sldImg"/>
          </p:nvPr>
        </p:nvSpPr>
        <p:spPr>
          <a:xfrm>
            <a:off x="1152525" y="690563"/>
            <a:ext cx="4565650" cy="3424237"/>
          </a:xfrm>
          <a:ln/>
        </p:spPr>
      </p:sp>
      <p:sp>
        <p:nvSpPr>
          <p:cNvPr id="15364" name="Rectangle 3"/>
          <p:cNvSpPr>
            <a:spLocks noGrp="1" noChangeArrowheads="1"/>
          </p:cNvSpPr>
          <p:nvPr>
            <p:ph type="body" idx="1"/>
          </p:nvPr>
        </p:nvSpPr>
        <p:spPr>
          <a:xfrm>
            <a:off x="912813" y="4338638"/>
            <a:ext cx="5032375" cy="4114800"/>
          </a:xfrm>
          <a:noFill/>
        </p:spPr>
        <p:txBody>
          <a:bodyPr lIns="88758" tIns="44379" rIns="88758" bIns="44379"/>
          <a:lstStyle/>
          <a:p>
            <a:pPr eaLnBrk="1" hangingPunct="1"/>
            <a:endParaRPr lang="en-GB" altLang="cs-CZ" smtClean="0"/>
          </a:p>
        </p:txBody>
      </p:sp>
    </p:spTree>
    <p:extLst>
      <p:ext uri="{BB962C8B-B14F-4D97-AF65-F5344CB8AC3E}">
        <p14:creationId xmlns:p14="http://schemas.microsoft.com/office/powerpoint/2010/main" val="1017287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4906E1A8-9612-463F-A258-B301E58A0C61}" type="slidenum">
              <a:rPr lang="en-US" altLang="cs-CZ" sz="1200" b="0" i="0">
                <a:solidFill>
                  <a:schemeClr val="tx1"/>
                </a:solidFill>
              </a:rPr>
              <a:pPr>
                <a:buClrTx/>
                <a:buFontTx/>
                <a:buNone/>
              </a:pPr>
              <a:t>40</a:t>
            </a:fld>
            <a:endParaRPr lang="en-US" altLang="cs-CZ" sz="1200" b="0" i="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lnSpc>
                <a:spcPct val="80000"/>
              </a:lnSpc>
            </a:pPr>
            <a:r>
              <a:rPr lang="en-US" altLang="cs-CZ" sz="800" smtClean="0"/>
              <a:t>The import export manager is used to import metadata from 3</a:t>
            </a:r>
            <a:r>
              <a:rPr lang="en-US" altLang="cs-CZ" sz="800" baseline="30000" smtClean="0"/>
              <a:t>rd</a:t>
            </a:r>
            <a:r>
              <a:rPr lang="en-US" altLang="cs-CZ" sz="800" smtClean="0"/>
              <a:t> party products such as modeling and business intelligence products to expand on the critical touchpoints between these applications and the data integration process.  Primary sources are external to IBM however we also support other IBM technologies as well such as RDA.</a:t>
            </a:r>
          </a:p>
        </p:txBody>
      </p:sp>
    </p:spTree>
    <p:extLst>
      <p:ext uri="{BB962C8B-B14F-4D97-AF65-F5344CB8AC3E}">
        <p14:creationId xmlns:p14="http://schemas.microsoft.com/office/powerpoint/2010/main" val="2864689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EEB523BE-C6B6-4B6A-823E-014EA962FD3C}" type="slidenum">
              <a:rPr lang="en-US" altLang="cs-CZ" sz="1200" b="0" i="0">
                <a:solidFill>
                  <a:schemeClr val="tx1"/>
                </a:solidFill>
              </a:rPr>
              <a:pPr>
                <a:buClrTx/>
                <a:buFontTx/>
                <a:buNone/>
              </a:pPr>
              <a:t>41</a:t>
            </a:fld>
            <a:endParaRPr lang="en-US" altLang="cs-CZ" sz="1200" b="0" i="0">
              <a:solidFill>
                <a:schemeClr val="tx1"/>
              </a:solidFill>
            </a:endParaRPr>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noFill/>
        </p:spPr>
        <p:txBody>
          <a:bodyPr/>
          <a:lstStyle/>
          <a:p>
            <a:pPr eaLnBrk="1" hangingPunct="1">
              <a:lnSpc>
                <a:spcPct val="80000"/>
              </a:lnSpc>
            </a:pPr>
            <a:r>
              <a:rPr lang="en-US" altLang="cs-CZ" sz="1000" smtClean="0"/>
              <a:t>OEM Partners</a:t>
            </a:r>
          </a:p>
          <a:p>
            <a:pPr eaLnBrk="1" hangingPunct="1">
              <a:lnSpc>
                <a:spcPct val="80000"/>
              </a:lnSpc>
            </a:pPr>
            <a:endParaRPr lang="en-US" altLang="cs-CZ" sz="1000" smtClean="0"/>
          </a:p>
          <a:p>
            <a:pPr eaLnBrk="1" hangingPunct="1">
              <a:lnSpc>
                <a:spcPct val="80000"/>
              </a:lnSpc>
            </a:pPr>
            <a:r>
              <a:rPr lang="en-US" altLang="cs-CZ" sz="1000" smtClean="0"/>
              <a:t>Adaptive</a:t>
            </a:r>
          </a:p>
          <a:p>
            <a:pPr eaLnBrk="1" hangingPunct="1">
              <a:lnSpc>
                <a:spcPct val="80000"/>
              </a:lnSpc>
            </a:pPr>
            <a:r>
              <a:rPr lang="en-US" altLang="cs-CZ" sz="1000" smtClean="0"/>
              <a:t>Cognos</a:t>
            </a:r>
          </a:p>
          <a:p>
            <a:pPr eaLnBrk="1" hangingPunct="1">
              <a:lnSpc>
                <a:spcPct val="80000"/>
              </a:lnSpc>
            </a:pPr>
            <a:r>
              <a:rPr lang="en-US" altLang="cs-CZ" sz="1000" smtClean="0"/>
              <a:t>IBM</a:t>
            </a:r>
          </a:p>
          <a:p>
            <a:pPr eaLnBrk="1" hangingPunct="1">
              <a:lnSpc>
                <a:spcPct val="80000"/>
              </a:lnSpc>
            </a:pPr>
            <a:r>
              <a:rPr lang="en-US" altLang="cs-CZ" sz="1000" smtClean="0"/>
              <a:t>Metamatrix</a:t>
            </a:r>
          </a:p>
          <a:p>
            <a:pPr eaLnBrk="1" hangingPunct="1">
              <a:lnSpc>
                <a:spcPct val="80000"/>
              </a:lnSpc>
            </a:pPr>
            <a:r>
              <a:rPr lang="en-US" altLang="cs-CZ" sz="1000" smtClean="0"/>
              <a:t>Sypherlink</a:t>
            </a:r>
          </a:p>
          <a:p>
            <a:pPr eaLnBrk="1" hangingPunct="1">
              <a:lnSpc>
                <a:spcPct val="80000"/>
              </a:lnSpc>
            </a:pPr>
            <a:r>
              <a:rPr lang="en-US" altLang="cs-CZ" sz="1000" smtClean="0"/>
              <a:t>Business Objects (SAP)</a:t>
            </a:r>
          </a:p>
          <a:p>
            <a:pPr eaLnBrk="1" hangingPunct="1">
              <a:lnSpc>
                <a:spcPct val="80000"/>
              </a:lnSpc>
            </a:pPr>
            <a:r>
              <a:rPr lang="en-US" altLang="cs-CZ" sz="1000" smtClean="0"/>
              <a:t>Composite</a:t>
            </a:r>
          </a:p>
          <a:p>
            <a:pPr eaLnBrk="1" hangingPunct="1">
              <a:lnSpc>
                <a:spcPct val="80000"/>
              </a:lnSpc>
            </a:pPr>
            <a:r>
              <a:rPr lang="en-US" altLang="cs-CZ" sz="1000" smtClean="0"/>
              <a:t>Informatica</a:t>
            </a:r>
          </a:p>
          <a:p>
            <a:pPr eaLnBrk="1" hangingPunct="1">
              <a:lnSpc>
                <a:spcPct val="80000"/>
              </a:lnSpc>
            </a:pPr>
            <a:r>
              <a:rPr lang="en-US" altLang="cs-CZ" sz="1000" smtClean="0"/>
              <a:t>SAS</a:t>
            </a:r>
          </a:p>
          <a:p>
            <a:pPr eaLnBrk="1" hangingPunct="1">
              <a:lnSpc>
                <a:spcPct val="80000"/>
              </a:lnSpc>
            </a:pPr>
            <a:r>
              <a:rPr lang="en-US" altLang="cs-CZ" sz="1000" smtClean="0"/>
              <a:t>CA</a:t>
            </a:r>
          </a:p>
          <a:p>
            <a:pPr eaLnBrk="1" hangingPunct="1">
              <a:lnSpc>
                <a:spcPct val="80000"/>
              </a:lnSpc>
            </a:pPr>
            <a:r>
              <a:rPr lang="en-US" altLang="cs-CZ" sz="1000" smtClean="0"/>
              <a:t>Embarcardero</a:t>
            </a:r>
          </a:p>
          <a:p>
            <a:pPr eaLnBrk="1" hangingPunct="1">
              <a:lnSpc>
                <a:spcPct val="80000"/>
              </a:lnSpc>
            </a:pPr>
            <a:r>
              <a:rPr lang="en-US" altLang="cs-CZ" sz="1000" smtClean="0"/>
              <a:t>Kalido</a:t>
            </a:r>
          </a:p>
          <a:p>
            <a:pPr eaLnBrk="1" hangingPunct="1">
              <a:lnSpc>
                <a:spcPct val="80000"/>
              </a:lnSpc>
            </a:pPr>
            <a:r>
              <a:rPr lang="en-US" altLang="cs-CZ" sz="1000" smtClean="0"/>
              <a:t>SchemaLogic</a:t>
            </a:r>
          </a:p>
          <a:p>
            <a:pPr eaLnBrk="1" hangingPunct="1">
              <a:lnSpc>
                <a:spcPct val="80000"/>
              </a:lnSpc>
            </a:pPr>
            <a:endParaRPr lang="en-US" altLang="cs-CZ" sz="1000" smtClean="0"/>
          </a:p>
          <a:p>
            <a:pPr eaLnBrk="1" hangingPunct="1">
              <a:lnSpc>
                <a:spcPct val="80000"/>
              </a:lnSpc>
            </a:pPr>
            <a:r>
              <a:rPr lang="en-US" altLang="cs-CZ" sz="1000" smtClean="0"/>
              <a:t>Other partners:</a:t>
            </a:r>
          </a:p>
          <a:p>
            <a:pPr eaLnBrk="1" hangingPunct="1">
              <a:lnSpc>
                <a:spcPct val="80000"/>
              </a:lnSpc>
            </a:pPr>
            <a:r>
              <a:rPr lang="en-US" altLang="cs-CZ" sz="1000" smtClean="0"/>
              <a:t>ASG</a:t>
            </a:r>
          </a:p>
          <a:p>
            <a:pPr eaLnBrk="1" hangingPunct="1">
              <a:lnSpc>
                <a:spcPct val="80000"/>
              </a:lnSpc>
            </a:pPr>
            <a:r>
              <a:rPr lang="en-US" altLang="cs-CZ" sz="1000" smtClean="0"/>
              <a:t>Hummingbird (Opentext)</a:t>
            </a:r>
          </a:p>
          <a:p>
            <a:pPr eaLnBrk="1" hangingPunct="1">
              <a:lnSpc>
                <a:spcPct val="80000"/>
              </a:lnSpc>
            </a:pPr>
            <a:r>
              <a:rPr lang="en-US" altLang="cs-CZ" sz="1000" smtClean="0"/>
              <a:t>Telelogic (an IBM company)</a:t>
            </a:r>
          </a:p>
          <a:p>
            <a:pPr eaLnBrk="1" hangingPunct="1">
              <a:lnSpc>
                <a:spcPct val="80000"/>
              </a:lnSpc>
            </a:pPr>
            <a:r>
              <a:rPr lang="en-US" altLang="cs-CZ" sz="1000" smtClean="0"/>
              <a:t>Cosort</a:t>
            </a:r>
          </a:p>
          <a:p>
            <a:pPr eaLnBrk="1" hangingPunct="1">
              <a:lnSpc>
                <a:spcPct val="80000"/>
              </a:lnSpc>
            </a:pPr>
            <a:r>
              <a:rPr lang="en-US" altLang="cs-CZ" sz="1000" smtClean="0"/>
              <a:t>Oracle</a:t>
            </a:r>
          </a:p>
          <a:p>
            <a:pPr eaLnBrk="1" hangingPunct="1">
              <a:lnSpc>
                <a:spcPct val="80000"/>
              </a:lnSpc>
            </a:pPr>
            <a:r>
              <a:rPr lang="en-US" altLang="cs-CZ" sz="1000" smtClean="0"/>
              <a:t>Microsoft</a:t>
            </a:r>
          </a:p>
          <a:p>
            <a:pPr eaLnBrk="1" hangingPunct="1">
              <a:lnSpc>
                <a:spcPct val="80000"/>
              </a:lnSpc>
            </a:pPr>
            <a:r>
              <a:rPr lang="en-US" altLang="cs-CZ" sz="1000" smtClean="0"/>
              <a:t>Sybase</a:t>
            </a:r>
          </a:p>
        </p:txBody>
      </p:sp>
    </p:spTree>
    <p:extLst>
      <p:ext uri="{BB962C8B-B14F-4D97-AF65-F5344CB8AC3E}">
        <p14:creationId xmlns:p14="http://schemas.microsoft.com/office/powerpoint/2010/main" val="1832748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AFDCFC61-04DF-4A56-962B-396C40BFE444}" type="slidenum">
              <a:rPr lang="en-US" altLang="cs-CZ" sz="1200" b="0" i="0">
                <a:solidFill>
                  <a:schemeClr val="tx1"/>
                </a:solidFill>
              </a:rPr>
              <a:pPr>
                <a:buClrTx/>
                <a:buFontTx/>
                <a:buNone/>
              </a:pPr>
              <a:t>42</a:t>
            </a:fld>
            <a:endParaRPr lang="en-US" altLang="cs-CZ" sz="1200" b="0" i="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593460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35521F21-478F-4650-AB05-891736D22502}" type="slidenum">
              <a:rPr lang="en-US" altLang="cs-CZ" sz="1200" b="0" i="0">
                <a:solidFill>
                  <a:schemeClr val="tx1"/>
                </a:solidFill>
              </a:rPr>
              <a:pPr>
                <a:buClrTx/>
                <a:buFontTx/>
                <a:buNone/>
              </a:pPr>
              <a:t>43</a:t>
            </a:fld>
            <a:endParaRPr lang="en-US" altLang="cs-CZ" sz="1200" b="0" i="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cs-CZ" smtClean="0"/>
              <a:t>BI Reports, OLAP and Physical Schemas</a:t>
            </a:r>
          </a:p>
        </p:txBody>
      </p:sp>
    </p:spTree>
    <p:extLst>
      <p:ext uri="{BB962C8B-B14F-4D97-AF65-F5344CB8AC3E}">
        <p14:creationId xmlns:p14="http://schemas.microsoft.com/office/powerpoint/2010/main" val="819109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1C0D71C3-4654-4AB8-961A-CFED20CF32B8}" type="slidenum">
              <a:rPr lang="en-US" altLang="cs-CZ" sz="1200" b="0" i="0">
                <a:solidFill>
                  <a:schemeClr val="tx1"/>
                </a:solidFill>
              </a:rPr>
              <a:pPr>
                <a:buClrTx/>
                <a:buFontTx/>
                <a:buNone/>
              </a:pPr>
              <a:t>44</a:t>
            </a:fld>
            <a:endParaRPr lang="en-US" altLang="cs-CZ" sz="1200" b="0" i="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80830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659A6A1-41FA-4684-A922-D51670018A07}" type="slidenum">
              <a:rPr lang="en-US" altLang="cs-CZ" sz="1200" b="0" i="0">
                <a:solidFill>
                  <a:schemeClr val="tx1"/>
                </a:solidFill>
              </a:rPr>
              <a:pPr>
                <a:buClrTx/>
                <a:buFontTx/>
                <a:buNone/>
              </a:pPr>
              <a:t>45</a:t>
            </a:fld>
            <a:endParaRPr lang="en-US" altLang="cs-CZ" sz="1200" b="0" i="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401156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04D106A-17C4-4C8F-A37C-A255308F6560}" type="slidenum">
              <a:rPr lang="en-US" altLang="cs-CZ" sz="1200" b="0" i="0">
                <a:solidFill>
                  <a:schemeClr val="tx1"/>
                </a:solidFill>
              </a:rPr>
              <a:pPr>
                <a:buClrTx/>
                <a:buFontTx/>
                <a:buNone/>
              </a:pPr>
              <a:t>46</a:t>
            </a:fld>
            <a:endParaRPr lang="en-US" altLang="cs-CZ" sz="1200" b="0" i="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107706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915C93E4-BFE9-4A66-9247-0E7F441D8193}" type="slidenum">
              <a:rPr lang="en-US" altLang="cs-CZ" sz="1200" b="0" i="0">
                <a:solidFill>
                  <a:schemeClr val="tx1"/>
                </a:solidFill>
              </a:rPr>
              <a:pPr>
                <a:buClrTx/>
                <a:buFontTx/>
                <a:buNone/>
              </a:pPr>
              <a:t>47</a:t>
            </a:fld>
            <a:endParaRPr lang="en-US" altLang="cs-CZ" sz="1200" b="0" i="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3160886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B662592B-B7FE-4BA2-92C3-580B9FBD1A37}" type="slidenum">
              <a:rPr lang="en-US" altLang="cs-CZ" sz="1200" b="0" i="0">
                <a:solidFill>
                  <a:schemeClr val="tx1"/>
                </a:solidFill>
              </a:rPr>
              <a:pPr>
                <a:buClrTx/>
                <a:buFontTx/>
                <a:buNone/>
              </a:pPr>
              <a:t>48</a:t>
            </a:fld>
            <a:endParaRPr lang="en-US" altLang="cs-CZ" sz="1200" b="0" i="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cs-CZ" b="1" smtClean="0"/>
              <a:t>Customer Profile</a:t>
            </a:r>
          </a:p>
          <a:p>
            <a:pPr eaLnBrk="1" hangingPunct="1"/>
            <a:r>
              <a:rPr lang="en-US" altLang="cs-CZ" smtClean="0"/>
              <a:t>Customer: Melbourne Health</a:t>
            </a:r>
          </a:p>
          <a:p>
            <a:pPr eaLnBrk="1" hangingPunct="1"/>
            <a:r>
              <a:rPr lang="en-US" altLang="cs-CZ" smtClean="0"/>
              <a:t>Industry: Healthcare and Research</a:t>
            </a:r>
          </a:p>
          <a:p>
            <a:pPr eaLnBrk="1" hangingPunct="1"/>
            <a:r>
              <a:rPr lang="en-US" altLang="cs-CZ" smtClean="0"/>
              <a:t>Location: Australia</a:t>
            </a:r>
          </a:p>
          <a:p>
            <a:pPr eaLnBrk="1" hangingPunct="1"/>
            <a:r>
              <a:rPr lang="en-US" altLang="cs-CZ" smtClean="0"/>
              <a:t>No. Employees: Employs more than 7000 staff across its services and manages more than 1000 beds in the acute, sub-acute and community sectors </a:t>
            </a:r>
          </a:p>
          <a:p>
            <a:pPr eaLnBrk="1" hangingPunct="1"/>
            <a:r>
              <a:rPr lang="en-US" altLang="cs-CZ" smtClean="0"/>
              <a:t>Main Competitors: None (Free Public Service)</a:t>
            </a:r>
            <a:endParaRPr lang="en-US" altLang="cs-CZ" b="1" smtClean="0"/>
          </a:p>
          <a:p>
            <a:pPr eaLnBrk="1" hangingPunct="1"/>
            <a:r>
              <a:rPr lang="en-US" altLang="cs-CZ" smtClean="0"/>
              <a:t>Annual Revenue: AUD $651 million</a:t>
            </a:r>
          </a:p>
          <a:p>
            <a:pPr eaLnBrk="1" hangingPunct="1"/>
            <a:r>
              <a:rPr lang="en-US" altLang="cs-CZ" smtClean="0"/>
              <a:t>Core Business: Clinical research institution</a:t>
            </a:r>
          </a:p>
          <a:p>
            <a:pPr eaLnBrk="1" hangingPunct="1"/>
            <a:r>
              <a:rPr lang="en-US" altLang="cs-CZ" smtClean="0"/>
              <a:t>URL: www.mh.org.au; http://www.mmim.org.au/pages/whatis.php</a:t>
            </a:r>
          </a:p>
          <a:p>
            <a:pPr eaLnBrk="1" hangingPunct="1"/>
            <a:endParaRPr lang="en-US" altLang="cs-CZ" sz="800" smtClean="0"/>
          </a:p>
          <a:p>
            <a:pPr eaLnBrk="1" hangingPunct="1"/>
            <a:r>
              <a:rPr lang="en-US" altLang="cs-CZ" sz="800" b="1" smtClean="0"/>
              <a:t>Company Background</a:t>
            </a:r>
          </a:p>
          <a:p>
            <a:pPr eaLnBrk="1" hangingPunct="1"/>
            <a:r>
              <a:rPr lang="en-US" altLang="cs-CZ" smtClean="0"/>
              <a:t>Melbourne Health is a major public healthcare provider and internationally-recognized research hospital based in Victoria, Australia. Melbourne Health is using information integration technology to implement BioGrid Australia, an information infrastructure that will link medical data across institutions and help advance cancer research through collaboration.  </a:t>
            </a:r>
          </a:p>
          <a:p>
            <a:pPr eaLnBrk="1" hangingPunct="1"/>
            <a:endParaRPr lang="en-US" altLang="cs-CZ" sz="800" b="1" smtClean="0"/>
          </a:p>
          <a:p>
            <a:pPr eaLnBrk="1" hangingPunct="1"/>
            <a:r>
              <a:rPr lang="en-US" altLang="cs-CZ" b="1" smtClean="0"/>
              <a:t>Challenges</a:t>
            </a:r>
          </a:p>
          <a:p>
            <a:pPr eaLnBrk="1" hangingPunct="1"/>
            <a:r>
              <a:rPr lang="en-US" altLang="cs-CZ" smtClean="0"/>
              <a:t>- Melbourne Health’s legacy information technology infrastructure limited its ability to access and share medical data.</a:t>
            </a:r>
          </a:p>
          <a:p>
            <a:pPr eaLnBrk="1" hangingPunct="1"/>
            <a:r>
              <a:rPr lang="en-US" altLang="cs-CZ" smtClean="0"/>
              <a:t>- They managed disparate information silos without being able to gain insight and meaning from them – key to unlocking the advancement of medical research and improving treatments.</a:t>
            </a:r>
          </a:p>
          <a:p>
            <a:pPr eaLnBrk="1" hangingPunct="1"/>
            <a:r>
              <a:rPr lang="en-US" altLang="cs-CZ" smtClean="0"/>
              <a:t>- Their research data, diagnostic results, and clinical documentation were stored in mixed formats across mixed environments: MS SQL Server, MS Excel and MS Access</a:t>
            </a:r>
          </a:p>
          <a:p>
            <a:pPr eaLnBrk="1" hangingPunct="1"/>
            <a:endParaRPr lang="en-US" altLang="cs-CZ" smtClean="0"/>
          </a:p>
          <a:p>
            <a:pPr eaLnBrk="1" hangingPunct="1"/>
            <a:r>
              <a:rPr lang="en-US" altLang="cs-CZ" smtClean="0"/>
              <a:t>The goal of their research project is to help improve disease management at the individual level by improving treatment strategies and reducing morbidity rates.  Technical considerations include increasing the data sample sizes, expanding on research collaboration capabilities, and linking specialist databases to improve research process.</a:t>
            </a:r>
          </a:p>
          <a:p>
            <a:pPr eaLnBrk="1" hangingPunct="1"/>
            <a:endParaRPr lang="en-US" altLang="cs-CZ" smtClean="0"/>
          </a:p>
          <a:p>
            <a:pPr eaLnBrk="1" hangingPunct="1"/>
            <a:r>
              <a:rPr lang="en-US" altLang="cs-CZ" b="1" smtClean="0"/>
              <a:t>Solution</a:t>
            </a:r>
          </a:p>
          <a:p>
            <a:pPr eaLnBrk="1" hangingPunct="1"/>
            <a:r>
              <a:rPr lang="en-US" altLang="cs-CZ" smtClean="0"/>
              <a:t>The BioGrid platform provides clinical researchers access to data across disparate existing databases across multiple disease types at multiple institutions, is co-located in a single repository, and can be linked with publicly available research and genetic profiling data.  Institute specific data is loaded into institute specific databases nightly using DataStage for ETL.  Federation Server is then used to query the federated repositories.  Business Glossary is used to publish the available data content in the repository. SAS is used as the front-end to initiate statistical queries for analysis.</a:t>
            </a:r>
          </a:p>
          <a:p>
            <a:pPr eaLnBrk="1" hangingPunct="1"/>
            <a:endParaRPr lang="en-US" altLang="cs-CZ" smtClean="0"/>
          </a:p>
          <a:p>
            <a:pPr eaLnBrk="1" hangingPunct="1"/>
            <a:r>
              <a:rPr lang="en-US" altLang="cs-CZ" b="1" smtClean="0"/>
              <a:t>Benefits</a:t>
            </a:r>
          </a:p>
          <a:p>
            <a:pPr eaLnBrk="1" hangingPunct="1"/>
            <a:r>
              <a:rPr lang="en-US" altLang="cs-CZ" smtClean="0"/>
              <a:t>- The BioGrid virtual platform currently links research databases across 16 organizations – a world’s first and milestone achievement for the research community.</a:t>
            </a:r>
          </a:p>
          <a:p>
            <a:pPr eaLnBrk="1" hangingPunct="1"/>
            <a:r>
              <a:rPr lang="en-US" altLang="cs-CZ" smtClean="0"/>
              <a:t>- BioGrid provides access to a comprehensive set of research data which ultimately leads to improved research accuracy and treatment quality, by: 1) linking data across disparate clinical and biomedical data sources within and across institutions; 2) linking patient/subject records by assigning data Unique Subject Identifiers (USI’s); 3) providing a uniform interface and access mechanism</a:t>
            </a:r>
          </a:p>
          <a:p>
            <a:pPr eaLnBrk="1" hangingPunct="1"/>
            <a:r>
              <a:rPr lang="en-US" altLang="cs-CZ" smtClean="0"/>
              <a:t>- BioGrid is a building block of a larger national grid initiative to share research data for the priority disease group of cancer.</a:t>
            </a:r>
          </a:p>
          <a:p>
            <a:pPr eaLnBrk="1" hangingPunct="1"/>
            <a:endParaRPr lang="en-US" altLang="cs-CZ" smtClean="0"/>
          </a:p>
          <a:p>
            <a:pPr eaLnBrk="1" hangingPunct="1"/>
            <a:r>
              <a:rPr lang="en-US" altLang="cs-CZ" b="1" smtClean="0"/>
              <a:t>Products</a:t>
            </a:r>
          </a:p>
          <a:p>
            <a:pPr eaLnBrk="1" hangingPunct="1"/>
            <a:r>
              <a:rPr lang="en-US" altLang="cs-CZ" smtClean="0"/>
              <a:t>A wide range of research products are utilized in the implementation of the On-Demand Clinical Research project for BioGrid:</a:t>
            </a:r>
          </a:p>
          <a:p>
            <a:pPr eaLnBrk="1" hangingPunct="1"/>
            <a:endParaRPr lang="en-US" altLang="cs-CZ" u="sng" smtClean="0"/>
          </a:p>
          <a:p>
            <a:pPr eaLnBrk="1" hangingPunct="1"/>
            <a:r>
              <a:rPr lang="en-US" altLang="cs-CZ" u="sng" smtClean="0"/>
              <a:t>IBM Products</a:t>
            </a:r>
          </a:p>
          <a:p>
            <a:pPr eaLnBrk="1" hangingPunct="1">
              <a:buFontTx/>
              <a:buChar char="•"/>
            </a:pPr>
            <a:r>
              <a:rPr lang="en-US" altLang="cs-CZ" smtClean="0"/>
              <a:t>IBM DB2</a:t>
            </a:r>
          </a:p>
          <a:p>
            <a:pPr eaLnBrk="1" hangingPunct="1">
              <a:buFontTx/>
              <a:buChar char="•"/>
            </a:pPr>
            <a:r>
              <a:rPr lang="en-US" altLang="cs-CZ" smtClean="0"/>
              <a:t>IBM DB2 Data Warehouse</a:t>
            </a:r>
          </a:p>
          <a:p>
            <a:pPr eaLnBrk="1" hangingPunct="1">
              <a:buFontTx/>
              <a:buChar char="•"/>
            </a:pPr>
            <a:r>
              <a:rPr lang="en-US" altLang="cs-CZ" smtClean="0"/>
              <a:t>IBM InfoSphere Business Glossary</a:t>
            </a:r>
          </a:p>
          <a:p>
            <a:pPr eaLnBrk="1" hangingPunct="1">
              <a:buFontTx/>
              <a:buChar char="•"/>
            </a:pPr>
            <a:r>
              <a:rPr lang="en-US" altLang="cs-CZ" smtClean="0"/>
              <a:t>IBM InfoSphere Business Glossary Browser</a:t>
            </a:r>
          </a:p>
          <a:p>
            <a:pPr eaLnBrk="1" hangingPunct="1">
              <a:buFontTx/>
              <a:buChar char="•"/>
            </a:pPr>
            <a:r>
              <a:rPr lang="en-US" altLang="cs-CZ" smtClean="0"/>
              <a:t>IBM InfoSphere DataStage</a:t>
            </a:r>
          </a:p>
          <a:p>
            <a:pPr eaLnBrk="1" hangingPunct="1">
              <a:buFontTx/>
              <a:buChar char="•"/>
            </a:pPr>
            <a:r>
              <a:rPr lang="en-US" altLang="cs-CZ" smtClean="0"/>
              <a:t>IBM InfoSphere Federation Server</a:t>
            </a:r>
          </a:p>
          <a:p>
            <a:pPr eaLnBrk="1" hangingPunct="1"/>
            <a:endParaRPr lang="en-US" altLang="cs-CZ" u="sng" smtClean="0"/>
          </a:p>
          <a:p>
            <a:pPr eaLnBrk="1" hangingPunct="1"/>
            <a:r>
              <a:rPr lang="en-US" altLang="cs-CZ" u="sng" smtClean="0"/>
              <a:t>Other Products</a:t>
            </a:r>
            <a:endParaRPr lang="en-US" altLang="cs-CZ" smtClean="0"/>
          </a:p>
          <a:p>
            <a:pPr eaLnBrk="1" hangingPunct="1">
              <a:buFontTx/>
              <a:buChar char="•"/>
            </a:pPr>
            <a:r>
              <a:rPr lang="en-US" altLang="cs-CZ" smtClean="0"/>
              <a:t>ASP</a:t>
            </a:r>
          </a:p>
          <a:p>
            <a:pPr eaLnBrk="1" hangingPunct="1">
              <a:buFontTx/>
              <a:buChar char="•"/>
            </a:pPr>
            <a:r>
              <a:rPr lang="en-US" altLang="cs-CZ" smtClean="0"/>
              <a:t>Microsoft Access </a:t>
            </a:r>
          </a:p>
          <a:p>
            <a:pPr eaLnBrk="1" hangingPunct="1">
              <a:buFontTx/>
              <a:buChar char="•"/>
            </a:pPr>
            <a:r>
              <a:rPr lang="en-US" altLang="cs-CZ" smtClean="0"/>
              <a:t>Microsoft Excel</a:t>
            </a:r>
          </a:p>
          <a:p>
            <a:pPr eaLnBrk="1" hangingPunct="1">
              <a:buFontTx/>
              <a:buChar char="•"/>
            </a:pPr>
            <a:r>
              <a:rPr lang="en-US" altLang="cs-CZ" smtClean="0"/>
              <a:t>Microsoft Internet Explorer</a:t>
            </a:r>
          </a:p>
          <a:p>
            <a:pPr eaLnBrk="1" hangingPunct="1">
              <a:buFontTx/>
              <a:buChar char="•"/>
            </a:pPr>
            <a:r>
              <a:rPr lang="en-US" altLang="cs-CZ" smtClean="0"/>
              <a:t>Microsoft .NET</a:t>
            </a:r>
          </a:p>
          <a:p>
            <a:pPr eaLnBrk="1" hangingPunct="1">
              <a:buFontTx/>
              <a:buChar char="•"/>
            </a:pPr>
            <a:r>
              <a:rPr lang="en-US" altLang="cs-CZ" smtClean="0"/>
              <a:t>Microsoft SQL Server and SSIS</a:t>
            </a:r>
          </a:p>
          <a:p>
            <a:pPr eaLnBrk="1" hangingPunct="1">
              <a:buFontTx/>
              <a:buChar char="•"/>
            </a:pPr>
            <a:r>
              <a:rPr lang="en-US" altLang="cs-CZ" smtClean="0"/>
              <a:t>Oracle</a:t>
            </a:r>
            <a:br>
              <a:rPr lang="en-US" altLang="cs-CZ" smtClean="0"/>
            </a:br>
            <a:r>
              <a:rPr lang="en-US" altLang="cs-CZ" smtClean="0"/>
              <a:t>SAS Enterprise Business Intelligence Server</a:t>
            </a:r>
          </a:p>
          <a:p>
            <a:pPr eaLnBrk="1" hangingPunct="1">
              <a:buFontTx/>
              <a:buChar char="•"/>
            </a:pPr>
            <a:r>
              <a:rPr lang="en-US" altLang="cs-CZ" smtClean="0"/>
              <a:t>SAS Enterprise Guide</a:t>
            </a:r>
          </a:p>
          <a:p>
            <a:pPr eaLnBrk="1" hangingPunct="1">
              <a:buFontTx/>
              <a:buChar char="•"/>
            </a:pPr>
            <a:r>
              <a:rPr lang="en-US" altLang="cs-CZ" smtClean="0"/>
              <a:t>SAS Web Report Studio</a:t>
            </a:r>
          </a:p>
          <a:p>
            <a:pPr eaLnBrk="1" hangingPunct="1">
              <a:buFontTx/>
              <a:buChar char="•"/>
            </a:pPr>
            <a:r>
              <a:rPr lang="en-US" altLang="cs-CZ" smtClean="0"/>
              <a:t>Sun Java</a:t>
            </a:r>
          </a:p>
          <a:p>
            <a:pPr eaLnBrk="1" hangingPunct="1"/>
            <a:endParaRPr lang="en-US" altLang="cs-CZ" smtClean="0"/>
          </a:p>
          <a:p>
            <a:pPr eaLnBrk="1" hangingPunct="1"/>
            <a:r>
              <a:rPr lang="en-US" altLang="cs-CZ" b="1" smtClean="0"/>
              <a:t>For More Information</a:t>
            </a:r>
          </a:p>
          <a:p>
            <a:pPr eaLnBrk="1" hangingPunct="1"/>
            <a:r>
              <a:rPr lang="en-US" altLang="cs-CZ" smtClean="0"/>
              <a:t>IBM Case Study: None Available</a:t>
            </a:r>
          </a:p>
          <a:p>
            <a:pPr eaLnBrk="1" hangingPunct="1"/>
            <a:r>
              <a:rPr lang="en-US" altLang="cs-CZ" smtClean="0"/>
              <a:t>IBM Press Release: None Available</a:t>
            </a:r>
          </a:p>
          <a:p>
            <a:pPr eaLnBrk="1" hangingPunct="1"/>
            <a:r>
              <a:rPr lang="en-US" altLang="cs-CZ" smtClean="0"/>
              <a:t>IBM Reference Database: None Available</a:t>
            </a:r>
          </a:p>
          <a:p>
            <a:pPr eaLnBrk="1" hangingPunct="1"/>
            <a:endParaRPr lang="en-US" altLang="cs-CZ" smtClean="0"/>
          </a:p>
        </p:txBody>
      </p:sp>
    </p:spTree>
    <p:extLst>
      <p:ext uri="{BB962C8B-B14F-4D97-AF65-F5344CB8AC3E}">
        <p14:creationId xmlns:p14="http://schemas.microsoft.com/office/powerpoint/2010/main" val="4235079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358013D8-F8A0-48D6-AD58-4E79382A7CFA}" type="slidenum">
              <a:rPr lang="en-US" altLang="cs-CZ" sz="1200" b="0" i="0">
                <a:solidFill>
                  <a:schemeClr val="tx1"/>
                </a:solidFill>
              </a:rPr>
              <a:pPr>
                <a:buClrTx/>
                <a:buFontTx/>
                <a:buNone/>
              </a:pPr>
              <a:t>49</a:t>
            </a:fld>
            <a:endParaRPr lang="en-US" altLang="cs-CZ" sz="1200" b="0" i="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sv-SE" altLang="cs-CZ" b="1" smtClean="0"/>
              <a:t>Customer in Production</a:t>
            </a:r>
            <a:r>
              <a:rPr lang="sv-SE" altLang="cs-CZ" smtClean="0"/>
              <a:t> – Melbourne Health is using Business Glossary and Business Glossary browser in a project called </a:t>
            </a:r>
            <a:r>
              <a:rPr lang="en-US" altLang="cs-CZ" b="1" smtClean="0"/>
              <a:t>BioGrid Australia. </a:t>
            </a:r>
          </a:p>
          <a:p>
            <a:pPr eaLnBrk="1" hangingPunct="1"/>
            <a:endParaRPr lang="en-US" altLang="cs-CZ" b="1" smtClean="0"/>
          </a:p>
          <a:p>
            <a:pPr eaLnBrk="1" hangingPunct="1"/>
            <a:r>
              <a:rPr lang="en-US" altLang="cs-CZ" smtClean="0"/>
              <a:t>The BioGrid platform provides clinical researchers access to data from disparate existing databases across multiple disease types at multiple institutions, co-located in a virtual repository, which can be linked with publicly available research and genetic profiling data. It is ethically approved at all participating sites. The Business Glossary describes the contents of each database currently integrated in BioGrid. The data elements are stored in this Glossary as Terms which you can search for by keyword. Also, by selecting Browse you can drill down through the database hierarchy (stored as Categories) to get to individual Terms. Each Term is non-redundant and is linked to each occurrence of the Terms in all databases. eg; The Term "Date of Birth" appears in the Glossary as a single term but is linked to each occurrence of this in all databases. </a:t>
            </a:r>
          </a:p>
          <a:p>
            <a:pPr eaLnBrk="1" hangingPunct="1"/>
            <a:endParaRPr lang="en-US" altLang="cs-CZ" smtClean="0"/>
          </a:p>
          <a:p>
            <a:pPr eaLnBrk="1" hangingPunct="1"/>
            <a:endParaRPr lang="en-US" altLang="cs-CZ" smtClean="0"/>
          </a:p>
        </p:txBody>
      </p:sp>
    </p:spTree>
    <p:extLst>
      <p:ext uri="{BB962C8B-B14F-4D97-AF65-F5344CB8AC3E}">
        <p14:creationId xmlns:p14="http://schemas.microsoft.com/office/powerpoint/2010/main" val="348493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97116484-73B2-4A08-B630-E2DF4FEF61FD}" type="slidenum">
              <a:rPr lang="en-US" altLang="cs-CZ" sz="1200" b="0" i="0">
                <a:solidFill>
                  <a:schemeClr val="tx1"/>
                </a:solidFill>
              </a:rPr>
              <a:pPr>
                <a:buClrTx/>
                <a:buFontTx/>
                <a:buNone/>
              </a:pPr>
              <a:t>5</a:t>
            </a:fld>
            <a:endParaRPr lang="en-US" altLang="cs-CZ" sz="1200" b="0" i="0">
              <a:solidFill>
                <a:schemeClr val="tx1"/>
              </a:solidFill>
            </a:endParaRPr>
          </a:p>
        </p:txBody>
      </p:sp>
      <p:sp>
        <p:nvSpPr>
          <p:cNvPr id="17411" name="Rectangle 7"/>
          <p:cNvSpPr txBox="1">
            <a:spLocks noGrp="1" noChangeArrowheads="1"/>
          </p:cNvSpPr>
          <p:nvPr/>
        </p:nvSpPr>
        <p:spPr bwMode="auto">
          <a:xfrm>
            <a:off x="3884613"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2" tIns="48391" rIns="96782" bIns="48391" anchor="b"/>
          <a:lstStyle>
            <a:lvl1pPr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r" eaLnBrk="1" hangingPunct="1">
              <a:buClrTx/>
              <a:buFontTx/>
              <a:buNone/>
            </a:pPr>
            <a:fld id="{E0476B7F-79CE-4FC5-A040-255EAEF8914B}" type="slidenum">
              <a:rPr lang="en-US" altLang="cs-CZ" sz="1300" b="0" i="0">
                <a:solidFill>
                  <a:schemeClr val="tx1"/>
                </a:solidFill>
              </a:rPr>
              <a:pPr algn="r" eaLnBrk="1" hangingPunct="1">
                <a:buClrTx/>
                <a:buFontTx/>
                <a:buNone/>
              </a:pPr>
              <a:t>5</a:t>
            </a:fld>
            <a:endParaRPr lang="en-US" altLang="cs-CZ" sz="1300" b="0" i="0">
              <a:solidFill>
                <a:schemeClr val="tx1"/>
              </a:solidFill>
            </a:endParaRPr>
          </a:p>
        </p:txBody>
      </p:sp>
      <p:sp>
        <p:nvSpPr>
          <p:cNvPr id="17412" name="Rectangle 2"/>
          <p:cNvSpPr>
            <a:spLocks noGrp="1" noRot="1" noChangeAspect="1" noChangeArrowheads="1" noTextEdit="1"/>
          </p:cNvSpPr>
          <p:nvPr>
            <p:ph type="sldImg"/>
          </p:nvPr>
        </p:nvSpPr>
        <p:spPr>
          <a:xfrm>
            <a:off x="1144588" y="688975"/>
            <a:ext cx="4572000" cy="3429000"/>
          </a:xfrm>
          <a:ln/>
        </p:spPr>
      </p:sp>
      <p:sp>
        <p:nvSpPr>
          <p:cNvPr id="17413" name="Rectangle 3"/>
          <p:cNvSpPr>
            <a:spLocks noGrp="1" noChangeArrowheads="1"/>
          </p:cNvSpPr>
          <p:nvPr>
            <p:ph type="body" idx="1"/>
          </p:nvPr>
        </p:nvSpPr>
        <p:spPr>
          <a:xfrm>
            <a:off x="685800" y="4343400"/>
            <a:ext cx="5486400" cy="4111625"/>
          </a:xfrm>
          <a:noFill/>
        </p:spPr>
        <p:txBody>
          <a:bodyPr lIns="96782" tIns="48391" rIns="96782" bIns="48391"/>
          <a:lstStyle/>
          <a:p>
            <a:pPr eaLnBrk="1" hangingPunct="1"/>
            <a:endParaRPr lang="en-GB" altLang="cs-CZ" smtClean="0"/>
          </a:p>
        </p:txBody>
      </p:sp>
    </p:spTree>
    <p:extLst>
      <p:ext uri="{BB962C8B-B14F-4D97-AF65-F5344CB8AC3E}">
        <p14:creationId xmlns:p14="http://schemas.microsoft.com/office/powerpoint/2010/main" val="1624858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48597697-CC3D-4AA2-8A44-B207485C50F9}" type="slidenum">
              <a:rPr lang="en-US" altLang="cs-CZ" sz="1200" b="0" i="0">
                <a:solidFill>
                  <a:schemeClr val="tx1"/>
                </a:solidFill>
              </a:rPr>
              <a:pPr>
                <a:buClrTx/>
                <a:buFontTx/>
                <a:buNone/>
              </a:pPr>
              <a:t>50</a:t>
            </a:fld>
            <a:endParaRPr lang="en-US" altLang="cs-CZ" sz="1200" b="0" i="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561667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6F272F56-C414-42E2-B378-1015D2B5F004}" type="slidenum">
              <a:rPr lang="en-US" altLang="cs-CZ" sz="1200" b="0" i="0">
                <a:solidFill>
                  <a:schemeClr val="tx1"/>
                </a:solidFill>
              </a:rPr>
              <a:pPr>
                <a:buClrTx/>
                <a:buFontTx/>
                <a:buNone/>
              </a:pPr>
              <a:t>51</a:t>
            </a:fld>
            <a:endParaRPr lang="en-US" altLang="cs-CZ" sz="1200" b="0" i="0">
              <a:solidFill>
                <a:schemeClr val="tx1"/>
              </a:solidFill>
            </a:endParaRPr>
          </a:p>
        </p:txBody>
      </p:sp>
      <p:sp>
        <p:nvSpPr>
          <p:cNvPr id="111619" name="Rectangle 2"/>
          <p:cNvSpPr>
            <a:spLocks noGrp="1" noRot="1" noChangeAspect="1" noChangeArrowheads="1" noTextEdit="1"/>
          </p:cNvSpPr>
          <p:nvPr>
            <p:ph type="sldImg"/>
          </p:nvPr>
        </p:nvSpPr>
        <p:spPr>
          <a:xfrm>
            <a:off x="1903413" y="293688"/>
            <a:ext cx="2703512" cy="2027237"/>
          </a:xfrm>
          <a:ln/>
        </p:spPr>
      </p:sp>
      <p:sp>
        <p:nvSpPr>
          <p:cNvPr id="111620" name="Rectangle 3"/>
          <p:cNvSpPr>
            <a:spLocks noGrp="1" noChangeArrowheads="1"/>
          </p:cNvSpPr>
          <p:nvPr>
            <p:ph type="body" idx="1"/>
          </p:nvPr>
        </p:nvSpPr>
        <p:spPr>
          <a:xfrm>
            <a:off x="161925" y="2470150"/>
            <a:ext cx="6442075" cy="6481763"/>
          </a:xfrm>
          <a:noFill/>
        </p:spPr>
        <p:txBody>
          <a:bodyPr lIns="89756" tIns="44877" rIns="89756" bIns="44877"/>
          <a:lstStyle/>
          <a:p>
            <a:pPr eaLnBrk="1" hangingPunct="1">
              <a:lnSpc>
                <a:spcPct val="80000"/>
              </a:lnSpc>
            </a:pPr>
            <a:endParaRPr lang="en-GB" altLang="cs-CZ" sz="900" smtClean="0"/>
          </a:p>
        </p:txBody>
      </p:sp>
    </p:spTree>
    <p:extLst>
      <p:ext uri="{BB962C8B-B14F-4D97-AF65-F5344CB8AC3E}">
        <p14:creationId xmlns:p14="http://schemas.microsoft.com/office/powerpoint/2010/main" val="1227035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2E26246-90D4-4C4F-BFEB-B7128FDCD7D3}" type="slidenum">
              <a:rPr lang="en-US" altLang="cs-CZ" sz="1200" b="0" i="0">
                <a:solidFill>
                  <a:schemeClr val="tx1"/>
                </a:solidFill>
              </a:rPr>
              <a:pPr>
                <a:buClrTx/>
                <a:buFontTx/>
                <a:buNone/>
              </a:pPr>
              <a:t>52</a:t>
            </a:fld>
            <a:endParaRPr lang="en-US" altLang="cs-CZ" sz="1200" b="0" i="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3371060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3BFCE7D-B811-46B4-8010-EDF40515E5B0}" type="slidenum">
              <a:rPr lang="en-US" altLang="cs-CZ" sz="1200" b="0" i="0">
                <a:solidFill>
                  <a:schemeClr val="tx1"/>
                </a:solidFill>
              </a:rPr>
              <a:pPr>
                <a:buClrTx/>
                <a:buFontTx/>
                <a:buNone/>
              </a:pPr>
              <a:t>53</a:t>
            </a:fld>
            <a:endParaRPr lang="en-US" altLang="cs-CZ" sz="1200" b="0" i="0">
              <a:solidFill>
                <a:schemeClr val="tx1"/>
              </a:solidFill>
            </a:endParaRPr>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087098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54</a:t>
            </a:fld>
            <a:endParaRPr lang="cs-CZ"/>
          </a:p>
        </p:txBody>
      </p:sp>
    </p:spTree>
    <p:extLst>
      <p:ext uri="{BB962C8B-B14F-4D97-AF65-F5344CB8AC3E}">
        <p14:creationId xmlns:p14="http://schemas.microsoft.com/office/powerpoint/2010/main" val="418122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8699D541-C70B-42A7-9150-8D5755199647}" type="slidenum">
              <a:rPr lang="en-US" altLang="cs-CZ" sz="1200" b="0" i="0">
                <a:solidFill>
                  <a:schemeClr val="tx1"/>
                </a:solidFill>
              </a:rPr>
              <a:pPr>
                <a:buClrTx/>
                <a:buFontTx/>
                <a:buNone/>
              </a:pPr>
              <a:t>6</a:t>
            </a:fld>
            <a:endParaRPr lang="en-US" altLang="cs-CZ" sz="1200" b="0" i="0">
              <a:solidFill>
                <a:schemeClr val="tx1"/>
              </a:solidFill>
            </a:endParaRPr>
          </a:p>
        </p:txBody>
      </p:sp>
      <p:sp>
        <p:nvSpPr>
          <p:cNvPr id="19459" name="Rectangle 7"/>
          <p:cNvSpPr txBox="1">
            <a:spLocks noGrp="1" noChangeArrowheads="1"/>
          </p:cNvSpPr>
          <p:nvPr/>
        </p:nvSpPr>
        <p:spPr bwMode="auto">
          <a:xfrm>
            <a:off x="3884613"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2" tIns="48391" rIns="96782" bIns="48391" anchor="b"/>
          <a:lstStyle>
            <a:lvl1pPr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9667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r" eaLnBrk="1" hangingPunct="1">
              <a:buClrTx/>
              <a:buFontTx/>
              <a:buNone/>
            </a:pPr>
            <a:fld id="{C24083FC-0883-4BFD-A070-8B615540F717}" type="slidenum">
              <a:rPr lang="en-US" altLang="cs-CZ" sz="1300" b="0" i="0">
                <a:solidFill>
                  <a:schemeClr val="tx1"/>
                </a:solidFill>
              </a:rPr>
              <a:pPr algn="r" eaLnBrk="1" hangingPunct="1">
                <a:buClrTx/>
                <a:buFontTx/>
                <a:buNone/>
              </a:pPr>
              <a:t>6</a:t>
            </a:fld>
            <a:endParaRPr lang="en-US" altLang="cs-CZ" sz="1300" b="0" i="0">
              <a:solidFill>
                <a:schemeClr val="tx1"/>
              </a:solidFill>
            </a:endParaRPr>
          </a:p>
        </p:txBody>
      </p:sp>
      <p:sp>
        <p:nvSpPr>
          <p:cNvPr id="19460" name="Rectangle 2"/>
          <p:cNvSpPr>
            <a:spLocks noGrp="1" noRot="1" noChangeAspect="1" noChangeArrowheads="1" noTextEdit="1"/>
          </p:cNvSpPr>
          <p:nvPr>
            <p:ph type="sldImg"/>
          </p:nvPr>
        </p:nvSpPr>
        <p:spPr>
          <a:xfrm>
            <a:off x="1012825" y="692150"/>
            <a:ext cx="4841875" cy="3424238"/>
          </a:xfrm>
          <a:ln w="12700" cap="flat">
            <a:solidFill>
              <a:schemeClr val="tx1"/>
            </a:solidFill>
          </a:ln>
        </p:spPr>
      </p:sp>
      <p:sp>
        <p:nvSpPr>
          <p:cNvPr id="19461" name="Rectangle 3"/>
          <p:cNvSpPr>
            <a:spLocks noGrp="1" noChangeArrowheads="1"/>
          </p:cNvSpPr>
          <p:nvPr>
            <p:ph type="body" idx="1"/>
          </p:nvPr>
        </p:nvSpPr>
        <p:spPr>
          <a:xfrm>
            <a:off x="914400" y="4343400"/>
            <a:ext cx="5029200" cy="4111625"/>
          </a:xfrm>
          <a:noFill/>
        </p:spPr>
        <p:txBody>
          <a:bodyPr lIns="108496" tIns="53296" rIns="108496" bIns="53296"/>
          <a:lstStyle/>
          <a:p>
            <a:pPr eaLnBrk="1" hangingPunct="1">
              <a:spcBef>
                <a:spcPct val="0"/>
              </a:spcBef>
            </a:pPr>
            <a:endParaRPr lang="en-GB" altLang="cs-CZ" sz="2400" smtClean="0"/>
          </a:p>
        </p:txBody>
      </p:sp>
    </p:spTree>
    <p:extLst>
      <p:ext uri="{BB962C8B-B14F-4D97-AF65-F5344CB8AC3E}">
        <p14:creationId xmlns:p14="http://schemas.microsoft.com/office/powerpoint/2010/main" val="204487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C9B666F-5912-46B7-9E30-16FBE016B471}" type="slidenum">
              <a:rPr lang="en-US" altLang="cs-CZ" sz="1200" b="0" i="0">
                <a:solidFill>
                  <a:schemeClr val="tx1"/>
                </a:solidFill>
              </a:rPr>
              <a:pPr>
                <a:buClrTx/>
                <a:buFontTx/>
                <a:buNone/>
              </a:pPr>
              <a:t>7</a:t>
            </a:fld>
            <a:endParaRPr lang="en-US" altLang="cs-CZ" sz="1200" b="0" i="0">
              <a:solidFill>
                <a:schemeClr val="tx1"/>
              </a:solidFill>
            </a:endParaRPr>
          </a:p>
        </p:txBody>
      </p:sp>
      <p:sp>
        <p:nvSpPr>
          <p:cNvPr id="21507" name="Rectangle 2"/>
          <p:cNvSpPr>
            <a:spLocks noGrp="1" noRot="1" noChangeAspect="1" noChangeArrowheads="1" noTextEdit="1"/>
          </p:cNvSpPr>
          <p:nvPr>
            <p:ph type="sldImg"/>
          </p:nvPr>
        </p:nvSpPr>
        <p:spPr>
          <a:xfrm>
            <a:off x="1146175" y="685800"/>
            <a:ext cx="4570413" cy="3427413"/>
          </a:xfrm>
          <a:ln/>
        </p:spPr>
      </p:sp>
      <p:sp>
        <p:nvSpPr>
          <p:cNvPr id="21508" name="Rectangle 3"/>
          <p:cNvSpPr>
            <a:spLocks noGrp="1" noChangeArrowheads="1"/>
          </p:cNvSpPr>
          <p:nvPr>
            <p:ph type="body" idx="1"/>
          </p:nvPr>
        </p:nvSpPr>
        <p:spPr>
          <a:xfrm>
            <a:off x="806450" y="4316413"/>
            <a:ext cx="5194300" cy="4114800"/>
          </a:xfrm>
          <a:noFill/>
        </p:spPr>
        <p:txBody>
          <a:bodyPr/>
          <a:lstStyle/>
          <a:p>
            <a:pPr marL="125413" indent="-125413" eaLnBrk="1" hangingPunct="1">
              <a:lnSpc>
                <a:spcPct val="90000"/>
              </a:lnSpc>
            </a:pPr>
            <a:r>
              <a:rPr lang="en-US" altLang="cs-CZ" sz="1000" smtClean="0"/>
              <a:t>The data integration market is continuing to expand for multiple reasons.  Each of these reasons is increasing the need to have better control over metadata to support corporate initiatives. </a:t>
            </a:r>
          </a:p>
          <a:p>
            <a:pPr marL="125413" indent="-125413" eaLnBrk="1" hangingPunct="1">
              <a:lnSpc>
                <a:spcPct val="90000"/>
              </a:lnSpc>
            </a:pPr>
            <a:r>
              <a:rPr lang="en-US" altLang="cs-CZ" sz="1000" smtClean="0"/>
              <a:t/>
            </a:r>
            <a:br>
              <a:rPr lang="en-US" altLang="cs-CZ" sz="1000" smtClean="0"/>
            </a:br>
            <a:r>
              <a:rPr lang="en-US" altLang="cs-CZ" sz="1000" smtClean="0"/>
              <a:t>Governance and Compliance regulations such as Basel II, Accord and Sarbanes-Oxley require organizations to understand, track and audit where their data came from and how its been transformed.  All to have confidence in signing-off on high-profile reports.</a:t>
            </a:r>
          </a:p>
          <a:p>
            <a:pPr marL="125413" indent="-125413" eaLnBrk="1" hangingPunct="1">
              <a:lnSpc>
                <a:spcPct val="90000"/>
              </a:lnSpc>
            </a:pPr>
            <a:endParaRPr lang="en-US" altLang="cs-CZ" sz="1000" smtClean="0"/>
          </a:p>
          <a:p>
            <a:pPr marL="125413" indent="-125413" eaLnBrk="1" hangingPunct="1">
              <a:lnSpc>
                <a:spcPct val="90000"/>
              </a:lnSpc>
            </a:pPr>
            <a:r>
              <a:rPr lang="en-US" altLang="cs-CZ" sz="1000" smtClean="0"/>
              <a:t>Business competition and pressures continue to grow.  Organizations who have a handle on what information they have, what it means and how it is related to other organization assets have a better chance of creating the right marketing and business plans to beat their competition.  If you don’t know who your customer is, how can you sell them more?</a:t>
            </a:r>
          </a:p>
          <a:p>
            <a:pPr marL="125413" indent="-125413" eaLnBrk="1" hangingPunct="1">
              <a:lnSpc>
                <a:spcPct val="90000"/>
              </a:lnSpc>
            </a:pPr>
            <a:endParaRPr lang="en-US" altLang="cs-CZ" sz="1000" smtClean="0"/>
          </a:p>
          <a:p>
            <a:pPr marL="125413" indent="-125413" eaLnBrk="1" hangingPunct="1">
              <a:lnSpc>
                <a:spcPct val="90000"/>
              </a:lnSpc>
            </a:pPr>
            <a:r>
              <a:rPr lang="en-US" altLang="cs-CZ" sz="1000" smtClean="0"/>
              <a:t>As these organizations continue to grow, so does the cost and underlying system complexities. Costs cannot continue to grow exponentially but rather companies must find ways of supporting more with less and re-using what they have.  Understanding how processes interact is key to administering and trouble-shooting issues that can occur in the middle of the night at 2 AM.  </a:t>
            </a:r>
          </a:p>
        </p:txBody>
      </p:sp>
    </p:spTree>
    <p:extLst>
      <p:ext uri="{BB962C8B-B14F-4D97-AF65-F5344CB8AC3E}">
        <p14:creationId xmlns:p14="http://schemas.microsoft.com/office/powerpoint/2010/main" val="176457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A325261-0423-4AB4-A42F-B9B11A9C495A}" type="slidenum">
              <a:rPr lang="en-US" altLang="cs-CZ" sz="1200" b="0" i="0">
                <a:solidFill>
                  <a:schemeClr val="tx1"/>
                </a:solidFill>
              </a:rPr>
              <a:pPr>
                <a:buClrTx/>
                <a:buFontTx/>
                <a:buNone/>
              </a:pPr>
              <a:t>8</a:t>
            </a:fld>
            <a:endParaRPr lang="en-US" altLang="cs-CZ" sz="1200" b="0" i="0">
              <a:solidFill>
                <a:schemeClr val="tx1"/>
              </a:solidFill>
            </a:endParaRPr>
          </a:p>
        </p:txBody>
      </p:sp>
      <p:sp>
        <p:nvSpPr>
          <p:cNvPr id="23555" name="Text Box 2"/>
          <p:cNvSpPr txBox="1">
            <a:spLocks noChangeArrowheads="1"/>
          </p:cNvSpPr>
          <p:nvPr/>
        </p:nvSpPr>
        <p:spPr bwMode="auto">
          <a:xfrm>
            <a:off x="3814763" y="8567738"/>
            <a:ext cx="291465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605" tIns="46075" rIns="88605" bIns="46075" anchor="b"/>
          <a:lstStyle>
            <a:lvl1pPr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1pPr>
            <a:lvl2pPr marL="742950" indent="-28575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2pPr>
            <a:lvl3pPr marL="11430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3pPr>
            <a:lvl4pPr marL="16002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4pPr>
            <a:lvl5pPr marL="20574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5pPr>
            <a:lvl6pPr marL="25146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6pPr>
            <a:lvl7pPr marL="29718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7pPr>
            <a:lvl8pPr marL="34290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8pPr>
            <a:lvl9pPr marL="38862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9pPr>
          </a:lstStyle>
          <a:p>
            <a:pPr algn="r" eaLnBrk="1" hangingPunct="1">
              <a:buClr>
                <a:srgbClr val="000000"/>
              </a:buClr>
              <a:buSzPct val="100000"/>
            </a:pPr>
            <a:fld id="{E58531C4-002F-46E4-B18F-9CA402B0E472}" type="slidenum">
              <a:rPr lang="en-GB" altLang="cs-CZ" sz="1200" b="0" i="0">
                <a:solidFill>
                  <a:srgbClr val="000000"/>
                </a:solidFill>
                <a:latin typeface="DejaVu Sans" charset="0"/>
              </a:rPr>
              <a:pPr algn="r" eaLnBrk="1" hangingPunct="1">
                <a:buClr>
                  <a:srgbClr val="000000"/>
                </a:buClr>
                <a:buSzPct val="100000"/>
              </a:pPr>
              <a:t>8</a:t>
            </a:fld>
            <a:endParaRPr lang="en-GB" altLang="cs-CZ" sz="1200" b="0" i="0">
              <a:solidFill>
                <a:srgbClr val="000000"/>
              </a:solidFill>
              <a:latin typeface="DejaVu Sans" charset="0"/>
            </a:endParaRPr>
          </a:p>
        </p:txBody>
      </p:sp>
      <p:sp>
        <p:nvSpPr>
          <p:cNvPr id="23556" name="Text Box 3"/>
          <p:cNvSpPr txBox="1">
            <a:spLocks noChangeArrowheads="1"/>
          </p:cNvSpPr>
          <p:nvPr/>
        </p:nvSpPr>
        <p:spPr bwMode="auto">
          <a:xfrm>
            <a:off x="0" y="8567738"/>
            <a:ext cx="291465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605" tIns="46075" rIns="88605" bIns="46075" anchor="b"/>
          <a:lstStyle>
            <a:lvl1pPr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1pPr>
            <a:lvl2pPr marL="742950" indent="-28575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2pPr>
            <a:lvl3pPr marL="11430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3pPr>
            <a:lvl4pPr marL="16002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4pPr>
            <a:lvl5pPr marL="20574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5pPr>
            <a:lvl6pPr marL="25146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6pPr>
            <a:lvl7pPr marL="29718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7pPr>
            <a:lvl8pPr marL="34290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8pPr>
            <a:lvl9pPr marL="38862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9pPr>
          </a:lstStyle>
          <a:p>
            <a:pPr eaLnBrk="1" hangingPunct="1">
              <a:buClr>
                <a:srgbClr val="000000"/>
              </a:buClr>
              <a:buSzPct val="100000"/>
            </a:pPr>
            <a:endParaRPr lang="en-GB" altLang="cs-CZ" sz="1200" b="0" i="0">
              <a:solidFill>
                <a:srgbClr val="000000"/>
              </a:solidFill>
              <a:latin typeface="DejaVu Sans" charset="0"/>
            </a:endParaRPr>
          </a:p>
        </p:txBody>
      </p:sp>
      <p:sp>
        <p:nvSpPr>
          <p:cNvPr id="23557" name="Text Box 4"/>
          <p:cNvSpPr txBox="1">
            <a:spLocks noChangeArrowheads="1"/>
          </p:cNvSpPr>
          <p:nvPr/>
        </p:nvSpPr>
        <p:spPr bwMode="auto">
          <a:xfrm>
            <a:off x="0" y="0"/>
            <a:ext cx="291465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605" tIns="46075" rIns="88605" bIns="46075"/>
          <a:lstStyle>
            <a:lvl1pPr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1pPr>
            <a:lvl2pPr marL="742950" indent="-28575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2pPr>
            <a:lvl3pPr marL="11430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3pPr>
            <a:lvl4pPr marL="16002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4pPr>
            <a:lvl5pPr marL="20574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5pPr>
            <a:lvl6pPr marL="25146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6pPr>
            <a:lvl7pPr marL="29718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7pPr>
            <a:lvl8pPr marL="34290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8pPr>
            <a:lvl9pPr marL="38862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9pPr>
          </a:lstStyle>
          <a:p>
            <a:pPr eaLnBrk="1" hangingPunct="1">
              <a:buClr>
                <a:srgbClr val="000000"/>
              </a:buClr>
              <a:buSzPct val="100000"/>
            </a:pPr>
            <a:endParaRPr lang="en-GB" altLang="cs-CZ" sz="1200" b="0" i="0">
              <a:solidFill>
                <a:srgbClr val="000000"/>
              </a:solidFill>
              <a:latin typeface="DejaVu Sans" charset="0"/>
            </a:endParaRPr>
          </a:p>
        </p:txBody>
      </p:sp>
      <p:sp>
        <p:nvSpPr>
          <p:cNvPr id="23558" name="Text Box 5"/>
          <p:cNvSpPr txBox="1">
            <a:spLocks noChangeArrowheads="1"/>
          </p:cNvSpPr>
          <p:nvPr/>
        </p:nvSpPr>
        <p:spPr bwMode="auto">
          <a:xfrm>
            <a:off x="3814763" y="0"/>
            <a:ext cx="291465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605" tIns="46075" rIns="88605" bIns="46075"/>
          <a:lstStyle>
            <a:lvl1pPr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1pPr>
            <a:lvl2pPr marL="742950" indent="-28575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2pPr>
            <a:lvl3pPr marL="11430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3pPr>
            <a:lvl4pPr marL="16002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4pPr>
            <a:lvl5pPr marL="20574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5pPr>
            <a:lvl6pPr marL="25146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6pPr>
            <a:lvl7pPr marL="29718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7pPr>
            <a:lvl8pPr marL="34290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8pPr>
            <a:lvl9pPr marL="38862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9pPr>
          </a:lstStyle>
          <a:p>
            <a:pPr algn="r" eaLnBrk="1" hangingPunct="1">
              <a:buClr>
                <a:srgbClr val="000000"/>
              </a:buClr>
              <a:buSzPct val="100000"/>
            </a:pPr>
            <a:endParaRPr lang="en-GB" altLang="cs-CZ" sz="1200" b="0" i="0">
              <a:solidFill>
                <a:srgbClr val="000000"/>
              </a:solidFill>
              <a:latin typeface="DejaVu Sans" charset="0"/>
            </a:endParaRPr>
          </a:p>
        </p:txBody>
      </p:sp>
      <p:sp>
        <p:nvSpPr>
          <p:cNvPr id="23559" name="Text Box 6"/>
          <p:cNvSpPr txBox="1">
            <a:spLocks noChangeArrowheads="1"/>
          </p:cNvSpPr>
          <p:nvPr/>
        </p:nvSpPr>
        <p:spPr bwMode="auto">
          <a:xfrm>
            <a:off x="3814763" y="8567738"/>
            <a:ext cx="291782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605" tIns="46075" rIns="88605" bIns="46075" anchor="b"/>
          <a:lstStyle>
            <a:lvl1pPr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1pPr>
            <a:lvl2pPr marL="742950" indent="-28575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2pPr>
            <a:lvl3pPr marL="11430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3pPr>
            <a:lvl4pPr marL="16002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4pPr>
            <a:lvl5pPr marL="2057400" indent="-228600" defTabSz="450850">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5pPr>
            <a:lvl6pPr marL="25146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6pPr>
            <a:lvl7pPr marL="29718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7pPr>
            <a:lvl8pPr marL="34290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8pPr>
            <a:lvl9pPr marL="3886200" indent="-228600" defTabSz="450850" eaLnBrk="0" fontAlgn="base" hangingPunct="0">
              <a:spcBef>
                <a:spcPct val="0"/>
              </a:spcBef>
              <a:spcAft>
                <a:spcPct val="0"/>
              </a:spcAft>
              <a:buClr>
                <a:schemeClr val="accent2"/>
              </a:buClr>
              <a:buFont typeface="Wingdings" panose="05000000000000000000" pitchFamily="2" charset="2"/>
              <a:tabLst>
                <a:tab pos="0" algn="l"/>
                <a:tab pos="450850" algn="l"/>
                <a:tab pos="900113" algn="l"/>
                <a:tab pos="1350963" algn="l"/>
                <a:tab pos="1800225" algn="l"/>
                <a:tab pos="2251075" algn="l"/>
                <a:tab pos="2700338" algn="l"/>
                <a:tab pos="3151188" algn="l"/>
                <a:tab pos="3600450" algn="l"/>
                <a:tab pos="4051300" algn="l"/>
                <a:tab pos="4500563" algn="l"/>
                <a:tab pos="4951413" algn="l"/>
                <a:tab pos="5400675" algn="l"/>
                <a:tab pos="5851525" algn="l"/>
                <a:tab pos="6302375" algn="l"/>
                <a:tab pos="6751638" algn="l"/>
                <a:tab pos="7202488" algn="l"/>
                <a:tab pos="7651750" algn="l"/>
                <a:tab pos="8102600" algn="l"/>
                <a:tab pos="8551863" algn="l"/>
                <a:tab pos="9002713" algn="l"/>
              </a:tabLst>
              <a:defRPr sz="1400" b="1" i="1">
                <a:solidFill>
                  <a:schemeClr val="bg1"/>
                </a:solidFill>
                <a:latin typeface="Arial" panose="020B0604020202020204" pitchFamily="34" charset="0"/>
                <a:cs typeface="Arial" panose="020B0604020202020204" pitchFamily="34" charset="0"/>
              </a:defRPr>
            </a:lvl9pPr>
          </a:lstStyle>
          <a:p>
            <a:pPr algn="r" eaLnBrk="1" hangingPunct="1">
              <a:buClr>
                <a:srgbClr val="000000"/>
              </a:buClr>
              <a:buSzPct val="100000"/>
              <a:buFont typeface="Arial" panose="020B0604020202020204" pitchFamily="34" charset="0"/>
              <a:buNone/>
            </a:pPr>
            <a:fld id="{7F094590-6BC7-4287-8A0D-04D8D8A81F70}" type="slidenum">
              <a:rPr lang="en-GB" altLang="cs-CZ" sz="1200" b="0" i="0">
                <a:solidFill>
                  <a:srgbClr val="000000"/>
                </a:solidFill>
              </a:rPr>
              <a:pPr algn="r" eaLnBrk="1" hangingPunct="1">
                <a:buClr>
                  <a:srgbClr val="000000"/>
                </a:buClr>
                <a:buSzPct val="100000"/>
                <a:buFont typeface="Arial" panose="020B0604020202020204" pitchFamily="34" charset="0"/>
                <a:buNone/>
              </a:pPr>
              <a:t>8</a:t>
            </a:fld>
            <a:endParaRPr lang="en-GB" altLang="cs-CZ" sz="1200" b="0" i="0">
              <a:solidFill>
                <a:srgbClr val="000000"/>
              </a:solidFill>
            </a:endParaRPr>
          </a:p>
        </p:txBody>
      </p:sp>
      <p:sp>
        <p:nvSpPr>
          <p:cNvPr id="523271" name="Text Box 7">
            <a:extLst>
              <a:ext uri="{FF2B5EF4-FFF2-40B4-BE49-F238E27FC236}">
                <a16:creationId xmlns:a16="http://schemas.microsoft.com/office/drawing/2014/main" id="{C3133D7A-A709-4E8A-8158-14A20EEB6D07}"/>
              </a:ext>
            </a:extLst>
          </p:cNvPr>
          <p:cNvSpPr txBox="1">
            <a:spLocks noChangeArrowheads="1"/>
          </p:cNvSpPr>
          <p:nvPr/>
        </p:nvSpPr>
        <p:spPr bwMode="auto">
          <a:xfrm>
            <a:off x="1122363" y="676275"/>
            <a:ext cx="4489450" cy="33829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3561" name="Text Box 8"/>
          <p:cNvSpPr>
            <a:spLocks noGrp="1" noChangeArrowheads="1"/>
          </p:cNvSpPr>
          <p:nvPr>
            <p:ph type="body"/>
          </p:nvPr>
        </p:nvSpPr>
        <p:spPr>
          <a:xfrm>
            <a:off x="673100" y="4284663"/>
            <a:ext cx="5387975" cy="4059237"/>
          </a:xfrm>
          <a:noFill/>
          <a:extLst>
            <a:ext uri="{91240B29-F687-4F45-9708-019B960494DF}">
              <a14:hiddenLine xmlns:a14="http://schemas.microsoft.com/office/drawing/2010/main" w="9525">
                <a:solidFill>
                  <a:srgbClr val="000000"/>
                </a:solidFill>
                <a:round/>
                <a:headEnd/>
                <a:tailEnd/>
              </a14:hiddenLine>
            </a:ext>
          </a:extLst>
        </p:spPr>
        <p:txBody>
          <a:bodyPr lIns="90023" tIns="45011" rIns="90023" bIns="45011"/>
          <a:lstStyle/>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--Do not go blind trying to read the tiny text here --</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IBM and a number of our customers have engaged in a pioneering effort in the area of data governance.  We’ve formed the DG council under the leadership of Steve Adler.  </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Council has thoroughly examined the whole playing field of DG and developed a maturity model that 1) defines the different aspects of DG as reflected by these 11 categories.well as the key indicators within each aspect and 2) a set of maturity indicators for these categories.</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Maturity model is patterned on the SW Eng’g Institute’s Capability Maturity Model.</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Having an assessment of where you currently are, and provides a framework of where you want to be.  Based on goals and structure of an org drives which category to attack first and what maturity level they choose to achieve.</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Not everyone attacks all levels at the same time.  And measurement is at a category level, not across the board.  Where you are, and where you want to be, is the choice of your organization.</a:t>
            </a:r>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cs-CZ" sz="1000" smtClean="0"/>
          </a:p>
          <a:p>
            <a:pPr defTabSz="457200" eaLnBrk="1" hangingPunct="1">
              <a:spcBef>
                <a:spcPts val="3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1000" smtClean="0"/>
              <a:t>When you have a maturity model, it goes along with an Assessment Process – and GBS has excellent practice around it</a:t>
            </a:r>
          </a:p>
        </p:txBody>
      </p:sp>
    </p:spTree>
    <p:extLst>
      <p:ext uri="{BB962C8B-B14F-4D97-AF65-F5344CB8AC3E}">
        <p14:creationId xmlns:p14="http://schemas.microsoft.com/office/powerpoint/2010/main" val="207889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buClrTx/>
              <a:buFontTx/>
              <a:buNone/>
            </a:pPr>
            <a:fld id="{FA0FFAFC-CD1C-492C-83DE-1E983309CF49}" type="slidenum">
              <a:rPr lang="en-US" altLang="cs-CZ" sz="1200" b="0" i="0">
                <a:solidFill>
                  <a:schemeClr val="tx1"/>
                </a:solidFill>
              </a:rPr>
              <a:pPr>
                <a:buClrTx/>
                <a:buFontTx/>
                <a:buNone/>
              </a:pPr>
              <a:t>9</a:t>
            </a:fld>
            <a:endParaRPr lang="en-US" altLang="cs-CZ" sz="1200" b="0" i="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lnSpc>
                <a:spcPct val="80000"/>
              </a:lnSpc>
            </a:pPr>
            <a:r>
              <a:rPr lang="en-US" altLang="cs-CZ" sz="900" smtClean="0"/>
              <a:t>This slide shows how a history of metadata and how the solutions have evolved and transformed over the last 30 years.  It started back in the early 1970’s with products like IBM’s Data Dictionary for the mainframe.  In the 1980’s, the IBM AD cycle project was an attempt at a quorum of groups to consolidate metadata into a single enterprise repository. Then in the 1990’s, there was another attempt to build another consolidated repository with applied standards – unfortunately, with very limited success. Just before the turn of the century, people moved to community focused repositories as the number of applications within an enterprise began to sky-rocket. These were huge projects costing millions of $ to maintain and manage. In the early 21</a:t>
            </a:r>
            <a:r>
              <a:rPr lang="en-US" altLang="cs-CZ" sz="900" baseline="30000" smtClean="0"/>
              <a:t>st</a:t>
            </a:r>
            <a:r>
              <a:rPr lang="en-US" altLang="cs-CZ" sz="900" smtClean="0"/>
              <a:t> century, an attempt to make things more containable and focused, there began several attempts at designing data warehousing specific repositories - for example with products like MetaStage (from Ascential).  Then IBM decided to acquire Ascential for a new metadata foundation they were building for their 8.x release.  In the meantime, federated metadata repositories started to appear at this same time driven by the increase in SOA projects and the need to promote these new enterprise services via registries. The company Unicorn had a federated repository so IBM acquired Unicorn for their in-depth engineering expertise and partnered them with the Ascential acquisition to complete their new unified data integration metadata architecture. </a:t>
            </a:r>
          </a:p>
          <a:p>
            <a:pPr eaLnBrk="1" hangingPunct="1">
              <a:lnSpc>
                <a:spcPct val="80000"/>
              </a:lnSpc>
            </a:pPr>
            <a:endParaRPr lang="en-US" altLang="cs-CZ" sz="900" b="1" i="1" smtClean="0"/>
          </a:p>
          <a:p>
            <a:pPr eaLnBrk="1" hangingPunct="1">
              <a:lnSpc>
                <a:spcPct val="80000"/>
              </a:lnSpc>
            </a:pPr>
            <a:r>
              <a:rPr lang="en-US" altLang="cs-CZ" sz="900" b="1" i="1" smtClean="0"/>
              <a:t>Over this time, IBM has learned that </a:t>
            </a:r>
            <a:r>
              <a:rPr lang="en-US" altLang="cs-CZ" sz="900" smtClean="0"/>
              <a:t>metadata integration is significantly complex and difficult because it requires the organization to gather information spread across multiple processes, consolidate it into a single storage area and then reconnect the information with multiple user viewpoints to deliver additional value to downstream users and processes.  While a difficult problem to solve, being able to instantly share information across not only multiple user roles and tasks but also across multiple integration processes and projects allows companies to take full advantage of their investments and streamline the overall efficiency of their development process. The IBM InfoSphere Information Server platform was designed to facilitate this type of meaningful integration, allowing organizations to focus on solving complex business problems rather than integrating separate profiling, cleansing and extract, transform and load (ETL) data technologies.</a:t>
            </a:r>
          </a:p>
          <a:p>
            <a:pPr eaLnBrk="1" hangingPunct="1">
              <a:lnSpc>
                <a:spcPct val="80000"/>
              </a:lnSpc>
            </a:pPr>
            <a:endParaRPr lang="en-US" altLang="cs-CZ" sz="800" smtClean="0"/>
          </a:p>
          <a:p>
            <a:pPr eaLnBrk="1" hangingPunct="1">
              <a:lnSpc>
                <a:spcPct val="80000"/>
              </a:lnSpc>
            </a:pPr>
            <a:r>
              <a:rPr lang="en-US" altLang="cs-CZ" sz="800" smtClean="0"/>
              <a:t>1980 Many Vendors Unable to agree on standard 800 page spec Impractical solution – too many cooks</a:t>
            </a:r>
          </a:p>
          <a:p>
            <a:pPr eaLnBrk="1" hangingPunct="1">
              <a:lnSpc>
                <a:spcPct val="80000"/>
              </a:lnSpc>
            </a:pPr>
            <a:endParaRPr lang="en-US" altLang="cs-CZ" sz="800" smtClean="0"/>
          </a:p>
          <a:p>
            <a:pPr eaLnBrk="1" hangingPunct="1">
              <a:lnSpc>
                <a:spcPct val="80000"/>
              </a:lnSpc>
            </a:pPr>
            <a:r>
              <a:rPr lang="en-US" altLang="cs-CZ" sz="800" smtClean="0"/>
              <a:t>1990 Consolidation to central repository using parsers, bridges and generators.Semi-automated and required admin + changes to system development life cycle methodologies</a:t>
            </a:r>
          </a:p>
          <a:p>
            <a:pPr eaLnBrk="1" hangingPunct="1">
              <a:lnSpc>
                <a:spcPct val="80000"/>
              </a:lnSpc>
            </a:pPr>
            <a:r>
              <a:rPr lang="en-US" altLang="cs-CZ" sz="800" smtClean="0"/>
              <a:t>one-third failed miserably;one-third succeeded only marginally (by using the repository for data architecture or a single key mission-critical application)</a:t>
            </a:r>
          </a:p>
          <a:p>
            <a:pPr eaLnBrk="1" hangingPunct="1">
              <a:lnSpc>
                <a:spcPct val="80000"/>
              </a:lnSpc>
            </a:pPr>
            <a:r>
              <a:rPr lang="en-US" altLang="cs-CZ" sz="800" smtClean="0"/>
              <a:t>One third demonstrated a good ROI</a:t>
            </a:r>
          </a:p>
          <a:p>
            <a:pPr eaLnBrk="1" hangingPunct="1">
              <a:lnSpc>
                <a:spcPct val="80000"/>
              </a:lnSpc>
            </a:pPr>
            <a:endParaRPr lang="en-US" altLang="cs-CZ" sz="800" smtClean="0"/>
          </a:p>
          <a:p>
            <a:pPr eaLnBrk="1" hangingPunct="1">
              <a:lnSpc>
                <a:spcPct val="80000"/>
              </a:lnSpc>
            </a:pPr>
            <a:r>
              <a:rPr lang="en-US" altLang="cs-CZ" sz="800" smtClean="0"/>
              <a:t>2000 $50 million to $100 million mainly maintenance and most organizations decided live with metadata definitions in multiple technologies, and</a:t>
            </a:r>
          </a:p>
          <a:p>
            <a:pPr eaLnBrk="1" hangingPunct="1">
              <a:lnSpc>
                <a:spcPct val="80000"/>
              </a:lnSpc>
            </a:pPr>
            <a:r>
              <a:rPr lang="en-US" altLang="cs-CZ" sz="800" smtClean="0"/>
              <a:t>coordinate and synchronize metadata across the tools in a more manual, multiprocess way.</a:t>
            </a:r>
          </a:p>
          <a:p>
            <a:pPr eaLnBrk="1" hangingPunct="1">
              <a:lnSpc>
                <a:spcPct val="80000"/>
              </a:lnSpc>
            </a:pPr>
            <a:endParaRPr lang="en-US" altLang="cs-CZ" sz="800" smtClean="0"/>
          </a:p>
          <a:p>
            <a:pPr eaLnBrk="1" hangingPunct="1">
              <a:lnSpc>
                <a:spcPct val="80000"/>
              </a:lnSpc>
            </a:pPr>
            <a:r>
              <a:rPr lang="en-US" altLang="cs-CZ" sz="800" smtClean="0"/>
              <a:t>2002 less-ambitious more-scoped metadata management solutionsleading tools supported bridging metadata between technologies such as data</a:t>
            </a:r>
          </a:p>
          <a:p>
            <a:pPr eaLnBrk="1" hangingPunct="1">
              <a:lnSpc>
                <a:spcPct val="80000"/>
              </a:lnSpc>
            </a:pPr>
            <a:r>
              <a:rPr lang="en-US" altLang="cs-CZ" sz="800" smtClean="0"/>
              <a:t>modelling/database design, data transformation (extraction, transformation and loading) and business intelligence tools</a:t>
            </a:r>
          </a:p>
          <a:p>
            <a:pPr eaLnBrk="1" hangingPunct="1">
              <a:lnSpc>
                <a:spcPct val="80000"/>
              </a:lnSpc>
            </a:pPr>
            <a:endParaRPr lang="en-US" altLang="cs-CZ" sz="800" smtClean="0"/>
          </a:p>
          <a:p>
            <a:pPr eaLnBrk="1" hangingPunct="1">
              <a:lnSpc>
                <a:spcPct val="80000"/>
              </a:lnSpc>
            </a:pPr>
            <a:r>
              <a:rPr lang="en-US" altLang="cs-CZ" sz="800" smtClean="0"/>
              <a:t>SOA’s metadata related to business services, runtime workflow and orchestration technologies, and</a:t>
            </a:r>
          </a:p>
          <a:p>
            <a:pPr eaLnBrk="1" hangingPunct="1">
              <a:lnSpc>
                <a:spcPct val="80000"/>
              </a:lnSpc>
            </a:pPr>
            <a:r>
              <a:rPr lang="en-US" altLang="cs-CZ" sz="800" smtClean="0"/>
              <a:t>Java and .NET components led to an increased interest in metadata management. </a:t>
            </a:r>
          </a:p>
          <a:p>
            <a:pPr eaLnBrk="1" hangingPunct="1">
              <a:lnSpc>
                <a:spcPct val="80000"/>
              </a:lnSpc>
            </a:pPr>
            <a:r>
              <a:rPr lang="en-US" altLang="cs-CZ" sz="800" smtClean="0"/>
              <a:t>understand how software and data services related to business processes workflows, and the requirement to publish, reuse and govern these services.</a:t>
            </a:r>
          </a:p>
          <a:p>
            <a:pPr eaLnBrk="1" hangingPunct="1">
              <a:lnSpc>
                <a:spcPct val="80000"/>
              </a:lnSpc>
            </a:pPr>
            <a:endParaRPr lang="en-US" altLang="cs-CZ" sz="800" smtClean="0"/>
          </a:p>
        </p:txBody>
      </p:sp>
    </p:spTree>
    <p:extLst>
      <p:ext uri="{BB962C8B-B14F-4D97-AF65-F5344CB8AC3E}">
        <p14:creationId xmlns:p14="http://schemas.microsoft.com/office/powerpoint/2010/main" val="124304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smtClean="0"/>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FD1C6B-9DAF-4155-9968-987BC836E625}"/>
              </a:ext>
            </a:extLst>
          </p:cNvPr>
          <p:cNvSpPr>
            <a:spLocks noGrp="1"/>
          </p:cNvSpPr>
          <p:nvPr>
            <p:ph type="title"/>
          </p:nvPr>
        </p:nvSpPr>
        <p:spPr>
          <a:xfrm>
            <a:off x="157803" y="756127"/>
            <a:ext cx="9642625" cy="549592"/>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7AD4706F-18FD-4140-ADE6-CDED0F62E186}"/>
              </a:ext>
            </a:extLst>
          </p:cNvPr>
          <p:cNvSpPr>
            <a:spLocks noGrp="1"/>
          </p:cNvSpPr>
          <p:nvPr>
            <p:ph type="body" sz="half" idx="1"/>
          </p:nvPr>
        </p:nvSpPr>
        <p:spPr>
          <a:xfrm>
            <a:off x="802005" y="1428239"/>
            <a:ext cx="4457440"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F96A2CF-8EE0-41C7-A2BC-1F570BAAC2FE}"/>
              </a:ext>
            </a:extLst>
          </p:cNvPr>
          <p:cNvSpPr>
            <a:spLocks noGrp="1"/>
          </p:cNvSpPr>
          <p:nvPr>
            <p:ph sz="half" idx="2"/>
          </p:nvPr>
        </p:nvSpPr>
        <p:spPr>
          <a:xfrm>
            <a:off x="5437669" y="1428239"/>
            <a:ext cx="4457439"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a:extLst>
              <a:ext uri="{FF2B5EF4-FFF2-40B4-BE49-F238E27FC236}">
                <a16:creationId xmlns:a16="http://schemas.microsoft.com/office/drawing/2014/main" id="{4D3BCA40-738C-47D4-9401-00144B3413E1}"/>
              </a:ext>
            </a:extLst>
          </p:cNvPr>
          <p:cNvSpPr>
            <a:spLocks noGrp="1"/>
          </p:cNvSpPr>
          <p:nvPr>
            <p:ph type="sldNum" sz="quarter" idx="10"/>
          </p:nvPr>
        </p:nvSpPr>
        <p:spPr>
          <a:xfrm>
            <a:off x="848418" y="7216457"/>
            <a:ext cx="978371" cy="353559"/>
          </a:xfrm>
        </p:spPr>
        <p:txBody>
          <a:bodyPr/>
          <a:lstStyle>
            <a:lvl1pPr>
              <a:defRPr smtClean="0"/>
            </a:lvl1pPr>
          </a:lstStyle>
          <a:p>
            <a:pPr>
              <a:defRPr/>
            </a:pPr>
            <a:fld id="{06C531EA-4E26-4494-BB0C-4A3FE6F0292A}" type="slidenum">
              <a:rPr lang="en-US" altLang="en-US"/>
              <a:pPr>
                <a:defRPr/>
              </a:pPr>
              <a:t>‹#›</a:t>
            </a:fld>
            <a:endParaRPr lang="en-US" altLang="en-US"/>
          </a:p>
        </p:txBody>
      </p:sp>
    </p:spTree>
    <p:extLst>
      <p:ext uri="{BB962C8B-B14F-4D97-AF65-F5344CB8AC3E}">
        <p14:creationId xmlns:p14="http://schemas.microsoft.com/office/powerpoint/2010/main" val="3983675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A64A0E-53FF-4827-97AF-8C2FF4DF27FE}"/>
              </a:ext>
            </a:extLst>
          </p:cNvPr>
          <p:cNvSpPr>
            <a:spLocks noGrp="1"/>
          </p:cNvSpPr>
          <p:nvPr>
            <p:ph type="title"/>
          </p:nvPr>
        </p:nvSpPr>
        <p:spPr>
          <a:xfrm>
            <a:off x="157803" y="756127"/>
            <a:ext cx="9642625" cy="549592"/>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77DCF8FD-E011-4690-93B1-DDB99CEFC087}"/>
              </a:ext>
            </a:extLst>
          </p:cNvPr>
          <p:cNvSpPr>
            <a:spLocks noGrp="1"/>
          </p:cNvSpPr>
          <p:nvPr>
            <p:ph type="body" sz="half" idx="1"/>
          </p:nvPr>
        </p:nvSpPr>
        <p:spPr>
          <a:xfrm>
            <a:off x="802005" y="1428239"/>
            <a:ext cx="4457440"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A84C6E20-9F9B-4A07-9CB2-7ACC7C951492}"/>
              </a:ext>
            </a:extLst>
          </p:cNvPr>
          <p:cNvSpPr>
            <a:spLocks noGrp="1"/>
          </p:cNvSpPr>
          <p:nvPr>
            <p:ph sz="quarter" idx="2"/>
          </p:nvPr>
        </p:nvSpPr>
        <p:spPr>
          <a:xfrm>
            <a:off x="5437669" y="1428238"/>
            <a:ext cx="4457439" cy="206709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a:extLst>
              <a:ext uri="{FF2B5EF4-FFF2-40B4-BE49-F238E27FC236}">
                <a16:creationId xmlns:a16="http://schemas.microsoft.com/office/drawing/2014/main" id="{496C1825-4F72-49C9-AE29-BFFD4485AC63}"/>
              </a:ext>
            </a:extLst>
          </p:cNvPr>
          <p:cNvSpPr>
            <a:spLocks noGrp="1"/>
          </p:cNvSpPr>
          <p:nvPr>
            <p:ph sz="quarter" idx="3"/>
          </p:nvPr>
        </p:nvSpPr>
        <p:spPr>
          <a:xfrm>
            <a:off x="5437669" y="3663363"/>
            <a:ext cx="4457439" cy="20670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číslo snímku 5">
            <a:extLst>
              <a:ext uri="{FF2B5EF4-FFF2-40B4-BE49-F238E27FC236}">
                <a16:creationId xmlns:a16="http://schemas.microsoft.com/office/drawing/2014/main" id="{D665C5A4-78ED-45B1-B5CD-7E4CD9887E15}"/>
              </a:ext>
            </a:extLst>
          </p:cNvPr>
          <p:cNvSpPr>
            <a:spLocks noGrp="1"/>
          </p:cNvSpPr>
          <p:nvPr>
            <p:ph type="sldNum" sz="quarter" idx="10"/>
          </p:nvPr>
        </p:nvSpPr>
        <p:spPr>
          <a:xfrm>
            <a:off x="848418" y="7216457"/>
            <a:ext cx="978371" cy="353559"/>
          </a:xfrm>
        </p:spPr>
        <p:txBody>
          <a:bodyPr/>
          <a:lstStyle>
            <a:lvl1pPr>
              <a:defRPr smtClean="0"/>
            </a:lvl1pPr>
          </a:lstStyle>
          <a:p>
            <a:pPr>
              <a:defRPr/>
            </a:pPr>
            <a:fld id="{6EFA17B8-C9EB-4C37-8E3C-658E989420CA}" type="slidenum">
              <a:rPr lang="en-US" altLang="en-US"/>
              <a:pPr>
                <a:defRPr/>
              </a:pPr>
              <a:t>‹#›</a:t>
            </a:fld>
            <a:endParaRPr lang="en-US" altLang="en-US"/>
          </a:p>
        </p:txBody>
      </p:sp>
    </p:spTree>
    <p:extLst>
      <p:ext uri="{BB962C8B-B14F-4D97-AF65-F5344CB8AC3E}">
        <p14:creationId xmlns:p14="http://schemas.microsoft.com/office/powerpoint/2010/main" val="374961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26610-1F1E-4153-B20A-4F8977F29301}"/>
              </a:ext>
            </a:extLst>
          </p:cNvPr>
          <p:cNvSpPr>
            <a:spLocks noGrp="1"/>
          </p:cNvSpPr>
          <p:nvPr>
            <p:ph type="title"/>
          </p:nvPr>
        </p:nvSpPr>
        <p:spPr>
          <a:xfrm>
            <a:off x="157803" y="756127"/>
            <a:ext cx="9642625" cy="549592"/>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82FCFEB4-B222-4987-B1C4-0E04F003CA52}"/>
              </a:ext>
            </a:extLst>
          </p:cNvPr>
          <p:cNvSpPr>
            <a:spLocks noGrp="1"/>
          </p:cNvSpPr>
          <p:nvPr>
            <p:ph type="tbl" idx="1"/>
          </p:nvPr>
        </p:nvSpPr>
        <p:spPr>
          <a:xfrm>
            <a:off x="802006" y="1428239"/>
            <a:ext cx="9093103" cy="4302219"/>
          </a:xfrm>
        </p:spPr>
        <p:txBody>
          <a:bodyPr/>
          <a:lstStyle/>
          <a:p>
            <a:pPr lvl="0"/>
            <a:endParaRPr lang="cs-CZ" noProof="0"/>
          </a:p>
        </p:txBody>
      </p:sp>
      <p:sp>
        <p:nvSpPr>
          <p:cNvPr id="4" name="Zástupný symbol pro číslo snímku 3">
            <a:extLst>
              <a:ext uri="{FF2B5EF4-FFF2-40B4-BE49-F238E27FC236}">
                <a16:creationId xmlns:a16="http://schemas.microsoft.com/office/drawing/2014/main" id="{FEE30D19-4F79-462B-838A-47B550B04BD0}"/>
              </a:ext>
            </a:extLst>
          </p:cNvPr>
          <p:cNvSpPr>
            <a:spLocks noGrp="1"/>
          </p:cNvSpPr>
          <p:nvPr>
            <p:ph type="sldNum" sz="quarter" idx="10"/>
          </p:nvPr>
        </p:nvSpPr>
        <p:spPr>
          <a:xfrm>
            <a:off x="848418" y="7216457"/>
            <a:ext cx="978371" cy="353559"/>
          </a:xfrm>
        </p:spPr>
        <p:txBody>
          <a:bodyPr/>
          <a:lstStyle>
            <a:lvl1pPr>
              <a:defRPr smtClean="0"/>
            </a:lvl1pPr>
          </a:lstStyle>
          <a:p>
            <a:pPr>
              <a:defRPr/>
            </a:pPr>
            <a:fld id="{889D4784-898F-4286-ADD2-118D47457FCE}" type="slidenum">
              <a:rPr lang="en-US" altLang="en-US"/>
              <a:pPr>
                <a:defRPr/>
              </a:pPr>
              <a:t>‹#›</a:t>
            </a:fld>
            <a:endParaRPr lang="en-US" altLang="en-US"/>
          </a:p>
        </p:txBody>
      </p:sp>
    </p:spTree>
    <p:extLst>
      <p:ext uri="{BB962C8B-B14F-4D97-AF65-F5344CB8AC3E}">
        <p14:creationId xmlns:p14="http://schemas.microsoft.com/office/powerpoint/2010/main" val="16816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smtClean="0"/>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t>03.03.2019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t>03.03.2019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t>03.03.2019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t>03.03.2019</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14.xml"/><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4.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9.png"/><Relationship Id="rId1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9.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wmf"/><Relationship Id="rId4" Type="http://schemas.openxmlformats.org/officeDocument/2006/relationships/image" Target="../media/image62.jpe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jpeg"/><Relationship Id="rId12"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p:txBody>
          <a:bodyPr/>
          <a:lstStyle/>
          <a:p>
            <a:r>
              <a:rPr lang="en-US" altLang="cs-CZ" sz="8000" dirty="0"/>
              <a:t>Metadata</a:t>
            </a:r>
          </a:p>
        </p:txBody>
      </p:sp>
      <p:sp>
        <p:nvSpPr>
          <p:cNvPr id="8195" name="Podnadpis 2"/>
          <p:cNvSpPr>
            <a:spLocks noGrp="1" noChangeArrowheads="1"/>
          </p:cNvSpPr>
          <p:nvPr>
            <p:ph type="subTitle" idx="1"/>
          </p:nvPr>
        </p:nvSpPr>
        <p:spPr bwMode="auto"/>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664525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GB" altLang="cs-CZ" smtClean="0"/>
              <a:t>Metadata Life Cycle</a:t>
            </a:r>
          </a:p>
        </p:txBody>
      </p:sp>
      <p:pic>
        <p:nvPicPr>
          <p:cNvPr id="26627" name="Picture 2" descr="water_cycle"/>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250" t="5550" r="8333" b="4279"/>
          <a:stretch>
            <a:fillRect/>
          </a:stretch>
        </p:blipFill>
        <p:spPr bwMode="auto">
          <a:xfrm>
            <a:off x="1734097" y="1680280"/>
            <a:ext cx="6889150" cy="546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26339" name="Group 3"/>
          <p:cNvGrpSpPr>
            <a:grpSpLocks/>
          </p:cNvGrpSpPr>
          <p:nvPr/>
        </p:nvGrpSpPr>
        <p:grpSpPr bwMode="auto">
          <a:xfrm>
            <a:off x="4590574" y="3259044"/>
            <a:ext cx="5628940" cy="2117854"/>
            <a:chOff x="2448" y="1862"/>
            <a:chExt cx="3216" cy="1210"/>
          </a:xfrm>
        </p:grpSpPr>
        <p:sp>
          <p:nvSpPr>
            <p:cNvPr id="26632" name="AutoShape 4"/>
            <p:cNvSpPr>
              <a:spLocks noChangeArrowheads="1"/>
            </p:cNvSpPr>
            <p:nvPr/>
          </p:nvSpPr>
          <p:spPr bwMode="auto">
            <a:xfrm>
              <a:off x="4364" y="1862"/>
              <a:ext cx="1300" cy="634"/>
            </a:xfrm>
            <a:prstGeom prst="wedgeEllipseCallout">
              <a:avLst>
                <a:gd name="adj1" fmla="val -55079"/>
                <a:gd name="adj2" fmla="val 82806"/>
              </a:avLst>
            </a:prstGeom>
            <a:solidFill>
              <a:schemeClr val="accent1"/>
            </a:solidFill>
            <a:ln w="57150" algn="ctr">
              <a:solidFill>
                <a:schemeClr val="tx1">
                  <a:alpha val="5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t>InfoSphere Information Server Metadata</a:t>
              </a:r>
            </a:p>
            <a:p>
              <a:pPr algn="ctr" eaLnBrk="1" hangingPunct="1">
                <a:buClrTx/>
                <a:buFontTx/>
                <a:buNone/>
              </a:pPr>
              <a:endParaRPr lang="en-US" altLang="cs-CZ" sz="1323"/>
            </a:p>
          </p:txBody>
        </p:sp>
        <p:sp>
          <p:nvSpPr>
            <p:cNvPr id="526341" name="Oval 5">
              <a:extLst>
                <a:ext uri="{FF2B5EF4-FFF2-40B4-BE49-F238E27FC236}">
                  <a16:creationId xmlns:a16="http://schemas.microsoft.com/office/drawing/2014/main" id="{6F4C69A2-3B44-4AC6-BBA1-4897DD29A529}"/>
                </a:ext>
              </a:extLst>
            </p:cNvPr>
            <p:cNvSpPr>
              <a:spLocks noChangeArrowheads="1"/>
            </p:cNvSpPr>
            <p:nvPr/>
          </p:nvSpPr>
          <p:spPr bwMode="auto">
            <a:xfrm>
              <a:off x="3557" y="2743"/>
              <a:ext cx="1099" cy="329"/>
            </a:xfrm>
            <a:prstGeom prst="ellipse">
              <a:avLst/>
            </a:prstGeom>
            <a:noFill/>
            <a:ln w="57150" algn="ctr">
              <a:solidFill>
                <a:schemeClr val="tx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634" name="AutoShape 6"/>
            <p:cNvSpPr>
              <a:spLocks noChangeArrowheads="1"/>
            </p:cNvSpPr>
            <p:nvPr/>
          </p:nvSpPr>
          <p:spPr bwMode="auto">
            <a:xfrm>
              <a:off x="2448" y="2064"/>
              <a:ext cx="1589" cy="397"/>
            </a:xfrm>
            <a:prstGeom prst="wedgeEllipseCallout">
              <a:avLst>
                <a:gd name="adj1" fmla="val 26528"/>
                <a:gd name="adj2" fmla="val 133375"/>
              </a:avLst>
            </a:prstGeom>
            <a:solidFill>
              <a:schemeClr val="accent1"/>
            </a:solidFill>
            <a:ln w="57150" algn="ctr">
              <a:solidFill>
                <a:schemeClr val="tx1">
                  <a:alpha val="5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t>IBM Clean, controlled metadata supply</a:t>
              </a:r>
            </a:p>
          </p:txBody>
        </p:sp>
      </p:grpSp>
      <p:grpSp>
        <p:nvGrpSpPr>
          <p:cNvPr id="526344" name="Group 8"/>
          <p:cNvGrpSpPr>
            <a:grpSpLocks/>
          </p:cNvGrpSpPr>
          <p:nvPr/>
        </p:nvGrpSpPr>
        <p:grpSpPr bwMode="auto">
          <a:xfrm>
            <a:off x="977971" y="5854728"/>
            <a:ext cx="3864645" cy="1034422"/>
            <a:chOff x="384" y="3345"/>
            <a:chExt cx="2208" cy="591"/>
          </a:xfrm>
        </p:grpSpPr>
        <p:sp>
          <p:nvSpPr>
            <p:cNvPr id="26630" name="AutoShape 9"/>
            <p:cNvSpPr>
              <a:spLocks noChangeArrowheads="1"/>
            </p:cNvSpPr>
            <p:nvPr/>
          </p:nvSpPr>
          <p:spPr bwMode="auto">
            <a:xfrm>
              <a:off x="384" y="3504"/>
              <a:ext cx="1008" cy="432"/>
            </a:xfrm>
            <a:prstGeom prst="wedgeEllipseCallout">
              <a:avLst>
                <a:gd name="adj1" fmla="val 67856"/>
                <a:gd name="adj2" fmla="val -32639"/>
              </a:avLst>
            </a:prstGeom>
            <a:solidFill>
              <a:schemeClr val="accent1"/>
            </a:solidFill>
            <a:ln w="57150" algn="ctr">
              <a:solidFill>
                <a:schemeClr val="tx1">
                  <a:alpha val="50195"/>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t>Enterprise Repositories</a:t>
              </a:r>
            </a:p>
          </p:txBody>
        </p:sp>
        <p:sp>
          <p:nvSpPr>
            <p:cNvPr id="526346" name="Oval 10">
              <a:extLst>
                <a:ext uri="{FF2B5EF4-FFF2-40B4-BE49-F238E27FC236}">
                  <a16:creationId xmlns:a16="http://schemas.microsoft.com/office/drawing/2014/main" id="{0B9FFAD8-18CB-451E-B7EF-9D35C409C6D9}"/>
                </a:ext>
              </a:extLst>
            </p:cNvPr>
            <p:cNvSpPr>
              <a:spLocks noChangeArrowheads="1"/>
            </p:cNvSpPr>
            <p:nvPr/>
          </p:nvSpPr>
          <p:spPr bwMode="auto">
            <a:xfrm>
              <a:off x="1680" y="3345"/>
              <a:ext cx="912" cy="432"/>
            </a:xfrm>
            <a:prstGeom prst="ellipse">
              <a:avLst/>
            </a:prstGeom>
            <a:noFill/>
            <a:ln w="57150" algn="ctr">
              <a:solidFill>
                <a:schemeClr val="tx1">
                  <a:alpha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26211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63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6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cs-CZ" smtClean="0"/>
              <a:t>Why Businesses Care</a:t>
            </a:r>
          </a:p>
        </p:txBody>
      </p:sp>
      <p:pic>
        <p:nvPicPr>
          <p:cNvPr id="28675" name="Picture 3" descr="cartoo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769" y="1762545"/>
            <a:ext cx="7151694" cy="53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478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CAFCFC63-BAF9-42B6-8F16-C2B49EE817A0}"/>
              </a:ext>
            </a:extLst>
          </p:cNvPr>
          <p:cNvSpPr>
            <a:spLocks noGrp="1" noChangeArrowheads="1"/>
          </p:cNvSpPr>
          <p:nvPr>
            <p:ph type="title"/>
          </p:nvPr>
        </p:nvSpPr>
        <p:spPr>
          <a:xfrm>
            <a:off x="503642" y="763127"/>
            <a:ext cx="9336059" cy="525088"/>
          </a:xfrm>
        </p:spPr>
        <p:txBody>
          <a:bodyPr rtlCol="0">
            <a:normAutofit fontScale="90000"/>
          </a:bodyPr>
          <a:lstStyle/>
          <a:p>
            <a:pPr fontAlgn="auto">
              <a:spcAft>
                <a:spcPts val="0"/>
              </a:spcAft>
              <a:defRPr/>
            </a:pPr>
            <a:r>
              <a:rPr lang="en-US" altLang="cs-CZ"/>
              <a:t>Metadata Business Challenges</a:t>
            </a:r>
          </a:p>
        </p:txBody>
      </p:sp>
      <p:sp>
        <p:nvSpPr>
          <p:cNvPr id="30723" name="Rectangle 3"/>
          <p:cNvSpPr>
            <a:spLocks noGrp="1" noChangeArrowheads="1"/>
          </p:cNvSpPr>
          <p:nvPr>
            <p:ph idx="1"/>
          </p:nvPr>
        </p:nvSpPr>
        <p:spPr bwMode="auto">
          <a:xfrm>
            <a:off x="305859" y="1398484"/>
            <a:ext cx="9288801" cy="1270712"/>
          </a:xfrm>
        </p:spPr>
        <p:txBody>
          <a:bodyPr wrap="square" numCol="1" anchor="t" anchorCtr="0" compatLnSpc="1">
            <a:prstTxWarp prst="textNoShape">
              <a:avLst/>
            </a:prstTxWarp>
          </a:bodyPr>
          <a:lstStyle/>
          <a:p>
            <a:pPr>
              <a:lnSpc>
                <a:spcPct val="80000"/>
              </a:lnSpc>
              <a:buFontTx/>
              <a:buNone/>
            </a:pPr>
            <a:r>
              <a:rPr lang="en-US" altLang="cs-CZ" sz="1764" i="1"/>
              <a:t>	Metadata is naturally a very complex subject which virtually all organizations address at some point and time.  Some successfully and some unsuccessfully.</a:t>
            </a:r>
          </a:p>
          <a:p>
            <a:pPr>
              <a:lnSpc>
                <a:spcPct val="80000"/>
              </a:lnSpc>
              <a:buFontTx/>
              <a:buNone/>
            </a:pPr>
            <a:r>
              <a:rPr lang="en-US" altLang="cs-CZ" sz="1764"/>
              <a:t>	</a:t>
            </a:r>
            <a:r>
              <a:rPr lang="en-US" altLang="cs-CZ" sz="1544" u="sng"/>
              <a:t>Key challenges:</a:t>
            </a:r>
          </a:p>
          <a:p>
            <a:pPr>
              <a:lnSpc>
                <a:spcPct val="80000"/>
              </a:lnSpc>
              <a:buFontTx/>
              <a:buNone/>
            </a:pPr>
            <a:endParaRPr lang="en-US" altLang="cs-CZ" sz="1544" u="sng"/>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93" y="2509919"/>
            <a:ext cx="4365229" cy="35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Rectangle 5"/>
          <p:cNvSpPr>
            <a:spLocks noChangeArrowheads="1"/>
          </p:cNvSpPr>
          <p:nvPr/>
        </p:nvSpPr>
        <p:spPr bwMode="auto">
          <a:xfrm>
            <a:off x="305858" y="2352393"/>
            <a:ext cx="5637692" cy="436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chemeClr val="tx1"/>
              </a:buClr>
              <a:buFontTx/>
              <a:buChar char="•"/>
            </a:pPr>
            <a:r>
              <a:rPr lang="en-US" altLang="cs-CZ" sz="1323">
                <a:latin typeface="Arial" panose="020B0604020202020204" pitchFamily="34" charset="0"/>
              </a:rPr>
              <a:t>Obtaining agreement on what metadata means</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What does metadata mean to a specific organization or division?</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What metadata is important to track and manage?</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How does each group use metadata for their particular job?</a:t>
            </a:r>
          </a:p>
          <a:p>
            <a:pPr lvl="1" eaLnBrk="1" hangingPunct="1">
              <a:lnSpc>
                <a:spcPct val="80000"/>
              </a:lnSpc>
              <a:spcBef>
                <a:spcPct val="25000"/>
              </a:spcBef>
              <a:spcAft>
                <a:spcPct val="15000"/>
              </a:spcAft>
              <a:buClr>
                <a:srgbClr val="375185"/>
              </a:buClr>
              <a:buFontTx/>
              <a:buChar char="•"/>
            </a:pPr>
            <a:endParaRPr lang="en-US" altLang="cs-CZ" sz="1323">
              <a:latin typeface="Arial" panose="020B0604020202020204" pitchFamily="34" charset="0"/>
            </a:endParaRPr>
          </a:p>
          <a:p>
            <a:pPr eaLnBrk="1" hangingPunct="1">
              <a:lnSpc>
                <a:spcPct val="80000"/>
              </a:lnSpc>
              <a:spcBef>
                <a:spcPct val="35000"/>
              </a:spcBef>
              <a:spcAft>
                <a:spcPct val="15000"/>
              </a:spcAft>
              <a:buClr>
                <a:schemeClr val="tx1"/>
              </a:buClr>
              <a:buFontTx/>
              <a:buChar char="•"/>
            </a:pPr>
            <a:r>
              <a:rPr lang="en-US" altLang="cs-CZ" sz="1323">
                <a:latin typeface="Arial" panose="020B0604020202020204" pitchFamily="34" charset="0"/>
              </a:rPr>
              <a:t>Selecting the correct metadata strategy for particular business requirements</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How many and what kinds of silos of metadata exist today in organization? </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Are there revenue $ at risk, compliance issues, regulatory rules which must be addressed?</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Do we have the flexibility to assess the impact of changes with our current architecture?</a:t>
            </a:r>
          </a:p>
          <a:p>
            <a:pPr lvl="1" eaLnBrk="1" hangingPunct="1">
              <a:lnSpc>
                <a:spcPct val="80000"/>
              </a:lnSpc>
              <a:spcBef>
                <a:spcPct val="25000"/>
              </a:spcBef>
              <a:spcAft>
                <a:spcPct val="15000"/>
              </a:spcAft>
              <a:buClr>
                <a:srgbClr val="375185"/>
              </a:buClr>
              <a:buFontTx/>
              <a:buChar char="•"/>
            </a:pPr>
            <a:endParaRPr lang="en-US" altLang="cs-CZ" sz="1323">
              <a:latin typeface="Arial" panose="020B0604020202020204" pitchFamily="34" charset="0"/>
            </a:endParaRPr>
          </a:p>
          <a:p>
            <a:pPr eaLnBrk="1" hangingPunct="1">
              <a:lnSpc>
                <a:spcPct val="80000"/>
              </a:lnSpc>
              <a:spcBef>
                <a:spcPct val="35000"/>
              </a:spcBef>
              <a:spcAft>
                <a:spcPct val="15000"/>
              </a:spcAft>
              <a:buClr>
                <a:schemeClr val="tx1"/>
              </a:buClr>
              <a:buFontTx/>
              <a:buChar char="•"/>
            </a:pPr>
            <a:r>
              <a:rPr lang="en-US" altLang="cs-CZ" sz="1323">
                <a:latin typeface="Arial" panose="020B0604020202020204" pitchFamily="34" charset="0"/>
              </a:rPr>
              <a:t>Promoting adoption of a metadata strategy and associated technology</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How does our approach address our different user’s needs?</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Is our approach one that easy to use and facilitates adoption rather than hinders it?</a:t>
            </a:r>
          </a:p>
          <a:p>
            <a:pPr lvl="1" eaLnBrk="1" hangingPunct="1">
              <a:lnSpc>
                <a:spcPct val="80000"/>
              </a:lnSpc>
              <a:spcBef>
                <a:spcPct val="25000"/>
              </a:spcBef>
              <a:spcAft>
                <a:spcPct val="15000"/>
              </a:spcAft>
              <a:buClr>
                <a:srgbClr val="375185"/>
              </a:buClr>
              <a:buFontTx/>
              <a:buChar char="•"/>
            </a:pPr>
            <a:r>
              <a:rPr lang="en-US" altLang="cs-CZ" sz="1323">
                <a:latin typeface="Arial" panose="020B0604020202020204" pitchFamily="34" charset="0"/>
              </a:rPr>
              <a:t>Do we have business and technical sponsorship?</a:t>
            </a:r>
          </a:p>
        </p:txBody>
      </p:sp>
    </p:spTree>
    <p:extLst>
      <p:ext uri="{BB962C8B-B14F-4D97-AF65-F5344CB8AC3E}">
        <p14:creationId xmlns:p14="http://schemas.microsoft.com/office/powerpoint/2010/main" val="37354363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3385" y="486581"/>
            <a:ext cx="10043177" cy="673863"/>
          </a:xfrm>
        </p:spPr>
        <p:txBody>
          <a:bodyPr/>
          <a:lstStyle/>
          <a:p>
            <a:r>
              <a:rPr lang="en-US" altLang="cs-CZ" sz="2315"/>
              <a:t>Unified Metadata Management</a:t>
            </a:r>
            <a:endParaRPr lang="en-US" altLang="cs-CZ" sz="2315" i="1"/>
          </a:p>
        </p:txBody>
      </p:sp>
      <p:grpSp>
        <p:nvGrpSpPr>
          <p:cNvPr id="32771" name="Group 3"/>
          <p:cNvGrpSpPr>
            <a:grpSpLocks/>
          </p:cNvGrpSpPr>
          <p:nvPr/>
        </p:nvGrpSpPr>
        <p:grpSpPr bwMode="auto">
          <a:xfrm>
            <a:off x="900958" y="1366979"/>
            <a:ext cx="8870481" cy="1823806"/>
            <a:chOff x="330" y="781"/>
            <a:chExt cx="5068" cy="1042"/>
          </a:xfrm>
        </p:grpSpPr>
        <p:sp>
          <p:nvSpPr>
            <p:cNvPr id="268292" name="Rectangle 4">
              <a:extLst>
                <a:ext uri="{FF2B5EF4-FFF2-40B4-BE49-F238E27FC236}">
                  <a16:creationId xmlns:a16="http://schemas.microsoft.com/office/drawing/2014/main" id="{8E888D27-E500-4A3C-81EB-CB495B9601A1}"/>
                </a:ext>
              </a:extLst>
            </p:cNvPr>
            <p:cNvSpPr>
              <a:spLocks noChangeArrowheads="1"/>
            </p:cNvSpPr>
            <p:nvPr/>
          </p:nvSpPr>
          <p:spPr bwMode="auto">
            <a:xfrm flipH="1">
              <a:off x="330" y="781"/>
              <a:ext cx="5068" cy="1042"/>
            </a:xfrm>
            <a:prstGeom prst="rect">
              <a:avLst/>
            </a:prstGeom>
            <a:gradFill rotWithShape="1">
              <a:gsLst>
                <a:gs pos="0">
                  <a:srgbClr val="5C62AE">
                    <a:alpha val="94000"/>
                  </a:srgbClr>
                </a:gs>
                <a:gs pos="100000">
                  <a:srgbClr val="303A5A">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5C62AE"/>
              </a:extrusionClr>
              <a:contourClr>
                <a:srgbClr val="5C62AE"/>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8293" name="Rectangle 5">
              <a:extLst>
                <a:ext uri="{FF2B5EF4-FFF2-40B4-BE49-F238E27FC236}">
                  <a16:creationId xmlns:a16="http://schemas.microsoft.com/office/drawing/2014/main" id="{8C021B5F-115E-4EA8-97F1-A2C4926A34FA}"/>
                </a:ext>
              </a:extLst>
            </p:cNvPr>
            <p:cNvSpPr>
              <a:spLocks noChangeArrowheads="1"/>
            </p:cNvSpPr>
            <p:nvPr/>
          </p:nvSpPr>
          <p:spPr bwMode="auto">
            <a:xfrm flipH="1">
              <a:off x="491" y="1201"/>
              <a:ext cx="1428" cy="579"/>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8294" name="Rectangle 6">
              <a:extLst>
                <a:ext uri="{FF2B5EF4-FFF2-40B4-BE49-F238E27FC236}">
                  <a16:creationId xmlns:a16="http://schemas.microsoft.com/office/drawing/2014/main" id="{766185DC-D345-423D-8D00-46BC61AE28A4}"/>
                </a:ext>
              </a:extLst>
            </p:cNvPr>
            <p:cNvSpPr>
              <a:spLocks noChangeArrowheads="1"/>
            </p:cNvSpPr>
            <p:nvPr/>
          </p:nvSpPr>
          <p:spPr bwMode="auto">
            <a:xfrm flipH="1">
              <a:off x="2035" y="1201"/>
              <a:ext cx="1559" cy="57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8295" name="Rectangle 7">
              <a:extLst>
                <a:ext uri="{FF2B5EF4-FFF2-40B4-BE49-F238E27FC236}">
                  <a16:creationId xmlns:a16="http://schemas.microsoft.com/office/drawing/2014/main" id="{625BEFAA-9456-402C-A488-B3D02B2650D1}"/>
                </a:ext>
              </a:extLst>
            </p:cNvPr>
            <p:cNvSpPr>
              <a:spLocks noChangeArrowheads="1"/>
            </p:cNvSpPr>
            <p:nvPr/>
          </p:nvSpPr>
          <p:spPr bwMode="auto">
            <a:xfrm flipH="1">
              <a:off x="3693" y="1201"/>
              <a:ext cx="1577" cy="57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32781" name="Rectangle 8"/>
            <p:cNvSpPr>
              <a:spLocks noChangeArrowheads="1"/>
            </p:cNvSpPr>
            <p:nvPr/>
          </p:nvSpPr>
          <p:spPr bwMode="auto">
            <a:xfrm rot="-9170">
              <a:off x="790" y="1224"/>
              <a:ext cx="781" cy="95"/>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544" i="0">
                  <a:solidFill>
                    <a:schemeClr val="tx1"/>
                  </a:solidFill>
                  <a:latin typeface="Arial Narrow Bd" charset="0"/>
                </a:rPr>
                <a:t>S</a:t>
              </a:r>
              <a:r>
                <a:rPr lang="en-US" altLang="cs-CZ" sz="1323" i="0">
                  <a:solidFill>
                    <a:schemeClr val="tx1"/>
                  </a:solidFill>
                  <a:latin typeface="Arial Narrow Bd" charset="0"/>
                </a:rPr>
                <a:t>tore</a:t>
              </a:r>
            </a:p>
          </p:txBody>
        </p:sp>
        <p:sp>
          <p:nvSpPr>
            <p:cNvPr id="32782" name="Rectangle 9"/>
            <p:cNvSpPr>
              <a:spLocks noChangeArrowheads="1"/>
            </p:cNvSpPr>
            <p:nvPr/>
          </p:nvSpPr>
          <p:spPr bwMode="auto">
            <a:xfrm rot="-9170">
              <a:off x="2472" y="1224"/>
              <a:ext cx="744" cy="104"/>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544" i="0">
                  <a:solidFill>
                    <a:schemeClr val="tx1"/>
                  </a:solidFill>
                  <a:latin typeface="Arial Narrow Bd" charset="0"/>
                </a:rPr>
                <a:t>E</a:t>
              </a:r>
              <a:r>
                <a:rPr lang="en-US" altLang="cs-CZ" sz="1323" i="0">
                  <a:solidFill>
                    <a:schemeClr val="tx1"/>
                  </a:solidFill>
                  <a:latin typeface="Arial Narrow Bd" charset="0"/>
                </a:rPr>
                <a:t>nhance</a:t>
              </a:r>
            </a:p>
          </p:txBody>
        </p:sp>
        <p:sp>
          <p:nvSpPr>
            <p:cNvPr id="32783" name="Rectangle 10"/>
            <p:cNvSpPr>
              <a:spLocks noChangeArrowheads="1"/>
            </p:cNvSpPr>
            <p:nvPr/>
          </p:nvSpPr>
          <p:spPr bwMode="auto">
            <a:xfrm rot="-9170">
              <a:off x="3940" y="1212"/>
              <a:ext cx="1136" cy="104"/>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544" i="0">
                  <a:solidFill>
                    <a:schemeClr val="tx1"/>
                  </a:solidFill>
                  <a:latin typeface="Arial Narrow Bd" charset="0"/>
                </a:rPr>
                <a:t>E</a:t>
              </a:r>
              <a:r>
                <a:rPr lang="en-US" altLang="cs-CZ" sz="1323" i="0">
                  <a:solidFill>
                    <a:schemeClr val="tx1"/>
                  </a:solidFill>
                  <a:latin typeface="Arial Narrow Bd" charset="0"/>
                </a:rPr>
                <a:t>xchange</a:t>
              </a:r>
            </a:p>
          </p:txBody>
        </p:sp>
        <p:sp>
          <p:nvSpPr>
            <p:cNvPr id="32784" name="Text Box 11"/>
            <p:cNvSpPr txBox="1">
              <a:spLocks noChangeArrowheads="1"/>
            </p:cNvSpPr>
            <p:nvPr/>
          </p:nvSpPr>
          <p:spPr bwMode="auto">
            <a:xfrm>
              <a:off x="468" y="1547"/>
              <a:ext cx="149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pPr>
              <a:r>
                <a:rPr lang="en-US" altLang="cs-CZ" sz="1103" b="0" i="0">
                  <a:solidFill>
                    <a:schemeClr val="tx1"/>
                  </a:solidFill>
                </a:rPr>
                <a:t>Active, centrally managed repository with secure access via services layer</a:t>
              </a:r>
              <a:endParaRPr lang="en-US" altLang="cs-CZ" sz="1103" b="0" i="0">
                <a:solidFill>
                  <a:schemeClr val="tx1"/>
                </a:solidFill>
                <a:latin typeface="Arial Narrow Bd" charset="0"/>
              </a:endParaRPr>
            </a:p>
          </p:txBody>
        </p:sp>
        <p:sp>
          <p:nvSpPr>
            <p:cNvPr id="32785" name="Text Box 12"/>
            <p:cNvSpPr txBox="1">
              <a:spLocks noChangeArrowheads="1"/>
            </p:cNvSpPr>
            <p:nvPr/>
          </p:nvSpPr>
          <p:spPr bwMode="auto">
            <a:xfrm>
              <a:off x="3740" y="1547"/>
              <a:ext cx="149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pPr>
              <a:r>
                <a:rPr lang="en-US" altLang="cs-CZ" sz="1103" b="0" i="0">
                  <a:solidFill>
                    <a:schemeClr val="tx1"/>
                  </a:solidFill>
                  <a:latin typeface="Arial Narrow Bd" charset="0"/>
                </a:rPr>
                <a:t>Share and deliver relevant information across the organization</a:t>
              </a:r>
            </a:p>
          </p:txBody>
        </p:sp>
        <p:pic>
          <p:nvPicPr>
            <p:cNvPr id="32786" name="Picture 13" descr="excha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 y="1340"/>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4" descr="j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 y="1340"/>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15" descr="dumbe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6" y="1340"/>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 Box 16"/>
            <p:cNvSpPr txBox="1">
              <a:spLocks noChangeArrowheads="1"/>
            </p:cNvSpPr>
            <p:nvPr/>
          </p:nvSpPr>
          <p:spPr bwMode="auto">
            <a:xfrm>
              <a:off x="2058" y="1524"/>
              <a:ext cx="154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103" b="0" i="0">
                  <a:solidFill>
                    <a:schemeClr val="tx1"/>
                  </a:solidFill>
                </a:rPr>
                <a:t>Define relationships, control extensibility, and link 3rd party metadata</a:t>
              </a:r>
            </a:p>
          </p:txBody>
        </p:sp>
        <p:sp>
          <p:nvSpPr>
            <p:cNvPr id="268305" name="Rectangle 17">
              <a:extLst>
                <a:ext uri="{FF2B5EF4-FFF2-40B4-BE49-F238E27FC236}">
                  <a16:creationId xmlns:a16="http://schemas.microsoft.com/office/drawing/2014/main" id="{B3432703-017B-4E13-841C-1AE584E38481}"/>
                </a:ext>
              </a:extLst>
            </p:cNvPr>
            <p:cNvSpPr>
              <a:spLocks noChangeArrowheads="1"/>
            </p:cNvSpPr>
            <p:nvPr/>
          </p:nvSpPr>
          <p:spPr bwMode="auto">
            <a:xfrm>
              <a:off x="491" y="971"/>
              <a:ext cx="4787" cy="185"/>
            </a:xfrm>
            <a:prstGeom prst="rect">
              <a:avLst/>
            </a:prstGeom>
            <a:gradFill rotWithShape="1">
              <a:gsLst>
                <a:gs pos="0">
                  <a:schemeClr val="bg1"/>
                </a:gs>
                <a:gs pos="100000">
                  <a:srgbClr val="C3C5E1"/>
                </a:gs>
              </a:gsLst>
              <a:lin ang="5400000" scaled="1"/>
            </a:gradFill>
            <a:ln>
              <a:noFill/>
            </a:ln>
            <a:effectLst/>
            <a:scene3d>
              <a:camera prst="legacyPerspectiveTop"/>
              <a:lightRig rig="legacyFlat3" dir="b"/>
            </a:scene3d>
            <a:sp3d extrusionH="2513000" prstMaterial="legacyMatte">
              <a:bevelT w="13500" h="13500" prst="angle"/>
              <a:bevelB w="13500" h="13500" prst="angle"/>
              <a:extrusionClr>
                <a:srgbClr val="4A598A"/>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32791" name="Text Box 18"/>
            <p:cNvSpPr txBox="1">
              <a:spLocks noChangeArrowheads="1"/>
            </p:cNvSpPr>
            <p:nvPr/>
          </p:nvSpPr>
          <p:spPr bwMode="auto">
            <a:xfrm>
              <a:off x="1287" y="994"/>
              <a:ext cx="642" cy="166"/>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Business</a:t>
              </a:r>
            </a:p>
          </p:txBody>
        </p:sp>
        <p:sp>
          <p:nvSpPr>
            <p:cNvPr id="32792" name="Text Box 19"/>
            <p:cNvSpPr txBox="1">
              <a:spLocks noChangeArrowheads="1"/>
            </p:cNvSpPr>
            <p:nvPr/>
          </p:nvSpPr>
          <p:spPr bwMode="auto">
            <a:xfrm>
              <a:off x="1850" y="810"/>
              <a:ext cx="2043"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85000"/>
                </a:lnSpc>
                <a:buClrTx/>
                <a:buFontTx/>
                <a:buNone/>
              </a:pPr>
              <a:r>
                <a:rPr lang="en-US" altLang="cs-CZ" sz="1654" i="0">
                  <a:latin typeface="Arial Narrow" panose="020B0606020202030204" pitchFamily="34" charset="0"/>
                </a:rPr>
                <a:t>Unified Metadata Management</a:t>
              </a:r>
            </a:p>
          </p:txBody>
        </p:sp>
        <p:sp>
          <p:nvSpPr>
            <p:cNvPr id="32793" name="Text Box 20"/>
            <p:cNvSpPr txBox="1">
              <a:spLocks noChangeArrowheads="1"/>
            </p:cNvSpPr>
            <p:nvPr/>
          </p:nvSpPr>
          <p:spPr bwMode="auto">
            <a:xfrm>
              <a:off x="2071" y="986"/>
              <a:ext cx="274" cy="1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rgbClr val="808080"/>
                  </a:solidFill>
                </a:rPr>
                <a:t>|</a:t>
              </a:r>
              <a:endParaRPr lang="en-US" altLang="cs-CZ" sz="1433" i="0">
                <a:solidFill>
                  <a:schemeClr val="tx1"/>
                </a:solidFill>
              </a:endParaRPr>
            </a:p>
          </p:txBody>
        </p:sp>
        <p:sp>
          <p:nvSpPr>
            <p:cNvPr id="32794" name="Text Box 21"/>
            <p:cNvSpPr txBox="1">
              <a:spLocks noChangeArrowheads="1"/>
            </p:cNvSpPr>
            <p:nvPr/>
          </p:nvSpPr>
          <p:spPr bwMode="auto">
            <a:xfrm>
              <a:off x="3159" y="994"/>
              <a:ext cx="274" cy="1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rgbClr val="808080"/>
                  </a:solidFill>
                </a:rPr>
                <a:t>|</a:t>
              </a:r>
              <a:endParaRPr lang="en-US" altLang="cs-CZ" sz="1433" i="0">
                <a:solidFill>
                  <a:schemeClr val="tx1"/>
                </a:solidFill>
              </a:endParaRPr>
            </a:p>
          </p:txBody>
        </p:sp>
        <p:sp>
          <p:nvSpPr>
            <p:cNvPr id="32795" name="Text Box 22"/>
            <p:cNvSpPr txBox="1">
              <a:spLocks noChangeArrowheads="1"/>
            </p:cNvSpPr>
            <p:nvPr/>
          </p:nvSpPr>
          <p:spPr bwMode="auto">
            <a:xfrm>
              <a:off x="2471" y="986"/>
              <a:ext cx="642" cy="166"/>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Technical</a:t>
              </a:r>
            </a:p>
          </p:txBody>
        </p:sp>
        <p:sp>
          <p:nvSpPr>
            <p:cNvPr id="32796" name="Text Box 23"/>
            <p:cNvSpPr txBox="1">
              <a:spLocks noChangeArrowheads="1"/>
            </p:cNvSpPr>
            <p:nvPr/>
          </p:nvSpPr>
          <p:spPr bwMode="auto">
            <a:xfrm>
              <a:off x="3591" y="978"/>
              <a:ext cx="762" cy="166"/>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Operational</a:t>
              </a:r>
            </a:p>
          </p:txBody>
        </p:sp>
      </p:grpSp>
      <p:grpSp>
        <p:nvGrpSpPr>
          <p:cNvPr id="32772" name="Group 24"/>
          <p:cNvGrpSpPr>
            <a:grpSpLocks/>
          </p:cNvGrpSpPr>
          <p:nvPr/>
        </p:nvGrpSpPr>
        <p:grpSpPr bwMode="auto">
          <a:xfrm>
            <a:off x="8521730" y="4939325"/>
            <a:ext cx="1324972" cy="1453508"/>
            <a:chOff x="1237" y="754"/>
            <a:chExt cx="811" cy="910"/>
          </a:xfrm>
        </p:grpSpPr>
        <p:pic>
          <p:nvPicPr>
            <p:cNvPr id="32774" name="Picture 25" descr="Green_IconDi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6" descr="Business-Analyst"/>
            <p:cNvPicPr>
              <a:picLocks noChangeAspect="1" noChangeArrowheads="1"/>
            </p:cNvPicPr>
            <p:nvPr/>
          </p:nvPicPr>
          <p:blipFill>
            <a:blip r:embed="rId8" cstate="print">
              <a:extLst>
                <a:ext uri="{28A0092B-C50C-407E-A947-70E740481C1C}">
                  <a14:useLocalDpi xmlns:a14="http://schemas.microsoft.com/office/drawing/2010/main" val="0"/>
                </a:ext>
              </a:extLst>
            </a:blip>
            <a:srcRect b="-5362"/>
            <a:stretch>
              <a:fillRect/>
            </a:stretch>
          </p:blipFill>
          <p:spPr bwMode="auto">
            <a:xfrm>
              <a:off x="1325" y="852"/>
              <a:ext cx="635" cy="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6" name="Text Box 27"/>
            <p:cNvSpPr txBox="1">
              <a:spLocks noChangeArrowheads="1"/>
            </p:cNvSpPr>
            <p:nvPr/>
          </p:nvSpPr>
          <p:spPr bwMode="auto">
            <a:xfrm>
              <a:off x="1259" y="1491"/>
              <a:ext cx="7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Any User</a:t>
              </a:r>
            </a:p>
          </p:txBody>
        </p:sp>
      </p:grpSp>
      <p:sp>
        <p:nvSpPr>
          <p:cNvPr id="32773" name="Rectangle 28"/>
          <p:cNvSpPr>
            <a:spLocks noChangeArrowheads="1"/>
          </p:cNvSpPr>
          <p:nvPr/>
        </p:nvSpPr>
        <p:spPr bwMode="auto">
          <a:xfrm>
            <a:off x="582404" y="3859395"/>
            <a:ext cx="9369315" cy="215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5000"/>
              </a:lnSpc>
              <a:spcBef>
                <a:spcPct val="35000"/>
              </a:spcBef>
              <a:spcAft>
                <a:spcPct val="15000"/>
              </a:spcAft>
              <a:buClr>
                <a:schemeClr val="tx1"/>
              </a:buClr>
              <a:buFontTx/>
              <a:buChar char="•"/>
            </a:pPr>
            <a:r>
              <a:rPr lang="en-US" altLang="cs-CZ" sz="2426">
                <a:solidFill>
                  <a:schemeClr val="tx2"/>
                </a:solidFill>
                <a:latin typeface="Arial" panose="020B0604020202020204" pitchFamily="34" charset="0"/>
              </a:rPr>
              <a:t>Data integration metadata repository – core to InfoSphere Information Server</a:t>
            </a:r>
          </a:p>
          <a:p>
            <a:pPr eaLnBrk="1" hangingPunct="1">
              <a:lnSpc>
                <a:spcPct val="105000"/>
              </a:lnSpc>
              <a:spcBef>
                <a:spcPct val="35000"/>
              </a:spcBef>
              <a:spcAft>
                <a:spcPct val="15000"/>
              </a:spcAft>
              <a:buClr>
                <a:schemeClr val="tx1"/>
              </a:buClr>
              <a:buFontTx/>
              <a:buChar char="•"/>
            </a:pPr>
            <a:r>
              <a:rPr lang="en-US" altLang="cs-CZ" sz="2426">
                <a:solidFill>
                  <a:schemeClr val="tx2"/>
                </a:solidFill>
                <a:latin typeface="Arial" panose="020B0604020202020204" pitchFamily="34" charset="0"/>
              </a:rPr>
              <a:t>Facilitates change management &amp; reuse</a:t>
            </a:r>
          </a:p>
          <a:p>
            <a:pPr eaLnBrk="1" hangingPunct="1">
              <a:lnSpc>
                <a:spcPct val="105000"/>
              </a:lnSpc>
              <a:spcBef>
                <a:spcPct val="35000"/>
              </a:spcBef>
              <a:spcAft>
                <a:spcPct val="15000"/>
              </a:spcAft>
              <a:buClr>
                <a:schemeClr val="tx1"/>
              </a:buClr>
              <a:buFontTx/>
              <a:buChar char="•"/>
            </a:pPr>
            <a:r>
              <a:rPr lang="en-US" altLang="cs-CZ" sz="2426">
                <a:solidFill>
                  <a:schemeClr val="tx2"/>
                </a:solidFill>
                <a:latin typeface="Arial" panose="020B0604020202020204" pitchFamily="34" charset="0"/>
              </a:rPr>
              <a:t>Simplifies integration</a:t>
            </a:r>
            <a:r>
              <a:rPr lang="en-US" altLang="cs-CZ" sz="2426">
                <a:latin typeface="Arial" panose="020B0604020202020204" pitchFamily="34" charset="0"/>
              </a:rPr>
              <a:t> </a:t>
            </a:r>
          </a:p>
          <a:p>
            <a:pPr eaLnBrk="1" hangingPunct="1">
              <a:lnSpc>
                <a:spcPct val="105000"/>
              </a:lnSpc>
              <a:spcBef>
                <a:spcPct val="35000"/>
              </a:spcBef>
              <a:spcAft>
                <a:spcPct val="15000"/>
              </a:spcAft>
              <a:buClr>
                <a:schemeClr val="tx1"/>
              </a:buClr>
              <a:buFontTx/>
              <a:buChar char="•"/>
            </a:pPr>
            <a:r>
              <a:rPr lang="en-US" altLang="cs-CZ" sz="2426">
                <a:solidFill>
                  <a:schemeClr val="tx2"/>
                </a:solidFill>
                <a:latin typeface="Arial" panose="020B0604020202020204" pitchFamily="34" charset="0"/>
              </a:rPr>
              <a:t>Increases trust and confidence in information</a:t>
            </a:r>
          </a:p>
          <a:p>
            <a:pPr eaLnBrk="1" hangingPunct="1">
              <a:lnSpc>
                <a:spcPct val="105000"/>
              </a:lnSpc>
              <a:spcBef>
                <a:spcPct val="35000"/>
              </a:spcBef>
              <a:spcAft>
                <a:spcPct val="15000"/>
              </a:spcAft>
              <a:buClr>
                <a:schemeClr val="tx1"/>
              </a:buClr>
              <a:buFontTx/>
              <a:buChar char="•"/>
            </a:pPr>
            <a:r>
              <a:rPr lang="en-US" altLang="cs-CZ" sz="2426">
                <a:solidFill>
                  <a:schemeClr val="tx2"/>
                </a:solidFill>
                <a:latin typeface="Arial" panose="020B0604020202020204" pitchFamily="34" charset="0"/>
              </a:rPr>
              <a:t>Enable data governance initiatives</a:t>
            </a:r>
            <a:endParaRPr lang="en-US" altLang="cs-CZ" sz="2426">
              <a:latin typeface="Arial" panose="020B0604020202020204" pitchFamily="34" charset="0"/>
            </a:endParaRPr>
          </a:p>
        </p:txBody>
      </p:sp>
    </p:spTree>
    <p:custDataLst>
      <p:tags r:id="rId1"/>
    </p:custDataLst>
    <p:extLst>
      <p:ext uri="{BB962C8B-B14F-4D97-AF65-F5344CB8AC3E}">
        <p14:creationId xmlns:p14="http://schemas.microsoft.com/office/powerpoint/2010/main" val="32879255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12559BCC-F220-4A0F-A77E-4AC3D2DBE949}"/>
              </a:ext>
            </a:extLst>
          </p:cNvPr>
          <p:cNvSpPr>
            <a:spLocks noChangeArrowheads="1"/>
          </p:cNvSpPr>
          <p:nvPr/>
        </p:nvSpPr>
        <p:spPr bwMode="auto">
          <a:xfrm flipH="1">
            <a:off x="883455" y="1400234"/>
            <a:ext cx="8870481" cy="1823805"/>
          </a:xfrm>
          <a:prstGeom prst="rect">
            <a:avLst/>
          </a:prstGeom>
          <a:gradFill rotWithShape="1">
            <a:gsLst>
              <a:gs pos="0">
                <a:srgbClr val="5C62AE">
                  <a:alpha val="94000"/>
                </a:srgbClr>
              </a:gs>
              <a:gs pos="100000">
                <a:srgbClr val="303A5A">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5C62AE"/>
            </a:extrusionClr>
            <a:contourClr>
              <a:srgbClr val="5C62AE"/>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80579" name="Rectangle 3">
            <a:extLst>
              <a:ext uri="{FF2B5EF4-FFF2-40B4-BE49-F238E27FC236}">
                <a16:creationId xmlns:a16="http://schemas.microsoft.com/office/drawing/2014/main" id="{0B21115E-F841-4536-B865-03928C70ECCC}"/>
              </a:ext>
            </a:extLst>
          </p:cNvPr>
          <p:cNvSpPr>
            <a:spLocks noChangeArrowheads="1"/>
          </p:cNvSpPr>
          <p:nvPr/>
        </p:nvSpPr>
        <p:spPr bwMode="auto">
          <a:xfrm flipH="1">
            <a:off x="1165253" y="2135357"/>
            <a:ext cx="2499417" cy="1013420"/>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80580" name="Rectangle 4">
            <a:extLst>
              <a:ext uri="{FF2B5EF4-FFF2-40B4-BE49-F238E27FC236}">
                <a16:creationId xmlns:a16="http://schemas.microsoft.com/office/drawing/2014/main" id="{BAAF9A5D-31A2-463E-B280-29B7C3210F97}"/>
              </a:ext>
            </a:extLst>
          </p:cNvPr>
          <p:cNvSpPr>
            <a:spLocks noChangeArrowheads="1"/>
          </p:cNvSpPr>
          <p:nvPr/>
        </p:nvSpPr>
        <p:spPr bwMode="auto">
          <a:xfrm flipH="1">
            <a:off x="3867704" y="2135356"/>
            <a:ext cx="2728705" cy="1008168"/>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34821" name="Rectangle 5"/>
          <p:cNvSpPr>
            <a:spLocks noChangeArrowheads="1"/>
          </p:cNvSpPr>
          <p:nvPr/>
        </p:nvSpPr>
        <p:spPr bwMode="auto">
          <a:xfrm rot="-9170">
            <a:off x="1688589" y="2175614"/>
            <a:ext cx="1366979" cy="166277"/>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323" i="0">
                <a:solidFill>
                  <a:schemeClr val="tx1"/>
                </a:solidFill>
                <a:latin typeface="Arial Narrow Bd" charset="0"/>
              </a:rPr>
              <a:t>Store</a:t>
            </a:r>
          </a:p>
        </p:txBody>
      </p:sp>
      <p:sp>
        <p:nvSpPr>
          <p:cNvPr id="34822" name="Rectangle 6"/>
          <p:cNvSpPr>
            <a:spLocks noChangeArrowheads="1"/>
          </p:cNvSpPr>
          <p:nvPr/>
        </p:nvSpPr>
        <p:spPr bwMode="auto">
          <a:xfrm rot="-9170">
            <a:off x="4632581" y="2175614"/>
            <a:ext cx="1302217" cy="182030"/>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323" i="0">
                <a:solidFill>
                  <a:schemeClr val="tx1"/>
                </a:solidFill>
                <a:latin typeface="Arial Narrow Bd" charset="0"/>
              </a:rPr>
              <a:t>Enhance</a:t>
            </a:r>
          </a:p>
        </p:txBody>
      </p:sp>
      <p:sp>
        <p:nvSpPr>
          <p:cNvPr id="34823" name="Text Box 7"/>
          <p:cNvSpPr txBox="1">
            <a:spLocks noChangeArrowheads="1"/>
          </p:cNvSpPr>
          <p:nvPr/>
        </p:nvSpPr>
        <p:spPr bwMode="auto">
          <a:xfrm>
            <a:off x="1124995" y="2740958"/>
            <a:ext cx="2620188" cy="3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pPr>
            <a:r>
              <a:rPr lang="en-US" altLang="cs-CZ" sz="1103" b="0" i="0">
                <a:solidFill>
                  <a:schemeClr val="tx1"/>
                </a:solidFill>
              </a:rPr>
              <a:t>Active, centrally managed repository with secure access via services layer</a:t>
            </a:r>
            <a:endParaRPr lang="en-US" altLang="cs-CZ" sz="1103" b="0" i="0">
              <a:solidFill>
                <a:schemeClr val="tx1"/>
              </a:solidFill>
              <a:latin typeface="Arial Narrow Bd" charset="0"/>
            </a:endParaRPr>
          </a:p>
        </p:txBody>
      </p:sp>
      <p:pic>
        <p:nvPicPr>
          <p:cNvPr id="34824" name="Picture 8" descr="j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3421" y="2378648"/>
            <a:ext cx="402567" cy="4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dumb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156" y="2378648"/>
            <a:ext cx="402567" cy="4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p:cNvSpPr txBox="1">
            <a:spLocks noChangeArrowheads="1"/>
          </p:cNvSpPr>
          <p:nvPr/>
        </p:nvSpPr>
        <p:spPr bwMode="auto">
          <a:xfrm>
            <a:off x="3907961" y="2700702"/>
            <a:ext cx="2700701" cy="43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103" b="0" i="0">
                <a:solidFill>
                  <a:schemeClr val="tx1"/>
                </a:solidFill>
              </a:rPr>
              <a:t>Define relationships, control extensibility, and link 3rd party metadata</a:t>
            </a:r>
          </a:p>
        </p:txBody>
      </p:sp>
      <p:sp>
        <p:nvSpPr>
          <p:cNvPr id="280587" name="Rectangle 11">
            <a:extLst>
              <a:ext uri="{FF2B5EF4-FFF2-40B4-BE49-F238E27FC236}">
                <a16:creationId xmlns:a16="http://schemas.microsoft.com/office/drawing/2014/main" id="{5A2E4B7C-0D04-40B1-85CC-D64AD499C13D}"/>
              </a:ext>
            </a:extLst>
          </p:cNvPr>
          <p:cNvSpPr>
            <a:spLocks noChangeArrowheads="1"/>
          </p:cNvSpPr>
          <p:nvPr/>
        </p:nvSpPr>
        <p:spPr bwMode="auto">
          <a:xfrm>
            <a:off x="1165253" y="1732789"/>
            <a:ext cx="8378648" cy="323805"/>
          </a:xfrm>
          <a:prstGeom prst="rect">
            <a:avLst/>
          </a:prstGeom>
          <a:gradFill rotWithShape="1">
            <a:gsLst>
              <a:gs pos="0">
                <a:schemeClr val="bg1"/>
              </a:gs>
              <a:gs pos="100000">
                <a:srgbClr val="C3C5E1"/>
              </a:gs>
            </a:gsLst>
            <a:lin ang="5400000" scaled="1"/>
          </a:gradFill>
          <a:ln>
            <a:noFill/>
          </a:ln>
          <a:effectLst/>
          <a:scene3d>
            <a:camera prst="legacyPerspectiveTop"/>
            <a:lightRig rig="legacyFlat3" dir="b"/>
          </a:scene3d>
          <a:sp3d extrusionH="2513000" prstMaterial="legacyMatte">
            <a:bevelT w="13500" h="13500" prst="angle"/>
            <a:bevelB w="13500" h="13500" prst="angle"/>
            <a:extrusionClr>
              <a:srgbClr val="4A598A"/>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34828" name="Text Box 12"/>
          <p:cNvSpPr txBox="1">
            <a:spLocks noChangeArrowheads="1"/>
          </p:cNvSpPr>
          <p:nvPr/>
        </p:nvSpPr>
        <p:spPr bwMode="auto">
          <a:xfrm>
            <a:off x="2558485" y="1773047"/>
            <a:ext cx="1123688" cy="290785"/>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Business</a:t>
            </a:r>
          </a:p>
        </p:txBody>
      </p:sp>
      <p:sp>
        <p:nvSpPr>
          <p:cNvPr id="34829" name="Text Box 13"/>
          <p:cNvSpPr txBox="1">
            <a:spLocks noChangeArrowheads="1"/>
          </p:cNvSpPr>
          <p:nvPr/>
        </p:nvSpPr>
        <p:spPr bwMode="auto">
          <a:xfrm>
            <a:off x="3543899" y="1450993"/>
            <a:ext cx="3575848" cy="30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85000"/>
              </a:lnSpc>
              <a:buClrTx/>
              <a:buFontTx/>
              <a:buNone/>
            </a:pPr>
            <a:r>
              <a:rPr lang="en-US" altLang="cs-CZ" sz="1654" i="0">
                <a:latin typeface="Arial Narrow" panose="020B0606020202030204" pitchFamily="34" charset="0"/>
              </a:rPr>
              <a:t>Unified Metadata Management</a:t>
            </a:r>
          </a:p>
        </p:txBody>
      </p:sp>
      <p:sp>
        <p:nvSpPr>
          <p:cNvPr id="34830" name="Text Box 14"/>
          <p:cNvSpPr txBox="1">
            <a:spLocks noChangeArrowheads="1"/>
          </p:cNvSpPr>
          <p:nvPr/>
        </p:nvSpPr>
        <p:spPr bwMode="auto">
          <a:xfrm>
            <a:off x="3930715" y="1759045"/>
            <a:ext cx="479580" cy="29078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rgbClr val="808080"/>
                </a:solidFill>
              </a:rPr>
              <a:t>|</a:t>
            </a:r>
            <a:endParaRPr lang="en-US" altLang="cs-CZ" sz="1433" i="0">
              <a:solidFill>
                <a:schemeClr val="tx1"/>
              </a:solidFill>
            </a:endParaRPr>
          </a:p>
        </p:txBody>
      </p:sp>
      <p:sp>
        <p:nvSpPr>
          <p:cNvPr id="34831" name="Text Box 15"/>
          <p:cNvSpPr txBox="1">
            <a:spLocks noChangeArrowheads="1"/>
          </p:cNvSpPr>
          <p:nvPr/>
        </p:nvSpPr>
        <p:spPr bwMode="auto">
          <a:xfrm>
            <a:off x="5835033" y="1773047"/>
            <a:ext cx="479580" cy="29078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rgbClr val="808080"/>
                </a:solidFill>
              </a:rPr>
              <a:t>|</a:t>
            </a:r>
            <a:endParaRPr lang="en-US" altLang="cs-CZ" sz="1433" i="0">
              <a:solidFill>
                <a:schemeClr val="tx1"/>
              </a:solidFill>
            </a:endParaRPr>
          </a:p>
        </p:txBody>
      </p:sp>
      <p:sp>
        <p:nvSpPr>
          <p:cNvPr id="34832" name="Text Box 16"/>
          <p:cNvSpPr txBox="1">
            <a:spLocks noChangeArrowheads="1"/>
          </p:cNvSpPr>
          <p:nvPr/>
        </p:nvSpPr>
        <p:spPr bwMode="auto">
          <a:xfrm>
            <a:off x="4630831" y="1759045"/>
            <a:ext cx="1123688" cy="290785"/>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Technical</a:t>
            </a:r>
          </a:p>
        </p:txBody>
      </p:sp>
      <p:sp>
        <p:nvSpPr>
          <p:cNvPr id="34833" name="Text Box 17"/>
          <p:cNvSpPr txBox="1">
            <a:spLocks noChangeArrowheads="1"/>
          </p:cNvSpPr>
          <p:nvPr/>
        </p:nvSpPr>
        <p:spPr bwMode="auto">
          <a:xfrm>
            <a:off x="6591159" y="1745042"/>
            <a:ext cx="1333723" cy="290785"/>
          </a:xfrm>
          <a:prstGeom prst="rect">
            <a:avLst/>
          </a:prstGeom>
          <a:noFill/>
          <a:ln>
            <a:noFill/>
          </a:ln>
          <a:effectLst/>
          <a:extLst>
            <a:ext uri="{909E8E84-426E-40DD-AFC4-6F175D3DCCD1}">
              <a14:hiddenFill xmlns:a14="http://schemas.microsoft.com/office/drawing/2010/main">
                <a:solidFill>
                  <a:srgbClr val="F6FEA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FontTx/>
              <a:buNone/>
            </a:pPr>
            <a:r>
              <a:rPr lang="en-US" altLang="cs-CZ" sz="1433" i="0">
                <a:solidFill>
                  <a:schemeClr val="tx1"/>
                </a:solidFill>
              </a:rPr>
              <a:t>Operational</a:t>
            </a:r>
          </a:p>
        </p:txBody>
      </p:sp>
      <p:grpSp>
        <p:nvGrpSpPr>
          <p:cNvPr id="34834" name="Group 18"/>
          <p:cNvGrpSpPr>
            <a:grpSpLocks/>
          </p:cNvGrpSpPr>
          <p:nvPr/>
        </p:nvGrpSpPr>
        <p:grpSpPr bwMode="auto">
          <a:xfrm>
            <a:off x="7025231" y="3764879"/>
            <a:ext cx="1419486" cy="1564761"/>
            <a:chOff x="3234" y="754"/>
            <a:chExt cx="811" cy="894"/>
          </a:xfrm>
        </p:grpSpPr>
        <p:sp>
          <p:nvSpPr>
            <p:cNvPr id="34874" name="Text Box 19"/>
            <p:cNvSpPr txBox="1">
              <a:spLocks noChangeArrowheads="1"/>
            </p:cNvSpPr>
            <p:nvPr/>
          </p:nvSpPr>
          <p:spPr bwMode="auto">
            <a:xfrm>
              <a:off x="3257" y="1491"/>
              <a:ext cx="765"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Developers</a:t>
              </a:r>
            </a:p>
          </p:txBody>
        </p:sp>
        <p:grpSp>
          <p:nvGrpSpPr>
            <p:cNvPr id="34875" name="Group 20"/>
            <p:cNvGrpSpPr>
              <a:grpSpLocks/>
            </p:cNvGrpSpPr>
            <p:nvPr/>
          </p:nvGrpSpPr>
          <p:grpSpPr bwMode="auto">
            <a:xfrm>
              <a:off x="3234" y="754"/>
              <a:ext cx="811" cy="811"/>
              <a:chOff x="3200" y="754"/>
              <a:chExt cx="811" cy="811"/>
            </a:xfrm>
          </p:grpSpPr>
          <p:pic>
            <p:nvPicPr>
              <p:cNvPr id="34876" name="Picture 21"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7" name="Picture 22" descr="Developer"/>
              <p:cNvPicPr>
                <a:picLocks noChangeAspect="1" noChangeArrowheads="1"/>
              </p:cNvPicPr>
              <p:nvPr/>
            </p:nvPicPr>
            <p:blipFill>
              <a:blip r:embed="rId7">
                <a:extLst>
                  <a:ext uri="{28A0092B-C50C-407E-A947-70E740481C1C}">
                    <a14:useLocalDpi xmlns:a14="http://schemas.microsoft.com/office/drawing/2010/main" val="0"/>
                  </a:ext>
                </a:extLst>
              </a:blip>
              <a:srcRect b="-2048"/>
              <a:stretch>
                <a:fillRect/>
              </a:stretch>
            </p:blipFill>
            <p:spPr bwMode="auto">
              <a:xfrm>
                <a:off x="3292" y="842"/>
                <a:ext cx="634" cy="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34835" name="Group 23"/>
          <p:cNvGrpSpPr>
            <a:grpSpLocks/>
          </p:cNvGrpSpPr>
          <p:nvPr/>
        </p:nvGrpSpPr>
        <p:grpSpPr bwMode="auto">
          <a:xfrm>
            <a:off x="2379956" y="3749126"/>
            <a:ext cx="1745041" cy="1746792"/>
            <a:chOff x="2638" y="754"/>
            <a:chExt cx="997" cy="998"/>
          </a:xfrm>
        </p:grpSpPr>
        <p:sp>
          <p:nvSpPr>
            <p:cNvPr id="34870" name="Text Box 24"/>
            <p:cNvSpPr txBox="1">
              <a:spLocks noChangeArrowheads="1"/>
            </p:cNvSpPr>
            <p:nvPr/>
          </p:nvSpPr>
          <p:spPr bwMode="auto">
            <a:xfrm>
              <a:off x="2638" y="1490"/>
              <a:ext cx="997"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Subject Matter Experts</a:t>
              </a:r>
            </a:p>
          </p:txBody>
        </p:sp>
        <p:grpSp>
          <p:nvGrpSpPr>
            <p:cNvPr id="34871" name="Group 25"/>
            <p:cNvGrpSpPr>
              <a:grpSpLocks/>
            </p:cNvGrpSpPr>
            <p:nvPr/>
          </p:nvGrpSpPr>
          <p:grpSpPr bwMode="auto">
            <a:xfrm>
              <a:off x="2731" y="754"/>
              <a:ext cx="811" cy="811"/>
              <a:chOff x="2746" y="714"/>
              <a:chExt cx="811" cy="811"/>
            </a:xfrm>
          </p:grpSpPr>
          <p:pic>
            <p:nvPicPr>
              <p:cNvPr id="34872" name="Picture 26"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3" name="Picture 27" descr="Operations-Manager"/>
              <p:cNvPicPr>
                <a:picLocks noChangeAspect="1" noChangeArrowheads="1"/>
              </p:cNvPicPr>
              <p:nvPr/>
            </p:nvPicPr>
            <p:blipFill>
              <a:blip r:embed="rId8">
                <a:extLst>
                  <a:ext uri="{28A0092B-C50C-407E-A947-70E740481C1C}">
                    <a14:useLocalDpi xmlns:a14="http://schemas.microsoft.com/office/drawing/2010/main" val="0"/>
                  </a:ext>
                </a:extLst>
              </a:blip>
              <a:srcRect b="-9265"/>
              <a:stretch>
                <a:fillRect/>
              </a:stretch>
            </p:blipFill>
            <p:spPr bwMode="auto">
              <a:xfrm>
                <a:off x="2839" y="807"/>
                <a:ext cx="632" cy="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34836" name="Group 28"/>
          <p:cNvGrpSpPr>
            <a:grpSpLocks/>
          </p:cNvGrpSpPr>
          <p:nvPr/>
        </p:nvGrpSpPr>
        <p:grpSpPr bwMode="auto">
          <a:xfrm>
            <a:off x="5605744" y="3764879"/>
            <a:ext cx="1419488" cy="1748541"/>
            <a:chOff x="1237" y="754"/>
            <a:chExt cx="811" cy="999"/>
          </a:xfrm>
        </p:grpSpPr>
        <p:pic>
          <p:nvPicPr>
            <p:cNvPr id="34867" name="Picture 29"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8" name="Picture 30" descr="Business-Analyst"/>
            <p:cNvPicPr>
              <a:picLocks noChangeAspect="1" noChangeArrowheads="1"/>
            </p:cNvPicPr>
            <p:nvPr/>
          </p:nvPicPr>
          <p:blipFill>
            <a:blip r:embed="rId9">
              <a:extLst>
                <a:ext uri="{28A0092B-C50C-407E-A947-70E740481C1C}">
                  <a14:useLocalDpi xmlns:a14="http://schemas.microsoft.com/office/drawing/2010/main" val="0"/>
                </a:ext>
              </a:extLst>
            </a:blip>
            <a:srcRect b="-5362"/>
            <a:stretch>
              <a:fillRect/>
            </a:stretch>
          </p:blipFill>
          <p:spPr bwMode="auto">
            <a:xfrm>
              <a:off x="1325" y="852"/>
              <a:ext cx="635" cy="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69" name="Text Box 31"/>
            <p:cNvSpPr txBox="1">
              <a:spLocks noChangeArrowheads="1"/>
            </p:cNvSpPr>
            <p:nvPr/>
          </p:nvSpPr>
          <p:spPr bwMode="auto">
            <a:xfrm>
              <a:off x="1260" y="1491"/>
              <a:ext cx="76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Data</a:t>
              </a:r>
              <a:br>
                <a:rPr lang="en-US" altLang="cs-CZ" sz="1323" i="0">
                  <a:solidFill>
                    <a:schemeClr val="tx1"/>
                  </a:solidFill>
                </a:rPr>
              </a:br>
              <a:r>
                <a:rPr lang="en-US" altLang="cs-CZ" sz="1323" i="0">
                  <a:solidFill>
                    <a:schemeClr val="tx1"/>
                  </a:solidFill>
                </a:rPr>
                <a:t>Analysts</a:t>
              </a:r>
            </a:p>
          </p:txBody>
        </p:sp>
      </p:grpSp>
      <p:grpSp>
        <p:nvGrpSpPr>
          <p:cNvPr id="34837" name="Group 32"/>
          <p:cNvGrpSpPr>
            <a:grpSpLocks/>
          </p:cNvGrpSpPr>
          <p:nvPr/>
        </p:nvGrpSpPr>
        <p:grpSpPr bwMode="auto">
          <a:xfrm>
            <a:off x="1023478" y="3764880"/>
            <a:ext cx="1419488" cy="1762543"/>
            <a:chOff x="4197" y="754"/>
            <a:chExt cx="811" cy="1007"/>
          </a:xfrm>
        </p:grpSpPr>
        <p:sp>
          <p:nvSpPr>
            <p:cNvPr id="34863" name="Text Box 33"/>
            <p:cNvSpPr txBox="1">
              <a:spLocks noChangeArrowheads="1"/>
            </p:cNvSpPr>
            <p:nvPr/>
          </p:nvSpPr>
          <p:spPr bwMode="auto">
            <a:xfrm>
              <a:off x="4200" y="1487"/>
              <a:ext cx="806"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lIns="111806" tIns="55902" rIns="111806" bIns="55902">
              <a:spAutoFit/>
            </a:bodyPr>
            <a:lstStyle>
              <a:lvl1pPr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Business Users</a:t>
              </a:r>
            </a:p>
          </p:txBody>
        </p:sp>
        <p:grpSp>
          <p:nvGrpSpPr>
            <p:cNvPr id="34864" name="Group 34"/>
            <p:cNvGrpSpPr>
              <a:grpSpLocks/>
            </p:cNvGrpSpPr>
            <p:nvPr/>
          </p:nvGrpSpPr>
          <p:grpSpPr bwMode="auto">
            <a:xfrm>
              <a:off x="4197" y="754"/>
              <a:ext cx="811" cy="811"/>
              <a:chOff x="4241" y="714"/>
              <a:chExt cx="811" cy="811"/>
            </a:xfrm>
          </p:grpSpPr>
          <p:pic>
            <p:nvPicPr>
              <p:cNvPr id="34865" name="Picture 35"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Picture 36" descr="Stakeholder-1"/>
              <p:cNvPicPr>
                <a:picLocks noChangeAspect="1" noChangeArrowheads="1"/>
              </p:cNvPicPr>
              <p:nvPr/>
            </p:nvPicPr>
            <p:blipFill>
              <a:blip r:embed="rId10" cstate="print">
                <a:extLst>
                  <a:ext uri="{28A0092B-C50C-407E-A947-70E740481C1C}">
                    <a14:useLocalDpi xmlns:a14="http://schemas.microsoft.com/office/drawing/2010/main" val="0"/>
                  </a:ext>
                </a:extLst>
              </a:blip>
              <a:srcRect l="-6520" t="-14853" r="-9781" b="-12317"/>
              <a:stretch>
                <a:fillRect/>
              </a:stretch>
            </p:blipFill>
            <p:spPr bwMode="auto">
              <a:xfrm>
                <a:off x="4332" y="763"/>
                <a:ext cx="673" cy="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grpSp>
      </p:grpSp>
      <p:grpSp>
        <p:nvGrpSpPr>
          <p:cNvPr id="34838" name="Group 37"/>
          <p:cNvGrpSpPr>
            <a:grpSpLocks/>
          </p:cNvGrpSpPr>
          <p:nvPr/>
        </p:nvGrpSpPr>
        <p:grpSpPr bwMode="auto">
          <a:xfrm>
            <a:off x="4093491" y="3764879"/>
            <a:ext cx="1419488" cy="1564761"/>
            <a:chOff x="1066" y="754"/>
            <a:chExt cx="811" cy="894"/>
          </a:xfrm>
        </p:grpSpPr>
        <p:sp>
          <p:nvSpPr>
            <p:cNvPr id="34859" name="Text Box 38"/>
            <p:cNvSpPr txBox="1">
              <a:spLocks noChangeArrowheads="1"/>
            </p:cNvSpPr>
            <p:nvPr/>
          </p:nvSpPr>
          <p:spPr bwMode="auto">
            <a:xfrm>
              <a:off x="1086" y="1491"/>
              <a:ext cx="765"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Architects</a:t>
              </a:r>
            </a:p>
          </p:txBody>
        </p:sp>
        <p:grpSp>
          <p:nvGrpSpPr>
            <p:cNvPr id="34860" name="Group 39"/>
            <p:cNvGrpSpPr>
              <a:grpSpLocks/>
            </p:cNvGrpSpPr>
            <p:nvPr/>
          </p:nvGrpSpPr>
          <p:grpSpPr bwMode="auto">
            <a:xfrm>
              <a:off x="1066" y="754"/>
              <a:ext cx="811" cy="811"/>
              <a:chOff x="1066" y="754"/>
              <a:chExt cx="811" cy="811"/>
            </a:xfrm>
          </p:grpSpPr>
          <p:pic>
            <p:nvPicPr>
              <p:cNvPr id="34861" name="Picture 40"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2" name="Picture 41" descr="Architect"/>
              <p:cNvPicPr>
                <a:picLocks noChangeAspect="1" noChangeArrowheads="1"/>
              </p:cNvPicPr>
              <p:nvPr/>
            </p:nvPicPr>
            <p:blipFill>
              <a:blip r:embed="rId11">
                <a:extLst>
                  <a:ext uri="{28A0092B-C50C-407E-A947-70E740481C1C}">
                    <a14:useLocalDpi xmlns:a14="http://schemas.microsoft.com/office/drawing/2010/main" val="0"/>
                  </a:ext>
                </a:extLst>
              </a:blip>
              <a:srcRect b="-6151"/>
              <a:stretch>
                <a:fillRect/>
              </a:stretch>
            </p:blipFill>
            <p:spPr bwMode="auto">
              <a:xfrm>
                <a:off x="1160" y="842"/>
                <a:ext cx="635" cy="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34839" name="Group 42"/>
          <p:cNvGrpSpPr>
            <a:grpSpLocks/>
          </p:cNvGrpSpPr>
          <p:nvPr/>
        </p:nvGrpSpPr>
        <p:grpSpPr bwMode="auto">
          <a:xfrm>
            <a:off x="8442968" y="3764881"/>
            <a:ext cx="1429988" cy="1600786"/>
            <a:chOff x="4294" y="1566"/>
            <a:chExt cx="754" cy="844"/>
          </a:xfrm>
        </p:grpSpPr>
        <p:sp>
          <p:nvSpPr>
            <p:cNvPr id="34855" name="Text Box 43"/>
            <p:cNvSpPr txBox="1">
              <a:spLocks noChangeArrowheads="1"/>
            </p:cNvSpPr>
            <p:nvPr/>
          </p:nvSpPr>
          <p:spPr bwMode="auto">
            <a:xfrm>
              <a:off x="4402" y="2265"/>
              <a:ext cx="55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323" i="0">
                  <a:solidFill>
                    <a:schemeClr val="tx1"/>
                  </a:solidFill>
                </a:rPr>
                <a:t>DBAs</a:t>
              </a:r>
            </a:p>
          </p:txBody>
        </p:sp>
        <p:grpSp>
          <p:nvGrpSpPr>
            <p:cNvPr id="34856" name="Group 44"/>
            <p:cNvGrpSpPr>
              <a:grpSpLocks/>
            </p:cNvGrpSpPr>
            <p:nvPr/>
          </p:nvGrpSpPr>
          <p:grpSpPr bwMode="auto">
            <a:xfrm>
              <a:off x="4294" y="1566"/>
              <a:ext cx="754" cy="754"/>
              <a:chOff x="2148" y="754"/>
              <a:chExt cx="811" cy="811"/>
            </a:xfrm>
          </p:grpSpPr>
          <p:pic>
            <p:nvPicPr>
              <p:cNvPr id="34857" name="Picture 45"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46" descr="Stakeholder-2"/>
              <p:cNvPicPr>
                <a:picLocks noChangeAspect="1" noChangeArrowheads="1"/>
              </p:cNvPicPr>
              <p:nvPr/>
            </p:nvPicPr>
            <p:blipFill>
              <a:blip r:embed="rId12">
                <a:extLst>
                  <a:ext uri="{28A0092B-C50C-407E-A947-70E740481C1C}">
                    <a14:useLocalDpi xmlns:a14="http://schemas.microsoft.com/office/drawing/2010/main" val="0"/>
                  </a:ext>
                </a:extLst>
              </a:blip>
              <a:srcRect b="-3496"/>
              <a:stretch>
                <a:fillRect/>
              </a:stretch>
            </p:blipFill>
            <p:spPr bwMode="auto">
              <a:xfrm>
                <a:off x="2230" y="843"/>
                <a:ext cx="656"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grpSp>
      </p:grpSp>
      <p:grpSp>
        <p:nvGrpSpPr>
          <p:cNvPr id="34840" name="Group 47"/>
          <p:cNvGrpSpPr>
            <a:grpSpLocks/>
          </p:cNvGrpSpPr>
          <p:nvPr/>
        </p:nvGrpSpPr>
        <p:grpSpPr bwMode="auto">
          <a:xfrm>
            <a:off x="1138998" y="5502919"/>
            <a:ext cx="8579933" cy="931155"/>
            <a:chOff x="444" y="2091"/>
            <a:chExt cx="4902" cy="532"/>
          </a:xfrm>
        </p:grpSpPr>
        <p:pic>
          <p:nvPicPr>
            <p:cNvPr id="34849" name="Picture 48"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7" y="2096"/>
              <a:ext cx="70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0" name="Picture 49"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9" y="2091"/>
              <a:ext cx="647"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1" name="Picture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5" y="2098"/>
              <a:ext cx="707" cy="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52" name="Picture 51" descr="ddas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 y="2104"/>
              <a:ext cx="683"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13" y="2099"/>
              <a:ext cx="67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76" y="2092"/>
              <a:ext cx="69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841" name="Text Box 54"/>
          <p:cNvSpPr txBox="1">
            <a:spLocks noChangeArrowheads="1"/>
          </p:cNvSpPr>
          <p:nvPr/>
        </p:nvSpPr>
        <p:spPr bwMode="auto">
          <a:xfrm>
            <a:off x="1061985" y="6631858"/>
            <a:ext cx="8177365" cy="3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985" b="0" i="0">
                <a:solidFill>
                  <a:schemeClr val="tx1"/>
                </a:solidFill>
              </a:rPr>
              <a:t>Enhance Collaboration &amp; Alignment</a:t>
            </a:r>
            <a:endParaRPr lang="en-US" altLang="cs-CZ" sz="1985" b="0">
              <a:solidFill>
                <a:schemeClr val="tx1"/>
              </a:solidFill>
            </a:endParaRPr>
          </a:p>
        </p:txBody>
      </p:sp>
      <p:sp>
        <p:nvSpPr>
          <p:cNvPr id="34842" name="Text Box 55"/>
          <p:cNvSpPr txBox="1">
            <a:spLocks noChangeArrowheads="1"/>
          </p:cNvSpPr>
          <p:nvPr/>
        </p:nvSpPr>
        <p:spPr bwMode="auto">
          <a:xfrm>
            <a:off x="1482055" y="3439325"/>
            <a:ext cx="7547260" cy="3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985" b="0">
                <a:solidFill>
                  <a:schemeClr val="tx1"/>
                </a:solidFill>
              </a:rPr>
              <a:t>Role-based Tools with Integrated Metadata</a:t>
            </a:r>
            <a:endParaRPr lang="en-US" altLang="cs-CZ" sz="1985" i="0">
              <a:solidFill>
                <a:schemeClr val="tx1"/>
              </a:solidFill>
            </a:endParaRPr>
          </a:p>
        </p:txBody>
      </p:sp>
      <p:sp>
        <p:nvSpPr>
          <p:cNvPr id="280632" name="Rectangle 56">
            <a:extLst>
              <a:ext uri="{FF2B5EF4-FFF2-40B4-BE49-F238E27FC236}">
                <a16:creationId xmlns:a16="http://schemas.microsoft.com/office/drawing/2014/main" id="{A89365CD-A130-42DC-B645-A8A175511B91}"/>
              </a:ext>
            </a:extLst>
          </p:cNvPr>
          <p:cNvSpPr>
            <a:spLocks noChangeArrowheads="1"/>
          </p:cNvSpPr>
          <p:nvPr/>
        </p:nvSpPr>
        <p:spPr bwMode="auto">
          <a:xfrm>
            <a:off x="883455" y="2127470"/>
            <a:ext cx="8870481" cy="369332"/>
          </a:xfrm>
          <a:prstGeom prst="rect">
            <a:avLst/>
          </a:prstGeom>
          <a:solidFill>
            <a:srgbClr val="5C62AE">
              <a:alpha val="70000"/>
            </a:srgbClr>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80633" name="Rectangle 57">
            <a:extLst>
              <a:ext uri="{FF2B5EF4-FFF2-40B4-BE49-F238E27FC236}">
                <a16:creationId xmlns:a16="http://schemas.microsoft.com/office/drawing/2014/main" id="{870CEAD4-D114-4929-95FD-6DED1F00B995}"/>
              </a:ext>
            </a:extLst>
          </p:cNvPr>
          <p:cNvSpPr>
            <a:spLocks noChangeArrowheads="1"/>
          </p:cNvSpPr>
          <p:nvPr/>
        </p:nvSpPr>
        <p:spPr bwMode="auto">
          <a:xfrm flipH="1">
            <a:off x="6769689" y="2135356"/>
            <a:ext cx="2760210" cy="1008168"/>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34845" name="Rectangle 58"/>
          <p:cNvSpPr>
            <a:spLocks noChangeArrowheads="1"/>
          </p:cNvSpPr>
          <p:nvPr/>
        </p:nvSpPr>
        <p:spPr bwMode="auto">
          <a:xfrm rot="-9170">
            <a:off x="7202010" y="2154610"/>
            <a:ext cx="1988332" cy="182030"/>
          </a:xfrm>
          <a:prstGeom prst="rect">
            <a:avLst/>
          </a:prstGeom>
          <a:noFill/>
          <a:ln>
            <a:noFill/>
          </a:ln>
          <a:effectLst/>
          <a:extLst>
            <a:ext uri="{909E8E84-426E-40DD-AFC4-6F175D3DCCD1}">
              <a14:hiddenFill xmlns:a14="http://schemas.microsoft.com/office/drawing/2010/main">
                <a:solidFill>
                  <a:srgbClr val="A8B2FC"/>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lnSpc>
                <a:spcPct val="115000"/>
              </a:lnSpc>
              <a:buClrTx/>
              <a:buFontTx/>
              <a:buNone/>
            </a:pPr>
            <a:r>
              <a:rPr lang="en-US" altLang="cs-CZ" sz="1323" i="0">
                <a:solidFill>
                  <a:schemeClr val="tx1"/>
                </a:solidFill>
                <a:latin typeface="Arial Narrow Bd" charset="0"/>
              </a:rPr>
              <a:t>Exchange</a:t>
            </a:r>
          </a:p>
        </p:txBody>
      </p:sp>
      <p:sp>
        <p:nvSpPr>
          <p:cNvPr id="34846" name="Text Box 59"/>
          <p:cNvSpPr txBox="1">
            <a:spLocks noChangeArrowheads="1"/>
          </p:cNvSpPr>
          <p:nvPr/>
        </p:nvSpPr>
        <p:spPr bwMode="auto">
          <a:xfrm>
            <a:off x="6851951" y="2740958"/>
            <a:ext cx="2620188" cy="3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pPr>
            <a:r>
              <a:rPr lang="en-US" altLang="cs-CZ" sz="1103" b="0" i="0">
                <a:solidFill>
                  <a:schemeClr val="tx1"/>
                </a:solidFill>
                <a:latin typeface="Arial Narrow Bd" charset="0"/>
              </a:rPr>
              <a:t>Share and deliver relevant information across the organization</a:t>
            </a:r>
          </a:p>
        </p:txBody>
      </p:sp>
      <p:pic>
        <p:nvPicPr>
          <p:cNvPr id="34847" name="Picture 60" descr="exchang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21147" y="2378648"/>
            <a:ext cx="402567" cy="4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8" name="Rectangle 61"/>
          <p:cNvSpPr>
            <a:spLocks noGrp="1" noChangeArrowheads="1"/>
          </p:cNvSpPr>
          <p:nvPr>
            <p:ph type="title"/>
          </p:nvPr>
        </p:nvSpPr>
        <p:spPr>
          <a:xfrm>
            <a:off x="463385" y="486581"/>
            <a:ext cx="10043177" cy="673863"/>
          </a:xfrm>
          <a:noFill/>
          <a:extLst>
            <a:ext uri="{91240B29-F687-4F45-9708-019B960494DF}">
              <a14:hiddenLine xmlns:a14="http://schemas.microsoft.com/office/drawing/2010/main" w="9525">
                <a:solidFill>
                  <a:schemeClr val="tx1"/>
                </a:solidFill>
                <a:miter lim="800000"/>
                <a:headEnd/>
                <a:tailEnd/>
              </a14:hiddenLine>
            </a:ext>
          </a:extLst>
        </p:spPr>
        <p:txBody>
          <a:bodyPr vert="horz" wrap="square" lIns="100811" tIns="50406" rIns="100811" bIns="50406" numCol="1" anchor="ctr" anchorCtr="0" compatLnSpc="1">
            <a:prstTxWarp prst="textNoShape">
              <a:avLst/>
            </a:prstTxWarp>
          </a:bodyPr>
          <a:lstStyle/>
          <a:p>
            <a:r>
              <a:rPr lang="en-US" altLang="cs-CZ" sz="2315"/>
              <a:t>Unified Metadata Management</a:t>
            </a:r>
          </a:p>
        </p:txBody>
      </p:sp>
    </p:spTree>
    <p:custDataLst>
      <p:tags r:id="rId1"/>
    </p:custDataLst>
    <p:extLst>
      <p:ext uri="{BB962C8B-B14F-4D97-AF65-F5344CB8AC3E}">
        <p14:creationId xmlns:p14="http://schemas.microsoft.com/office/powerpoint/2010/main" val="29788459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4DAE70EC-9ADC-4962-AEC3-01007A0E0B9D}"/>
              </a:ext>
            </a:extLst>
          </p:cNvPr>
          <p:cNvSpPr>
            <a:spLocks noGrp="1" noChangeArrowheads="1"/>
          </p:cNvSpPr>
          <p:nvPr>
            <p:ph type="title"/>
          </p:nvPr>
        </p:nvSpPr>
        <p:spPr>
          <a:xfrm>
            <a:off x="540398" y="588098"/>
            <a:ext cx="9091018" cy="549592"/>
          </a:xfrm>
        </p:spPr>
        <p:txBody>
          <a:bodyPr rtlCol="0">
            <a:normAutofit fontScale="90000"/>
          </a:bodyPr>
          <a:lstStyle/>
          <a:p>
            <a:pPr fontAlgn="auto">
              <a:spcAft>
                <a:spcPts val="0"/>
              </a:spcAft>
              <a:defRPr/>
            </a:pPr>
            <a:r>
              <a:rPr lang="en-US" altLang="cs-CZ"/>
              <a:t>Applications of a Business Glossary</a:t>
            </a:r>
          </a:p>
        </p:txBody>
      </p:sp>
      <p:sp>
        <p:nvSpPr>
          <p:cNvPr id="36867" name="Rectangle 3"/>
          <p:cNvSpPr>
            <a:spLocks noGrp="1" noChangeArrowheads="1"/>
          </p:cNvSpPr>
          <p:nvPr>
            <p:ph idx="1"/>
          </p:nvPr>
        </p:nvSpPr>
        <p:spPr bwMode="auto">
          <a:xfrm>
            <a:off x="473886" y="1512253"/>
            <a:ext cx="6301052" cy="621354"/>
          </a:xfrm>
        </p:spPr>
        <p:txBody>
          <a:bodyPr wrap="square" numCol="1" anchor="t" anchorCtr="0" compatLnSpc="1">
            <a:prstTxWarp prst="textNoShape">
              <a:avLst/>
            </a:prstTxWarp>
          </a:bodyPr>
          <a:lstStyle/>
          <a:p>
            <a:pPr marL="59507" indent="-59507" algn="ctr">
              <a:lnSpc>
                <a:spcPct val="80000"/>
              </a:lnSpc>
              <a:buNone/>
            </a:pPr>
            <a:r>
              <a:rPr lang="en-US" altLang="cs-CZ" sz="1764" i="1"/>
              <a:t>Simply put, a Business Glossary is created to represent the language of the business, independent of technology</a:t>
            </a:r>
          </a:p>
        </p:txBody>
      </p:sp>
      <p:sp>
        <p:nvSpPr>
          <p:cNvPr id="288773" name="Text Box 5">
            <a:extLst>
              <a:ext uri="{FF2B5EF4-FFF2-40B4-BE49-F238E27FC236}">
                <a16:creationId xmlns:a16="http://schemas.microsoft.com/office/drawing/2014/main" id="{8F9B24C0-4281-4D08-A902-4D0B3CEBCAE3}"/>
              </a:ext>
            </a:extLst>
          </p:cNvPr>
          <p:cNvSpPr txBox="1">
            <a:spLocks noChangeArrowheads="1"/>
          </p:cNvSpPr>
          <p:nvPr/>
        </p:nvSpPr>
        <p:spPr bwMode="auto">
          <a:xfrm>
            <a:off x="977970" y="2436407"/>
            <a:ext cx="5628940" cy="41088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b="0" i="0" u="sng">
                <a:effectLst>
                  <a:outerShdw blurRad="38100" dist="38100" dir="2700000" algn="tl">
                    <a:srgbClr val="C0C0C0"/>
                  </a:outerShdw>
                </a:effectLst>
              </a:rPr>
              <a:t>Three Primary Applications:</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Ownership</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Identifying stewards</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Managing content</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Collaboration</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Common, approved vocabulary</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Sharing domain expertise - Business &amp; IT</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Auditability</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Evolution of language</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Centralized management</a:t>
            </a:r>
          </a:p>
        </p:txBody>
      </p:sp>
      <p:sp>
        <p:nvSpPr>
          <p:cNvPr id="288774" name="Text Box 6">
            <a:extLst>
              <a:ext uri="{FF2B5EF4-FFF2-40B4-BE49-F238E27FC236}">
                <a16:creationId xmlns:a16="http://schemas.microsoft.com/office/drawing/2014/main" id="{5A22531D-135D-4204-9503-F73F88961604}"/>
              </a:ext>
            </a:extLst>
          </p:cNvPr>
          <p:cNvSpPr txBox="1">
            <a:spLocks noChangeArrowheads="1"/>
          </p:cNvSpPr>
          <p:nvPr/>
        </p:nvSpPr>
        <p:spPr bwMode="auto">
          <a:xfrm>
            <a:off x="977970" y="6301052"/>
            <a:ext cx="7981333" cy="70326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2"/>
              </a:buClr>
              <a:buFont typeface="Wingdings" panose="05000000000000000000" pitchFamily="2" charset="2"/>
              <a:buNone/>
              <a:defRPr/>
            </a:pPr>
            <a:r>
              <a:rPr lang="en-US" altLang="cs-CZ" sz="1985">
                <a:solidFill>
                  <a:srgbClr val="3366CC"/>
                </a:solidFill>
                <a:effectLst>
                  <a:outerShdw blurRad="38100" dist="38100" dir="2700000" algn="tl">
                    <a:srgbClr val="C0C0C0"/>
                  </a:outerShdw>
                </a:effectLst>
              </a:rPr>
              <a:t>All key enablers to regulatory compliance and </a:t>
            </a:r>
          </a:p>
          <a:p>
            <a:pPr algn="ctr" eaLnBrk="1" hangingPunct="1">
              <a:buClr>
                <a:schemeClr val="accent2"/>
              </a:buClr>
              <a:buFont typeface="Wingdings" panose="05000000000000000000" pitchFamily="2" charset="2"/>
              <a:buNone/>
              <a:defRPr/>
            </a:pPr>
            <a:r>
              <a:rPr lang="en-US" altLang="cs-CZ" sz="1985">
                <a:solidFill>
                  <a:srgbClr val="3366CC"/>
                </a:solidFill>
                <a:effectLst>
                  <a:outerShdw blurRad="38100" dist="38100" dir="2700000" algn="tl">
                    <a:srgbClr val="C0C0C0"/>
                  </a:outerShdw>
                </a:effectLst>
              </a:rPr>
              <a:t>support the IBM Data Governance Maturity Model</a:t>
            </a:r>
          </a:p>
        </p:txBody>
      </p:sp>
      <p:pic>
        <p:nvPicPr>
          <p:cNvPr id="36870" name="Picture 8" descr="Latin_diction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812" y="2604435"/>
            <a:ext cx="3612603" cy="287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0222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A66C8854-B2AD-4C3E-A457-5CC3D42E9A26}"/>
              </a:ext>
            </a:extLst>
          </p:cNvPr>
          <p:cNvSpPr>
            <a:spLocks noGrp="1" noChangeArrowheads="1"/>
          </p:cNvSpPr>
          <p:nvPr>
            <p:ph type="title"/>
          </p:nvPr>
        </p:nvSpPr>
        <p:spPr/>
        <p:txBody>
          <a:bodyPr rtlCol="0">
            <a:normAutofit/>
          </a:bodyPr>
          <a:lstStyle/>
          <a:p>
            <a:pPr fontAlgn="auto">
              <a:spcAft>
                <a:spcPts val="0"/>
              </a:spcAft>
              <a:defRPr/>
            </a:pPr>
            <a:r>
              <a:rPr lang="en-IE" altLang="cs-CZ"/>
              <a:t>Business Glossary: For Every Enterprise User</a:t>
            </a:r>
            <a:endParaRPr lang="en-US" altLang="cs-CZ"/>
          </a:p>
        </p:txBody>
      </p:sp>
      <p:sp>
        <p:nvSpPr>
          <p:cNvPr id="286723" name="Rectangle 3">
            <a:extLst>
              <a:ext uri="{FF2B5EF4-FFF2-40B4-BE49-F238E27FC236}">
                <a16:creationId xmlns:a16="http://schemas.microsoft.com/office/drawing/2014/main" id="{E3FE4928-BC6C-4259-9CF7-251F8C7E0A48}"/>
              </a:ext>
            </a:extLst>
          </p:cNvPr>
          <p:cNvSpPr>
            <a:spLocks noGrp="1" noChangeArrowheads="1"/>
          </p:cNvSpPr>
          <p:nvPr>
            <p:ph type="body" sz="half" idx="1"/>
          </p:nvPr>
        </p:nvSpPr>
        <p:spPr>
          <a:xfrm>
            <a:off x="893957" y="2268378"/>
            <a:ext cx="6323806" cy="3353560"/>
          </a:xfrm>
        </p:spPr>
        <p:txBody>
          <a:bodyPr>
            <a:normAutofit fontScale="85000" lnSpcReduction="10000"/>
          </a:bodyPr>
          <a:lstStyle/>
          <a:p>
            <a:pPr marL="316790" indent="-316790" fontAlgn="auto">
              <a:lnSpc>
                <a:spcPct val="170000"/>
              </a:lnSpc>
              <a:spcAft>
                <a:spcPts val="0"/>
              </a:spcAft>
              <a:defRPr/>
            </a:pPr>
            <a:r>
              <a:rPr lang="en-IE" altLang="cs-CZ" sz="1764"/>
              <a:t>General Business Users</a:t>
            </a:r>
          </a:p>
          <a:p>
            <a:pPr marL="316790" indent="-316790" fontAlgn="auto">
              <a:lnSpc>
                <a:spcPct val="170000"/>
              </a:lnSpc>
              <a:spcAft>
                <a:spcPts val="0"/>
              </a:spcAft>
              <a:defRPr/>
            </a:pPr>
            <a:r>
              <a:rPr lang="en-IE" altLang="cs-CZ" sz="1764"/>
              <a:t>Business Analysts</a:t>
            </a:r>
          </a:p>
          <a:p>
            <a:pPr marL="316790" indent="-316790" fontAlgn="auto">
              <a:lnSpc>
                <a:spcPct val="170000"/>
              </a:lnSpc>
              <a:spcAft>
                <a:spcPts val="0"/>
              </a:spcAft>
              <a:defRPr/>
            </a:pPr>
            <a:r>
              <a:rPr lang="en-IE" altLang="cs-CZ" sz="1764"/>
              <a:t>Data Analysts</a:t>
            </a:r>
          </a:p>
          <a:p>
            <a:pPr marL="316790" indent="-316790" fontAlgn="auto">
              <a:lnSpc>
                <a:spcPct val="170000"/>
              </a:lnSpc>
              <a:spcAft>
                <a:spcPts val="0"/>
              </a:spcAft>
              <a:defRPr/>
            </a:pPr>
            <a:r>
              <a:rPr lang="en-IE" altLang="cs-CZ" sz="1764"/>
              <a:t>BI and ETL Developers</a:t>
            </a:r>
          </a:p>
          <a:p>
            <a:pPr marL="316790" indent="-316790" fontAlgn="auto">
              <a:lnSpc>
                <a:spcPct val="170000"/>
              </a:lnSpc>
              <a:spcAft>
                <a:spcPts val="0"/>
              </a:spcAft>
              <a:defRPr/>
            </a:pPr>
            <a:r>
              <a:rPr lang="en-IE" altLang="cs-CZ" sz="1764"/>
              <a:t>Data Stewards</a:t>
            </a:r>
          </a:p>
          <a:p>
            <a:pPr marL="316790" indent="-316790" fontAlgn="auto">
              <a:lnSpc>
                <a:spcPct val="170000"/>
              </a:lnSpc>
              <a:spcAft>
                <a:spcPts val="0"/>
              </a:spcAft>
              <a:defRPr/>
            </a:pPr>
            <a:r>
              <a:rPr lang="en-IE" altLang="cs-CZ" sz="1764"/>
              <a:t>Subject Matter Experts</a:t>
            </a:r>
          </a:p>
          <a:p>
            <a:pPr marL="316790" indent="-316790" fontAlgn="auto">
              <a:lnSpc>
                <a:spcPct val="170000"/>
              </a:lnSpc>
              <a:spcAft>
                <a:spcPts val="0"/>
              </a:spcAft>
              <a:defRPr/>
            </a:pPr>
            <a:r>
              <a:rPr lang="en-IE" altLang="cs-CZ" sz="1764"/>
              <a:t>Business Glossary Authors</a:t>
            </a:r>
          </a:p>
          <a:p>
            <a:pPr marL="316790" indent="-316790" fontAlgn="auto">
              <a:lnSpc>
                <a:spcPct val="170000"/>
              </a:lnSpc>
              <a:spcAft>
                <a:spcPts val="0"/>
              </a:spcAft>
              <a:defRPr/>
            </a:pPr>
            <a:r>
              <a:rPr lang="en-IE" altLang="cs-CZ" sz="1764"/>
              <a:t>Business Glossary Administrators</a:t>
            </a:r>
          </a:p>
        </p:txBody>
      </p:sp>
      <p:sp>
        <p:nvSpPr>
          <p:cNvPr id="286727" name="Text Box 7">
            <a:extLst>
              <a:ext uri="{FF2B5EF4-FFF2-40B4-BE49-F238E27FC236}">
                <a16:creationId xmlns:a16="http://schemas.microsoft.com/office/drawing/2014/main" id="{4A3877F0-16C2-4772-88BD-9C8C6CEBFEF1}"/>
              </a:ext>
            </a:extLst>
          </p:cNvPr>
          <p:cNvSpPr txBox="1">
            <a:spLocks noChangeArrowheads="1"/>
          </p:cNvSpPr>
          <p:nvPr/>
        </p:nvSpPr>
        <p:spPr bwMode="auto">
          <a:xfrm>
            <a:off x="977970" y="1344224"/>
            <a:ext cx="8401403" cy="85600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sz="1985">
                <a:effectLst>
                  <a:outerShdw blurRad="38100" dist="38100" dir="2700000" algn="tl">
                    <a:srgbClr val="C0C0C0"/>
                  </a:outerShdw>
                </a:effectLst>
              </a:rPr>
              <a:t>  </a:t>
            </a:r>
          </a:p>
          <a:p>
            <a:pPr eaLnBrk="1" hangingPunct="1">
              <a:spcBef>
                <a:spcPct val="50000"/>
              </a:spcBef>
              <a:buClr>
                <a:schemeClr val="accent2"/>
              </a:buClr>
              <a:buFont typeface="Wingdings" panose="05000000000000000000" pitchFamily="2" charset="2"/>
              <a:buNone/>
              <a:defRPr/>
            </a:pPr>
            <a:r>
              <a:rPr lang="en-US" altLang="cs-CZ" sz="1985">
                <a:effectLst>
                  <a:outerShdw blurRad="38100" dist="38100" dir="2700000" algn="tl">
                    <a:srgbClr val="C0C0C0"/>
                  </a:outerShdw>
                </a:effectLst>
              </a:rPr>
              <a:t>Examples of most common users include:</a:t>
            </a:r>
          </a:p>
        </p:txBody>
      </p:sp>
      <p:pic>
        <p:nvPicPr>
          <p:cNvPr id="38917" name="Picture 12" descr="IBM Peopl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714" y="2856477"/>
            <a:ext cx="4452743" cy="28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2492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7B259101-3DB6-4858-A900-F32DAE3C2462}"/>
              </a:ext>
            </a:extLst>
          </p:cNvPr>
          <p:cNvSpPr>
            <a:spLocks noGrp="1" noChangeArrowheads="1"/>
          </p:cNvSpPr>
          <p:nvPr>
            <p:ph type="title"/>
          </p:nvPr>
        </p:nvSpPr>
        <p:spPr>
          <a:xfrm>
            <a:off x="372370" y="710619"/>
            <a:ext cx="9091018" cy="549592"/>
          </a:xfrm>
        </p:spPr>
        <p:txBody>
          <a:bodyPr rtlCol="0">
            <a:normAutofit fontScale="90000"/>
          </a:bodyPr>
          <a:lstStyle/>
          <a:p>
            <a:pPr fontAlgn="auto">
              <a:spcAft>
                <a:spcPts val="0"/>
              </a:spcAft>
              <a:defRPr/>
            </a:pPr>
            <a:r>
              <a:rPr lang="en-US" altLang="cs-CZ"/>
              <a:t>Understanding the value of Business Metadata</a:t>
            </a:r>
          </a:p>
        </p:txBody>
      </p:sp>
      <p:sp>
        <p:nvSpPr>
          <p:cNvPr id="40963" name="Rectangle 3"/>
          <p:cNvSpPr>
            <a:spLocks noGrp="1" noChangeArrowheads="1"/>
          </p:cNvSpPr>
          <p:nvPr>
            <p:ph idx="1"/>
          </p:nvPr>
        </p:nvSpPr>
        <p:spPr bwMode="auto">
          <a:xfrm>
            <a:off x="641915" y="1428239"/>
            <a:ext cx="5578182" cy="5149360"/>
          </a:xfrm>
        </p:spPr>
        <p:txBody>
          <a:bodyPr wrap="square" numCol="1" anchor="t" anchorCtr="0" compatLnSpc="1">
            <a:prstTxWarp prst="textNoShape">
              <a:avLst/>
            </a:prstTxWarp>
          </a:bodyPr>
          <a:lstStyle/>
          <a:p>
            <a:pPr>
              <a:lnSpc>
                <a:spcPct val="80000"/>
              </a:lnSpc>
            </a:pPr>
            <a:r>
              <a:rPr lang="en-US" altLang="cs-CZ" sz="1764"/>
              <a:t>In the language of the business, independent of technology</a:t>
            </a:r>
          </a:p>
          <a:p>
            <a:pPr>
              <a:lnSpc>
                <a:spcPct val="80000"/>
              </a:lnSpc>
            </a:pPr>
            <a:r>
              <a:rPr lang="en-US" altLang="cs-CZ" sz="1764"/>
              <a:t>Documents the business meaning of data &amp; related technology assets</a:t>
            </a:r>
          </a:p>
          <a:p>
            <a:pPr>
              <a:lnSpc>
                <a:spcPct val="80000"/>
              </a:lnSpc>
            </a:pPr>
            <a:r>
              <a:rPr lang="en-US" altLang="cs-CZ" sz="1764"/>
              <a:t>Used to </a:t>
            </a:r>
          </a:p>
          <a:p>
            <a:pPr lvl="1">
              <a:lnSpc>
                <a:spcPct val="80000"/>
              </a:lnSpc>
            </a:pPr>
            <a:r>
              <a:rPr lang="en-US" altLang="cs-CZ" sz="1544" i="1"/>
              <a:t>define a shared meaning</a:t>
            </a:r>
          </a:p>
          <a:p>
            <a:pPr lvl="1">
              <a:lnSpc>
                <a:spcPct val="80000"/>
              </a:lnSpc>
            </a:pPr>
            <a:r>
              <a:rPr lang="en-US" altLang="cs-CZ" sz="1544" i="1"/>
              <a:t>standardize names</a:t>
            </a:r>
          </a:p>
          <a:p>
            <a:pPr lvl="1">
              <a:lnSpc>
                <a:spcPct val="80000"/>
              </a:lnSpc>
            </a:pPr>
            <a:r>
              <a:rPr lang="en-US" altLang="cs-CZ" sz="1544" i="1"/>
              <a:t>establish responsibility, accountability, and traceability</a:t>
            </a:r>
          </a:p>
          <a:p>
            <a:pPr lvl="1">
              <a:lnSpc>
                <a:spcPct val="80000"/>
              </a:lnSpc>
            </a:pPr>
            <a:r>
              <a:rPr lang="en-US" altLang="cs-CZ" sz="1544" i="1"/>
              <a:t>govern access</a:t>
            </a:r>
          </a:p>
          <a:p>
            <a:pPr lvl="1">
              <a:lnSpc>
                <a:spcPct val="80000"/>
              </a:lnSpc>
            </a:pPr>
            <a:r>
              <a:rPr lang="en-US" altLang="cs-CZ" sz="1544" i="1"/>
              <a:t>share insights &amp; experiences among users</a:t>
            </a:r>
          </a:p>
          <a:p>
            <a:pPr lvl="1">
              <a:lnSpc>
                <a:spcPct val="80000"/>
              </a:lnSpc>
            </a:pPr>
            <a:r>
              <a:rPr lang="en-US" altLang="cs-CZ" sz="1544" i="1"/>
              <a:t>represent business hierarchies</a:t>
            </a:r>
          </a:p>
          <a:p>
            <a:pPr lvl="1">
              <a:lnSpc>
                <a:spcPct val="80000"/>
              </a:lnSpc>
            </a:pPr>
            <a:r>
              <a:rPr lang="en-US" altLang="cs-CZ" sz="1544" i="1"/>
              <a:t>document business descriptions, examples, abbreviations and synonyms</a:t>
            </a:r>
          </a:p>
          <a:p>
            <a:pPr>
              <a:lnSpc>
                <a:spcPct val="80000"/>
              </a:lnSpc>
            </a:pPr>
            <a:r>
              <a:rPr lang="en-US" altLang="cs-CZ" sz="1764"/>
              <a:t>Must be managed by those that understand the meaning and importance of the information assets to the business</a:t>
            </a:r>
          </a:p>
          <a:p>
            <a:pPr>
              <a:lnSpc>
                <a:spcPct val="80000"/>
              </a:lnSpc>
            </a:pPr>
            <a:r>
              <a:rPr lang="en-US" altLang="cs-CZ" sz="1764"/>
              <a:t>Better aligns the efforts of IT with the goals of the business</a:t>
            </a:r>
          </a:p>
          <a:p>
            <a:pPr>
              <a:lnSpc>
                <a:spcPct val="80000"/>
              </a:lnSpc>
            </a:pPr>
            <a:endParaRPr lang="en-US" altLang="cs-CZ" sz="1764"/>
          </a:p>
        </p:txBody>
      </p:sp>
      <p:pic>
        <p:nvPicPr>
          <p:cNvPr id="40964" name="Picture 4" descr="j0399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99" y="1795800"/>
            <a:ext cx="3469079"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5645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076" y="4127189"/>
            <a:ext cx="3782381" cy="274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3"/>
          <p:cNvSpPr>
            <a:spLocks noGrp="1" noChangeArrowheads="1"/>
          </p:cNvSpPr>
          <p:nvPr>
            <p:ph type="title"/>
          </p:nvPr>
        </p:nvSpPr>
        <p:spPr>
          <a:xfrm>
            <a:off x="344366" y="672112"/>
            <a:ext cx="9567097" cy="434072"/>
          </a:xfrm>
        </p:spPr>
        <p:txBody>
          <a:bodyPr/>
          <a:lstStyle/>
          <a:p>
            <a:r>
              <a:rPr lang="en-US" altLang="cs-CZ" sz="2426"/>
              <a:t>Business Glossary</a:t>
            </a:r>
          </a:p>
        </p:txBody>
      </p:sp>
      <p:pic>
        <p:nvPicPr>
          <p:cNvPr id="43012" name="Picture 4" descr="b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681" y="2042591"/>
            <a:ext cx="3225788" cy="32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344365" y="1041425"/>
            <a:ext cx="8098603" cy="3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cs-CZ" sz="1874">
                <a:solidFill>
                  <a:schemeClr val="tx1"/>
                </a:solidFill>
              </a:rPr>
              <a:t>Create and manage business vocabulary and relationships</a:t>
            </a:r>
          </a:p>
        </p:txBody>
      </p:sp>
      <p:pic>
        <p:nvPicPr>
          <p:cNvPr id="43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076" y="1478997"/>
            <a:ext cx="3784132" cy="253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7811112" y="904901"/>
            <a:ext cx="1151692" cy="26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213" i="0">
                <a:solidFill>
                  <a:schemeClr val="tx1"/>
                </a:solidFill>
              </a:rPr>
              <a:t>Steward</a:t>
            </a:r>
          </a:p>
        </p:txBody>
      </p:sp>
      <p:grpSp>
        <p:nvGrpSpPr>
          <p:cNvPr id="43016" name="Group 8"/>
          <p:cNvGrpSpPr>
            <a:grpSpLocks/>
          </p:cNvGrpSpPr>
          <p:nvPr/>
        </p:nvGrpSpPr>
        <p:grpSpPr bwMode="auto">
          <a:xfrm>
            <a:off x="7110995" y="642357"/>
            <a:ext cx="871646" cy="819137"/>
            <a:chOff x="2746" y="714"/>
            <a:chExt cx="811" cy="811"/>
          </a:xfrm>
        </p:grpSpPr>
        <p:pic>
          <p:nvPicPr>
            <p:cNvPr id="43025" name="Picture 9"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0" descr="Operations-Manager"/>
            <p:cNvPicPr>
              <a:picLocks noChangeAspect="1" noChangeArrowheads="1"/>
            </p:cNvPicPr>
            <p:nvPr/>
          </p:nvPicPr>
          <p:blipFill>
            <a:blip r:embed="rId7" cstate="print">
              <a:extLst>
                <a:ext uri="{28A0092B-C50C-407E-A947-70E740481C1C}">
                  <a14:useLocalDpi xmlns:a14="http://schemas.microsoft.com/office/drawing/2010/main" val="0"/>
                </a:ext>
              </a:extLst>
            </a:blip>
            <a:srcRect b="-9265"/>
            <a:stretch>
              <a:fillRect/>
            </a:stretch>
          </p:blipFill>
          <p:spPr bwMode="auto">
            <a:xfrm>
              <a:off x="2839" y="807"/>
              <a:ext cx="632" cy="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3017" name="Rectangle 11"/>
          <p:cNvSpPr>
            <a:spLocks noChangeArrowheads="1"/>
          </p:cNvSpPr>
          <p:nvPr/>
        </p:nvSpPr>
        <p:spPr bwMode="auto">
          <a:xfrm>
            <a:off x="570153" y="1682031"/>
            <a:ext cx="5418905" cy="26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None/>
            </a:pPr>
            <a:r>
              <a:rPr lang="en-US" altLang="cs-CZ" sz="1654">
                <a:latin typeface="Arial" panose="020B0604020202020204" pitchFamily="34" charset="0"/>
              </a:rPr>
              <a:t>Features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Facilitate business &amp; IT communications by creating &amp; managing a common business vocabulary</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Web based interface shared across enterprise business teams </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Allows creation of stewards &amp; assignment of their responsibilities for terms &amp; assets. </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Link business terms to information assets</a:t>
            </a:r>
          </a:p>
        </p:txBody>
      </p:sp>
      <p:sp>
        <p:nvSpPr>
          <p:cNvPr id="43018" name="Rectangle 12"/>
          <p:cNvSpPr>
            <a:spLocks noChangeArrowheads="1"/>
          </p:cNvSpPr>
          <p:nvPr/>
        </p:nvSpPr>
        <p:spPr bwMode="auto">
          <a:xfrm>
            <a:off x="613910" y="4769547"/>
            <a:ext cx="5289383" cy="18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None/>
            </a:pPr>
            <a:r>
              <a:rPr lang="en-US" altLang="cs-CZ" sz="1654">
                <a:latin typeface="Arial" panose="020B0604020202020204" pitchFamily="34" charset="0"/>
              </a:rPr>
              <a:t>Benefits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Aligns the efforts of IT with the goals of the business </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Provides business context to information technology assets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Establishes responsibility and accountability in accordance with data governance policies</a:t>
            </a:r>
          </a:p>
        </p:txBody>
      </p:sp>
      <p:sp>
        <p:nvSpPr>
          <p:cNvPr id="43019" name="Rectangle 13"/>
          <p:cNvSpPr>
            <a:spLocks noChangeArrowheads="1"/>
          </p:cNvSpPr>
          <p:nvPr/>
        </p:nvSpPr>
        <p:spPr bwMode="auto">
          <a:xfrm>
            <a:off x="8915547" y="1587515"/>
            <a:ext cx="1352975" cy="574096"/>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a:solidFill>
                  <a:schemeClr val="tx1"/>
                </a:solidFill>
              </a:rPr>
              <a:t>Steward Console</a:t>
            </a:r>
          </a:p>
        </p:txBody>
      </p:sp>
      <p:sp>
        <p:nvSpPr>
          <p:cNvPr id="43020" name="Text Box 14"/>
          <p:cNvSpPr txBox="1">
            <a:spLocks noChangeArrowheads="1"/>
          </p:cNvSpPr>
          <p:nvPr/>
        </p:nvSpPr>
        <p:spPr bwMode="auto">
          <a:xfrm>
            <a:off x="9379373" y="840140"/>
            <a:ext cx="1128939" cy="44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lIns="111806" tIns="55902" rIns="111806" bIns="55902">
            <a:spAutoFit/>
          </a:bodyPr>
          <a:lstStyle>
            <a:lvl1pPr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4413">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4413"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213" i="0">
                <a:solidFill>
                  <a:schemeClr val="tx1"/>
                </a:solidFill>
              </a:rPr>
              <a:t>Business Users</a:t>
            </a:r>
          </a:p>
        </p:txBody>
      </p:sp>
      <p:grpSp>
        <p:nvGrpSpPr>
          <p:cNvPr id="43021" name="Group 15"/>
          <p:cNvGrpSpPr>
            <a:grpSpLocks/>
          </p:cNvGrpSpPr>
          <p:nvPr/>
        </p:nvGrpSpPr>
        <p:grpSpPr bwMode="auto">
          <a:xfrm>
            <a:off x="8707262" y="565345"/>
            <a:ext cx="899650" cy="946908"/>
            <a:chOff x="4241" y="714"/>
            <a:chExt cx="811" cy="811"/>
          </a:xfrm>
        </p:grpSpPr>
        <p:pic>
          <p:nvPicPr>
            <p:cNvPr id="43023" name="Picture 16" descr="Green_IconDi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7" descr="Stakeholder-1"/>
            <p:cNvPicPr>
              <a:picLocks noChangeAspect="1" noChangeArrowheads="1"/>
            </p:cNvPicPr>
            <p:nvPr/>
          </p:nvPicPr>
          <p:blipFill>
            <a:blip r:embed="rId8" cstate="print">
              <a:extLst>
                <a:ext uri="{28A0092B-C50C-407E-A947-70E740481C1C}">
                  <a14:useLocalDpi xmlns:a14="http://schemas.microsoft.com/office/drawing/2010/main" val="0"/>
                </a:ext>
              </a:extLst>
            </a:blip>
            <a:srcRect l="-6520" t="-14853" r="-9781" b="-12317"/>
            <a:stretch>
              <a:fillRect/>
            </a:stretch>
          </p:blipFill>
          <p:spPr bwMode="auto">
            <a:xfrm>
              <a:off x="4332" y="763"/>
              <a:ext cx="673" cy="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grpSp>
      <p:sp>
        <p:nvSpPr>
          <p:cNvPr id="43022" name="Rectangle 18"/>
          <p:cNvSpPr>
            <a:spLocks noChangeArrowheads="1"/>
          </p:cNvSpPr>
          <p:nvPr/>
        </p:nvSpPr>
        <p:spPr bwMode="auto">
          <a:xfrm>
            <a:off x="8782524" y="6241542"/>
            <a:ext cx="1407235" cy="491833"/>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a:solidFill>
                  <a:schemeClr val="tx1"/>
                </a:solidFill>
              </a:rPr>
              <a:t>Business Interface</a:t>
            </a:r>
          </a:p>
        </p:txBody>
      </p:sp>
    </p:spTree>
    <p:extLst>
      <p:ext uri="{BB962C8B-B14F-4D97-AF65-F5344CB8AC3E}">
        <p14:creationId xmlns:p14="http://schemas.microsoft.com/office/powerpoint/2010/main" val="36051017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a:extLst>
              <a:ext uri="{FF2B5EF4-FFF2-40B4-BE49-F238E27FC236}">
                <a16:creationId xmlns:a16="http://schemas.microsoft.com/office/drawing/2014/main" id="{7F7FAB25-C7A5-4E4F-BB6D-9795ED0007A9}"/>
              </a:ext>
            </a:extLst>
          </p:cNvPr>
          <p:cNvSpPr>
            <a:spLocks noGrp="1" noChangeArrowheads="1"/>
          </p:cNvSpPr>
          <p:nvPr>
            <p:ph type="title"/>
          </p:nvPr>
        </p:nvSpPr>
        <p:spPr/>
        <p:txBody>
          <a:bodyPr rtlCol="0">
            <a:normAutofit/>
          </a:bodyPr>
          <a:lstStyle/>
          <a:p>
            <a:pPr fontAlgn="auto">
              <a:spcAft>
                <a:spcPts val="0"/>
              </a:spcAft>
              <a:defRPr/>
            </a:pPr>
            <a:r>
              <a:rPr lang="en-IE" altLang="cs-CZ"/>
              <a:t>Populate: Import InfoSphere MDM for PIM </a:t>
            </a:r>
            <a:endParaRPr lang="en-US" altLang="cs-CZ"/>
          </a:p>
        </p:txBody>
      </p:sp>
      <p:sp>
        <p:nvSpPr>
          <p:cNvPr id="470020" name="Rectangle 4">
            <a:extLst>
              <a:ext uri="{FF2B5EF4-FFF2-40B4-BE49-F238E27FC236}">
                <a16:creationId xmlns:a16="http://schemas.microsoft.com/office/drawing/2014/main" id="{8255C839-2B4A-4976-87DA-22B5314F1385}"/>
              </a:ext>
            </a:extLst>
          </p:cNvPr>
          <p:cNvSpPr>
            <a:spLocks noGrp="1" noChangeArrowheads="1"/>
          </p:cNvSpPr>
          <p:nvPr>
            <p:ph type="body" sz="half" idx="1"/>
          </p:nvPr>
        </p:nvSpPr>
        <p:spPr>
          <a:xfrm>
            <a:off x="5598742" y="1848309"/>
            <a:ext cx="3444575" cy="1109685"/>
          </a:xfrm>
        </p:spPr>
        <p:txBody>
          <a:bodyPr>
            <a:normAutofit fontScale="77500" lnSpcReduction="20000"/>
          </a:bodyPr>
          <a:lstStyle/>
          <a:p>
            <a:pPr algn="ctr" fontAlgn="auto">
              <a:lnSpc>
                <a:spcPct val="80000"/>
              </a:lnSpc>
              <a:spcAft>
                <a:spcPts val="0"/>
              </a:spcAft>
              <a:buNone/>
              <a:defRPr/>
            </a:pPr>
            <a:r>
              <a:rPr lang="en-US" altLang="cs-CZ" sz="1985" i="1"/>
              <a:t>Share your product category information structures from Master Data Management with Business Glossary enabling access by all enterprise users. </a:t>
            </a:r>
          </a:p>
        </p:txBody>
      </p:sp>
      <p:graphicFrame>
        <p:nvGraphicFramePr>
          <p:cNvPr id="45060" name="Object 22"/>
          <p:cNvGraphicFramePr>
            <a:graphicFrameLocks noGrp="1" noChangeAspect="1"/>
          </p:cNvGraphicFramePr>
          <p:nvPr>
            <p:ph sz="quarter" idx="2"/>
          </p:nvPr>
        </p:nvGraphicFramePr>
        <p:xfrm>
          <a:off x="641915" y="4697784"/>
          <a:ext cx="4032673" cy="1401985"/>
        </p:xfrm>
        <a:graphic>
          <a:graphicData uri="http://schemas.openxmlformats.org/presentationml/2006/ole">
            <mc:AlternateContent xmlns:mc="http://schemas.openxmlformats.org/markup-compatibility/2006">
              <mc:Choice xmlns:v="urn:schemas-microsoft-com:vml" Requires="v">
                <p:oleObj spid="_x0000_s1026" name="Bitmap Image" r:id="rId4" imgW="8190476" imgH="2847619" progId="Paint.Picture">
                  <p:embed/>
                </p:oleObj>
              </mc:Choice>
              <mc:Fallback>
                <p:oleObj name="Bitmap Image" r:id="rId4" imgW="8190476" imgH="2847619" progId="Paint.Picture">
                  <p:embed/>
                  <p:pic>
                    <p:nvPicPr>
                      <p:cNvPr id="45060" name="Object 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15" y="4697784"/>
                        <a:ext cx="4032673" cy="140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26"/>
          <p:cNvGraphicFramePr>
            <a:graphicFrameLocks noGrp="1" noChangeAspect="1"/>
          </p:cNvGraphicFramePr>
          <p:nvPr>
            <p:ph sz="quarter" idx="3"/>
          </p:nvPr>
        </p:nvGraphicFramePr>
        <p:xfrm>
          <a:off x="5047401" y="4536757"/>
          <a:ext cx="4127189" cy="1848309"/>
        </p:xfrm>
        <a:graphic>
          <a:graphicData uri="http://schemas.openxmlformats.org/presentationml/2006/ole">
            <mc:AlternateContent xmlns:mc="http://schemas.openxmlformats.org/markup-compatibility/2006">
              <mc:Choice xmlns:v="urn:schemas-microsoft-com:vml" Requires="v">
                <p:oleObj spid="_x0000_s1027" name="Bitmap Image" r:id="rId6" imgW="8209524" imgH="3677163" progId="Paint.Picture">
                  <p:embed/>
                </p:oleObj>
              </mc:Choice>
              <mc:Fallback>
                <p:oleObj name="Bitmap Image" r:id="rId6" imgW="8209524" imgH="3677163" progId="Paint.Picture">
                  <p:embed/>
                  <p:pic>
                    <p:nvPicPr>
                      <p:cNvPr id="45061" name="Object 26"/>
                      <p:cNvPicPr>
                        <a:picLocks noGrp="1" noChangeAspect="1" noChangeArrowheads="1"/>
                      </p:cNvPicPr>
                      <p:nvPr/>
                    </p:nvPicPr>
                    <p:blipFill>
                      <a:blip r:embed="rId7">
                        <a:extLst>
                          <a:ext uri="{28A0092B-C50C-407E-A947-70E740481C1C}">
                            <a14:useLocalDpi xmlns:a14="http://schemas.microsoft.com/office/drawing/2010/main" val="0"/>
                          </a:ext>
                        </a:extLst>
                      </a:blip>
                      <a:srcRect l="27988" t="35721"/>
                      <a:stretch>
                        <a:fillRect/>
                      </a:stretch>
                    </p:blipFill>
                    <p:spPr bwMode="auto">
                      <a:xfrm>
                        <a:off x="5047401" y="4536757"/>
                        <a:ext cx="4127189" cy="184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2"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29" y="1428238"/>
            <a:ext cx="3864645" cy="201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45" name="AutoShape 29">
            <a:extLst>
              <a:ext uri="{FF2B5EF4-FFF2-40B4-BE49-F238E27FC236}">
                <a16:creationId xmlns:a16="http://schemas.microsoft.com/office/drawing/2014/main" id="{7E35C312-FA4C-46C3-A472-D6F672C4A3AA}"/>
              </a:ext>
            </a:extLst>
          </p:cNvPr>
          <p:cNvSpPr>
            <a:spLocks noChangeArrowheads="1"/>
          </p:cNvSpPr>
          <p:nvPr/>
        </p:nvSpPr>
        <p:spPr bwMode="auto">
          <a:xfrm>
            <a:off x="2322195" y="3612603"/>
            <a:ext cx="336056" cy="672112"/>
          </a:xfrm>
          <a:prstGeom prst="down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75662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1856" y="388565"/>
            <a:ext cx="8653445" cy="705368"/>
          </a:xfrm>
        </p:spPr>
        <p:txBody>
          <a:bodyPr/>
          <a:lstStyle/>
          <a:p>
            <a:r>
              <a:rPr lang="en-US" altLang="cs-CZ" sz="1985"/>
              <a:t>What Are Your Top Metadata Management Issues ?</a:t>
            </a:r>
          </a:p>
        </p:txBody>
      </p:sp>
      <p:pic>
        <p:nvPicPr>
          <p:cNvPr id="10243"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43" y="1128939"/>
            <a:ext cx="4142941" cy="587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871" y="1125438"/>
            <a:ext cx="4641775" cy="32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spect="1" noChangeArrowheads="1"/>
          </p:cNvSpPr>
          <p:nvPr/>
        </p:nvSpPr>
        <p:spPr bwMode="auto">
          <a:xfrm>
            <a:off x="3123829" y="2973747"/>
            <a:ext cx="6994168" cy="3808636"/>
          </a:xfrm>
          <a:prstGeom prst="rect">
            <a:avLst/>
          </a:prstGeom>
          <a:solidFill>
            <a:srgbClr val="FFFF99"/>
          </a:solidFill>
          <a:ln w="127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784" tIns="50392" rIns="100784" bIns="50392" anchor="ctr"/>
          <a:lstStyle>
            <a:lvl1pPr>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tabLst>
                <a:tab pos="228600" algn="l"/>
              </a:tabLst>
              <a:defRPr sz="1400" b="1" i="1">
                <a:solidFill>
                  <a:schemeClr val="bg1"/>
                </a:solidFill>
                <a:latin typeface="Arial" panose="020B0604020202020204" pitchFamily="34" charset="0"/>
                <a:cs typeface="Arial" panose="020B0604020202020204" pitchFamily="34" charset="0"/>
              </a:defRPr>
            </a:lvl9pPr>
          </a:lstStyle>
          <a:p>
            <a:pPr eaLnBrk="1" hangingPunct="1">
              <a:spcBef>
                <a:spcPct val="70000"/>
              </a:spcBef>
              <a:buClrTx/>
              <a:buFontTx/>
              <a:buNone/>
            </a:pPr>
            <a:r>
              <a:rPr lang="en-US" altLang="cs-CZ" sz="1213" b="0" i="0">
                <a:solidFill>
                  <a:schemeClr val="tx1"/>
                </a:solidFill>
              </a:rPr>
              <a:t>Respondents could choose multiple answers, which created a broad spectrum.</a:t>
            </a:r>
          </a:p>
          <a:p>
            <a:pPr eaLnBrk="1" hangingPunct="1">
              <a:spcBef>
                <a:spcPct val="70000"/>
              </a:spcBef>
              <a:buClrTx/>
              <a:buFontTx/>
              <a:buNone/>
            </a:pPr>
            <a:r>
              <a:rPr lang="en-US" altLang="cs-CZ" sz="1213" b="0" i="0" u="sng">
                <a:solidFill>
                  <a:schemeClr val="tx1"/>
                </a:solidFill>
              </a:rPr>
              <a:t>The “top 5” metadata management issues in 2008 are</a:t>
            </a:r>
            <a:r>
              <a:rPr lang="en-US" altLang="cs-CZ" sz="1213" b="0" i="0">
                <a:solidFill>
                  <a:schemeClr val="tx1"/>
                </a:solidFill>
              </a:rPr>
              <a:t>:</a:t>
            </a:r>
          </a:p>
          <a:p>
            <a:pPr eaLnBrk="1" hangingPunct="1">
              <a:spcBef>
                <a:spcPct val="70000"/>
              </a:spcBef>
              <a:buClrTx/>
              <a:buFontTx/>
              <a:buChar char="•"/>
            </a:pPr>
            <a:r>
              <a:rPr lang="en-US" altLang="cs-CZ" sz="1213" b="0" i="0">
                <a:solidFill>
                  <a:schemeClr val="tx1"/>
                </a:solidFill>
              </a:rPr>
              <a:t> </a:t>
            </a:r>
            <a:r>
              <a:rPr lang="en-US" altLang="cs-CZ" sz="1213" i="0">
                <a:solidFill>
                  <a:srgbClr val="A50021"/>
                </a:solidFill>
              </a:rPr>
              <a:t>documenting business metadata</a:t>
            </a:r>
            <a:r>
              <a:rPr lang="en-US" altLang="cs-CZ" sz="1213" b="0" i="0">
                <a:solidFill>
                  <a:schemeClr val="tx1"/>
                </a:solidFill>
              </a:rPr>
              <a:t> (business rules &amp; element descriptions) - 80.8 % of respondents</a:t>
            </a:r>
          </a:p>
          <a:p>
            <a:pPr eaLnBrk="1" hangingPunct="1">
              <a:spcBef>
                <a:spcPct val="70000"/>
              </a:spcBef>
              <a:buClrTx/>
              <a:buFontTx/>
              <a:buChar char="•"/>
            </a:pPr>
            <a:r>
              <a:rPr lang="en-US" altLang="cs-CZ" sz="1213" b="0" i="0">
                <a:solidFill>
                  <a:schemeClr val="tx1"/>
                </a:solidFill>
              </a:rPr>
              <a:t> </a:t>
            </a:r>
            <a:r>
              <a:rPr lang="en-US" altLang="cs-CZ" sz="1213" i="0">
                <a:solidFill>
                  <a:srgbClr val="A50021"/>
                </a:solidFill>
              </a:rPr>
              <a:t>support for Data Governance and Data Stewardship</a:t>
            </a:r>
            <a:r>
              <a:rPr lang="en-US" altLang="cs-CZ" sz="1213" b="0" i="0">
                <a:solidFill>
                  <a:schemeClr val="tx1"/>
                </a:solidFill>
              </a:rPr>
              <a:t> (67.5% of respondents)</a:t>
            </a:r>
          </a:p>
          <a:p>
            <a:pPr eaLnBrk="1" hangingPunct="1">
              <a:spcBef>
                <a:spcPct val="70000"/>
              </a:spcBef>
              <a:buClrTx/>
              <a:buFontTx/>
              <a:buChar char="•"/>
            </a:pPr>
            <a:r>
              <a:rPr lang="en-US" altLang="cs-CZ" sz="1213" b="0" i="0">
                <a:solidFill>
                  <a:schemeClr val="tx1"/>
                </a:solidFill>
              </a:rPr>
              <a:t> </a:t>
            </a:r>
            <a:r>
              <a:rPr lang="en-US" altLang="cs-CZ" sz="1213" i="0">
                <a:solidFill>
                  <a:srgbClr val="A50021"/>
                </a:solidFill>
              </a:rPr>
              <a:t>documenting a Data Warehouse, Data Mart, or Analytical Application</a:t>
            </a:r>
            <a:r>
              <a:rPr lang="en-US" altLang="cs-CZ" sz="1213" b="0" i="0">
                <a:solidFill>
                  <a:schemeClr val="tx1"/>
                </a:solidFill>
              </a:rPr>
              <a:t> (64.8% of respondents)</a:t>
            </a:r>
          </a:p>
          <a:p>
            <a:pPr eaLnBrk="1" hangingPunct="1">
              <a:spcBef>
                <a:spcPct val="70000"/>
              </a:spcBef>
              <a:buClrTx/>
              <a:buFontTx/>
              <a:buChar char="•"/>
            </a:pPr>
            <a:r>
              <a:rPr lang="en-US" altLang="cs-CZ" sz="1213" b="0" i="0">
                <a:solidFill>
                  <a:schemeClr val="tx1"/>
                </a:solidFill>
              </a:rPr>
              <a:t> </a:t>
            </a:r>
            <a:r>
              <a:rPr lang="en-US" altLang="cs-CZ" sz="1213" i="0">
                <a:solidFill>
                  <a:srgbClr val="A50021"/>
                </a:solidFill>
              </a:rPr>
              <a:t>support for Data Lineage reporting and/or Data Mapping analysis</a:t>
            </a:r>
            <a:r>
              <a:rPr lang="en-US" altLang="cs-CZ" sz="1213" b="0" i="0">
                <a:solidFill>
                  <a:schemeClr val="tx1"/>
                </a:solidFill>
              </a:rPr>
              <a:t> (64.9%)</a:t>
            </a:r>
          </a:p>
          <a:p>
            <a:pPr eaLnBrk="1" hangingPunct="1">
              <a:spcBef>
                <a:spcPct val="70000"/>
              </a:spcBef>
              <a:buClrTx/>
              <a:buFontTx/>
              <a:buChar char="•"/>
            </a:pPr>
            <a:r>
              <a:rPr lang="en-US" altLang="cs-CZ" sz="1213" b="0" i="0">
                <a:solidFill>
                  <a:schemeClr val="tx1"/>
                </a:solidFill>
              </a:rPr>
              <a:t> </a:t>
            </a:r>
            <a:r>
              <a:rPr lang="en-US" altLang="cs-CZ" sz="1213" i="0">
                <a:solidFill>
                  <a:srgbClr val="A50021"/>
                </a:solidFill>
              </a:rPr>
              <a:t>implementing a corporate Data Dictionary or Data Glossary</a:t>
            </a:r>
            <a:r>
              <a:rPr lang="en-US" altLang="cs-CZ" sz="1213" b="0" i="0">
                <a:solidFill>
                  <a:schemeClr val="tx1"/>
                </a:solidFill>
              </a:rPr>
              <a:t> (64.7%)</a:t>
            </a:r>
          </a:p>
          <a:p>
            <a:pPr eaLnBrk="1" hangingPunct="1">
              <a:spcBef>
                <a:spcPct val="70000"/>
              </a:spcBef>
              <a:buClrTx/>
              <a:buFontTx/>
              <a:buNone/>
            </a:pPr>
            <a:r>
              <a:rPr lang="en-US" altLang="cs-CZ" sz="1213" b="0" i="0" u="sng">
                <a:solidFill>
                  <a:schemeClr val="tx1"/>
                </a:solidFill>
              </a:rPr>
              <a:t>Respondent Comments</a:t>
            </a:r>
            <a:r>
              <a:rPr lang="en-US" altLang="cs-CZ" sz="1213" b="0" i="0">
                <a:solidFill>
                  <a:schemeClr val="tx1"/>
                </a:solidFill>
              </a:rPr>
              <a:t>:</a:t>
            </a:r>
          </a:p>
          <a:p>
            <a:pPr eaLnBrk="1" hangingPunct="1">
              <a:spcBef>
                <a:spcPct val="70000"/>
              </a:spcBef>
              <a:buClrTx/>
              <a:buFontTx/>
              <a:buChar char="•"/>
            </a:pPr>
            <a:r>
              <a:rPr lang="en-US" altLang="cs-CZ" sz="1213" b="0" i="0">
                <a:solidFill>
                  <a:schemeClr val="tx1"/>
                </a:solidFill>
              </a:rPr>
              <a:t> “My top issue is getting metadata out of existing toolsets into a repository, where it can be accessed and reported on.”</a:t>
            </a:r>
          </a:p>
          <a:p>
            <a:pPr eaLnBrk="1" hangingPunct="1">
              <a:spcBef>
                <a:spcPct val="70000"/>
              </a:spcBef>
              <a:buClrTx/>
              <a:buFontTx/>
              <a:buChar char="•"/>
            </a:pPr>
            <a:r>
              <a:rPr lang="en-US" altLang="cs-CZ" sz="1213" b="0" i="0">
                <a:solidFill>
                  <a:schemeClr val="tx1"/>
                </a:solidFill>
              </a:rPr>
              <a:t> “Change Management is our biggest issue!  How could you miss this point?”</a:t>
            </a:r>
          </a:p>
        </p:txBody>
      </p:sp>
      <p:sp>
        <p:nvSpPr>
          <p:cNvPr id="10246" name="Text Box 8"/>
          <p:cNvSpPr txBox="1">
            <a:spLocks noChangeArrowheads="1"/>
          </p:cNvSpPr>
          <p:nvPr/>
        </p:nvSpPr>
        <p:spPr bwMode="auto">
          <a:xfrm>
            <a:off x="473886" y="7249711"/>
            <a:ext cx="5830333" cy="305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84" tIns="50392" rIns="100784" bIns="50392">
            <a:spAutoFit/>
          </a:bodyPr>
          <a:lstStyle>
            <a:lvl1pPr marL="342900" indent="-3429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r>
              <a:rPr lang="en-GB" altLang="cs-CZ" sz="1323" b="0"/>
              <a:t>Source: </a:t>
            </a:r>
            <a:r>
              <a:rPr lang="en-GB" altLang="cs-CZ" sz="1323" b="0" i="0"/>
              <a:t>IBM / Gavilan Research Associates 2008 MetaData Market Survey</a:t>
            </a:r>
            <a:endParaRPr lang="en-GB" altLang="cs-CZ" sz="1323" b="0"/>
          </a:p>
        </p:txBody>
      </p:sp>
    </p:spTree>
    <p:extLst>
      <p:ext uri="{BB962C8B-B14F-4D97-AF65-F5344CB8AC3E}">
        <p14:creationId xmlns:p14="http://schemas.microsoft.com/office/powerpoint/2010/main" val="78742891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55A124B5-14C0-40FC-9052-F2A27CFC37EE}"/>
              </a:ext>
            </a:extLst>
          </p:cNvPr>
          <p:cNvSpPr>
            <a:spLocks noGrp="1" noChangeArrowheads="1"/>
          </p:cNvSpPr>
          <p:nvPr>
            <p:ph type="title"/>
          </p:nvPr>
        </p:nvSpPr>
        <p:spPr/>
        <p:txBody>
          <a:bodyPr rtlCol="0">
            <a:normAutofit/>
          </a:bodyPr>
          <a:lstStyle/>
          <a:p>
            <a:pPr fontAlgn="auto">
              <a:spcAft>
                <a:spcPts val="0"/>
              </a:spcAft>
              <a:defRPr/>
            </a:pPr>
            <a:r>
              <a:rPr lang="en-IE" altLang="cs-CZ"/>
              <a:t>Populate: Create and Assign Stewards</a:t>
            </a:r>
            <a:endParaRPr lang="en-US" altLang="cs-CZ"/>
          </a:p>
        </p:txBody>
      </p:sp>
      <p:sp>
        <p:nvSpPr>
          <p:cNvPr id="47107" name="Rectangle 3"/>
          <p:cNvSpPr>
            <a:spLocks noGrp="1" noChangeArrowheads="1"/>
          </p:cNvSpPr>
          <p:nvPr>
            <p:ph type="body" sz="half" idx="1"/>
          </p:nvPr>
        </p:nvSpPr>
        <p:spPr bwMode="auto">
          <a:xfrm>
            <a:off x="809943" y="1932323"/>
            <a:ext cx="3108519" cy="4319721"/>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marL="248531" indent="-248531"/>
            <a:r>
              <a:rPr lang="en-IE" altLang="cs-CZ" sz="1985"/>
              <a:t>Create and Assign Stewards to Terms, Categories or Assets</a:t>
            </a:r>
          </a:p>
          <a:p>
            <a:pPr marL="248531" indent="-248531"/>
            <a:r>
              <a:rPr lang="en-IE" altLang="cs-CZ" sz="1985"/>
              <a:t>Who is responsible for this Term?</a:t>
            </a:r>
          </a:p>
          <a:p>
            <a:pPr marL="248531" indent="-248531"/>
            <a:r>
              <a:rPr lang="en-IE" altLang="cs-CZ" sz="1985"/>
              <a:t>Who is responsible for this Category?</a:t>
            </a:r>
          </a:p>
          <a:p>
            <a:pPr marL="248531" indent="-248531"/>
            <a:r>
              <a:rPr lang="en-IE" altLang="cs-CZ" sz="1985"/>
              <a:t>Who is responsible for this Asset? </a:t>
            </a:r>
          </a:p>
          <a:p>
            <a:pPr marL="248531" indent="-248531"/>
            <a:r>
              <a:rPr lang="en-IE" altLang="cs-CZ" sz="1985"/>
              <a:t>View Contact Information for Steward</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12061" t="11720" r="13000" b="4688"/>
          <a:stretch>
            <a:fillRect/>
          </a:stretch>
        </p:blipFill>
        <p:spPr bwMode="auto">
          <a:xfrm>
            <a:off x="4254518" y="1512252"/>
            <a:ext cx="5469664" cy="509685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9701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j0396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15" y="4127189"/>
            <a:ext cx="2581681" cy="258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j0396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194" y="609102"/>
            <a:ext cx="1713537" cy="258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AutoShape 4"/>
          <p:cNvSpPr>
            <a:spLocks noChangeArrowheads="1"/>
          </p:cNvSpPr>
          <p:nvPr/>
        </p:nvSpPr>
        <p:spPr bwMode="black">
          <a:xfrm>
            <a:off x="8203177" y="3780631"/>
            <a:ext cx="1932323" cy="1764295"/>
          </a:xfrm>
          <a:prstGeom prst="wedgeRoundRectCallout">
            <a:avLst>
              <a:gd name="adj1" fmla="val 30616"/>
              <a:gd name="adj2" fmla="val -99403"/>
              <a:gd name="adj3" fmla="val 16667"/>
            </a:avLst>
          </a:prstGeom>
          <a:solidFill>
            <a:schemeClr val="accent1"/>
          </a:solidFill>
          <a:ln w="28575" algn="ctr">
            <a:solidFill>
              <a:schemeClr val="tx1"/>
            </a:solidFill>
            <a:miter lim="800000"/>
            <a:headEnd/>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i="0"/>
              <a:t>I can set this up so that my people immediately see the most used business hierarchies</a:t>
            </a:r>
          </a:p>
        </p:txBody>
      </p:sp>
      <p:sp>
        <p:nvSpPr>
          <p:cNvPr id="49157" name="AutoShape 5"/>
          <p:cNvSpPr>
            <a:spLocks noChangeArrowheads="1"/>
          </p:cNvSpPr>
          <p:nvPr/>
        </p:nvSpPr>
        <p:spPr bwMode="black">
          <a:xfrm>
            <a:off x="1145998" y="1848308"/>
            <a:ext cx="1932323" cy="1764295"/>
          </a:xfrm>
          <a:prstGeom prst="wedgeRoundRectCallout">
            <a:avLst>
              <a:gd name="adj1" fmla="val 6611"/>
              <a:gd name="adj2" fmla="val 104069"/>
              <a:gd name="adj3" fmla="val 16667"/>
            </a:avLst>
          </a:prstGeom>
          <a:solidFill>
            <a:schemeClr val="accent1"/>
          </a:solidFill>
          <a:ln w="28575" algn="ctr">
            <a:solidFill>
              <a:schemeClr val="tx1"/>
            </a:solidFill>
            <a:miter lim="800000"/>
            <a:headEnd/>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i="0"/>
              <a:t>I didn’t need any special training to use the business glossary.  It’s laid-out exactly as I expected.</a:t>
            </a:r>
          </a:p>
        </p:txBody>
      </p:sp>
      <p:sp>
        <p:nvSpPr>
          <p:cNvPr id="500742" name="Rectangle 6">
            <a:extLst>
              <a:ext uri="{FF2B5EF4-FFF2-40B4-BE49-F238E27FC236}">
                <a16:creationId xmlns:a16="http://schemas.microsoft.com/office/drawing/2014/main" id="{95BBD85E-9AD0-42B0-A9EF-A3D1983D7150}"/>
              </a:ext>
            </a:extLst>
          </p:cNvPr>
          <p:cNvSpPr>
            <a:spLocks noGrp="1" noChangeArrowheads="1"/>
          </p:cNvSpPr>
          <p:nvPr>
            <p:ph type="title"/>
          </p:nvPr>
        </p:nvSpPr>
        <p:spPr>
          <a:xfrm>
            <a:off x="454634" y="756126"/>
            <a:ext cx="7412487" cy="549592"/>
          </a:xfrm>
        </p:spPr>
        <p:txBody>
          <a:bodyPr rtlCol="0">
            <a:normAutofit fontScale="90000"/>
          </a:bodyPr>
          <a:lstStyle/>
          <a:p>
            <a:pPr fontAlgn="auto">
              <a:spcAft>
                <a:spcPts val="0"/>
              </a:spcAft>
              <a:defRPr/>
            </a:pPr>
            <a:r>
              <a:rPr lang="en-US" altLang="cs-CZ"/>
              <a:t>Access: Simple to use – business browser</a:t>
            </a:r>
          </a:p>
        </p:txBody>
      </p:sp>
      <p:pic>
        <p:nvPicPr>
          <p:cNvPr id="4915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t="11627"/>
          <a:stretch>
            <a:fillRect/>
          </a:stretch>
        </p:blipFill>
        <p:spPr bwMode="auto">
          <a:xfrm>
            <a:off x="3666420" y="2100351"/>
            <a:ext cx="4116687" cy="363885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3323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73887" y="1176196"/>
            <a:ext cx="7983083" cy="3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ja-JP" sz="1874" b="0">
                <a:solidFill>
                  <a:schemeClr val="tx1"/>
                </a:solidFill>
                <a:ea typeface="MS PGothic" panose="020B0600070205080204" pitchFamily="34" charset="-128"/>
              </a:rPr>
              <a:t>Real-time access to business glossary from </a:t>
            </a:r>
            <a:r>
              <a:rPr lang="en-US" altLang="ja-JP" sz="1874" b="0" u="sng">
                <a:solidFill>
                  <a:schemeClr val="tx1"/>
                </a:solidFill>
                <a:ea typeface="MS PGothic" panose="020B0600070205080204" pitchFamily="34" charset="-128"/>
              </a:rPr>
              <a:t>any</a:t>
            </a:r>
            <a:r>
              <a:rPr lang="en-US" altLang="ja-JP" sz="1874" b="0">
                <a:solidFill>
                  <a:schemeClr val="tx1"/>
                </a:solidFill>
                <a:ea typeface="MS PGothic" panose="020B0600070205080204" pitchFamily="34" charset="-128"/>
              </a:rPr>
              <a:t> desktop application</a:t>
            </a:r>
            <a:r>
              <a:rPr lang="en-US" altLang="ja-JP" sz="1874" b="0" i="0">
                <a:solidFill>
                  <a:schemeClr val="tx1"/>
                </a:solidFill>
                <a:ea typeface="MS PGothic" panose="020B0600070205080204" pitchFamily="34" charset="-128"/>
              </a:rPr>
              <a:t> </a:t>
            </a:r>
            <a:endParaRPr lang="en-US" altLang="cs-CZ" sz="1874" b="0" i="0">
              <a:solidFill>
                <a:schemeClr val="tx1"/>
              </a:solidFill>
            </a:endParaRPr>
          </a:p>
        </p:txBody>
      </p:sp>
      <p:sp>
        <p:nvSpPr>
          <p:cNvPr id="51203" name="Rectangle 3"/>
          <p:cNvSpPr>
            <a:spLocks noChangeArrowheads="1"/>
          </p:cNvSpPr>
          <p:nvPr/>
        </p:nvSpPr>
        <p:spPr bwMode="auto">
          <a:xfrm>
            <a:off x="650666" y="1720538"/>
            <a:ext cx="5012837" cy="26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chemeClr val="tx1"/>
              </a:buClr>
              <a:buFontTx/>
              <a:buNone/>
            </a:pPr>
            <a:r>
              <a:rPr lang="en-US" altLang="cs-CZ" sz="1654">
                <a:latin typeface="Arial" panose="020B0604020202020204" pitchFamily="34" charset="0"/>
              </a:rPr>
              <a:t>Features</a:t>
            </a:r>
          </a:p>
          <a:p>
            <a:pPr eaLnBrk="1" hangingPunct="1">
              <a:lnSpc>
                <a:spcPct val="80000"/>
              </a:lnSpc>
              <a:spcBef>
                <a:spcPct val="35000"/>
              </a:spcBef>
              <a:spcAft>
                <a:spcPct val="15000"/>
              </a:spcAft>
              <a:buClr>
                <a:schemeClr val="tx1"/>
              </a:buClr>
              <a:buFontTx/>
              <a:buChar char="•"/>
            </a:pPr>
            <a:r>
              <a:rPr lang="en-US" altLang="ja-JP" sz="1654">
                <a:latin typeface="Arial" panose="020B0604020202020204" pitchFamily="34" charset="0"/>
                <a:ea typeface="MS PGothic" panose="020B0600070205080204" pitchFamily="34" charset="-128"/>
              </a:rPr>
              <a:t>Click on a term and view definition in a pop-up window without loss of context or focus</a:t>
            </a:r>
          </a:p>
          <a:p>
            <a:pPr eaLnBrk="1" hangingPunct="1">
              <a:lnSpc>
                <a:spcPct val="100000"/>
              </a:lnSpc>
              <a:spcBef>
                <a:spcPct val="35000"/>
              </a:spcBef>
              <a:spcAft>
                <a:spcPct val="15000"/>
              </a:spcAft>
              <a:buClr>
                <a:schemeClr val="tx1"/>
              </a:buClr>
              <a:buFontTx/>
              <a:buChar char="•"/>
            </a:pPr>
            <a:r>
              <a:rPr lang="en-US" altLang="ja-JP" sz="1654">
                <a:latin typeface="Arial" panose="020B0604020202020204" pitchFamily="34" charset="0"/>
                <a:ea typeface="MS PGothic" panose="020B0600070205080204" pitchFamily="34" charset="-128"/>
              </a:rPr>
              <a:t>Intelligent matching returns best candidates in a single search</a:t>
            </a:r>
          </a:p>
          <a:p>
            <a:pPr eaLnBrk="1" hangingPunct="1">
              <a:lnSpc>
                <a:spcPct val="100000"/>
              </a:lnSpc>
              <a:spcBef>
                <a:spcPct val="35000"/>
              </a:spcBef>
              <a:spcAft>
                <a:spcPct val="15000"/>
              </a:spcAft>
              <a:buClr>
                <a:schemeClr val="tx1"/>
              </a:buClr>
              <a:buFontTx/>
              <a:buChar char="•"/>
            </a:pPr>
            <a:r>
              <a:rPr lang="en-US" altLang="ja-JP" sz="1654">
                <a:latin typeface="Arial" panose="020B0604020202020204" pitchFamily="34" charset="0"/>
                <a:ea typeface="MS PGothic" panose="020B0600070205080204" pitchFamily="34" charset="-128"/>
              </a:rPr>
              <a:t>Search engine for terms and categories</a:t>
            </a:r>
          </a:p>
          <a:p>
            <a:pPr eaLnBrk="1" hangingPunct="1">
              <a:lnSpc>
                <a:spcPct val="100000"/>
              </a:lnSpc>
              <a:spcBef>
                <a:spcPct val="35000"/>
              </a:spcBef>
              <a:spcAft>
                <a:spcPct val="15000"/>
              </a:spcAft>
              <a:buClr>
                <a:schemeClr val="tx1"/>
              </a:buClr>
              <a:buFontTx/>
              <a:buChar char="•"/>
            </a:pPr>
            <a:r>
              <a:rPr lang="en-US" altLang="ja-JP" sz="1654">
                <a:latin typeface="Arial" panose="020B0604020202020204" pitchFamily="34" charset="0"/>
                <a:ea typeface="MS PGothic" panose="020B0600070205080204" pitchFamily="34" charset="-128"/>
              </a:rPr>
              <a:t>Access steward contact information directly</a:t>
            </a:r>
          </a:p>
          <a:p>
            <a:pPr eaLnBrk="1" hangingPunct="1">
              <a:lnSpc>
                <a:spcPct val="100000"/>
              </a:lnSpc>
              <a:spcBef>
                <a:spcPct val="35000"/>
              </a:spcBef>
              <a:spcAft>
                <a:spcPct val="15000"/>
              </a:spcAft>
              <a:buClr>
                <a:schemeClr val="tx1"/>
              </a:buClr>
              <a:buFontTx/>
              <a:buChar char="•"/>
            </a:pPr>
            <a:r>
              <a:rPr lang="en-US" altLang="ja-JP" sz="1654">
                <a:latin typeface="Arial" panose="020B0604020202020204" pitchFamily="34" charset="0"/>
                <a:ea typeface="MS PGothic" panose="020B0600070205080204" pitchFamily="34" charset="-128"/>
              </a:rPr>
              <a:t>Security enforced via the Information Server common security layer</a:t>
            </a:r>
          </a:p>
          <a:p>
            <a:pPr eaLnBrk="1" hangingPunct="1">
              <a:lnSpc>
                <a:spcPct val="100000"/>
              </a:lnSpc>
              <a:spcBef>
                <a:spcPct val="35000"/>
              </a:spcBef>
              <a:spcAft>
                <a:spcPct val="15000"/>
              </a:spcAft>
              <a:buClr>
                <a:schemeClr val="tx1"/>
              </a:buClr>
              <a:buFontTx/>
              <a:buChar char="•"/>
            </a:pPr>
            <a:endParaRPr lang="en-US" altLang="ja-JP" sz="1654">
              <a:latin typeface="Arial" panose="020B0604020202020204" pitchFamily="34" charset="0"/>
              <a:ea typeface="MS PGothic" panose="020B0600070205080204" pitchFamily="34" charset="-128"/>
            </a:endParaRPr>
          </a:p>
        </p:txBody>
      </p:sp>
      <p:sp>
        <p:nvSpPr>
          <p:cNvPr id="51204" name="Rectangle 4"/>
          <p:cNvSpPr>
            <a:spLocks noChangeArrowheads="1"/>
          </p:cNvSpPr>
          <p:nvPr/>
        </p:nvSpPr>
        <p:spPr bwMode="auto">
          <a:xfrm>
            <a:off x="613910" y="4816805"/>
            <a:ext cx="5282382" cy="186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chemeClr val="tx1"/>
              </a:buClr>
              <a:buFontTx/>
              <a:buNone/>
            </a:pPr>
            <a:r>
              <a:rPr lang="en-US" altLang="cs-CZ" sz="1654">
                <a:latin typeface="Arial" panose="020B0604020202020204" pitchFamily="34" charset="0"/>
              </a:rPr>
              <a:t>Benefits</a:t>
            </a:r>
          </a:p>
          <a:p>
            <a:pPr eaLnBrk="1" hangingPunct="1">
              <a:lnSpc>
                <a:spcPct val="80000"/>
              </a:lnSpc>
              <a:spcBef>
                <a:spcPct val="35000"/>
              </a:spcBef>
              <a:spcAft>
                <a:spcPct val="15000"/>
              </a:spcAft>
              <a:buClr>
                <a:schemeClr val="tx1"/>
              </a:buClr>
              <a:buFontTx/>
              <a:buChar char="•"/>
            </a:pPr>
            <a:r>
              <a:rPr lang="en-US" altLang="cs-CZ" sz="1654">
                <a:latin typeface="Arial" panose="020B0604020202020204" pitchFamily="34" charset="0"/>
              </a:rPr>
              <a:t>Increased trust and acceptance of information by delivering definitions in context</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Expanded adoption of enterprise glossary </a:t>
            </a:r>
            <a:r>
              <a:rPr lang="en-US" altLang="cs-CZ" sz="1654" u="sng">
                <a:latin typeface="Arial" panose="020B0604020202020204" pitchFamily="34" charset="0"/>
              </a:rPr>
              <a:t>outside</a:t>
            </a:r>
            <a:r>
              <a:rPr lang="en-US" altLang="cs-CZ" sz="1654">
                <a:latin typeface="Arial" panose="020B0604020202020204" pitchFamily="34" charset="0"/>
              </a:rPr>
              <a:t> of Information Platform technologies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Improved information availability with multiple access mechanisms for electronically stored information (ESI)</a:t>
            </a:r>
          </a:p>
          <a:p>
            <a:pPr eaLnBrk="1" hangingPunct="1">
              <a:lnSpc>
                <a:spcPct val="100000"/>
              </a:lnSpc>
              <a:spcBef>
                <a:spcPct val="35000"/>
              </a:spcBef>
              <a:spcAft>
                <a:spcPct val="15000"/>
              </a:spcAft>
              <a:buClr>
                <a:schemeClr val="tx1"/>
              </a:buClr>
              <a:buFontTx/>
              <a:buChar char="•"/>
            </a:pPr>
            <a:endParaRPr lang="en-US" altLang="cs-CZ" sz="1654">
              <a:latin typeface="Arial" panose="020B0604020202020204" pitchFamily="34" charset="0"/>
            </a:endParaRPr>
          </a:p>
        </p:txBody>
      </p:sp>
      <p:sp>
        <p:nvSpPr>
          <p:cNvPr id="51205" name="Text Box 5"/>
          <p:cNvSpPr txBox="1">
            <a:spLocks noChangeArrowheads="1"/>
          </p:cNvSpPr>
          <p:nvPr/>
        </p:nvSpPr>
        <p:spPr bwMode="auto">
          <a:xfrm>
            <a:off x="9211346" y="840140"/>
            <a:ext cx="1090433"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213" i="0">
                <a:solidFill>
                  <a:schemeClr val="tx1"/>
                </a:solidFill>
              </a:rPr>
              <a:t>ANY </a:t>
            </a:r>
          </a:p>
          <a:p>
            <a:pPr algn="ctr" eaLnBrk="1" hangingPunct="1">
              <a:lnSpc>
                <a:spcPct val="90000"/>
              </a:lnSpc>
              <a:buClrTx/>
              <a:buFontTx/>
              <a:buNone/>
            </a:pPr>
            <a:r>
              <a:rPr lang="en-US" altLang="cs-CZ" sz="1213" i="0">
                <a:solidFill>
                  <a:schemeClr val="tx1"/>
                </a:solidFill>
              </a:rPr>
              <a:t>User</a:t>
            </a:r>
          </a:p>
        </p:txBody>
      </p:sp>
      <p:pic>
        <p:nvPicPr>
          <p:cNvPr id="51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93" y="1766046"/>
            <a:ext cx="4356478" cy="490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Rectangle 7"/>
          <p:cNvSpPr>
            <a:spLocks noChangeArrowheads="1"/>
          </p:cNvSpPr>
          <p:nvPr/>
        </p:nvSpPr>
        <p:spPr bwMode="auto">
          <a:xfrm>
            <a:off x="8773772" y="1762544"/>
            <a:ext cx="1352976" cy="728122"/>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a:solidFill>
                  <a:schemeClr val="tx1"/>
                </a:solidFill>
              </a:rPr>
              <a:t>From Any Application...</a:t>
            </a:r>
          </a:p>
        </p:txBody>
      </p:sp>
      <p:pic>
        <p:nvPicPr>
          <p:cNvPr id="512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836" y="4373980"/>
            <a:ext cx="2501167" cy="221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2793" name="Line 9">
            <a:extLst>
              <a:ext uri="{FF2B5EF4-FFF2-40B4-BE49-F238E27FC236}">
                <a16:creationId xmlns:a16="http://schemas.microsoft.com/office/drawing/2014/main" id="{4868E3E7-1472-4110-BDCD-747E6E864D16}"/>
              </a:ext>
            </a:extLst>
          </p:cNvPr>
          <p:cNvSpPr>
            <a:spLocks noChangeShapeType="1"/>
          </p:cNvSpPr>
          <p:nvPr/>
        </p:nvSpPr>
        <p:spPr bwMode="auto">
          <a:xfrm>
            <a:off x="7177506" y="3869896"/>
            <a:ext cx="684365" cy="859393"/>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1210" name="Rectangle 10"/>
          <p:cNvSpPr>
            <a:spLocks noChangeArrowheads="1"/>
          </p:cNvSpPr>
          <p:nvPr/>
        </p:nvSpPr>
        <p:spPr bwMode="auto">
          <a:xfrm>
            <a:off x="6340866" y="6161028"/>
            <a:ext cx="1352976" cy="728122"/>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a:solidFill>
                  <a:schemeClr val="tx1"/>
                </a:solidFill>
              </a:rPr>
              <a:t>Pop the Definition!</a:t>
            </a:r>
          </a:p>
        </p:txBody>
      </p:sp>
      <p:grpSp>
        <p:nvGrpSpPr>
          <p:cNvPr id="51211" name="Group 11"/>
          <p:cNvGrpSpPr>
            <a:grpSpLocks/>
          </p:cNvGrpSpPr>
          <p:nvPr/>
        </p:nvGrpSpPr>
        <p:grpSpPr bwMode="auto">
          <a:xfrm>
            <a:off x="8707261" y="588098"/>
            <a:ext cx="854143" cy="924154"/>
            <a:chOff x="1066" y="754"/>
            <a:chExt cx="811" cy="811"/>
          </a:xfrm>
        </p:grpSpPr>
        <p:pic>
          <p:nvPicPr>
            <p:cNvPr id="51213" name="Picture 12" descr="Green_IconDi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 y="75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3" descr="Architect"/>
            <p:cNvPicPr>
              <a:picLocks noChangeAspect="1" noChangeArrowheads="1"/>
            </p:cNvPicPr>
            <p:nvPr/>
          </p:nvPicPr>
          <p:blipFill>
            <a:blip r:embed="rId6" cstate="print">
              <a:extLst>
                <a:ext uri="{28A0092B-C50C-407E-A947-70E740481C1C}">
                  <a14:useLocalDpi xmlns:a14="http://schemas.microsoft.com/office/drawing/2010/main" val="0"/>
                </a:ext>
              </a:extLst>
            </a:blip>
            <a:srcRect b="-6151"/>
            <a:stretch>
              <a:fillRect/>
            </a:stretch>
          </p:blipFill>
          <p:spPr bwMode="auto">
            <a:xfrm>
              <a:off x="1160" y="842"/>
              <a:ext cx="635" cy="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02798" name="Rectangle 14">
            <a:extLst>
              <a:ext uri="{FF2B5EF4-FFF2-40B4-BE49-F238E27FC236}">
                <a16:creationId xmlns:a16="http://schemas.microsoft.com/office/drawing/2014/main" id="{DF398923-96F5-474F-A036-355ADF27B050}"/>
              </a:ext>
            </a:extLst>
          </p:cNvPr>
          <p:cNvSpPr>
            <a:spLocks noGrp="1" noChangeArrowheads="1"/>
          </p:cNvSpPr>
          <p:nvPr>
            <p:ph type="title"/>
          </p:nvPr>
        </p:nvSpPr>
        <p:spPr>
          <a:xfrm>
            <a:off x="344366" y="672112"/>
            <a:ext cx="9567097" cy="434072"/>
          </a:xfrm>
        </p:spPr>
        <p:txBody>
          <a:bodyPr rtlCol="0">
            <a:normAutofit fontScale="90000"/>
          </a:bodyPr>
          <a:lstStyle/>
          <a:p>
            <a:pPr fontAlgn="auto">
              <a:spcAft>
                <a:spcPts val="0"/>
              </a:spcAft>
              <a:defRPr/>
            </a:pPr>
            <a:r>
              <a:rPr lang="en-US" altLang="cs-CZ" dirty="0"/>
              <a:t>Business Glossary Anywhere</a:t>
            </a:r>
          </a:p>
        </p:txBody>
      </p:sp>
    </p:spTree>
    <p:extLst>
      <p:ext uri="{BB962C8B-B14F-4D97-AF65-F5344CB8AC3E}">
        <p14:creationId xmlns:p14="http://schemas.microsoft.com/office/powerpoint/2010/main" val="23877012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28" y="1288215"/>
            <a:ext cx="9073515" cy="562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4835" name="Rectangle 3">
            <a:extLst>
              <a:ext uri="{FF2B5EF4-FFF2-40B4-BE49-F238E27FC236}">
                <a16:creationId xmlns:a16="http://schemas.microsoft.com/office/drawing/2014/main" id="{FCD74434-4461-4296-AE92-CCB22B72503D}"/>
              </a:ext>
            </a:extLst>
          </p:cNvPr>
          <p:cNvSpPr>
            <a:spLocks noGrp="1" noChangeArrowheads="1"/>
          </p:cNvSpPr>
          <p:nvPr>
            <p:ph type="title"/>
          </p:nvPr>
        </p:nvSpPr>
        <p:spPr>
          <a:xfrm>
            <a:off x="305859" y="549592"/>
            <a:ext cx="9567097" cy="495333"/>
          </a:xfrm>
        </p:spPr>
        <p:txBody>
          <a:bodyPr rtlCol="0">
            <a:normAutofit fontScale="90000"/>
          </a:bodyPr>
          <a:lstStyle/>
          <a:p>
            <a:pPr fontAlgn="auto">
              <a:spcAft>
                <a:spcPts val="0"/>
              </a:spcAft>
              <a:defRPr/>
            </a:pPr>
            <a:r>
              <a:rPr lang="en-US" altLang="cs-CZ"/>
              <a:t>Business Glossary Anywhere with Cognos</a:t>
            </a:r>
          </a:p>
        </p:txBody>
      </p:sp>
      <p:sp>
        <p:nvSpPr>
          <p:cNvPr id="504836" name="AutoShape 4"/>
          <p:cNvSpPr>
            <a:spLocks noChangeArrowheads="1"/>
          </p:cNvSpPr>
          <p:nvPr/>
        </p:nvSpPr>
        <p:spPr bwMode="auto">
          <a:xfrm>
            <a:off x="822195" y="2464411"/>
            <a:ext cx="3108519" cy="504084"/>
          </a:xfrm>
          <a:prstGeom prst="wedgeRoundRectCallout">
            <a:avLst>
              <a:gd name="adj1" fmla="val 60079"/>
              <a:gd name="adj2" fmla="val 122917"/>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1. Highlight Term Active and click to look up in Business Glossary</a:t>
            </a:r>
          </a:p>
        </p:txBody>
      </p:sp>
      <p:grpSp>
        <p:nvGrpSpPr>
          <p:cNvPr id="504837" name="Group 5"/>
          <p:cNvGrpSpPr>
            <a:grpSpLocks/>
          </p:cNvGrpSpPr>
          <p:nvPr/>
        </p:nvGrpSpPr>
        <p:grpSpPr bwMode="auto">
          <a:xfrm>
            <a:off x="2642499" y="1829056"/>
            <a:ext cx="3267795" cy="5060094"/>
            <a:chOff x="1399" y="1045"/>
            <a:chExt cx="1867" cy="2891"/>
          </a:xfrm>
        </p:grpSpPr>
        <p:pic>
          <p:nvPicPr>
            <p:cNvPr id="53257" name="Picture 6" descr="BGA cogno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 y="1627"/>
              <a:ext cx="1857"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AutoShape 7"/>
            <p:cNvSpPr>
              <a:spLocks noChangeArrowheads="1"/>
            </p:cNvSpPr>
            <p:nvPr/>
          </p:nvSpPr>
          <p:spPr bwMode="auto">
            <a:xfrm>
              <a:off x="1399" y="1045"/>
              <a:ext cx="1248" cy="336"/>
            </a:xfrm>
            <a:prstGeom prst="wedgeRoundRectCallout">
              <a:avLst>
                <a:gd name="adj1" fmla="val 16588"/>
                <a:gd name="adj2" fmla="val 275597"/>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2. Candidate Terms returned.</a:t>
              </a:r>
            </a:p>
          </p:txBody>
        </p:sp>
      </p:grpSp>
      <p:grpSp>
        <p:nvGrpSpPr>
          <p:cNvPr id="504840" name="Group 8"/>
          <p:cNvGrpSpPr>
            <a:grpSpLocks/>
          </p:cNvGrpSpPr>
          <p:nvPr/>
        </p:nvGrpSpPr>
        <p:grpSpPr bwMode="auto">
          <a:xfrm>
            <a:off x="5945300" y="1352976"/>
            <a:ext cx="3570596" cy="5508169"/>
            <a:chOff x="3091" y="773"/>
            <a:chExt cx="2171" cy="3147"/>
          </a:xfrm>
        </p:grpSpPr>
        <p:pic>
          <p:nvPicPr>
            <p:cNvPr id="53255" name="Picture 9" descr="BGA cogno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 y="1619"/>
              <a:ext cx="2132" cy="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AutoShape 10"/>
            <p:cNvSpPr>
              <a:spLocks noChangeArrowheads="1"/>
            </p:cNvSpPr>
            <p:nvPr/>
          </p:nvSpPr>
          <p:spPr bwMode="auto">
            <a:xfrm>
              <a:off x="3822" y="773"/>
              <a:ext cx="1440" cy="288"/>
            </a:xfrm>
            <a:prstGeom prst="wedgeRoundRectCallout">
              <a:avLst>
                <a:gd name="adj1" fmla="val -41319"/>
                <a:gd name="adj2" fmla="val 45625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3. Select Term to view </a:t>
              </a:r>
            </a:p>
            <a:p>
              <a:pPr algn="ctr" eaLnBrk="1" hangingPunct="1">
                <a:buClrTx/>
                <a:buFontTx/>
                <a:buNone/>
              </a:pPr>
              <a:r>
                <a:rPr lang="en-US" altLang="cs-CZ" sz="1323" i="0">
                  <a:solidFill>
                    <a:schemeClr val="tx1"/>
                  </a:solidFill>
                </a:rPr>
                <a:t>full details.</a:t>
              </a:r>
            </a:p>
          </p:txBody>
        </p:sp>
      </p:grpSp>
    </p:spTree>
    <p:extLst>
      <p:ext uri="{BB962C8B-B14F-4D97-AF65-F5344CB8AC3E}">
        <p14:creationId xmlns:p14="http://schemas.microsoft.com/office/powerpoint/2010/main" val="3061590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483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48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50483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4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j0396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245" y="1573513"/>
            <a:ext cx="2516920" cy="16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j04003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09" y="1570012"/>
            <a:ext cx="2520421" cy="167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454" y="4449243"/>
            <a:ext cx="2700701" cy="1946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AutoShape 5"/>
          <p:cNvSpPr>
            <a:spLocks noChangeArrowheads="1"/>
          </p:cNvSpPr>
          <p:nvPr/>
        </p:nvSpPr>
        <p:spPr bwMode="black">
          <a:xfrm>
            <a:off x="4499096" y="4921427"/>
            <a:ext cx="1936749" cy="1280254"/>
          </a:xfrm>
          <a:prstGeom prst="can">
            <a:avLst>
              <a:gd name="adj" fmla="val 25000"/>
            </a:avLst>
          </a:prstGeom>
          <a:gradFill rotWithShape="1">
            <a:gsLst>
              <a:gs pos="0">
                <a:srgbClr val="8497C8"/>
              </a:gs>
              <a:gs pos="100000">
                <a:srgbClr val="E5E9F3"/>
              </a:gs>
            </a:gsLst>
            <a:lin ang="5400000" scaled="1"/>
          </a:gradFill>
          <a:ln>
            <a:noFill/>
          </a:ln>
          <a:effectLst/>
          <a:extLst>
            <a:ext uri="{91240B29-F687-4F45-9708-019B960494DF}">
              <a14:hiddenLine xmlns:a14="http://schemas.microsoft.com/office/drawing/2010/main" w="28575">
                <a:solidFill>
                  <a:schemeClr val="tx1"/>
                </a:solidFill>
                <a:round/>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544" b="0" i="0">
                <a:solidFill>
                  <a:schemeClr val="tx1"/>
                </a:solidFill>
              </a:rPr>
              <a:t>Shared </a:t>
            </a:r>
          </a:p>
          <a:p>
            <a:pPr algn="ctr" eaLnBrk="1" hangingPunct="1">
              <a:buClrTx/>
              <a:buFontTx/>
              <a:buNone/>
            </a:pPr>
            <a:r>
              <a:rPr lang="en-US" altLang="cs-CZ" sz="1544" b="0" i="0">
                <a:solidFill>
                  <a:schemeClr val="tx1"/>
                </a:solidFill>
              </a:rPr>
              <a:t>Information Server </a:t>
            </a:r>
          </a:p>
          <a:p>
            <a:pPr algn="ctr" eaLnBrk="1" hangingPunct="1">
              <a:buClrTx/>
              <a:buFontTx/>
              <a:buNone/>
            </a:pPr>
            <a:r>
              <a:rPr lang="en-US" altLang="cs-CZ" sz="1544" b="0" i="0">
                <a:solidFill>
                  <a:schemeClr val="tx1"/>
                </a:solidFill>
              </a:rPr>
              <a:t>metadata repository</a:t>
            </a:r>
          </a:p>
        </p:txBody>
      </p:sp>
      <p:sp>
        <p:nvSpPr>
          <p:cNvPr id="55302" name="Text Box 6"/>
          <p:cNvSpPr txBox="1">
            <a:spLocks noChangeArrowheads="1"/>
          </p:cNvSpPr>
          <p:nvPr/>
        </p:nvSpPr>
        <p:spPr bwMode="black">
          <a:xfrm>
            <a:off x="7770855" y="1493000"/>
            <a:ext cx="2541424" cy="272876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25000"/>
              </a:spcBef>
              <a:spcAft>
                <a:spcPct val="15000"/>
              </a:spcAft>
              <a:buClr>
                <a:schemeClr val="accent1"/>
              </a:buClr>
            </a:pPr>
            <a:r>
              <a:rPr lang="en-IE" altLang="cs-CZ" sz="1323" i="0">
                <a:solidFill>
                  <a:schemeClr val="tx1"/>
                </a:solidFill>
              </a:rPr>
              <a:t>Category: Costs</a:t>
            </a:r>
          </a:p>
          <a:p>
            <a:pPr eaLnBrk="1" hangingPunct="1">
              <a:spcBef>
                <a:spcPct val="25000"/>
              </a:spcBef>
              <a:spcAft>
                <a:spcPct val="15000"/>
              </a:spcAft>
              <a:buClr>
                <a:schemeClr val="accent1"/>
              </a:buClr>
            </a:pPr>
            <a:r>
              <a:rPr lang="en-IE" altLang="cs-CZ" sz="1323" i="0">
                <a:solidFill>
                  <a:schemeClr val="tx1"/>
                </a:solidFill>
              </a:rPr>
              <a:t>Term: Tax Expense</a:t>
            </a:r>
          </a:p>
          <a:p>
            <a:pPr eaLnBrk="1" hangingPunct="1">
              <a:spcBef>
                <a:spcPct val="25000"/>
              </a:spcBef>
              <a:spcAft>
                <a:spcPct val="15000"/>
              </a:spcAft>
              <a:buClr>
                <a:schemeClr val="accent1"/>
              </a:buClr>
            </a:pPr>
            <a:r>
              <a:rPr lang="en-IE" altLang="cs-CZ" sz="1323" i="0">
                <a:solidFill>
                  <a:schemeClr val="tx1"/>
                </a:solidFill>
              </a:rPr>
              <a:t>Full Name: Tax to be paid on Gross Income</a:t>
            </a:r>
          </a:p>
          <a:p>
            <a:pPr eaLnBrk="1" hangingPunct="1">
              <a:spcBef>
                <a:spcPct val="25000"/>
              </a:spcBef>
              <a:spcAft>
                <a:spcPct val="15000"/>
              </a:spcAft>
              <a:buClr>
                <a:schemeClr val="accent1"/>
              </a:buClr>
            </a:pPr>
            <a:r>
              <a:rPr lang="en-IE" altLang="cs-CZ" sz="1323" i="0">
                <a:solidFill>
                  <a:schemeClr val="tx1"/>
                </a:solidFill>
              </a:rPr>
              <a:t>“The expense due to taxes …..”</a:t>
            </a:r>
          </a:p>
          <a:p>
            <a:pPr eaLnBrk="1" hangingPunct="1">
              <a:spcBef>
                <a:spcPct val="25000"/>
              </a:spcBef>
              <a:spcAft>
                <a:spcPct val="15000"/>
              </a:spcAft>
              <a:buClr>
                <a:schemeClr val="accent1"/>
              </a:buClr>
            </a:pPr>
            <a:r>
              <a:rPr lang="en-IE" altLang="cs-CZ" sz="1323" i="0">
                <a:solidFill>
                  <a:schemeClr val="tx1"/>
                </a:solidFill>
              </a:rPr>
              <a:t>(John Walsh is responsible for updates. 90% reliable source)</a:t>
            </a:r>
          </a:p>
          <a:p>
            <a:pPr eaLnBrk="1" hangingPunct="1">
              <a:spcBef>
                <a:spcPct val="25000"/>
              </a:spcBef>
              <a:spcAft>
                <a:spcPct val="15000"/>
              </a:spcAft>
              <a:buClr>
                <a:schemeClr val="accent1"/>
              </a:buClr>
            </a:pPr>
            <a:r>
              <a:rPr lang="en-IE" altLang="cs-CZ" sz="1323" i="0">
                <a:solidFill>
                  <a:schemeClr val="tx1"/>
                </a:solidFill>
              </a:rPr>
              <a:t>Status: CURRENT</a:t>
            </a:r>
            <a:endParaRPr lang="en-US" altLang="cs-CZ" sz="1323" i="0">
              <a:solidFill>
                <a:schemeClr val="tx1"/>
              </a:solidFill>
            </a:endParaRPr>
          </a:p>
          <a:p>
            <a:pPr eaLnBrk="1" hangingPunct="1">
              <a:lnSpc>
                <a:spcPct val="70000"/>
              </a:lnSpc>
              <a:spcBef>
                <a:spcPct val="10000"/>
              </a:spcBef>
            </a:pPr>
            <a:endParaRPr lang="en-US" altLang="cs-CZ" sz="1323" i="0">
              <a:solidFill>
                <a:schemeClr val="tx1"/>
              </a:solidFill>
            </a:endParaRPr>
          </a:p>
        </p:txBody>
      </p:sp>
      <p:sp>
        <p:nvSpPr>
          <p:cNvPr id="55303" name="Text Box 7"/>
          <p:cNvSpPr txBox="1">
            <a:spLocks noChangeArrowheads="1"/>
          </p:cNvSpPr>
          <p:nvPr/>
        </p:nvSpPr>
        <p:spPr bwMode="black">
          <a:xfrm>
            <a:off x="435380" y="1571762"/>
            <a:ext cx="2604435" cy="2026517"/>
          </a:xfrm>
          <a:prstGeom prst="rect">
            <a:avLst/>
          </a:prstGeom>
          <a:noFill/>
          <a:ln>
            <a:noFill/>
          </a:ln>
          <a:effectLst/>
          <a:extLst>
            <a:ext uri="{909E8E84-426E-40DD-AFC4-6F175D3DCCD1}">
              <a14:hiddenFill xmlns:a14="http://schemas.microsoft.com/office/drawing/2010/main">
                <a:gradFill rotWithShape="1">
                  <a:gsLst>
                    <a:gs pos="0">
                      <a:srgbClr val="8497C8"/>
                    </a:gs>
                    <a:gs pos="100000">
                      <a:srgbClr val="E5E9F3"/>
                    </a:gs>
                  </a:gsLst>
                  <a:lin ang="5400000" scaled="1"/>
                </a:gradFill>
              </a14:hiddenFill>
            </a:ex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cs-CZ" sz="1323" i="0">
                <a:solidFill>
                  <a:schemeClr val="tx1"/>
                </a:solidFill>
              </a:rPr>
              <a:t>Database = DB2</a:t>
            </a:r>
          </a:p>
          <a:p>
            <a:pPr eaLnBrk="1" hangingPunct="1">
              <a:spcBef>
                <a:spcPct val="50000"/>
              </a:spcBef>
              <a:buClrTx/>
              <a:buFontTx/>
              <a:buNone/>
            </a:pPr>
            <a:r>
              <a:rPr lang="en-US" altLang="cs-CZ" sz="1323" i="0">
                <a:solidFill>
                  <a:schemeClr val="tx1"/>
                </a:solidFill>
              </a:rPr>
              <a:t>Schema = NAACCT</a:t>
            </a:r>
          </a:p>
          <a:p>
            <a:pPr eaLnBrk="1" hangingPunct="1">
              <a:spcBef>
                <a:spcPct val="50000"/>
              </a:spcBef>
              <a:buClrTx/>
              <a:buFontTx/>
              <a:buNone/>
            </a:pPr>
            <a:r>
              <a:rPr lang="en-US" altLang="cs-CZ" sz="1323" i="0">
                <a:solidFill>
                  <a:schemeClr val="tx1"/>
                </a:solidFill>
              </a:rPr>
              <a:t>Table = DLYTRANS</a:t>
            </a:r>
          </a:p>
          <a:p>
            <a:pPr eaLnBrk="1" hangingPunct="1">
              <a:spcBef>
                <a:spcPct val="50000"/>
              </a:spcBef>
              <a:buClrTx/>
              <a:buFontTx/>
              <a:buNone/>
            </a:pPr>
            <a:r>
              <a:rPr lang="en-US" altLang="cs-CZ" sz="1323" i="0">
                <a:solidFill>
                  <a:schemeClr val="tx1"/>
                </a:solidFill>
              </a:rPr>
              <a:t>Column = TAXVL</a:t>
            </a:r>
          </a:p>
          <a:p>
            <a:pPr eaLnBrk="1" hangingPunct="1">
              <a:spcBef>
                <a:spcPct val="50000"/>
              </a:spcBef>
              <a:buClrTx/>
              <a:buFontTx/>
              <a:buNone/>
            </a:pPr>
            <a:r>
              <a:rPr lang="en-US" altLang="cs-CZ" sz="1323" i="0">
                <a:solidFill>
                  <a:schemeClr val="tx1"/>
                </a:solidFill>
              </a:rPr>
              <a:t>data type = Decimal</a:t>
            </a:r>
            <a:br>
              <a:rPr lang="en-US" altLang="cs-CZ" sz="1323" i="0">
                <a:solidFill>
                  <a:schemeClr val="tx1"/>
                </a:solidFill>
              </a:rPr>
            </a:br>
            <a:r>
              <a:rPr lang="en-US" altLang="cs-CZ" sz="1323" i="0">
                <a:solidFill>
                  <a:schemeClr val="tx1"/>
                </a:solidFill>
              </a:rPr>
              <a:t>                    (14,2)</a:t>
            </a:r>
          </a:p>
          <a:p>
            <a:pPr eaLnBrk="1" hangingPunct="1">
              <a:spcBef>
                <a:spcPct val="50000"/>
              </a:spcBef>
              <a:buClrTx/>
              <a:buFontTx/>
              <a:buNone/>
            </a:pPr>
            <a:r>
              <a:rPr lang="en-US" altLang="cs-CZ" sz="1323" i="0">
                <a:solidFill>
                  <a:schemeClr val="tx1"/>
                </a:solidFill>
              </a:rPr>
              <a:t>Derivation: SUM(TRNTXAMT)</a:t>
            </a:r>
          </a:p>
        </p:txBody>
      </p:sp>
      <p:sp>
        <p:nvSpPr>
          <p:cNvPr id="136200" name="AutoShape 8">
            <a:extLst>
              <a:ext uri="{FF2B5EF4-FFF2-40B4-BE49-F238E27FC236}">
                <a16:creationId xmlns:a16="http://schemas.microsoft.com/office/drawing/2014/main" id="{3DD2FB0A-E7A9-4104-9C47-3999D9157BED}"/>
              </a:ext>
            </a:extLst>
          </p:cNvPr>
          <p:cNvSpPr>
            <a:spLocks noChangeArrowheads="1"/>
          </p:cNvSpPr>
          <p:nvPr/>
        </p:nvSpPr>
        <p:spPr bwMode="black">
          <a:xfrm>
            <a:off x="3701426" y="5229729"/>
            <a:ext cx="316936" cy="733663"/>
          </a:xfrm>
          <a:prstGeom prst="leftRightArrow">
            <a:avLst>
              <a:gd name="adj1" fmla="val 50000"/>
              <a:gd name="adj2" fmla="val 42031"/>
            </a:avLst>
          </a:prstGeom>
          <a:gradFill rotWithShape="1">
            <a:gsLst>
              <a:gs pos="0">
                <a:srgbClr val="8497C8"/>
              </a:gs>
              <a:gs pos="100000">
                <a:srgbClr val="E5E9F3"/>
              </a:gs>
            </a:gsLst>
            <a:lin ang="5400000" scaled="1"/>
          </a:gradFill>
          <a:ln>
            <a:noFill/>
          </a:ln>
          <a:effectLst/>
          <a:extLs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36201" name="AutoShape 9">
            <a:extLst>
              <a:ext uri="{FF2B5EF4-FFF2-40B4-BE49-F238E27FC236}">
                <a16:creationId xmlns:a16="http://schemas.microsoft.com/office/drawing/2014/main" id="{83A23654-29A0-4EC3-9F20-2809EE6C6AD5}"/>
              </a:ext>
            </a:extLst>
          </p:cNvPr>
          <p:cNvSpPr>
            <a:spLocks noChangeArrowheads="1"/>
          </p:cNvSpPr>
          <p:nvPr/>
        </p:nvSpPr>
        <p:spPr bwMode="black">
          <a:xfrm>
            <a:off x="6440634" y="5185971"/>
            <a:ext cx="316936" cy="733663"/>
          </a:xfrm>
          <a:prstGeom prst="leftRightArrow">
            <a:avLst>
              <a:gd name="adj1" fmla="val 50000"/>
              <a:gd name="adj2" fmla="val 42030"/>
            </a:avLst>
          </a:prstGeom>
          <a:gradFill rotWithShape="1">
            <a:gsLst>
              <a:gs pos="0">
                <a:srgbClr val="8497C8"/>
              </a:gs>
              <a:gs pos="100000">
                <a:srgbClr val="E5E9F3"/>
              </a:gs>
            </a:gsLst>
            <a:lin ang="5400000" scaled="1"/>
          </a:gradFill>
          <a:ln>
            <a:noFill/>
          </a:ln>
          <a:effectLst/>
          <a:extLs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5306" name="Text Box 10"/>
          <p:cNvSpPr txBox="1">
            <a:spLocks noChangeArrowheads="1"/>
          </p:cNvSpPr>
          <p:nvPr/>
        </p:nvSpPr>
        <p:spPr bwMode="black">
          <a:xfrm>
            <a:off x="1266770" y="4032673"/>
            <a:ext cx="8592184" cy="363818"/>
          </a:xfrm>
          <a:prstGeom prst="rect">
            <a:avLst/>
          </a:prstGeom>
          <a:noFill/>
          <a:ln>
            <a:noFill/>
          </a:ln>
          <a:effectLst/>
          <a:extLst>
            <a:ext uri="{909E8E84-426E-40DD-AFC4-6F175D3DCCD1}">
              <a14:hiddenFill xmlns:a14="http://schemas.microsoft.com/office/drawing/2010/main">
                <a:gradFill rotWithShape="1">
                  <a:gsLst>
                    <a:gs pos="0">
                      <a:srgbClr val="8497C8"/>
                    </a:gs>
                    <a:gs pos="100000">
                      <a:srgbClr val="E5E9F3"/>
                    </a:gs>
                  </a:gsLst>
                  <a:lin ang="5400000" scaled="1"/>
                </a:gradFill>
              </a14:hiddenFill>
            </a:ex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cs-CZ" sz="1764" i="0">
                <a:solidFill>
                  <a:srgbClr val="3366CC"/>
                </a:solidFill>
              </a:rPr>
              <a:t>Achieve a common vocabulary between business &amp; technical users!</a:t>
            </a:r>
          </a:p>
        </p:txBody>
      </p:sp>
      <p:sp>
        <p:nvSpPr>
          <p:cNvPr id="55307" name="Text Box 11"/>
          <p:cNvSpPr txBox="1">
            <a:spLocks noChangeArrowheads="1"/>
          </p:cNvSpPr>
          <p:nvPr/>
        </p:nvSpPr>
        <p:spPr bwMode="black">
          <a:xfrm>
            <a:off x="885206" y="6357061"/>
            <a:ext cx="2691949" cy="329962"/>
          </a:xfrm>
          <a:prstGeom prst="rect">
            <a:avLst/>
          </a:prstGeom>
          <a:noFill/>
          <a:ln>
            <a:noFill/>
          </a:ln>
          <a:effectLst/>
          <a:extLst>
            <a:ext uri="{909E8E84-426E-40DD-AFC4-6F175D3DCCD1}">
              <a14:hiddenFill xmlns:a14="http://schemas.microsoft.com/office/drawing/2010/main">
                <a:gradFill rotWithShape="1">
                  <a:gsLst>
                    <a:gs pos="0">
                      <a:srgbClr val="8497C8"/>
                    </a:gs>
                    <a:gs pos="100000">
                      <a:srgbClr val="E5E9F3"/>
                    </a:gs>
                  </a:gsLst>
                  <a:lin ang="5400000" scaled="1"/>
                </a:gradFill>
              </a14:hiddenFill>
            </a:ex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cs-CZ" sz="1544" i="0">
                <a:solidFill>
                  <a:schemeClr val="tx1"/>
                </a:solidFill>
              </a:rPr>
              <a:t>InfoSphere DataStage</a:t>
            </a:r>
          </a:p>
        </p:txBody>
      </p:sp>
      <p:sp>
        <p:nvSpPr>
          <p:cNvPr id="55308" name="Text Box 12"/>
          <p:cNvSpPr txBox="1">
            <a:spLocks noChangeArrowheads="1"/>
          </p:cNvSpPr>
          <p:nvPr/>
        </p:nvSpPr>
        <p:spPr bwMode="black">
          <a:xfrm>
            <a:off x="7093492" y="6367564"/>
            <a:ext cx="3110270" cy="329962"/>
          </a:xfrm>
          <a:prstGeom prst="rect">
            <a:avLst/>
          </a:prstGeom>
          <a:noFill/>
          <a:ln>
            <a:noFill/>
          </a:ln>
          <a:effectLst/>
          <a:extLst>
            <a:ext uri="{909E8E84-426E-40DD-AFC4-6F175D3DCCD1}">
              <a14:hiddenFill xmlns:a14="http://schemas.microsoft.com/office/drawing/2010/main">
                <a:gradFill rotWithShape="1">
                  <a:gsLst>
                    <a:gs pos="0">
                      <a:srgbClr val="8497C8"/>
                    </a:gs>
                    <a:gs pos="100000">
                      <a:srgbClr val="E5E9F3"/>
                    </a:gs>
                  </a:gsLst>
                  <a:lin ang="5400000" scaled="1"/>
                </a:gradFill>
              </a14:hiddenFill>
            </a:ext>
            <a:ext uri="{91240B29-F687-4F45-9708-019B960494DF}">
              <a14:hiddenLine xmlns:a14="http://schemas.microsoft.com/office/drawing/2010/main" w="28575" algn="ctr">
                <a:solidFill>
                  <a:schemeClr val="tx1"/>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cs-CZ" sz="1544" i="0">
                <a:solidFill>
                  <a:schemeClr val="tx1"/>
                </a:solidFill>
              </a:rPr>
              <a:t>InfoSphere Business Glossary</a:t>
            </a:r>
          </a:p>
        </p:txBody>
      </p:sp>
      <p:sp>
        <p:nvSpPr>
          <p:cNvPr id="136205" name="AutoShape 13">
            <a:extLst>
              <a:ext uri="{FF2B5EF4-FFF2-40B4-BE49-F238E27FC236}">
                <a16:creationId xmlns:a16="http://schemas.microsoft.com/office/drawing/2014/main" id="{10C7CFB7-B439-4BAF-923D-4CD7491AB572}"/>
              </a:ext>
            </a:extLst>
          </p:cNvPr>
          <p:cNvSpPr>
            <a:spLocks noChangeArrowheads="1"/>
          </p:cNvSpPr>
          <p:nvPr/>
        </p:nvSpPr>
        <p:spPr bwMode="auto">
          <a:xfrm rot="-2448261">
            <a:off x="4522313" y="3360561"/>
            <a:ext cx="381564" cy="638857"/>
          </a:xfrm>
          <a:prstGeom prst="downArrow">
            <a:avLst>
              <a:gd name="adj1" fmla="val 50000"/>
              <a:gd name="adj2" fmla="val 41858"/>
            </a:avLst>
          </a:prstGeom>
          <a:gradFill rotWithShape="1">
            <a:gsLst>
              <a:gs pos="0">
                <a:schemeClr val="accent1"/>
              </a:gs>
              <a:gs pos="100000">
                <a:schemeClr val="bg1"/>
              </a:gs>
            </a:gsLst>
            <a:lin ang="0" scaled="1"/>
          </a:gra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36206" name="AutoShape 14">
            <a:extLst>
              <a:ext uri="{FF2B5EF4-FFF2-40B4-BE49-F238E27FC236}">
                <a16:creationId xmlns:a16="http://schemas.microsoft.com/office/drawing/2014/main" id="{3C558CC6-BB76-46E5-9488-5BAE8F8D5951}"/>
              </a:ext>
            </a:extLst>
          </p:cNvPr>
          <p:cNvSpPr>
            <a:spLocks noChangeArrowheads="1"/>
          </p:cNvSpPr>
          <p:nvPr/>
        </p:nvSpPr>
        <p:spPr bwMode="auto">
          <a:xfrm rot="2255011">
            <a:off x="5807028" y="3376315"/>
            <a:ext cx="381564" cy="638856"/>
          </a:xfrm>
          <a:prstGeom prst="downArrow">
            <a:avLst>
              <a:gd name="adj1" fmla="val 50000"/>
              <a:gd name="adj2" fmla="val 41858"/>
            </a:avLst>
          </a:prstGeom>
          <a:gradFill rotWithShape="1">
            <a:gsLst>
              <a:gs pos="0">
                <a:schemeClr val="accent1"/>
              </a:gs>
              <a:gs pos="100000">
                <a:schemeClr val="bg1"/>
              </a:gs>
            </a:gsLst>
            <a:lin ang="0" scaled="1"/>
          </a:gra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pic>
        <p:nvPicPr>
          <p:cNvPr id="55311"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l="-432" t="12361"/>
          <a:stretch>
            <a:fillRect/>
          </a:stretch>
        </p:blipFill>
        <p:spPr bwMode="auto">
          <a:xfrm>
            <a:off x="7349035" y="4368729"/>
            <a:ext cx="2663945" cy="194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2" name="Rectangle 17"/>
          <p:cNvSpPr>
            <a:spLocks noGrp="1" noChangeArrowheads="1"/>
          </p:cNvSpPr>
          <p:nvPr>
            <p:ph type="title"/>
          </p:nvPr>
        </p:nvSpPr>
        <p:spPr/>
        <p:txBody>
          <a:bodyPr/>
          <a:lstStyle/>
          <a:p>
            <a:r>
              <a:rPr lang="en-US" altLang="cs-CZ" smtClean="0"/>
              <a:t>Manage: Business and IT understanding</a:t>
            </a:r>
          </a:p>
        </p:txBody>
      </p:sp>
    </p:spTree>
    <p:extLst>
      <p:ext uri="{BB962C8B-B14F-4D97-AF65-F5344CB8AC3E}">
        <p14:creationId xmlns:p14="http://schemas.microsoft.com/office/powerpoint/2010/main" val="3821491782"/>
      </p:ext>
    </p:extLst>
  </p:cSld>
  <p:clrMapOvr>
    <a:masterClrMapping/>
  </p:clrMapOvr>
  <p:transition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FA519E6D-62E5-40FE-A7D1-4E363C3CAE7D}"/>
              </a:ext>
            </a:extLst>
          </p:cNvPr>
          <p:cNvSpPr>
            <a:spLocks noGrp="1" noChangeArrowheads="1"/>
          </p:cNvSpPr>
          <p:nvPr>
            <p:ph type="title"/>
          </p:nvPr>
        </p:nvSpPr>
        <p:spPr>
          <a:xfrm>
            <a:off x="454634" y="756126"/>
            <a:ext cx="9092768" cy="551343"/>
          </a:xfrm>
          <a:extLst>
            <a:ext uri="{91240B29-F687-4F45-9708-019B960494DF}">
              <a14:hiddenLine xmlns:a14="http://schemas.microsoft.com/office/drawing/2010/main" w="9525">
                <a:solidFill>
                  <a:srgbClr val="000000"/>
                </a:solidFill>
                <a:round/>
                <a:headEnd/>
                <a:tailEnd/>
              </a14:hiddenLine>
            </a:ext>
          </a:extLst>
        </p:spPr>
        <p:txBody>
          <a:bodyPr vert="horz" wrap="square" lIns="99229" tIns="51599" rIns="99229" bIns="51599" numCol="1" rtlCol="0" anchor="ctr" anchorCtr="0" compatLnSpc="1">
            <a:prstTxWarp prst="textNoShape">
              <a:avLst/>
            </a:prstTxWarp>
            <a:normAutofit fontScale="90000"/>
          </a:bodyPr>
          <a:lstStyle/>
          <a:p>
            <a:pPr defTabSz="504063" fontAlgn="auto">
              <a:lnSpc>
                <a:spcPct val="84000"/>
              </a:lnSpc>
              <a:spcAft>
                <a:spcPts val="0"/>
              </a:spcAft>
              <a:tabLst>
                <a:tab pos="0" algn="l"/>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a:t>Business Glossary Business Benefits</a:t>
            </a:r>
          </a:p>
        </p:txBody>
      </p:sp>
      <p:sp>
        <p:nvSpPr>
          <p:cNvPr id="294915" name="Rectangle 3">
            <a:extLst>
              <a:ext uri="{FF2B5EF4-FFF2-40B4-BE49-F238E27FC236}">
                <a16:creationId xmlns:a16="http://schemas.microsoft.com/office/drawing/2014/main" id="{0DA28D53-7AA7-48EA-A3D8-4562ADC73DCE}"/>
              </a:ext>
            </a:extLst>
          </p:cNvPr>
          <p:cNvSpPr>
            <a:spLocks noGrp="1" noChangeArrowheads="1"/>
          </p:cNvSpPr>
          <p:nvPr>
            <p:ph idx="1"/>
          </p:nvPr>
        </p:nvSpPr>
        <p:spPr>
          <a:xfrm>
            <a:off x="809942" y="1512253"/>
            <a:ext cx="8989501" cy="4303969"/>
          </a:xfrm>
          <a:extLst>
            <a:ext uri="{91240B29-F687-4F45-9708-019B960494DF}">
              <a14:hiddenLine xmlns:a14="http://schemas.microsoft.com/office/drawing/2010/main" w="9525">
                <a:solidFill>
                  <a:srgbClr val="000000"/>
                </a:solidFill>
                <a:round/>
                <a:headEnd/>
                <a:tailEnd/>
              </a14:hiddenLine>
            </a:ext>
          </a:extLst>
        </p:spPr>
        <p:txBody>
          <a:bodyPr vert="horz" wrap="square" lIns="99229" tIns="51599" rIns="99229" bIns="51599" numCol="1" anchor="t" anchorCtr="0" compatLnSpc="1">
            <a:prstTxWarp prst="textNoShape">
              <a:avLst/>
            </a:prstTxWarp>
            <a:normAutofit fontScale="77500" lnSpcReduction="20000"/>
          </a:bodyPr>
          <a:lstStyle/>
          <a:p>
            <a:pPr lvl="1" defTabSz="504063" fontAlgn="auto">
              <a:spcBef>
                <a:spcPts val="551"/>
              </a:spcBef>
              <a:spcAft>
                <a:spcPts val="331"/>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b="1"/>
              <a:t>Enables data governance</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Common language supports compliance regulations such as Basel II</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Represent and expose business relationships</a:t>
            </a:r>
          </a:p>
          <a:p>
            <a:pPr lvl="1" defTabSz="504063" fontAlgn="auto">
              <a:spcBef>
                <a:spcPts val="551"/>
              </a:spcBef>
              <a:spcAft>
                <a:spcPts val="331"/>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b="1"/>
              <a:t>Accountability and responsibility</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Assign stewards as single point of contact for control  </a:t>
            </a:r>
          </a:p>
          <a:p>
            <a:pPr lvl="1" defTabSz="504063" fontAlgn="auto">
              <a:spcBef>
                <a:spcPts val="551"/>
              </a:spcBef>
              <a:spcAft>
                <a:spcPts val="331"/>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b="1"/>
              <a:t>Improved productivity</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Administrators can tailor the tool to the needs of their business users </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Access information you need when you need it</a:t>
            </a:r>
          </a:p>
          <a:p>
            <a:pPr lvl="1" defTabSz="504063" fontAlgn="auto">
              <a:spcBef>
                <a:spcPts val="551"/>
              </a:spcBef>
              <a:spcAft>
                <a:spcPts val="331"/>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b="1"/>
              <a:t>Increased collaboration</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Capture and share annotations between team members</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Greater understanding of the context of information. </a:t>
            </a:r>
          </a:p>
          <a:p>
            <a:pPr lvl="1" defTabSz="504063" fontAlgn="auto">
              <a:spcBef>
                <a:spcPts val="551"/>
              </a:spcBef>
              <a:spcAft>
                <a:spcPts val="331"/>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b="1"/>
              <a:t>Greater trust in information</a:t>
            </a:r>
          </a:p>
          <a:p>
            <a:pPr marL="750844" lvl="2" defTabSz="504063" fontAlgn="auto">
              <a:spcBef>
                <a:spcPts val="386"/>
              </a:spcBef>
              <a:spcAft>
                <a:spcPts val="0"/>
              </a:spcAft>
              <a:tabLst>
                <a:tab pos="1008126" algn="l"/>
                <a:tab pos="2016252" algn="l"/>
                <a:tab pos="3024378" algn="l"/>
                <a:tab pos="4032504" algn="l"/>
                <a:tab pos="5040630" algn="l"/>
                <a:tab pos="6048756" algn="l"/>
                <a:tab pos="7056882" algn="l"/>
                <a:tab pos="8065008" algn="l"/>
                <a:tab pos="9073134" algn="l"/>
                <a:tab pos="10081260" algn="l"/>
                <a:tab pos="11089386" algn="l"/>
              </a:tabLst>
              <a:defRPr/>
            </a:pPr>
            <a:r>
              <a:rPr lang="en-GB" altLang="cs-CZ" sz="1985"/>
              <a:t>Immediate, in-context access to terms and definitions, improves decision making</a:t>
            </a:r>
          </a:p>
        </p:txBody>
      </p:sp>
      <p:sp>
        <p:nvSpPr>
          <p:cNvPr id="4" name="Zástupný symbol pro číslo snímku 3">
            <a:extLst>
              <a:ext uri="{FF2B5EF4-FFF2-40B4-BE49-F238E27FC236}">
                <a16:creationId xmlns:a16="http://schemas.microsoft.com/office/drawing/2014/main" id="{52280F50-FD3B-4F58-A247-BEFFFC69B028}"/>
              </a:ext>
            </a:extLst>
          </p:cNvPr>
          <p:cNvSpPr>
            <a:spLocks noGrp="1"/>
          </p:cNvSpPr>
          <p:nvPr>
            <p:ph type="sldNum" sz="quarter" idx="12"/>
          </p:nvPr>
        </p:nvSpPr>
        <p:spPr/>
        <p:txBody>
          <a:bodyPr/>
          <a:lstStyle/>
          <a:p>
            <a:pPr>
              <a:defRPr/>
            </a:pPr>
            <a:fld id="{993343B6-AA19-4527-A086-575D72AF9668}" type="slidenum">
              <a:rPr lang="en-US" altLang="en-US"/>
              <a:pPr>
                <a:defRPr/>
              </a:pPr>
              <a:t>25</a:t>
            </a:fld>
            <a:endParaRPr lang="en-US" altLang="en-US"/>
          </a:p>
        </p:txBody>
      </p:sp>
    </p:spTree>
    <p:extLst>
      <p:ext uri="{BB962C8B-B14F-4D97-AF65-F5344CB8AC3E}">
        <p14:creationId xmlns:p14="http://schemas.microsoft.com/office/powerpoint/2010/main" val="2267497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7AF241AE-7856-4578-9E40-C52F731F098F}"/>
              </a:ext>
            </a:extLst>
          </p:cNvPr>
          <p:cNvSpPr>
            <a:spLocks noGrp="1" noChangeArrowheads="1"/>
          </p:cNvSpPr>
          <p:nvPr>
            <p:ph type="title"/>
          </p:nvPr>
        </p:nvSpPr>
        <p:spPr>
          <a:xfrm>
            <a:off x="540398" y="588098"/>
            <a:ext cx="9091018" cy="549592"/>
          </a:xfrm>
        </p:spPr>
        <p:txBody>
          <a:bodyPr rtlCol="0">
            <a:normAutofit fontScale="90000"/>
          </a:bodyPr>
          <a:lstStyle/>
          <a:p>
            <a:pPr fontAlgn="auto">
              <a:spcAft>
                <a:spcPts val="0"/>
              </a:spcAft>
              <a:defRPr/>
            </a:pPr>
            <a:r>
              <a:rPr lang="en-US" altLang="cs-CZ"/>
              <a:t>Applications of Metadata Workbench</a:t>
            </a:r>
          </a:p>
        </p:txBody>
      </p:sp>
      <p:sp>
        <p:nvSpPr>
          <p:cNvPr id="386051" name="Rectangle 3">
            <a:extLst>
              <a:ext uri="{FF2B5EF4-FFF2-40B4-BE49-F238E27FC236}">
                <a16:creationId xmlns:a16="http://schemas.microsoft.com/office/drawing/2014/main" id="{B3C7D335-46E2-47F1-8F0F-A9267A5DE8C9}"/>
              </a:ext>
            </a:extLst>
          </p:cNvPr>
          <p:cNvSpPr>
            <a:spLocks noGrp="1" noChangeArrowheads="1"/>
          </p:cNvSpPr>
          <p:nvPr>
            <p:ph idx="1"/>
          </p:nvPr>
        </p:nvSpPr>
        <p:spPr>
          <a:xfrm>
            <a:off x="473886" y="1226955"/>
            <a:ext cx="9493585" cy="621353"/>
          </a:xfrm>
        </p:spPr>
        <p:txBody>
          <a:bodyPr>
            <a:normAutofit/>
          </a:bodyPr>
          <a:lstStyle/>
          <a:p>
            <a:pPr marL="59507" indent="-59507" algn="ctr" fontAlgn="auto">
              <a:lnSpc>
                <a:spcPct val="80000"/>
              </a:lnSpc>
              <a:spcAft>
                <a:spcPts val="0"/>
              </a:spcAft>
              <a:buNone/>
              <a:defRPr/>
            </a:pPr>
            <a:r>
              <a:rPr lang="en-US" altLang="cs-CZ" sz="1764" i="1"/>
              <a:t>Simply put, Metadata Workbench allows you to understand where </a:t>
            </a:r>
          </a:p>
          <a:p>
            <a:pPr marL="59507" indent="-59507" algn="ctr" fontAlgn="auto">
              <a:lnSpc>
                <a:spcPct val="80000"/>
              </a:lnSpc>
              <a:spcAft>
                <a:spcPts val="0"/>
              </a:spcAft>
              <a:buNone/>
              <a:defRPr/>
            </a:pPr>
            <a:r>
              <a:rPr lang="en-US" altLang="cs-CZ" sz="1764" i="1"/>
              <a:t>information came from and where it is used. </a:t>
            </a:r>
          </a:p>
        </p:txBody>
      </p:sp>
      <p:sp>
        <p:nvSpPr>
          <p:cNvPr id="386053" name="Text Box 5">
            <a:extLst>
              <a:ext uri="{FF2B5EF4-FFF2-40B4-BE49-F238E27FC236}">
                <a16:creationId xmlns:a16="http://schemas.microsoft.com/office/drawing/2014/main" id="{70739785-41A3-4FA3-9692-E6179CC36734}"/>
              </a:ext>
            </a:extLst>
          </p:cNvPr>
          <p:cNvSpPr txBox="1">
            <a:spLocks noChangeArrowheads="1"/>
          </p:cNvSpPr>
          <p:nvPr/>
        </p:nvSpPr>
        <p:spPr bwMode="auto">
          <a:xfrm>
            <a:off x="977970" y="2184365"/>
            <a:ext cx="5628940" cy="410881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b="0" i="0" u="sng">
                <a:effectLst>
                  <a:outerShdw blurRad="38100" dist="38100" dir="2700000" algn="tl">
                    <a:srgbClr val="C0C0C0"/>
                  </a:outerShdw>
                </a:effectLst>
              </a:rPr>
              <a:t>Three Primary Applications:</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Trust</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Data lineage for traceability</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Understand relationships</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Productivity</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Assess impact of change</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Maximize re-use </a:t>
            </a:r>
          </a:p>
          <a:p>
            <a:pPr eaLnBrk="1" hangingPunct="1">
              <a:spcBef>
                <a:spcPct val="50000"/>
              </a:spcBef>
              <a:buClr>
                <a:schemeClr val="accent2"/>
              </a:buClr>
              <a:buFont typeface="Wingdings" panose="05000000000000000000" pitchFamily="2" charset="2"/>
              <a:buAutoNum type="arabicPeriod"/>
              <a:defRPr/>
            </a:pPr>
            <a:r>
              <a:rPr lang="en-US" altLang="cs-CZ" i="0">
                <a:effectLst>
                  <a:outerShdw blurRad="38100" dist="38100" dir="2700000" algn="tl">
                    <a:srgbClr val="C0C0C0"/>
                  </a:outerShdw>
                </a:effectLst>
              </a:rPr>
              <a:t>Governance</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Visibility and reporting</a:t>
            </a:r>
          </a:p>
          <a:p>
            <a:pPr lvl="1" eaLnBrk="1" hangingPunct="1">
              <a:spcBef>
                <a:spcPct val="50000"/>
              </a:spcBef>
              <a:buClr>
                <a:schemeClr val="accent2"/>
              </a:buClr>
              <a:buFont typeface="Wingdings" panose="05000000000000000000" pitchFamily="2" charset="2"/>
              <a:buChar char="§"/>
              <a:defRPr/>
            </a:pPr>
            <a:r>
              <a:rPr lang="en-US" altLang="cs-CZ" b="0" i="0">
                <a:effectLst>
                  <a:outerShdw blurRad="38100" dist="38100" dir="2700000" algn="tl">
                    <a:srgbClr val="C0C0C0"/>
                  </a:outerShdw>
                </a:effectLst>
              </a:rPr>
              <a:t>Centralized management</a:t>
            </a:r>
          </a:p>
        </p:txBody>
      </p:sp>
      <p:pic>
        <p:nvPicPr>
          <p:cNvPr id="59397" name="Picture 11" descr="TubeMapLarge"/>
          <p:cNvPicPr>
            <a:picLocks noChangeAspect="1" noChangeArrowheads="1"/>
          </p:cNvPicPr>
          <p:nvPr/>
        </p:nvPicPr>
        <p:blipFill>
          <a:blip r:embed="rId3" cstate="print">
            <a:extLst>
              <a:ext uri="{28A0092B-C50C-407E-A947-70E740481C1C}">
                <a14:useLocalDpi xmlns:a14="http://schemas.microsoft.com/office/drawing/2010/main" val="0"/>
              </a:ext>
            </a:extLst>
          </a:blip>
          <a:srcRect b="19183"/>
          <a:stretch>
            <a:fillRect/>
          </a:stretch>
        </p:blipFill>
        <p:spPr bwMode="auto">
          <a:xfrm>
            <a:off x="5178672" y="2268379"/>
            <a:ext cx="4788800" cy="322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5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261B1312-B580-47E0-863D-7FDC176CFD67}"/>
              </a:ext>
            </a:extLst>
          </p:cNvPr>
          <p:cNvSpPr>
            <a:spLocks noGrp="1" noChangeArrowheads="1"/>
          </p:cNvSpPr>
          <p:nvPr>
            <p:ph type="title"/>
          </p:nvPr>
        </p:nvSpPr>
        <p:spPr/>
        <p:txBody>
          <a:bodyPr rtlCol="0">
            <a:normAutofit fontScale="90000"/>
          </a:bodyPr>
          <a:lstStyle/>
          <a:p>
            <a:pPr fontAlgn="auto">
              <a:spcAft>
                <a:spcPts val="0"/>
              </a:spcAft>
              <a:defRPr/>
            </a:pPr>
            <a:r>
              <a:rPr lang="en-IE" altLang="cs-CZ"/>
              <a:t>Metadata Workbench: For Projects leads &amp; Architects</a:t>
            </a:r>
            <a:endParaRPr lang="en-US" altLang="cs-CZ"/>
          </a:p>
        </p:txBody>
      </p:sp>
      <p:sp>
        <p:nvSpPr>
          <p:cNvPr id="388099" name="Rectangle 3">
            <a:extLst>
              <a:ext uri="{FF2B5EF4-FFF2-40B4-BE49-F238E27FC236}">
                <a16:creationId xmlns:a16="http://schemas.microsoft.com/office/drawing/2014/main" id="{B5421E3C-A8AB-49E6-A3B3-197A266D03D1}"/>
              </a:ext>
            </a:extLst>
          </p:cNvPr>
          <p:cNvSpPr>
            <a:spLocks noGrp="1" noChangeArrowheads="1"/>
          </p:cNvSpPr>
          <p:nvPr>
            <p:ph type="body" sz="half" idx="1"/>
          </p:nvPr>
        </p:nvSpPr>
        <p:spPr>
          <a:xfrm>
            <a:off x="557900" y="2275380"/>
            <a:ext cx="4956828" cy="3353560"/>
          </a:xfrm>
        </p:spPr>
        <p:txBody>
          <a:bodyPr>
            <a:normAutofit fontScale="92500"/>
          </a:bodyPr>
          <a:lstStyle/>
          <a:p>
            <a:pPr marL="316790" indent="-316790" fontAlgn="auto">
              <a:lnSpc>
                <a:spcPct val="170000"/>
              </a:lnSpc>
              <a:spcAft>
                <a:spcPts val="0"/>
              </a:spcAft>
              <a:defRPr/>
            </a:pPr>
            <a:r>
              <a:rPr lang="en-US" altLang="cs-CZ" sz="1764"/>
              <a:t>Project Leaders </a:t>
            </a:r>
          </a:p>
          <a:p>
            <a:pPr marL="316790" indent="-316790" fontAlgn="auto">
              <a:lnSpc>
                <a:spcPct val="170000"/>
              </a:lnSpc>
              <a:spcAft>
                <a:spcPts val="0"/>
              </a:spcAft>
              <a:defRPr/>
            </a:pPr>
            <a:r>
              <a:rPr lang="en-US" altLang="cs-CZ" sz="1764"/>
              <a:t>Data Architects and Modelers </a:t>
            </a:r>
          </a:p>
          <a:p>
            <a:pPr marL="316790" indent="-316790" fontAlgn="auto">
              <a:lnSpc>
                <a:spcPct val="170000"/>
              </a:lnSpc>
              <a:spcAft>
                <a:spcPts val="0"/>
              </a:spcAft>
              <a:defRPr/>
            </a:pPr>
            <a:r>
              <a:rPr lang="en-US" altLang="cs-CZ" sz="1764"/>
              <a:t>DataStage Developers </a:t>
            </a:r>
          </a:p>
          <a:p>
            <a:pPr marL="316790" indent="-316790" fontAlgn="auto">
              <a:lnSpc>
                <a:spcPct val="170000"/>
              </a:lnSpc>
              <a:spcAft>
                <a:spcPts val="0"/>
              </a:spcAft>
              <a:defRPr/>
            </a:pPr>
            <a:r>
              <a:rPr lang="en-US" altLang="cs-CZ" sz="1764"/>
              <a:t>BI and OLAP Developers </a:t>
            </a:r>
          </a:p>
          <a:p>
            <a:pPr marL="316790" indent="-316790" fontAlgn="auto">
              <a:lnSpc>
                <a:spcPct val="170000"/>
              </a:lnSpc>
              <a:spcAft>
                <a:spcPts val="0"/>
              </a:spcAft>
              <a:defRPr/>
            </a:pPr>
            <a:r>
              <a:rPr lang="en-US" altLang="cs-CZ" sz="1764"/>
              <a:t>Business Subject Matter Experts </a:t>
            </a:r>
          </a:p>
          <a:p>
            <a:pPr marL="316790" indent="-316790" fontAlgn="auto">
              <a:lnSpc>
                <a:spcPct val="170000"/>
              </a:lnSpc>
              <a:spcAft>
                <a:spcPts val="0"/>
              </a:spcAft>
              <a:defRPr/>
            </a:pPr>
            <a:r>
              <a:rPr lang="en-US" altLang="cs-CZ" sz="1764"/>
              <a:t>Business Users and Compliance Officers </a:t>
            </a:r>
          </a:p>
          <a:p>
            <a:pPr marL="1687211" lvl="2" indent="-420053" fontAlgn="auto">
              <a:lnSpc>
                <a:spcPct val="170000"/>
              </a:lnSpc>
              <a:spcBef>
                <a:spcPct val="35000"/>
              </a:spcBef>
              <a:spcAft>
                <a:spcPct val="15000"/>
              </a:spcAft>
              <a:defRPr/>
            </a:pPr>
            <a:endParaRPr lang="en-IE" altLang="cs-CZ" sz="1764" b="1"/>
          </a:p>
        </p:txBody>
      </p:sp>
      <p:sp>
        <p:nvSpPr>
          <p:cNvPr id="388100" name="Text Box 4">
            <a:extLst>
              <a:ext uri="{FF2B5EF4-FFF2-40B4-BE49-F238E27FC236}">
                <a16:creationId xmlns:a16="http://schemas.microsoft.com/office/drawing/2014/main" id="{4DD45AF9-D441-4E80-A05C-F151021AAAF6}"/>
              </a:ext>
            </a:extLst>
          </p:cNvPr>
          <p:cNvSpPr txBox="1">
            <a:spLocks noChangeArrowheads="1"/>
          </p:cNvSpPr>
          <p:nvPr/>
        </p:nvSpPr>
        <p:spPr bwMode="auto">
          <a:xfrm>
            <a:off x="557900" y="1596267"/>
            <a:ext cx="8401403" cy="39780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sz="1985">
                <a:effectLst>
                  <a:outerShdw blurRad="38100" dist="38100" dir="2700000" algn="tl">
                    <a:srgbClr val="C0C0C0"/>
                  </a:outerShdw>
                </a:effectLst>
              </a:rPr>
              <a:t>  Examples of most common users include:</a:t>
            </a:r>
          </a:p>
        </p:txBody>
      </p:sp>
      <p:pic>
        <p:nvPicPr>
          <p:cNvPr id="61445" name="Picture 7" descr="ExplorePAHistory-a0h7g5-a_3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784" y="2100351"/>
            <a:ext cx="4088683" cy="4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5123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74120" y="504084"/>
            <a:ext cx="9577599" cy="733373"/>
          </a:xfrm>
        </p:spPr>
        <p:txBody>
          <a:bodyPr/>
          <a:lstStyle/>
          <a:p>
            <a:r>
              <a:rPr lang="en-US" altLang="cs-CZ" sz="2426"/>
              <a:t>InfoSphere Metadata Workbench </a:t>
            </a:r>
          </a:p>
        </p:txBody>
      </p:sp>
      <p:sp>
        <p:nvSpPr>
          <p:cNvPr id="63491" name="Text Box 3"/>
          <p:cNvSpPr txBox="1">
            <a:spLocks noChangeArrowheads="1"/>
          </p:cNvSpPr>
          <p:nvPr/>
        </p:nvSpPr>
        <p:spPr bwMode="auto">
          <a:xfrm>
            <a:off x="414377" y="1270712"/>
            <a:ext cx="9805137" cy="38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buClrTx/>
              <a:buFontTx/>
              <a:buNone/>
            </a:pPr>
            <a:r>
              <a:rPr lang="en-US" altLang="ja-JP" sz="1874">
                <a:solidFill>
                  <a:schemeClr val="tx1"/>
                </a:solidFill>
                <a:ea typeface="MS PGothic" panose="020B0600070205080204" pitchFamily="34" charset="-128"/>
              </a:rPr>
              <a:t>Exploration of assets generated and used by Information Server</a:t>
            </a:r>
            <a:endParaRPr lang="en-US" altLang="cs-CZ" sz="1874">
              <a:solidFill>
                <a:schemeClr val="tx1"/>
              </a:solidFill>
              <a:ea typeface="MS PGothic" panose="020B0600070205080204" pitchFamily="34" charset="-128"/>
            </a:endParaRPr>
          </a:p>
        </p:txBody>
      </p:sp>
      <p:sp>
        <p:nvSpPr>
          <p:cNvPr id="63492" name="Rectangle 4"/>
          <p:cNvSpPr>
            <a:spLocks noChangeArrowheads="1"/>
          </p:cNvSpPr>
          <p:nvPr/>
        </p:nvSpPr>
        <p:spPr bwMode="auto">
          <a:xfrm>
            <a:off x="578904" y="1934073"/>
            <a:ext cx="4935824" cy="26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None/>
            </a:pPr>
            <a:r>
              <a:rPr lang="en-US" altLang="cs-CZ" sz="1654">
                <a:latin typeface="Arial" panose="020B0604020202020204" pitchFamily="34" charset="0"/>
              </a:rPr>
              <a:t>Features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Cross-suite view and administration of Information Server assets </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Explore, analyze and manage metadata graphically and textually</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Comprehensive reporting on data lineage</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Assess dependencies across Information Server &amp; 3rd party tools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Perform searches and build customized queries</a:t>
            </a:r>
          </a:p>
          <a:p>
            <a:pPr eaLnBrk="1" hangingPunct="1">
              <a:lnSpc>
                <a:spcPct val="100000"/>
              </a:lnSpc>
              <a:spcBef>
                <a:spcPct val="35000"/>
              </a:spcBef>
              <a:spcAft>
                <a:spcPct val="15000"/>
              </a:spcAft>
              <a:buClr>
                <a:schemeClr val="tx1"/>
              </a:buClr>
              <a:buFontTx/>
              <a:buChar char="•"/>
            </a:pPr>
            <a:endParaRPr lang="en-US" altLang="cs-CZ" sz="1654">
              <a:latin typeface="Arial" panose="020B0604020202020204" pitchFamily="34" charset="0"/>
            </a:endParaRPr>
          </a:p>
          <a:p>
            <a:pPr eaLnBrk="1" hangingPunct="1">
              <a:lnSpc>
                <a:spcPct val="100000"/>
              </a:lnSpc>
              <a:spcBef>
                <a:spcPct val="35000"/>
              </a:spcBef>
              <a:spcAft>
                <a:spcPct val="15000"/>
              </a:spcAft>
              <a:buClr>
                <a:schemeClr val="tx1"/>
              </a:buClr>
              <a:buFontTx/>
              <a:buChar char="•"/>
            </a:pPr>
            <a:endParaRPr lang="en-US" altLang="ja-JP" sz="1654">
              <a:latin typeface="Arial" panose="020B0604020202020204" pitchFamily="34" charset="0"/>
              <a:ea typeface="MS PGothic" panose="020B0600070205080204" pitchFamily="34" charset="-128"/>
            </a:endParaRPr>
          </a:p>
        </p:txBody>
      </p:sp>
      <p:sp>
        <p:nvSpPr>
          <p:cNvPr id="63493" name="Rectangle 5"/>
          <p:cNvSpPr>
            <a:spLocks noChangeArrowheads="1"/>
          </p:cNvSpPr>
          <p:nvPr/>
        </p:nvSpPr>
        <p:spPr bwMode="auto">
          <a:xfrm>
            <a:off x="543898" y="5124856"/>
            <a:ext cx="5438159" cy="186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None/>
            </a:pPr>
            <a:r>
              <a:rPr lang="en-US" altLang="cs-CZ" sz="1654">
                <a:latin typeface="Arial" panose="020B0604020202020204" pitchFamily="34" charset="0"/>
              </a:rPr>
              <a:t>Benefits</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Assess and mitigate change management risk </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Support compliance and governance initiatives requiring data lineage (eg Sarbanes-Oxley, Basel II)</a:t>
            </a:r>
          </a:p>
          <a:p>
            <a:pPr eaLnBrk="1" hangingPunct="1">
              <a:lnSpc>
                <a:spcPct val="100000"/>
              </a:lnSpc>
              <a:spcBef>
                <a:spcPct val="35000"/>
              </a:spcBef>
              <a:spcAft>
                <a:spcPct val="15000"/>
              </a:spcAft>
              <a:buClr>
                <a:schemeClr val="tx1"/>
              </a:buClr>
              <a:buFontTx/>
              <a:buChar char="•"/>
            </a:pPr>
            <a:r>
              <a:rPr lang="en-US" altLang="cs-CZ" sz="1654">
                <a:latin typeface="Arial" panose="020B0604020202020204" pitchFamily="34" charset="0"/>
              </a:rPr>
              <a:t>Proactively manage and administer complex data integration environments </a:t>
            </a:r>
          </a:p>
        </p:txBody>
      </p:sp>
      <p:grpSp>
        <p:nvGrpSpPr>
          <p:cNvPr id="63494" name="Group 6"/>
          <p:cNvGrpSpPr>
            <a:grpSpLocks/>
          </p:cNvGrpSpPr>
          <p:nvPr/>
        </p:nvGrpSpPr>
        <p:grpSpPr bwMode="auto">
          <a:xfrm>
            <a:off x="6526397" y="609102"/>
            <a:ext cx="3584599" cy="735123"/>
            <a:chOff x="3515" y="346"/>
            <a:chExt cx="2048" cy="420"/>
          </a:xfrm>
        </p:grpSpPr>
        <p:sp>
          <p:nvSpPr>
            <p:cNvPr id="63496" name="Text Box 7"/>
            <p:cNvSpPr txBox="1">
              <a:spLocks noChangeArrowheads="1"/>
            </p:cNvSpPr>
            <p:nvPr/>
          </p:nvSpPr>
          <p:spPr bwMode="auto">
            <a:xfrm>
              <a:off x="3969" y="436"/>
              <a:ext cx="68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103" i="0">
                  <a:solidFill>
                    <a:schemeClr val="tx1"/>
                  </a:solidFill>
                </a:rPr>
                <a:t>IT Developers</a:t>
              </a:r>
            </a:p>
            <a:p>
              <a:pPr algn="ctr" eaLnBrk="1" hangingPunct="1">
                <a:lnSpc>
                  <a:spcPct val="90000"/>
                </a:lnSpc>
                <a:buClrTx/>
                <a:buFontTx/>
                <a:buNone/>
              </a:pPr>
              <a:r>
                <a:rPr lang="en-US" altLang="cs-CZ" sz="1103" i="0">
                  <a:solidFill>
                    <a:schemeClr val="tx1"/>
                  </a:solidFill>
                </a:rPr>
                <a:t>Administrators</a:t>
              </a:r>
            </a:p>
          </p:txBody>
        </p:sp>
        <p:grpSp>
          <p:nvGrpSpPr>
            <p:cNvPr id="63497" name="Group 8"/>
            <p:cNvGrpSpPr>
              <a:grpSpLocks/>
            </p:cNvGrpSpPr>
            <p:nvPr/>
          </p:nvGrpSpPr>
          <p:grpSpPr bwMode="auto">
            <a:xfrm>
              <a:off x="3515" y="346"/>
              <a:ext cx="442" cy="420"/>
              <a:chOff x="2746" y="714"/>
              <a:chExt cx="811" cy="811"/>
            </a:xfrm>
          </p:grpSpPr>
          <p:pic>
            <p:nvPicPr>
              <p:cNvPr id="63500" name="Picture 9" descr="Green_Icon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0" descr="Operations-Manager"/>
              <p:cNvPicPr>
                <a:picLocks noChangeAspect="1" noChangeArrowheads="1"/>
              </p:cNvPicPr>
              <p:nvPr/>
            </p:nvPicPr>
            <p:blipFill>
              <a:blip r:embed="rId4" cstate="print">
                <a:extLst>
                  <a:ext uri="{28A0092B-C50C-407E-A947-70E740481C1C}">
                    <a14:useLocalDpi xmlns:a14="http://schemas.microsoft.com/office/drawing/2010/main" val="0"/>
                  </a:ext>
                </a:extLst>
              </a:blip>
              <a:srcRect b="-9265"/>
              <a:stretch>
                <a:fillRect/>
              </a:stretch>
            </p:blipFill>
            <p:spPr bwMode="auto">
              <a:xfrm>
                <a:off x="2839" y="807"/>
                <a:ext cx="632" cy="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6349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 y="391"/>
              <a:ext cx="355" cy="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9" name="Text Box 12"/>
            <p:cNvSpPr txBox="1">
              <a:spLocks noChangeArrowheads="1"/>
            </p:cNvSpPr>
            <p:nvPr/>
          </p:nvSpPr>
          <p:spPr bwMode="auto">
            <a:xfrm>
              <a:off x="5057" y="436"/>
              <a:ext cx="506"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29" tIns="49615" rIns="99229" bIns="49615"/>
            <a:lstStyle>
              <a:lvl1pPr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1pPr>
              <a:lvl2pPr marL="742950" indent="-28575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2pPr>
              <a:lvl3pPr marL="11430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3pPr>
              <a:lvl4pPr marL="16002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4pPr>
              <a:lvl5pPr marL="20574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3000"/>
                </a:lnSpc>
                <a:buClr>
                  <a:srgbClr val="000000"/>
                </a:buClr>
                <a:buSzPct val="100000"/>
                <a:buFont typeface="Arial" panose="020B0604020202020204" pitchFamily="34" charset="0"/>
                <a:buNone/>
              </a:pPr>
              <a:r>
                <a:rPr lang="en-GB" altLang="cs-CZ" sz="1103" i="0">
                  <a:solidFill>
                    <a:schemeClr val="tx1"/>
                  </a:solidFill>
                  <a:ea typeface="MS Gothic" panose="020B0609070205080204" pitchFamily="49" charset="-128"/>
                </a:rPr>
                <a:t>Project </a:t>
              </a:r>
            </a:p>
            <a:p>
              <a:pPr algn="ctr" eaLnBrk="1" hangingPunct="1">
                <a:lnSpc>
                  <a:spcPct val="93000"/>
                </a:lnSpc>
                <a:buClr>
                  <a:srgbClr val="000000"/>
                </a:buClr>
                <a:buSzPct val="100000"/>
                <a:buFont typeface="Arial" panose="020B0604020202020204" pitchFamily="34" charset="0"/>
                <a:buNone/>
              </a:pPr>
              <a:r>
                <a:rPr lang="en-GB" altLang="cs-CZ" sz="1103" i="0">
                  <a:solidFill>
                    <a:schemeClr val="tx1"/>
                  </a:solidFill>
                  <a:ea typeface="MS Gothic" panose="020B0609070205080204" pitchFamily="49" charset="-128"/>
                </a:rPr>
                <a:t>Managers </a:t>
              </a:r>
            </a:p>
            <a:p>
              <a:pPr algn="ctr" eaLnBrk="1" hangingPunct="1">
                <a:lnSpc>
                  <a:spcPct val="93000"/>
                </a:lnSpc>
                <a:buClr>
                  <a:srgbClr val="000000"/>
                </a:buClr>
                <a:buSzPct val="100000"/>
                <a:buFont typeface="Arial" panose="020B0604020202020204" pitchFamily="34" charset="0"/>
                <a:buNone/>
              </a:pPr>
              <a:r>
                <a:rPr lang="en-GB" altLang="cs-CZ" sz="1103" i="0">
                  <a:solidFill>
                    <a:schemeClr val="tx1"/>
                  </a:solidFill>
                  <a:ea typeface="MS Gothic" panose="020B0609070205080204" pitchFamily="49" charset="-128"/>
                </a:rPr>
                <a:t>&amp; DBAs</a:t>
              </a:r>
            </a:p>
          </p:txBody>
        </p:sp>
      </p:grpSp>
      <p:pic>
        <p:nvPicPr>
          <p:cNvPr id="6349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0784" y="2604435"/>
            <a:ext cx="4249710" cy="334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8202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47" y="1067679"/>
            <a:ext cx="9630108" cy="620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a:xfrm>
            <a:off x="557900" y="458577"/>
            <a:ext cx="9241543" cy="549592"/>
          </a:xfrm>
          <a:noFill/>
        </p:spPr>
        <p:txBody>
          <a:bodyPr/>
          <a:lstStyle/>
          <a:p>
            <a:r>
              <a:rPr lang="en-US" altLang="cs-CZ" sz="2426"/>
              <a:t>Information Server: Optimizing Application Development</a:t>
            </a:r>
          </a:p>
        </p:txBody>
      </p:sp>
      <p:sp>
        <p:nvSpPr>
          <p:cNvPr id="65540" name="Text Box 4"/>
          <p:cNvSpPr txBox="1">
            <a:spLocks noChangeArrowheads="1"/>
          </p:cNvSpPr>
          <p:nvPr/>
        </p:nvSpPr>
        <p:spPr bwMode="auto">
          <a:xfrm>
            <a:off x="482638" y="1123687"/>
            <a:ext cx="2184365" cy="4986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5" tIns="50402" rIns="100805" bIns="50402">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rPr>
              <a:t>Import Industry </a:t>
            </a:r>
          </a:p>
          <a:p>
            <a:pPr algn="ctr" eaLnBrk="1" hangingPunct="1">
              <a:lnSpc>
                <a:spcPct val="90000"/>
              </a:lnSpc>
              <a:buClrTx/>
              <a:buFontTx/>
              <a:buNone/>
            </a:pPr>
            <a:r>
              <a:rPr lang="en-US" altLang="cs-CZ" sz="1433" i="0">
                <a:solidFill>
                  <a:schemeClr val="tx1"/>
                </a:solidFill>
              </a:rPr>
              <a:t>Data Models</a:t>
            </a:r>
          </a:p>
        </p:txBody>
      </p:sp>
      <p:sp>
        <p:nvSpPr>
          <p:cNvPr id="65541" name="Text Box 5"/>
          <p:cNvSpPr txBox="1">
            <a:spLocks noChangeArrowheads="1"/>
          </p:cNvSpPr>
          <p:nvPr/>
        </p:nvSpPr>
        <p:spPr bwMode="auto">
          <a:xfrm>
            <a:off x="3127330" y="3904902"/>
            <a:ext cx="2000585" cy="4986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5" tIns="50402" rIns="100805" bIns="50402">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rPr>
              <a:t>Search and Profile Source Data</a:t>
            </a:r>
          </a:p>
        </p:txBody>
      </p:sp>
      <p:sp>
        <p:nvSpPr>
          <p:cNvPr id="65542" name="Text Box 6"/>
          <p:cNvSpPr txBox="1">
            <a:spLocks noChangeAspect="1" noChangeArrowheads="1"/>
          </p:cNvSpPr>
          <p:nvPr/>
        </p:nvSpPr>
        <p:spPr bwMode="auto">
          <a:xfrm>
            <a:off x="3064319" y="5746210"/>
            <a:ext cx="2114353" cy="7701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Information Analyzer</a:t>
            </a:r>
          </a:p>
        </p:txBody>
      </p:sp>
      <p:sp>
        <p:nvSpPr>
          <p:cNvPr id="65543" name="Text Box 7"/>
          <p:cNvSpPr txBox="1">
            <a:spLocks noChangeAspect="1" noChangeArrowheads="1"/>
          </p:cNvSpPr>
          <p:nvPr/>
        </p:nvSpPr>
        <p:spPr bwMode="auto">
          <a:xfrm>
            <a:off x="591157" y="5739209"/>
            <a:ext cx="1886815" cy="1400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Business Glossary</a:t>
            </a:r>
          </a:p>
        </p:txBody>
      </p:sp>
      <p:sp>
        <p:nvSpPr>
          <p:cNvPr id="65544" name="Text Box 8"/>
          <p:cNvSpPr txBox="1">
            <a:spLocks noChangeAspect="1" noChangeArrowheads="1"/>
          </p:cNvSpPr>
          <p:nvPr/>
        </p:nvSpPr>
        <p:spPr bwMode="auto">
          <a:xfrm>
            <a:off x="8551485" y="5543176"/>
            <a:ext cx="1426488" cy="3885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DataStage and QualityStage</a:t>
            </a:r>
          </a:p>
        </p:txBody>
      </p:sp>
      <p:sp>
        <p:nvSpPr>
          <p:cNvPr id="65545" name="Text Box 9"/>
          <p:cNvSpPr txBox="1">
            <a:spLocks noChangeArrowheads="1"/>
          </p:cNvSpPr>
          <p:nvPr/>
        </p:nvSpPr>
        <p:spPr bwMode="auto">
          <a:xfrm>
            <a:off x="8491976" y="3836640"/>
            <a:ext cx="1550759" cy="4986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5" tIns="50402" rIns="100805" bIns="50402">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rPr>
              <a:t>Transform and Cleanse</a:t>
            </a:r>
          </a:p>
        </p:txBody>
      </p:sp>
      <p:sp>
        <p:nvSpPr>
          <p:cNvPr id="65546" name="Text Box 10"/>
          <p:cNvSpPr txBox="1">
            <a:spLocks noChangeArrowheads="1"/>
          </p:cNvSpPr>
          <p:nvPr/>
        </p:nvSpPr>
        <p:spPr bwMode="auto">
          <a:xfrm>
            <a:off x="5696759" y="3880398"/>
            <a:ext cx="2000585" cy="4986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5" tIns="50402" rIns="100805" bIns="50402">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rPr>
              <a:t>Map Sources to Target Model</a:t>
            </a:r>
          </a:p>
        </p:txBody>
      </p:sp>
      <p:sp>
        <p:nvSpPr>
          <p:cNvPr id="65547" name="Text Box 11"/>
          <p:cNvSpPr txBox="1">
            <a:spLocks noChangeAspect="1" noChangeArrowheads="1"/>
          </p:cNvSpPr>
          <p:nvPr/>
        </p:nvSpPr>
        <p:spPr bwMode="auto">
          <a:xfrm>
            <a:off x="6139583" y="5742710"/>
            <a:ext cx="1092182" cy="19078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FastTrack</a:t>
            </a:r>
          </a:p>
        </p:txBody>
      </p:sp>
      <p:sp>
        <p:nvSpPr>
          <p:cNvPr id="65548" name="Text Box 12"/>
          <p:cNvSpPr txBox="1">
            <a:spLocks noChangeAspect="1" noChangeArrowheads="1"/>
          </p:cNvSpPr>
          <p:nvPr/>
        </p:nvSpPr>
        <p:spPr bwMode="auto">
          <a:xfrm>
            <a:off x="8364204" y="1317971"/>
            <a:ext cx="1746792" cy="476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Services Oriented Architecture</a:t>
            </a:r>
          </a:p>
        </p:txBody>
      </p:sp>
      <p:sp>
        <p:nvSpPr>
          <p:cNvPr id="65549" name="Text Box 13"/>
          <p:cNvSpPr txBox="1">
            <a:spLocks noChangeAspect="1" noChangeArrowheads="1"/>
          </p:cNvSpPr>
          <p:nvPr/>
        </p:nvSpPr>
        <p:spPr bwMode="auto">
          <a:xfrm>
            <a:off x="8164670" y="2837225"/>
            <a:ext cx="2142358" cy="30980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cs typeface="Times New Roman" panose="02020603050405020304" pitchFamily="18" charset="0"/>
              </a:rPr>
              <a:t>Information </a:t>
            </a:r>
          </a:p>
          <a:p>
            <a:pPr algn="ctr" eaLnBrk="1" hangingPunct="1">
              <a:lnSpc>
                <a:spcPct val="90000"/>
              </a:lnSpc>
              <a:buClrTx/>
              <a:buFontTx/>
              <a:buNone/>
            </a:pPr>
            <a:r>
              <a:rPr lang="en-US" altLang="cs-CZ" sz="1433" i="0">
                <a:solidFill>
                  <a:schemeClr val="tx1"/>
                </a:solidFill>
                <a:cs typeface="Times New Roman" panose="02020603050405020304" pitchFamily="18" charset="0"/>
              </a:rPr>
              <a:t>Services Director</a:t>
            </a:r>
          </a:p>
        </p:txBody>
      </p:sp>
      <p:sp>
        <p:nvSpPr>
          <p:cNvPr id="65550" name="Text Box 14"/>
          <p:cNvSpPr txBox="1">
            <a:spLocks noChangeArrowheads="1"/>
          </p:cNvSpPr>
          <p:nvPr/>
        </p:nvSpPr>
        <p:spPr bwMode="auto">
          <a:xfrm>
            <a:off x="852120" y="3392067"/>
            <a:ext cx="90281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Populate</a:t>
            </a:r>
          </a:p>
        </p:txBody>
      </p:sp>
      <p:sp>
        <p:nvSpPr>
          <p:cNvPr id="65551" name="Text Box 15"/>
          <p:cNvSpPr txBox="1">
            <a:spLocks noChangeArrowheads="1"/>
          </p:cNvSpPr>
          <p:nvPr/>
        </p:nvSpPr>
        <p:spPr bwMode="auto">
          <a:xfrm>
            <a:off x="1022007" y="6077015"/>
            <a:ext cx="65755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Share</a:t>
            </a:r>
          </a:p>
        </p:txBody>
      </p:sp>
      <p:sp>
        <p:nvSpPr>
          <p:cNvPr id="65552" name="Text Box 16"/>
          <p:cNvSpPr txBox="1">
            <a:spLocks noChangeArrowheads="1"/>
          </p:cNvSpPr>
          <p:nvPr/>
        </p:nvSpPr>
        <p:spPr bwMode="auto">
          <a:xfrm>
            <a:off x="8837833" y="3393818"/>
            <a:ext cx="750526"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Deploy</a:t>
            </a:r>
          </a:p>
        </p:txBody>
      </p:sp>
      <p:sp>
        <p:nvSpPr>
          <p:cNvPr id="65553" name="Text Box 17"/>
          <p:cNvSpPr txBox="1">
            <a:spLocks noChangeArrowheads="1"/>
          </p:cNvSpPr>
          <p:nvPr/>
        </p:nvSpPr>
        <p:spPr bwMode="auto">
          <a:xfrm>
            <a:off x="3652697" y="6077015"/>
            <a:ext cx="65755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Share</a:t>
            </a:r>
          </a:p>
        </p:txBody>
      </p:sp>
      <p:sp>
        <p:nvSpPr>
          <p:cNvPr id="65554" name="Text Box 18"/>
          <p:cNvSpPr txBox="1">
            <a:spLocks noChangeArrowheads="1"/>
          </p:cNvSpPr>
          <p:nvPr/>
        </p:nvSpPr>
        <p:spPr bwMode="auto">
          <a:xfrm>
            <a:off x="6188870" y="6077015"/>
            <a:ext cx="65755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Share</a:t>
            </a:r>
          </a:p>
        </p:txBody>
      </p:sp>
      <p:sp>
        <p:nvSpPr>
          <p:cNvPr id="65555" name="Text Box 19"/>
          <p:cNvSpPr txBox="1">
            <a:spLocks noChangeArrowheads="1"/>
          </p:cNvSpPr>
          <p:nvPr/>
        </p:nvSpPr>
        <p:spPr bwMode="auto">
          <a:xfrm>
            <a:off x="8922827" y="6077015"/>
            <a:ext cx="65755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Share</a:t>
            </a:r>
          </a:p>
        </p:txBody>
      </p:sp>
      <p:sp>
        <p:nvSpPr>
          <p:cNvPr id="65556" name="Text Box 20"/>
          <p:cNvSpPr txBox="1">
            <a:spLocks noChangeArrowheads="1"/>
          </p:cNvSpPr>
          <p:nvPr/>
        </p:nvSpPr>
        <p:spPr bwMode="auto">
          <a:xfrm rot="-2700000">
            <a:off x="2520713" y="4436933"/>
            <a:ext cx="53412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Link</a:t>
            </a:r>
          </a:p>
        </p:txBody>
      </p:sp>
      <p:sp>
        <p:nvSpPr>
          <p:cNvPr id="65557" name="Text Box 21"/>
          <p:cNvSpPr txBox="1">
            <a:spLocks noChangeArrowheads="1"/>
          </p:cNvSpPr>
          <p:nvPr/>
        </p:nvSpPr>
        <p:spPr bwMode="auto">
          <a:xfrm rot="-2700000">
            <a:off x="5008610" y="4436933"/>
            <a:ext cx="702436"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Define</a:t>
            </a:r>
          </a:p>
        </p:txBody>
      </p:sp>
      <p:sp>
        <p:nvSpPr>
          <p:cNvPr id="65558" name="Text Box 22"/>
          <p:cNvSpPr txBox="1">
            <a:spLocks noChangeArrowheads="1"/>
          </p:cNvSpPr>
          <p:nvPr/>
        </p:nvSpPr>
        <p:spPr bwMode="auto">
          <a:xfrm rot="-2700000">
            <a:off x="7522472" y="4436933"/>
            <a:ext cx="712053"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Create</a:t>
            </a:r>
          </a:p>
        </p:txBody>
      </p:sp>
      <p:pic>
        <p:nvPicPr>
          <p:cNvPr id="6555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121" y="4421238"/>
            <a:ext cx="1500000" cy="125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298" y="4421238"/>
            <a:ext cx="1482498" cy="117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730" y="4368730"/>
            <a:ext cx="1429989" cy="107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2"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42" y="1634773"/>
            <a:ext cx="1498250" cy="111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3" name="Picture 27" descr="so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7215" y="1774797"/>
            <a:ext cx="1601518" cy="9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56" name="Text Box 28">
            <a:extLst>
              <a:ext uri="{FF2B5EF4-FFF2-40B4-BE49-F238E27FC236}">
                <a16:creationId xmlns:a16="http://schemas.microsoft.com/office/drawing/2014/main" id="{8043BA4D-87FF-4F74-91AB-614F38B4AC26}"/>
              </a:ext>
            </a:extLst>
          </p:cNvPr>
          <p:cNvSpPr txBox="1">
            <a:spLocks noChangeAspect="1" noChangeArrowheads="1"/>
          </p:cNvSpPr>
          <p:nvPr/>
        </p:nvSpPr>
        <p:spPr bwMode="auto">
          <a:xfrm>
            <a:off x="2012395" y="6539091"/>
            <a:ext cx="6827889" cy="130420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013" tIns="56007" rIns="112013" bIns="56007">
            <a:spAutoFit/>
          </a:bodyPr>
          <a:lstStyle>
            <a:lvl1pPr defTabSz="1016000">
              <a:defRPr>
                <a:solidFill>
                  <a:schemeClr val="tx1"/>
                </a:solidFill>
                <a:latin typeface="Arial" panose="020B0604020202020204" pitchFamily="34" charset="0"/>
                <a:cs typeface="Arial" panose="020B0604020202020204" pitchFamily="34" charset="0"/>
              </a:defRPr>
            </a:lvl1pPr>
            <a:lvl2pPr marL="508000" defTabSz="1016000">
              <a:defRPr>
                <a:solidFill>
                  <a:schemeClr val="tx1"/>
                </a:solidFill>
                <a:latin typeface="Arial" panose="020B0604020202020204" pitchFamily="34" charset="0"/>
                <a:cs typeface="Arial" panose="020B0604020202020204" pitchFamily="34" charset="0"/>
              </a:defRPr>
            </a:lvl2pPr>
            <a:lvl3pPr marL="1016000" defTabSz="1016000">
              <a:defRPr>
                <a:solidFill>
                  <a:schemeClr val="tx1"/>
                </a:solidFill>
                <a:latin typeface="Arial" panose="020B0604020202020204" pitchFamily="34" charset="0"/>
                <a:cs typeface="Arial" panose="020B0604020202020204" pitchFamily="34" charset="0"/>
              </a:defRPr>
            </a:lvl3pPr>
            <a:lvl4pPr marL="1524000" defTabSz="1016000">
              <a:defRPr>
                <a:solidFill>
                  <a:schemeClr val="tx1"/>
                </a:solidFill>
                <a:latin typeface="Arial" panose="020B0604020202020204" pitchFamily="34" charset="0"/>
                <a:cs typeface="Arial" panose="020B0604020202020204" pitchFamily="34" charset="0"/>
              </a:defRPr>
            </a:lvl4pPr>
            <a:lvl5pPr marL="2032000" defTabSz="1016000">
              <a:defRPr>
                <a:solidFill>
                  <a:schemeClr val="tx1"/>
                </a:solidFill>
                <a:latin typeface="Arial" panose="020B0604020202020204" pitchFamily="34" charset="0"/>
                <a:cs typeface="Arial" panose="020B0604020202020204" pitchFamily="34" charset="0"/>
              </a:defRPr>
            </a:lvl5pPr>
            <a:lvl6pPr marL="2489200" defTabSz="1016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46400" defTabSz="1016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03600" defTabSz="1016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60800" defTabSz="1016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 typeface="Wingdings" panose="05000000000000000000" pitchFamily="2" charset="2"/>
              <a:buNone/>
              <a:defRPr/>
            </a:pPr>
            <a:r>
              <a:rPr lang="en-US" altLang="cs-CZ" i="0">
                <a:solidFill>
                  <a:schemeClr val="bg1"/>
                </a:solidFill>
              </a:rPr>
              <a:t>Unified metadata for active administration, management and reporting </a:t>
            </a:r>
          </a:p>
          <a:p>
            <a:pPr algn="ctr" eaLnBrk="1" hangingPunct="1">
              <a:spcBef>
                <a:spcPct val="30000"/>
              </a:spcBef>
              <a:buFont typeface="Wingdings" panose="05000000000000000000" pitchFamily="2" charset="2"/>
              <a:buNone/>
              <a:defRPr/>
            </a:pPr>
            <a:r>
              <a:rPr lang="en-US" altLang="cs-CZ" i="0">
                <a:solidFill>
                  <a:schemeClr val="bg1"/>
                </a:solidFill>
              </a:rPr>
              <a:t>Metadata Workbench offers complete visibility and control of metadata</a:t>
            </a:r>
            <a:r>
              <a:rPr lang="en-US" altLang="cs-CZ" b="0">
                <a:solidFill>
                  <a:schemeClr val="bg1"/>
                </a:solidFill>
                <a:effectLst>
                  <a:outerShdw blurRad="38100" dist="38100" dir="2700000" algn="tl">
                    <a:srgbClr val="C0C0C0"/>
                  </a:outerShdw>
                </a:effectLst>
              </a:rPr>
              <a:t> </a:t>
            </a:r>
          </a:p>
        </p:txBody>
      </p:sp>
      <p:sp>
        <p:nvSpPr>
          <p:cNvPr id="65565" name="Text Box 29"/>
          <p:cNvSpPr txBox="1">
            <a:spLocks noChangeArrowheads="1"/>
          </p:cNvSpPr>
          <p:nvPr/>
        </p:nvSpPr>
        <p:spPr bwMode="auto">
          <a:xfrm>
            <a:off x="3259907" y="1158694"/>
            <a:ext cx="2299026"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Exchange Data Structures</a:t>
            </a:r>
          </a:p>
        </p:txBody>
      </p:sp>
      <p:sp>
        <p:nvSpPr>
          <p:cNvPr id="65566" name="Text Box 30"/>
          <p:cNvSpPr txBox="1">
            <a:spLocks noChangeArrowheads="1"/>
          </p:cNvSpPr>
          <p:nvPr/>
        </p:nvSpPr>
        <p:spPr bwMode="auto">
          <a:xfrm>
            <a:off x="5911029" y="3143525"/>
            <a:ext cx="534121" cy="295915"/>
          </a:xfrm>
          <a:prstGeom prst="rect">
            <a:avLst/>
          </a:prstGeom>
          <a:noFill/>
          <a:ln>
            <a:noFill/>
          </a:ln>
          <a:effectLst/>
          <a:extLst>
            <a:ext uri="{909E8E84-426E-40DD-AFC4-6F175D3DCCD1}">
              <a14:hiddenFill xmlns:a14="http://schemas.microsoft.com/office/drawing/2010/main">
                <a:solidFill>
                  <a:srgbClr val="849452">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a:solidFill>
                  <a:schemeClr val="tx1"/>
                </a:solidFill>
              </a:rPr>
              <a:t>Link</a:t>
            </a:r>
          </a:p>
        </p:txBody>
      </p:sp>
      <p:sp>
        <p:nvSpPr>
          <p:cNvPr id="65567" name="Text Box 31"/>
          <p:cNvSpPr txBox="1">
            <a:spLocks noChangeArrowheads="1"/>
          </p:cNvSpPr>
          <p:nvPr/>
        </p:nvSpPr>
        <p:spPr bwMode="auto">
          <a:xfrm>
            <a:off x="582405" y="3857644"/>
            <a:ext cx="1984831" cy="4986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5" tIns="50402" rIns="100805" bIns="50402">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433" i="0">
                <a:solidFill>
                  <a:schemeClr val="tx1"/>
                </a:solidFill>
              </a:rPr>
              <a:t>Common Enterprise Vocabulary</a:t>
            </a:r>
          </a:p>
        </p:txBody>
      </p:sp>
      <p:sp>
        <p:nvSpPr>
          <p:cNvPr id="65568" name="Text Box 32"/>
          <p:cNvSpPr txBox="1">
            <a:spLocks noChangeAspect="1" noChangeArrowheads="1"/>
          </p:cNvSpPr>
          <p:nvPr/>
        </p:nvSpPr>
        <p:spPr bwMode="auto">
          <a:xfrm>
            <a:off x="582405" y="2824972"/>
            <a:ext cx="1886815" cy="39731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defTabSz="10160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defTabSz="10160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Tx/>
              <a:buFontTx/>
              <a:buNone/>
            </a:pPr>
            <a:r>
              <a:rPr lang="en-US" altLang="cs-CZ" sz="1433" i="0">
                <a:solidFill>
                  <a:schemeClr val="tx1"/>
                </a:solidFill>
                <a:cs typeface="Times New Roman" panose="02020603050405020304" pitchFamily="18" charset="0"/>
              </a:rPr>
              <a:t>Rational Data Architect</a:t>
            </a:r>
          </a:p>
        </p:txBody>
      </p:sp>
      <p:pic>
        <p:nvPicPr>
          <p:cNvPr id="65569" name="Picture 33" descr="BusinessGlossaryBrowserCategoryTre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196" y="4401986"/>
            <a:ext cx="1507001" cy="127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9303" y="6628358"/>
            <a:ext cx="672112" cy="51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2163" name="AutoShape 35">
            <a:extLst>
              <a:ext uri="{FF2B5EF4-FFF2-40B4-BE49-F238E27FC236}">
                <a16:creationId xmlns:a16="http://schemas.microsoft.com/office/drawing/2014/main" id="{6E3378DB-D3BC-4BB5-9973-B195A8ABEB83}"/>
              </a:ext>
            </a:extLst>
          </p:cNvPr>
          <p:cNvSpPr>
            <a:spLocks noChangeArrowheads="1"/>
          </p:cNvSpPr>
          <p:nvPr/>
        </p:nvSpPr>
        <p:spPr bwMode="auto">
          <a:xfrm>
            <a:off x="977971" y="6553094"/>
            <a:ext cx="577596" cy="602101"/>
          </a:xfrm>
          <a:prstGeom prst="can">
            <a:avLst>
              <a:gd name="adj" fmla="val 26061"/>
            </a:avLst>
          </a:prstGeom>
          <a:solidFill>
            <a:srgbClr val="333399"/>
          </a:solidFill>
          <a:ln>
            <a:noFill/>
          </a:ln>
          <a:effectLst/>
          <a:extLst>
            <a:ext uri="{91240B29-F687-4F45-9708-019B960494DF}">
              <a14:hiddenLine xmlns:a14="http://schemas.microsoft.com/office/drawing/2010/main" w="28575">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84648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77" y="1478998"/>
            <a:ext cx="3558344" cy="46085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35" y="1478997"/>
            <a:ext cx="3820887" cy="468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4"/>
          <p:cNvSpPr>
            <a:spLocks noChangeArrowheads="1"/>
          </p:cNvSpPr>
          <p:nvPr/>
        </p:nvSpPr>
        <p:spPr bwMode="auto">
          <a:xfrm>
            <a:off x="475638" y="794633"/>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buClrTx/>
              <a:buFontTx/>
              <a:buNone/>
            </a:pPr>
            <a:r>
              <a:rPr lang="en-US" altLang="cs-CZ" sz="2867" b="0" i="0">
                <a:solidFill>
                  <a:srgbClr val="375185"/>
                </a:solidFill>
              </a:rPr>
              <a:t>So what exactly is Metadata? </a:t>
            </a:r>
          </a:p>
        </p:txBody>
      </p:sp>
      <p:sp>
        <p:nvSpPr>
          <p:cNvPr id="251909" name="Text Box 5"/>
          <p:cNvSpPr txBox="1">
            <a:spLocks noChangeArrowheads="1"/>
          </p:cNvSpPr>
          <p:nvPr/>
        </p:nvSpPr>
        <p:spPr bwMode="auto">
          <a:xfrm>
            <a:off x="1357785" y="6350061"/>
            <a:ext cx="8410154" cy="72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
                <a:schemeClr val="accent1"/>
              </a:buClr>
            </a:pPr>
            <a:r>
              <a:rPr lang="en-US" altLang="cs-CZ" sz="1544">
                <a:solidFill>
                  <a:schemeClr val="tx1"/>
                </a:solidFill>
              </a:rPr>
              <a:t>Metadata enables you to put context and meaning to things.  </a:t>
            </a:r>
          </a:p>
          <a:p>
            <a:pPr algn="ctr" eaLnBrk="1" hangingPunct="1">
              <a:spcBef>
                <a:spcPct val="50000"/>
              </a:spcBef>
              <a:spcAft>
                <a:spcPct val="15000"/>
              </a:spcAft>
              <a:buClr>
                <a:schemeClr val="accent1"/>
              </a:buClr>
            </a:pPr>
            <a:r>
              <a:rPr lang="en-US" altLang="cs-CZ" sz="1544">
                <a:solidFill>
                  <a:schemeClr val="tx1"/>
                </a:solidFill>
              </a:rPr>
              <a:t>It is generated and consumed by every organization and software product.</a:t>
            </a:r>
          </a:p>
        </p:txBody>
      </p:sp>
      <p:grpSp>
        <p:nvGrpSpPr>
          <p:cNvPr id="251910" name="Group 6"/>
          <p:cNvGrpSpPr>
            <a:grpSpLocks/>
          </p:cNvGrpSpPr>
          <p:nvPr/>
        </p:nvGrpSpPr>
        <p:grpSpPr bwMode="auto">
          <a:xfrm>
            <a:off x="5892791" y="1652276"/>
            <a:ext cx="4326722" cy="1128938"/>
            <a:chOff x="3152" y="936"/>
            <a:chExt cx="2472" cy="645"/>
          </a:xfrm>
        </p:grpSpPr>
        <p:sp>
          <p:nvSpPr>
            <p:cNvPr id="251911" name="Oval 7">
              <a:extLst>
                <a:ext uri="{FF2B5EF4-FFF2-40B4-BE49-F238E27FC236}">
                  <a16:creationId xmlns:a16="http://schemas.microsoft.com/office/drawing/2014/main" id="{EF0436C9-4F0D-4C13-9729-C85A4E3E23E2}"/>
                </a:ext>
              </a:extLst>
            </p:cNvPr>
            <p:cNvSpPr>
              <a:spLocks noChangeArrowheads="1"/>
            </p:cNvSpPr>
            <p:nvPr/>
          </p:nvSpPr>
          <p:spPr bwMode="auto">
            <a:xfrm>
              <a:off x="3152" y="1284"/>
              <a:ext cx="1640" cy="297"/>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12" name="Line 8">
              <a:extLst>
                <a:ext uri="{FF2B5EF4-FFF2-40B4-BE49-F238E27FC236}">
                  <a16:creationId xmlns:a16="http://schemas.microsoft.com/office/drawing/2014/main" id="{EA135640-6DCB-43C9-AEAC-2A91EC594170}"/>
                </a:ext>
              </a:extLst>
            </p:cNvPr>
            <p:cNvSpPr>
              <a:spLocks noChangeShapeType="1"/>
            </p:cNvSpPr>
            <p:nvPr/>
          </p:nvSpPr>
          <p:spPr bwMode="auto">
            <a:xfrm flipV="1">
              <a:off x="4768" y="1096"/>
              <a:ext cx="296" cy="2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20" name="Text Box 9"/>
            <p:cNvSpPr txBox="1">
              <a:spLocks noChangeArrowheads="1"/>
            </p:cNvSpPr>
            <p:nvPr/>
          </p:nvSpPr>
          <p:spPr bwMode="auto">
            <a:xfrm>
              <a:off x="4984" y="936"/>
              <a:ext cx="640" cy="189"/>
            </a:xfrm>
            <a:prstGeom prst="rect">
              <a:avLst/>
            </a:prstGeom>
            <a:noFill/>
            <a:ln w="635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Made by</a:t>
              </a:r>
            </a:p>
          </p:txBody>
        </p:sp>
      </p:grpSp>
      <p:grpSp>
        <p:nvGrpSpPr>
          <p:cNvPr id="251914" name="Group 10"/>
          <p:cNvGrpSpPr>
            <a:grpSpLocks/>
          </p:cNvGrpSpPr>
          <p:nvPr/>
        </p:nvGrpSpPr>
        <p:grpSpPr bwMode="auto">
          <a:xfrm>
            <a:off x="6410878" y="2408401"/>
            <a:ext cx="3976664" cy="918903"/>
            <a:chOff x="3488" y="1376"/>
            <a:chExt cx="2272" cy="525"/>
          </a:xfrm>
        </p:grpSpPr>
        <p:sp>
          <p:nvSpPr>
            <p:cNvPr id="251915" name="Oval 11">
              <a:extLst>
                <a:ext uri="{FF2B5EF4-FFF2-40B4-BE49-F238E27FC236}">
                  <a16:creationId xmlns:a16="http://schemas.microsoft.com/office/drawing/2014/main" id="{86DD9443-A394-4D73-B118-0B8A35B0E236}"/>
                </a:ext>
              </a:extLst>
            </p:cNvPr>
            <p:cNvSpPr>
              <a:spLocks noChangeArrowheads="1"/>
            </p:cNvSpPr>
            <p:nvPr/>
          </p:nvSpPr>
          <p:spPr bwMode="auto">
            <a:xfrm>
              <a:off x="3488" y="1604"/>
              <a:ext cx="888" cy="297"/>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16" name="Line 12">
              <a:extLst>
                <a:ext uri="{FF2B5EF4-FFF2-40B4-BE49-F238E27FC236}">
                  <a16:creationId xmlns:a16="http://schemas.microsoft.com/office/drawing/2014/main" id="{B366D856-7DFC-4012-A133-5B91A30A36E8}"/>
                </a:ext>
              </a:extLst>
            </p:cNvPr>
            <p:cNvSpPr>
              <a:spLocks noChangeShapeType="1"/>
            </p:cNvSpPr>
            <p:nvPr/>
          </p:nvSpPr>
          <p:spPr bwMode="auto">
            <a:xfrm flipV="1">
              <a:off x="4392" y="1520"/>
              <a:ext cx="712" cy="2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17" name="Text Box 13"/>
            <p:cNvSpPr txBox="1">
              <a:spLocks noChangeArrowheads="1"/>
            </p:cNvSpPr>
            <p:nvPr/>
          </p:nvSpPr>
          <p:spPr bwMode="auto">
            <a:xfrm>
              <a:off x="5120" y="1376"/>
              <a:ext cx="64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Since</a:t>
              </a:r>
            </a:p>
          </p:txBody>
        </p:sp>
      </p:grpSp>
      <p:grpSp>
        <p:nvGrpSpPr>
          <p:cNvPr id="251918" name="Group 14"/>
          <p:cNvGrpSpPr>
            <a:grpSpLocks/>
          </p:cNvGrpSpPr>
          <p:nvPr/>
        </p:nvGrpSpPr>
        <p:grpSpPr bwMode="auto">
          <a:xfrm>
            <a:off x="5864787" y="3066511"/>
            <a:ext cx="4326722" cy="1065928"/>
            <a:chOff x="3176" y="1752"/>
            <a:chExt cx="2472" cy="609"/>
          </a:xfrm>
        </p:grpSpPr>
        <p:sp>
          <p:nvSpPr>
            <p:cNvPr id="251919" name="Oval 15">
              <a:extLst>
                <a:ext uri="{FF2B5EF4-FFF2-40B4-BE49-F238E27FC236}">
                  <a16:creationId xmlns:a16="http://schemas.microsoft.com/office/drawing/2014/main" id="{BD1D3DC1-9645-491C-8736-E57894C9B535}"/>
                </a:ext>
              </a:extLst>
            </p:cNvPr>
            <p:cNvSpPr>
              <a:spLocks noChangeArrowheads="1"/>
            </p:cNvSpPr>
            <p:nvPr/>
          </p:nvSpPr>
          <p:spPr bwMode="auto">
            <a:xfrm>
              <a:off x="3176" y="2064"/>
              <a:ext cx="1640" cy="297"/>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20" name="Line 16">
              <a:extLst>
                <a:ext uri="{FF2B5EF4-FFF2-40B4-BE49-F238E27FC236}">
                  <a16:creationId xmlns:a16="http://schemas.microsoft.com/office/drawing/2014/main" id="{847006D3-632F-4FDB-95F0-45267419AEAF}"/>
                </a:ext>
              </a:extLst>
            </p:cNvPr>
            <p:cNvSpPr>
              <a:spLocks noChangeShapeType="1"/>
            </p:cNvSpPr>
            <p:nvPr/>
          </p:nvSpPr>
          <p:spPr bwMode="auto">
            <a:xfrm flipV="1">
              <a:off x="4792" y="1912"/>
              <a:ext cx="296" cy="2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14" name="Text Box 17"/>
            <p:cNvSpPr txBox="1">
              <a:spLocks noChangeArrowheads="1"/>
            </p:cNvSpPr>
            <p:nvPr/>
          </p:nvSpPr>
          <p:spPr bwMode="auto">
            <a:xfrm>
              <a:off x="5008" y="1752"/>
              <a:ext cx="640" cy="324"/>
            </a:xfrm>
            <a:prstGeom prst="rect">
              <a:avLst/>
            </a:prstGeom>
            <a:noFill/>
            <a:ln w="635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Type of food</a:t>
              </a:r>
            </a:p>
          </p:txBody>
        </p:sp>
      </p:grpSp>
      <p:grpSp>
        <p:nvGrpSpPr>
          <p:cNvPr id="251922" name="Group 18"/>
          <p:cNvGrpSpPr>
            <a:grpSpLocks/>
          </p:cNvGrpSpPr>
          <p:nvPr/>
        </p:nvGrpSpPr>
        <p:grpSpPr bwMode="auto">
          <a:xfrm>
            <a:off x="5976805" y="3906652"/>
            <a:ext cx="4186699" cy="1009919"/>
            <a:chOff x="3240" y="2232"/>
            <a:chExt cx="2392" cy="577"/>
          </a:xfrm>
        </p:grpSpPr>
        <p:sp>
          <p:nvSpPr>
            <p:cNvPr id="251923" name="Oval 19">
              <a:extLst>
                <a:ext uri="{FF2B5EF4-FFF2-40B4-BE49-F238E27FC236}">
                  <a16:creationId xmlns:a16="http://schemas.microsoft.com/office/drawing/2014/main" id="{61906AFF-3CA2-4CBB-BA7A-33DCBA9685F9}"/>
                </a:ext>
              </a:extLst>
            </p:cNvPr>
            <p:cNvSpPr>
              <a:spLocks noChangeArrowheads="1"/>
            </p:cNvSpPr>
            <p:nvPr/>
          </p:nvSpPr>
          <p:spPr bwMode="auto">
            <a:xfrm>
              <a:off x="3240" y="2512"/>
              <a:ext cx="1480" cy="297"/>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24" name="Line 20">
              <a:extLst>
                <a:ext uri="{FF2B5EF4-FFF2-40B4-BE49-F238E27FC236}">
                  <a16:creationId xmlns:a16="http://schemas.microsoft.com/office/drawing/2014/main" id="{4C66BDAA-8F87-444A-BE38-A60E9EAD0CC0}"/>
                </a:ext>
              </a:extLst>
            </p:cNvPr>
            <p:cNvSpPr>
              <a:spLocks noChangeShapeType="1"/>
            </p:cNvSpPr>
            <p:nvPr/>
          </p:nvSpPr>
          <p:spPr bwMode="auto">
            <a:xfrm flipV="1">
              <a:off x="4704" y="2376"/>
              <a:ext cx="352" cy="2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11" name="Text Box 21"/>
            <p:cNvSpPr txBox="1">
              <a:spLocks noChangeArrowheads="1"/>
            </p:cNvSpPr>
            <p:nvPr/>
          </p:nvSpPr>
          <p:spPr bwMode="auto">
            <a:xfrm>
              <a:off x="4992" y="2232"/>
              <a:ext cx="6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With a special ingredient</a:t>
              </a:r>
            </a:p>
          </p:txBody>
        </p:sp>
      </p:grpSp>
      <p:grpSp>
        <p:nvGrpSpPr>
          <p:cNvPr id="251926" name="Group 22"/>
          <p:cNvGrpSpPr>
            <a:grpSpLocks/>
          </p:cNvGrpSpPr>
          <p:nvPr/>
        </p:nvGrpSpPr>
        <p:grpSpPr bwMode="auto">
          <a:xfrm>
            <a:off x="6074822" y="4620776"/>
            <a:ext cx="4144692" cy="778881"/>
            <a:chOff x="3296" y="2640"/>
            <a:chExt cx="2368" cy="445"/>
          </a:xfrm>
        </p:grpSpPr>
        <p:sp>
          <p:nvSpPr>
            <p:cNvPr id="251927" name="Oval 23">
              <a:extLst>
                <a:ext uri="{FF2B5EF4-FFF2-40B4-BE49-F238E27FC236}">
                  <a16:creationId xmlns:a16="http://schemas.microsoft.com/office/drawing/2014/main" id="{C3F42FF1-41E5-44E7-A783-704C3221526C}"/>
                </a:ext>
              </a:extLst>
            </p:cNvPr>
            <p:cNvSpPr>
              <a:spLocks noChangeArrowheads="1"/>
            </p:cNvSpPr>
            <p:nvPr/>
          </p:nvSpPr>
          <p:spPr bwMode="auto">
            <a:xfrm>
              <a:off x="3296" y="2788"/>
              <a:ext cx="1320" cy="297"/>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28" name="Line 24">
              <a:extLst>
                <a:ext uri="{FF2B5EF4-FFF2-40B4-BE49-F238E27FC236}">
                  <a16:creationId xmlns:a16="http://schemas.microsoft.com/office/drawing/2014/main" id="{C575E0F9-D60E-4C07-BF83-C1E797397386}"/>
                </a:ext>
              </a:extLst>
            </p:cNvPr>
            <p:cNvSpPr>
              <a:spLocks noChangeShapeType="1"/>
            </p:cNvSpPr>
            <p:nvPr/>
          </p:nvSpPr>
          <p:spPr bwMode="auto">
            <a:xfrm flipV="1">
              <a:off x="4624" y="2784"/>
              <a:ext cx="392" cy="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08" name="Text Box 25"/>
            <p:cNvSpPr txBox="1">
              <a:spLocks noChangeArrowheads="1"/>
            </p:cNvSpPr>
            <p:nvPr/>
          </p:nvSpPr>
          <p:spPr bwMode="auto">
            <a:xfrm>
              <a:off x="5024" y="2640"/>
              <a:ext cx="64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With many varieties</a:t>
              </a:r>
            </a:p>
          </p:txBody>
        </p:sp>
      </p:grpSp>
      <p:grpSp>
        <p:nvGrpSpPr>
          <p:cNvPr id="251930" name="Group 26"/>
          <p:cNvGrpSpPr>
            <a:grpSpLocks/>
          </p:cNvGrpSpPr>
          <p:nvPr/>
        </p:nvGrpSpPr>
        <p:grpSpPr bwMode="auto">
          <a:xfrm>
            <a:off x="5346700" y="700117"/>
            <a:ext cx="4130690" cy="3313303"/>
            <a:chOff x="2880" y="400"/>
            <a:chExt cx="2360" cy="1893"/>
          </a:xfrm>
        </p:grpSpPr>
        <p:sp>
          <p:nvSpPr>
            <p:cNvPr id="251931" name="Oval 27">
              <a:extLst>
                <a:ext uri="{FF2B5EF4-FFF2-40B4-BE49-F238E27FC236}">
                  <a16:creationId xmlns:a16="http://schemas.microsoft.com/office/drawing/2014/main" id="{DC370C75-F02C-4CE0-9A4D-0E1F9D5FAF11}"/>
                </a:ext>
              </a:extLst>
            </p:cNvPr>
            <p:cNvSpPr>
              <a:spLocks noChangeArrowheads="1"/>
            </p:cNvSpPr>
            <p:nvPr/>
          </p:nvSpPr>
          <p:spPr bwMode="auto">
            <a:xfrm>
              <a:off x="2880" y="1996"/>
              <a:ext cx="2160" cy="297"/>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51932" name="Line 28">
              <a:extLst>
                <a:ext uri="{FF2B5EF4-FFF2-40B4-BE49-F238E27FC236}">
                  <a16:creationId xmlns:a16="http://schemas.microsoft.com/office/drawing/2014/main" id="{D4B260A9-0EB5-493F-8323-42DC427BA9C8}"/>
                </a:ext>
              </a:extLst>
            </p:cNvPr>
            <p:cNvSpPr>
              <a:spLocks noChangeShapeType="1"/>
            </p:cNvSpPr>
            <p:nvPr/>
          </p:nvSpPr>
          <p:spPr bwMode="auto">
            <a:xfrm flipV="1">
              <a:off x="4240" y="568"/>
              <a:ext cx="416" cy="2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05" name="Text Box 29"/>
            <p:cNvSpPr txBox="1">
              <a:spLocks noChangeArrowheads="1"/>
            </p:cNvSpPr>
            <p:nvPr/>
          </p:nvSpPr>
          <p:spPr bwMode="auto">
            <a:xfrm>
              <a:off x="4600" y="400"/>
              <a:ext cx="64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Stored in a can</a:t>
              </a:r>
            </a:p>
          </p:txBody>
        </p:sp>
      </p:grpSp>
      <p:grpSp>
        <p:nvGrpSpPr>
          <p:cNvPr id="251934" name="Group 30"/>
          <p:cNvGrpSpPr>
            <a:grpSpLocks/>
          </p:cNvGrpSpPr>
          <p:nvPr/>
        </p:nvGrpSpPr>
        <p:grpSpPr bwMode="auto">
          <a:xfrm>
            <a:off x="6172838" y="574095"/>
            <a:ext cx="1834306" cy="1554260"/>
            <a:chOff x="3352" y="328"/>
            <a:chExt cx="1048" cy="888"/>
          </a:xfrm>
        </p:grpSpPr>
        <p:sp>
          <p:nvSpPr>
            <p:cNvPr id="251935" name="Line 31">
              <a:extLst>
                <a:ext uri="{FF2B5EF4-FFF2-40B4-BE49-F238E27FC236}">
                  <a16:creationId xmlns:a16="http://schemas.microsoft.com/office/drawing/2014/main" id="{D10A0AAD-B612-486D-994A-000CBA755C71}"/>
                </a:ext>
              </a:extLst>
            </p:cNvPr>
            <p:cNvSpPr>
              <a:spLocks noChangeShapeType="1"/>
            </p:cNvSpPr>
            <p:nvPr/>
          </p:nvSpPr>
          <p:spPr bwMode="auto">
            <a:xfrm flipH="1" flipV="1">
              <a:off x="3936" y="696"/>
              <a:ext cx="24" cy="5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2302" name="Text Box 32"/>
            <p:cNvSpPr txBox="1">
              <a:spLocks noChangeArrowheads="1"/>
            </p:cNvSpPr>
            <p:nvPr/>
          </p:nvSpPr>
          <p:spPr bwMode="auto">
            <a:xfrm>
              <a:off x="3352" y="328"/>
              <a:ext cx="1048"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buClrTx/>
              </a:pPr>
              <a:r>
                <a:rPr lang="en-US" altLang="cs-CZ" sz="1544" b="0" i="0">
                  <a:solidFill>
                    <a:schemeClr val="tx1"/>
                  </a:solidFill>
                </a:rPr>
                <a:t>With a trademark label</a:t>
              </a:r>
            </a:p>
          </p:txBody>
        </p:sp>
      </p:grpSp>
    </p:spTree>
    <p:extLst>
      <p:ext uri="{BB962C8B-B14F-4D97-AF65-F5344CB8AC3E}">
        <p14:creationId xmlns:p14="http://schemas.microsoft.com/office/powerpoint/2010/main" val="2825506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cs-CZ" smtClean="0"/>
              <a:t>Metadata Workbench Integration Asset Categories</a:t>
            </a:r>
          </a:p>
        </p:txBody>
      </p:sp>
      <p:pic>
        <p:nvPicPr>
          <p:cNvPr id="67587" name="Picture 5" descr="shared_metadata_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209" y="1512252"/>
            <a:ext cx="5544926" cy="554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145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cs-CZ" smtClean="0"/>
              <a:t>Metadata Workbench Feature Overview</a:t>
            </a:r>
          </a:p>
        </p:txBody>
      </p:sp>
      <p:grpSp>
        <p:nvGrpSpPr>
          <p:cNvPr id="69635" name="Group 17"/>
          <p:cNvGrpSpPr>
            <a:grpSpLocks/>
          </p:cNvGrpSpPr>
          <p:nvPr/>
        </p:nvGrpSpPr>
        <p:grpSpPr bwMode="auto">
          <a:xfrm>
            <a:off x="4002476" y="1512253"/>
            <a:ext cx="2698951" cy="4843059"/>
            <a:chOff x="409" y="1013"/>
            <a:chExt cx="1542" cy="2767"/>
          </a:xfrm>
        </p:grpSpPr>
        <p:sp>
          <p:nvSpPr>
            <p:cNvPr id="111619" name="Rectangle 3">
              <a:extLst>
                <a:ext uri="{FF2B5EF4-FFF2-40B4-BE49-F238E27FC236}">
                  <a16:creationId xmlns:a16="http://schemas.microsoft.com/office/drawing/2014/main" id="{847B3E6F-FC27-40FB-96B3-924B74F7622D}"/>
                </a:ext>
              </a:extLst>
            </p:cNvPr>
            <p:cNvSpPr>
              <a:spLocks noChangeArrowheads="1"/>
            </p:cNvSpPr>
            <p:nvPr/>
          </p:nvSpPr>
          <p:spPr bwMode="auto">
            <a:xfrm>
              <a:off x="409" y="1330"/>
              <a:ext cx="1542" cy="2450"/>
            </a:xfrm>
            <a:prstGeom prst="rect">
              <a:avLst/>
            </a:prstGeom>
            <a:solidFill>
              <a:srgbClr val="666699">
                <a:alpha val="30000"/>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69647" name="Rectangle 6"/>
            <p:cNvSpPr>
              <a:spLocks noChangeArrowheads="1"/>
            </p:cNvSpPr>
            <p:nvPr/>
          </p:nvSpPr>
          <p:spPr bwMode="auto">
            <a:xfrm>
              <a:off x="409" y="1013"/>
              <a:ext cx="1542" cy="317"/>
            </a:xfrm>
            <a:prstGeom prst="rect">
              <a:avLst/>
            </a:prstGeom>
            <a:solidFill>
              <a:srgbClr val="000080">
                <a:alpha val="39999"/>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764" i="0"/>
                <a:t>EXPLORE</a:t>
              </a:r>
            </a:p>
          </p:txBody>
        </p:sp>
        <p:sp>
          <p:nvSpPr>
            <p:cNvPr id="69648" name="Text Box 9"/>
            <p:cNvSpPr txBox="1">
              <a:spLocks noChangeArrowheads="1"/>
            </p:cNvSpPr>
            <p:nvPr/>
          </p:nvSpPr>
          <p:spPr bwMode="auto">
            <a:xfrm>
              <a:off x="455" y="1376"/>
              <a:ext cx="1451"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pPr>
              <a:r>
                <a:rPr lang="en-US" altLang="cs-CZ" sz="1323" i="0">
                  <a:solidFill>
                    <a:schemeClr val="tx1"/>
                  </a:solidFill>
                </a:rPr>
                <a:t>Explore</a:t>
              </a:r>
              <a:r>
                <a:rPr lang="en-US" altLang="cs-CZ" sz="1323" b="0" i="0">
                  <a:solidFill>
                    <a:schemeClr val="tx1"/>
                  </a:solidFill>
                </a:rPr>
                <a:t> key Integration Assets: </a:t>
              </a:r>
            </a:p>
            <a:p>
              <a:pPr eaLnBrk="1" hangingPunct="1">
                <a:spcBef>
                  <a:spcPct val="50000"/>
                </a:spcBef>
                <a:spcAft>
                  <a:spcPct val="15000"/>
                </a:spcAft>
                <a:buClr>
                  <a:schemeClr val="accent1"/>
                </a:buClr>
              </a:pPr>
              <a:r>
                <a:rPr lang="en-US" altLang="cs-CZ" sz="1323" b="0" i="0">
                  <a:solidFill>
                    <a:schemeClr val="tx1"/>
                  </a:solidFill>
                </a:rPr>
                <a:t>Jobs, Reports, Databases, Models, Terms, Stewards, Systems, Specifications, Quality Rules</a:t>
              </a:r>
            </a:p>
          </p:txBody>
        </p:sp>
        <p:sp>
          <p:nvSpPr>
            <p:cNvPr id="69649" name="Text Box 10"/>
            <p:cNvSpPr txBox="1">
              <a:spLocks noChangeArrowheads="1"/>
            </p:cNvSpPr>
            <p:nvPr/>
          </p:nvSpPr>
          <p:spPr bwMode="auto">
            <a:xfrm>
              <a:off x="500" y="2330"/>
              <a:ext cx="1361"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Easy navigation of key Integration Assets</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Simple and advanced search</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Integrated cross-view of Information Server and 3</a:t>
              </a:r>
              <a:r>
                <a:rPr lang="en-US" altLang="cs-CZ" sz="1323" b="0" i="0" baseline="30000">
                  <a:solidFill>
                    <a:schemeClr val="tx1"/>
                  </a:solidFill>
                </a:rPr>
                <a:t>rd</a:t>
              </a:r>
              <a:r>
                <a:rPr lang="en-US" altLang="cs-CZ" sz="1323" b="0" i="0">
                  <a:solidFill>
                    <a:schemeClr val="tx1"/>
                  </a:solidFill>
                </a:rPr>
                <a:t> party assets</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Graphical view of Asset Relationships</a:t>
              </a:r>
            </a:p>
          </p:txBody>
        </p:sp>
      </p:grpSp>
      <p:grpSp>
        <p:nvGrpSpPr>
          <p:cNvPr id="69636" name="Group 16"/>
          <p:cNvGrpSpPr>
            <a:grpSpLocks/>
          </p:cNvGrpSpPr>
          <p:nvPr/>
        </p:nvGrpSpPr>
        <p:grpSpPr bwMode="auto">
          <a:xfrm>
            <a:off x="7100493" y="1512252"/>
            <a:ext cx="2698951" cy="4843060"/>
            <a:chOff x="2178" y="1013"/>
            <a:chExt cx="1542" cy="2767"/>
          </a:xfrm>
        </p:grpSpPr>
        <p:sp>
          <p:nvSpPr>
            <p:cNvPr id="111620" name="Rectangle 4">
              <a:extLst>
                <a:ext uri="{FF2B5EF4-FFF2-40B4-BE49-F238E27FC236}">
                  <a16:creationId xmlns:a16="http://schemas.microsoft.com/office/drawing/2014/main" id="{94546B2B-6774-436A-A9BE-704664A6854B}"/>
                </a:ext>
              </a:extLst>
            </p:cNvPr>
            <p:cNvSpPr>
              <a:spLocks noChangeArrowheads="1"/>
            </p:cNvSpPr>
            <p:nvPr/>
          </p:nvSpPr>
          <p:spPr bwMode="auto">
            <a:xfrm>
              <a:off x="2178" y="1330"/>
              <a:ext cx="1542" cy="2450"/>
            </a:xfrm>
            <a:prstGeom prst="rect">
              <a:avLst/>
            </a:prstGeom>
            <a:solidFill>
              <a:srgbClr val="666699">
                <a:alpha val="30000"/>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69643" name="Rectangle 7"/>
            <p:cNvSpPr>
              <a:spLocks noChangeArrowheads="1"/>
            </p:cNvSpPr>
            <p:nvPr/>
          </p:nvSpPr>
          <p:spPr bwMode="auto">
            <a:xfrm>
              <a:off x="2178" y="1013"/>
              <a:ext cx="1542" cy="317"/>
            </a:xfrm>
            <a:prstGeom prst="rect">
              <a:avLst/>
            </a:prstGeom>
            <a:solidFill>
              <a:srgbClr val="000080">
                <a:alpha val="39999"/>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764" i="0"/>
                <a:t>ANALYZE</a:t>
              </a:r>
            </a:p>
          </p:txBody>
        </p:sp>
        <p:sp>
          <p:nvSpPr>
            <p:cNvPr id="69644" name="Text Box 11"/>
            <p:cNvSpPr txBox="1">
              <a:spLocks noChangeArrowheads="1"/>
            </p:cNvSpPr>
            <p:nvPr/>
          </p:nvSpPr>
          <p:spPr bwMode="auto">
            <a:xfrm>
              <a:off x="2287" y="2208"/>
              <a:ext cx="1361" cy="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Trace data movement to and from databases, jobs and reports for full lineage</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Understand business meaning of columns, tables, and other assets</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 Assess the impact of change across Integration assets</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Robust query builder</a:t>
              </a:r>
            </a:p>
          </p:txBody>
        </p:sp>
        <p:sp>
          <p:nvSpPr>
            <p:cNvPr id="69645" name="Text Box 12"/>
            <p:cNvSpPr txBox="1">
              <a:spLocks noChangeArrowheads="1"/>
            </p:cNvSpPr>
            <p:nvPr/>
          </p:nvSpPr>
          <p:spPr bwMode="auto">
            <a:xfrm>
              <a:off x="2224" y="1376"/>
              <a:ext cx="145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pPr>
              <a:r>
                <a:rPr lang="en-US" altLang="cs-CZ" sz="1323" i="0">
                  <a:solidFill>
                    <a:schemeClr val="tx1"/>
                  </a:solidFill>
                </a:rPr>
                <a:t>Analyze</a:t>
              </a:r>
              <a:r>
                <a:rPr lang="en-US" altLang="cs-CZ" sz="1323" b="0" i="0">
                  <a:solidFill>
                    <a:schemeClr val="tx1"/>
                  </a:solidFill>
                </a:rPr>
                <a:t> dependencies and relationships between key Integration assets, Business Intelligence Reports and data models</a:t>
              </a:r>
            </a:p>
          </p:txBody>
        </p:sp>
      </p:grpSp>
      <p:grpSp>
        <p:nvGrpSpPr>
          <p:cNvPr id="69637" name="Group 18"/>
          <p:cNvGrpSpPr>
            <a:grpSpLocks/>
          </p:cNvGrpSpPr>
          <p:nvPr/>
        </p:nvGrpSpPr>
        <p:grpSpPr bwMode="auto">
          <a:xfrm>
            <a:off x="809943" y="1512252"/>
            <a:ext cx="2698951" cy="4843060"/>
            <a:chOff x="288" y="864"/>
            <a:chExt cx="1542" cy="2767"/>
          </a:xfrm>
        </p:grpSpPr>
        <p:sp>
          <p:nvSpPr>
            <p:cNvPr id="111621" name="Rectangle 5">
              <a:extLst>
                <a:ext uri="{FF2B5EF4-FFF2-40B4-BE49-F238E27FC236}">
                  <a16:creationId xmlns:a16="http://schemas.microsoft.com/office/drawing/2014/main" id="{06F9F51E-B31B-464D-8888-262A917AF4BA}"/>
                </a:ext>
              </a:extLst>
            </p:cNvPr>
            <p:cNvSpPr>
              <a:spLocks noChangeArrowheads="1"/>
            </p:cNvSpPr>
            <p:nvPr/>
          </p:nvSpPr>
          <p:spPr bwMode="auto">
            <a:xfrm>
              <a:off x="288" y="1181"/>
              <a:ext cx="1542" cy="2450"/>
            </a:xfrm>
            <a:prstGeom prst="rect">
              <a:avLst/>
            </a:prstGeom>
            <a:solidFill>
              <a:srgbClr val="666699">
                <a:alpha val="30000"/>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69639" name="Rectangle 8"/>
            <p:cNvSpPr>
              <a:spLocks noChangeArrowheads="1"/>
            </p:cNvSpPr>
            <p:nvPr/>
          </p:nvSpPr>
          <p:spPr bwMode="auto">
            <a:xfrm>
              <a:off x="288" y="864"/>
              <a:ext cx="1542" cy="317"/>
            </a:xfrm>
            <a:prstGeom prst="rect">
              <a:avLst/>
            </a:prstGeom>
            <a:solidFill>
              <a:srgbClr val="000080">
                <a:alpha val="39999"/>
              </a:srgbClr>
            </a:solidFill>
            <a:ln>
              <a:noFill/>
            </a:ln>
            <a:effectLst/>
            <a:extLs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764" i="0"/>
                <a:t>ADMINISTER</a:t>
              </a:r>
            </a:p>
          </p:txBody>
        </p:sp>
        <p:sp>
          <p:nvSpPr>
            <p:cNvPr id="69640" name="Text Box 13"/>
            <p:cNvSpPr txBox="1">
              <a:spLocks noChangeArrowheads="1"/>
            </p:cNvSpPr>
            <p:nvPr/>
          </p:nvSpPr>
          <p:spPr bwMode="auto">
            <a:xfrm>
              <a:off x="333" y="1227"/>
              <a:ext cx="1451"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pPr>
              <a:r>
                <a:rPr lang="en-US" altLang="cs-CZ" sz="1323" i="0">
                  <a:solidFill>
                    <a:schemeClr val="tx1"/>
                  </a:solidFill>
                </a:rPr>
                <a:t>Manage</a:t>
              </a:r>
              <a:r>
                <a:rPr lang="en-US" altLang="cs-CZ" sz="1323" b="0" i="0">
                  <a:solidFill>
                    <a:schemeClr val="tx1"/>
                  </a:solidFill>
                </a:rPr>
                <a:t> Integration Assets to enable in-depth analysis </a:t>
              </a:r>
            </a:p>
          </p:txBody>
        </p:sp>
        <p:sp>
          <p:nvSpPr>
            <p:cNvPr id="69641" name="Text Box 14"/>
            <p:cNvSpPr txBox="1">
              <a:spLocks noChangeArrowheads="1"/>
            </p:cNvSpPr>
            <p:nvPr/>
          </p:nvSpPr>
          <p:spPr bwMode="auto">
            <a:xfrm>
              <a:off x="378" y="1635"/>
              <a:ext cx="1361" cy="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Assign security roles </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Link together multiple viewpoints of design assets from ETL, business, BI and modeling with operational metadata</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Edit names and descriptions of Integration Assets</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Access runtime information to enrich reporting</a:t>
              </a:r>
            </a:p>
            <a:p>
              <a:pPr eaLnBrk="1" hangingPunct="1">
                <a:spcBef>
                  <a:spcPct val="50000"/>
                </a:spcBef>
                <a:spcAft>
                  <a:spcPct val="15000"/>
                </a:spcAft>
                <a:buClr>
                  <a:schemeClr val="accent1"/>
                </a:buClr>
                <a:buFont typeface="Wingdings" panose="05000000000000000000" pitchFamily="2" charset="2"/>
                <a:buChar char="ü"/>
              </a:pPr>
              <a:r>
                <a:rPr lang="en-US" altLang="cs-CZ" sz="1323" b="0" i="0">
                  <a:solidFill>
                    <a:schemeClr val="tx1"/>
                  </a:solidFill>
                </a:rPr>
                <a:t>Import export manager for 3</a:t>
              </a:r>
              <a:r>
                <a:rPr lang="en-US" altLang="cs-CZ" sz="1323" b="0" i="0" baseline="30000">
                  <a:solidFill>
                    <a:schemeClr val="tx1"/>
                  </a:solidFill>
                </a:rPr>
                <a:t>rd</a:t>
              </a:r>
              <a:r>
                <a:rPr lang="en-US" altLang="cs-CZ" sz="1323" b="0" i="0">
                  <a:solidFill>
                    <a:schemeClr val="tx1"/>
                  </a:solidFill>
                </a:rPr>
                <a:t> party integration</a:t>
              </a:r>
            </a:p>
          </p:txBody>
        </p:sp>
      </p:grpSp>
    </p:spTree>
    <p:extLst>
      <p:ext uri="{BB962C8B-B14F-4D97-AF65-F5344CB8AC3E}">
        <p14:creationId xmlns:p14="http://schemas.microsoft.com/office/powerpoint/2010/main" val="22451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F3D97992-12E6-4A85-95CF-A8B09D060883}"/>
              </a:ext>
            </a:extLst>
          </p:cNvPr>
          <p:cNvSpPr>
            <a:spLocks noGrp="1" noChangeArrowheads="1"/>
          </p:cNvSpPr>
          <p:nvPr>
            <p:ph type="title"/>
          </p:nvPr>
        </p:nvSpPr>
        <p:spPr bwMode="white">
          <a:xfrm>
            <a:off x="473887" y="672112"/>
            <a:ext cx="9091018" cy="483081"/>
          </a:xfrm>
        </p:spPr>
        <p:txBody>
          <a:bodyPr rtlCol="0">
            <a:normAutofit fontScale="90000"/>
          </a:bodyPr>
          <a:lstStyle/>
          <a:p>
            <a:pPr fontAlgn="auto">
              <a:spcAft>
                <a:spcPts val="0"/>
              </a:spcAft>
              <a:defRPr/>
            </a:pPr>
            <a:r>
              <a:rPr lang="en-US" altLang="cs-CZ"/>
              <a:t>Explore: Homepage</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233" y="1239206"/>
            <a:ext cx="8025089" cy="511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979721" y="6453328"/>
            <a:ext cx="7727540" cy="60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654" b="0">
                <a:solidFill>
                  <a:schemeClr val="tx1"/>
                </a:solidFill>
              </a:rPr>
              <a:t>The homepage offers direct access to  </a:t>
            </a:r>
            <a:r>
              <a:rPr lang="en-US" altLang="cs-CZ" sz="1654">
                <a:solidFill>
                  <a:schemeClr val="tx1"/>
                </a:solidFill>
              </a:rPr>
              <a:t>Discover</a:t>
            </a:r>
            <a:r>
              <a:rPr lang="en-US" altLang="cs-CZ" sz="1654" b="0">
                <a:solidFill>
                  <a:schemeClr val="tx1"/>
                </a:solidFill>
              </a:rPr>
              <a:t> key Information Assets, </a:t>
            </a:r>
            <a:r>
              <a:rPr lang="en-US" altLang="cs-CZ" sz="1654">
                <a:solidFill>
                  <a:schemeClr val="tx1"/>
                </a:solidFill>
              </a:rPr>
              <a:t>Find</a:t>
            </a:r>
            <a:r>
              <a:rPr lang="en-US" altLang="cs-CZ" sz="1654" b="0">
                <a:solidFill>
                  <a:schemeClr val="tx1"/>
                </a:solidFill>
              </a:rPr>
              <a:t> any Information Asset</a:t>
            </a:r>
            <a:r>
              <a:rPr lang="en-US" altLang="cs-CZ" sz="1654" b="0" i="0">
                <a:solidFill>
                  <a:schemeClr val="tx1"/>
                </a:solidFill>
              </a:rPr>
              <a:t> or execute </a:t>
            </a:r>
            <a:r>
              <a:rPr lang="en-US" altLang="cs-CZ" sz="1654" i="0">
                <a:solidFill>
                  <a:schemeClr val="tx1"/>
                </a:solidFill>
              </a:rPr>
              <a:t>Queries</a:t>
            </a:r>
            <a:r>
              <a:rPr lang="en-US" altLang="cs-CZ" sz="1654" b="0" i="0">
                <a:solidFill>
                  <a:schemeClr val="tx1"/>
                </a:solidFill>
              </a:rPr>
              <a:t>.</a:t>
            </a:r>
            <a:endParaRPr lang="en-US" altLang="cs-CZ" sz="1654" b="0">
              <a:solidFill>
                <a:schemeClr val="tx1"/>
              </a:solidFill>
            </a:endParaRPr>
          </a:p>
        </p:txBody>
      </p:sp>
    </p:spTree>
    <p:extLst>
      <p:ext uri="{BB962C8B-B14F-4D97-AF65-F5344CB8AC3E}">
        <p14:creationId xmlns:p14="http://schemas.microsoft.com/office/powerpoint/2010/main" val="34116350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0A5A42E6-3E12-40AB-BB87-B0F724EBDD83}"/>
              </a:ext>
            </a:extLst>
          </p:cNvPr>
          <p:cNvSpPr>
            <a:spLocks noGrp="1" noChangeArrowheads="1"/>
          </p:cNvSpPr>
          <p:nvPr>
            <p:ph type="title"/>
          </p:nvPr>
        </p:nvSpPr>
        <p:spPr bwMode="white">
          <a:xfrm>
            <a:off x="305859" y="652859"/>
            <a:ext cx="9091018" cy="483081"/>
          </a:xfrm>
        </p:spPr>
        <p:txBody>
          <a:bodyPr rtlCol="0">
            <a:normAutofit fontScale="90000"/>
          </a:bodyPr>
          <a:lstStyle/>
          <a:p>
            <a:pPr fontAlgn="auto">
              <a:spcAft>
                <a:spcPts val="0"/>
              </a:spcAft>
              <a:defRPr/>
            </a:pPr>
            <a:r>
              <a:rPr lang="en-US" altLang="cs-CZ"/>
              <a:t>Explore: Graphically Browse</a:t>
            </a:r>
          </a:p>
        </p:txBody>
      </p:sp>
      <p:sp>
        <p:nvSpPr>
          <p:cNvPr id="73731" name="Text Box 3"/>
          <p:cNvSpPr txBox="1">
            <a:spLocks noChangeArrowheads="1"/>
          </p:cNvSpPr>
          <p:nvPr/>
        </p:nvSpPr>
        <p:spPr bwMode="auto">
          <a:xfrm>
            <a:off x="5346700" y="1680281"/>
            <a:ext cx="4508753" cy="17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2205" i="0">
                <a:solidFill>
                  <a:schemeClr val="tx1"/>
                </a:solidFill>
              </a:rPr>
              <a:t>Browse Database, Files, DataStage/QualityStage Jobs, Table Definitions or other objects within their Folder and Project placement.</a:t>
            </a: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63" y="1358227"/>
            <a:ext cx="2023338" cy="54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90" y="1363479"/>
            <a:ext cx="2023338" cy="544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7"/>
          <p:cNvSpPr txBox="1">
            <a:spLocks noChangeArrowheads="1"/>
          </p:cNvSpPr>
          <p:nvPr/>
        </p:nvSpPr>
        <p:spPr bwMode="auto">
          <a:xfrm>
            <a:off x="5010644" y="4368730"/>
            <a:ext cx="4704786" cy="14496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cs-CZ" sz="2205" b="0" i="0">
                <a:solidFill>
                  <a:schemeClr val="tx1"/>
                </a:solidFill>
              </a:rPr>
              <a:t>	</a:t>
            </a:r>
            <a:r>
              <a:rPr lang="en-US" altLang="cs-CZ" sz="2205" b="0">
                <a:solidFill>
                  <a:schemeClr val="tx1"/>
                </a:solidFill>
              </a:rPr>
              <a:t>Flexible browsing capabilities enable users to find information easier and better manage complex environments </a:t>
            </a:r>
          </a:p>
        </p:txBody>
      </p:sp>
    </p:spTree>
    <p:extLst>
      <p:ext uri="{BB962C8B-B14F-4D97-AF65-F5344CB8AC3E}">
        <p14:creationId xmlns:p14="http://schemas.microsoft.com/office/powerpoint/2010/main" val="32550133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9F11CF4B-EBBA-48E4-8CEB-4E42777CB54F}"/>
              </a:ext>
            </a:extLst>
          </p:cNvPr>
          <p:cNvSpPr>
            <a:spLocks noGrp="1" noChangeArrowheads="1"/>
          </p:cNvSpPr>
          <p:nvPr>
            <p:ph type="title"/>
          </p:nvPr>
        </p:nvSpPr>
        <p:spPr>
          <a:xfrm>
            <a:off x="557900" y="1008168"/>
            <a:ext cx="8317389" cy="420070"/>
          </a:xfrm>
        </p:spPr>
        <p:txBody>
          <a:bodyPr rtlCol="0">
            <a:normAutofit fontScale="90000"/>
          </a:bodyPr>
          <a:lstStyle/>
          <a:p>
            <a:pPr fontAlgn="auto">
              <a:spcAft>
                <a:spcPts val="0"/>
              </a:spcAft>
              <a:defRPr/>
            </a:pPr>
            <a:r>
              <a:rPr lang="en-US" altLang="cs-CZ" sz="2536"/>
              <a:t>Explore: Textually Search </a:t>
            </a:r>
            <a:br>
              <a:rPr lang="en-US" altLang="cs-CZ" sz="2536"/>
            </a:br>
            <a:r>
              <a:rPr lang="en-US" altLang="cs-CZ" sz="2536"/>
              <a:t>Where and how do I find out details about assets?</a:t>
            </a:r>
          </a:p>
        </p:txBody>
      </p:sp>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19" y="2747959"/>
            <a:ext cx="2607935" cy="349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554" y="3360561"/>
            <a:ext cx="6668613" cy="375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p:cNvSpPr>
            <a:spLocks noChangeArrowheads="1"/>
          </p:cNvSpPr>
          <p:nvPr/>
        </p:nvSpPr>
        <p:spPr bwMode="auto">
          <a:xfrm>
            <a:off x="725928" y="1596266"/>
            <a:ext cx="9395569" cy="100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Char char="•"/>
            </a:pPr>
            <a:r>
              <a:rPr lang="en-US" altLang="cs-CZ" sz="1544">
                <a:latin typeface="Arial" panose="020B0604020202020204" pitchFamily="34" charset="0"/>
              </a:rPr>
              <a:t>Full search and explore capabilities</a:t>
            </a:r>
          </a:p>
          <a:p>
            <a:pPr eaLnBrk="1" hangingPunct="1">
              <a:lnSpc>
                <a:spcPct val="100000"/>
              </a:lnSpc>
              <a:spcBef>
                <a:spcPct val="35000"/>
              </a:spcBef>
              <a:spcAft>
                <a:spcPct val="15000"/>
              </a:spcAft>
              <a:buClr>
                <a:schemeClr val="tx1"/>
              </a:buClr>
              <a:buFontTx/>
              <a:buChar char="•"/>
            </a:pPr>
            <a:r>
              <a:rPr lang="en-US" altLang="cs-CZ" sz="1544">
                <a:latin typeface="Arial" panose="020B0604020202020204" pitchFamily="34" charset="0"/>
              </a:rPr>
              <a:t>View in textual list or graphical format</a:t>
            </a:r>
          </a:p>
          <a:p>
            <a:pPr eaLnBrk="1" hangingPunct="1">
              <a:lnSpc>
                <a:spcPct val="100000"/>
              </a:lnSpc>
              <a:spcBef>
                <a:spcPct val="35000"/>
              </a:spcBef>
              <a:spcAft>
                <a:spcPct val="15000"/>
              </a:spcAft>
              <a:buClr>
                <a:schemeClr val="tx1"/>
              </a:buClr>
              <a:buFontTx/>
              <a:buChar char="•"/>
            </a:pPr>
            <a:r>
              <a:rPr lang="en-US" altLang="cs-CZ" sz="1544">
                <a:latin typeface="Arial" panose="020B0604020202020204" pitchFamily="34" charset="0"/>
              </a:rPr>
              <a:t>Search multiple ways including by asset class, name or by asset property</a:t>
            </a:r>
          </a:p>
        </p:txBody>
      </p:sp>
    </p:spTree>
    <p:extLst>
      <p:ext uri="{BB962C8B-B14F-4D97-AF65-F5344CB8AC3E}">
        <p14:creationId xmlns:p14="http://schemas.microsoft.com/office/powerpoint/2010/main" val="298098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491" y="5205369"/>
            <a:ext cx="8851228" cy="19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a:extLst>
              <a:ext uri="{FF2B5EF4-FFF2-40B4-BE49-F238E27FC236}">
                <a16:creationId xmlns:a16="http://schemas.microsoft.com/office/drawing/2014/main" id="{71A12E82-40B0-4F19-88F9-D0D303E001C0}"/>
              </a:ext>
            </a:extLst>
          </p:cNvPr>
          <p:cNvSpPr>
            <a:spLocks noGrp="1" noChangeArrowheads="1"/>
          </p:cNvSpPr>
          <p:nvPr>
            <p:ph type="title"/>
          </p:nvPr>
        </p:nvSpPr>
        <p:spPr>
          <a:xfrm>
            <a:off x="319861" y="722871"/>
            <a:ext cx="9911906" cy="789381"/>
          </a:xfrm>
        </p:spPr>
        <p:txBody>
          <a:bodyPr rtlCol="0">
            <a:normAutofit fontScale="90000"/>
          </a:bodyPr>
          <a:lstStyle/>
          <a:p>
            <a:pPr fontAlgn="auto">
              <a:spcAft>
                <a:spcPts val="0"/>
              </a:spcAft>
              <a:defRPr/>
            </a:pPr>
            <a:r>
              <a:rPr lang="en-US" altLang="cs-CZ" sz="2536"/>
              <a:t>Analyze: Data Lineage </a:t>
            </a:r>
            <a:br>
              <a:rPr lang="en-US" altLang="cs-CZ" sz="2536"/>
            </a:br>
            <a:r>
              <a:rPr lang="en-US" altLang="cs-CZ" sz="2536"/>
              <a:t>Where does a Field of Data in this Report Come From?</a:t>
            </a:r>
          </a:p>
        </p:txBody>
      </p:sp>
      <p:pic>
        <p:nvPicPr>
          <p:cNvPr id="77828" name="Picture 4" descr="businessobje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177" y="3728123"/>
            <a:ext cx="1344224"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cognos_06_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3177" y="4601519"/>
            <a:ext cx="1428238" cy="3535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3670" name="Line 6">
            <a:extLst>
              <a:ext uri="{FF2B5EF4-FFF2-40B4-BE49-F238E27FC236}">
                <a16:creationId xmlns:a16="http://schemas.microsoft.com/office/drawing/2014/main" id="{C6C9D47D-2A96-4581-B7C2-08D3E29F9F0B}"/>
              </a:ext>
            </a:extLst>
          </p:cNvPr>
          <p:cNvSpPr>
            <a:spLocks noChangeShapeType="1"/>
          </p:cNvSpPr>
          <p:nvPr/>
        </p:nvSpPr>
        <p:spPr bwMode="auto">
          <a:xfrm>
            <a:off x="6774938" y="4443992"/>
            <a:ext cx="1190199"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pic>
        <p:nvPicPr>
          <p:cNvPr id="77831" name="Picture 7" descr="data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801" y="3367562"/>
            <a:ext cx="801634" cy="90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descr="databas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801" y="4256710"/>
            <a:ext cx="845391" cy="9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9"/>
          <p:cNvSpPr txBox="1">
            <a:spLocks noChangeArrowheads="1"/>
          </p:cNvSpPr>
          <p:nvPr/>
        </p:nvSpPr>
        <p:spPr bwMode="auto">
          <a:xfrm>
            <a:off x="1147473" y="4034424"/>
            <a:ext cx="1334275"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pPr>
            <a:r>
              <a:rPr lang="en-US" altLang="cs-CZ" sz="1323" i="0">
                <a:solidFill>
                  <a:schemeClr val="tx1"/>
                </a:solidFill>
              </a:rPr>
              <a:t>Source Tables</a:t>
            </a:r>
          </a:p>
        </p:txBody>
      </p:sp>
      <p:sp>
        <p:nvSpPr>
          <p:cNvPr id="113674" name="Line 10">
            <a:extLst>
              <a:ext uri="{FF2B5EF4-FFF2-40B4-BE49-F238E27FC236}">
                <a16:creationId xmlns:a16="http://schemas.microsoft.com/office/drawing/2014/main" id="{310AACA6-F483-4F5B-862E-9A058ADA1D3F}"/>
              </a:ext>
            </a:extLst>
          </p:cNvPr>
          <p:cNvSpPr>
            <a:spLocks noChangeShapeType="1"/>
          </p:cNvSpPr>
          <p:nvPr/>
        </p:nvSpPr>
        <p:spPr bwMode="auto">
          <a:xfrm>
            <a:off x="2409709" y="4443992"/>
            <a:ext cx="1190199"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nvGrpSpPr>
          <p:cNvPr id="77835" name="Group 11"/>
          <p:cNvGrpSpPr>
            <a:grpSpLocks/>
          </p:cNvGrpSpPr>
          <p:nvPr/>
        </p:nvGrpSpPr>
        <p:grpSpPr bwMode="auto">
          <a:xfrm>
            <a:off x="3837948" y="3764879"/>
            <a:ext cx="2665696" cy="1443991"/>
            <a:chOff x="101" y="2079"/>
            <a:chExt cx="1576" cy="902"/>
          </a:xfrm>
        </p:grpSpPr>
        <p:sp>
          <p:nvSpPr>
            <p:cNvPr id="113676" name="Rectangle 12">
              <a:extLst>
                <a:ext uri="{FF2B5EF4-FFF2-40B4-BE49-F238E27FC236}">
                  <a16:creationId xmlns:a16="http://schemas.microsoft.com/office/drawing/2014/main" id="{E82F2798-A117-4543-93E6-C2CDB33E1A55}"/>
                </a:ext>
              </a:extLst>
            </p:cNvPr>
            <p:cNvSpPr>
              <a:spLocks noChangeArrowheads="1"/>
            </p:cNvSpPr>
            <p:nvPr/>
          </p:nvSpPr>
          <p:spPr bwMode="auto">
            <a:xfrm flipH="1">
              <a:off x="101" y="2095"/>
              <a:ext cx="1576" cy="886"/>
            </a:xfrm>
            <a:prstGeom prst="rect">
              <a:avLst/>
            </a:prstGeom>
            <a:gradFill rotWithShape="1">
              <a:gsLst>
                <a:gs pos="0">
                  <a:srgbClr val="5C62AE">
                    <a:alpha val="94000"/>
                  </a:srgbClr>
                </a:gs>
                <a:gs pos="100000">
                  <a:srgbClr val="303A5A">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5C62AE"/>
              </a:extrusionClr>
              <a:contourClr>
                <a:srgbClr val="5C62AE"/>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13677" name="Rectangle 13">
              <a:extLst>
                <a:ext uri="{FF2B5EF4-FFF2-40B4-BE49-F238E27FC236}">
                  <a16:creationId xmlns:a16="http://schemas.microsoft.com/office/drawing/2014/main" id="{33DF69D5-847A-4523-9B0D-2FF30D10D8BA}"/>
                </a:ext>
              </a:extLst>
            </p:cNvPr>
            <p:cNvSpPr>
              <a:spLocks noChangeArrowheads="1"/>
            </p:cNvSpPr>
            <p:nvPr/>
          </p:nvSpPr>
          <p:spPr bwMode="auto">
            <a:xfrm flipH="1">
              <a:off x="122" y="2721"/>
              <a:ext cx="1513" cy="150"/>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13678" name="Rectangle 14">
              <a:extLst>
                <a:ext uri="{FF2B5EF4-FFF2-40B4-BE49-F238E27FC236}">
                  <a16:creationId xmlns:a16="http://schemas.microsoft.com/office/drawing/2014/main" id="{39622405-BE58-4B12-9CE1-BF8481D89E3D}"/>
                </a:ext>
              </a:extLst>
            </p:cNvPr>
            <p:cNvSpPr>
              <a:spLocks noChangeArrowheads="1"/>
            </p:cNvSpPr>
            <p:nvPr/>
          </p:nvSpPr>
          <p:spPr bwMode="auto">
            <a:xfrm flipH="1">
              <a:off x="122" y="2410"/>
              <a:ext cx="352" cy="30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nvGrpSpPr>
            <p:cNvPr id="77840" name="Group 15"/>
            <p:cNvGrpSpPr>
              <a:grpSpLocks/>
            </p:cNvGrpSpPr>
            <p:nvPr/>
          </p:nvGrpSpPr>
          <p:grpSpPr bwMode="auto">
            <a:xfrm>
              <a:off x="166" y="2420"/>
              <a:ext cx="286" cy="285"/>
              <a:chOff x="4354" y="2183"/>
              <a:chExt cx="597" cy="597"/>
            </a:xfrm>
          </p:grpSpPr>
          <p:pic>
            <p:nvPicPr>
              <p:cNvPr id="77857" name="Picture 16" descr="icons on b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4" y="2183"/>
                <a:ext cx="59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8" name="Picture 17" descr="Understand-wh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5" y="2269"/>
                <a:ext cx="36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682" name="Rectangle 18">
              <a:extLst>
                <a:ext uri="{FF2B5EF4-FFF2-40B4-BE49-F238E27FC236}">
                  <a16:creationId xmlns:a16="http://schemas.microsoft.com/office/drawing/2014/main" id="{EDB0BBC1-A14F-4493-9638-004C57E70E3A}"/>
                </a:ext>
              </a:extLst>
            </p:cNvPr>
            <p:cNvSpPr>
              <a:spLocks noChangeArrowheads="1"/>
            </p:cNvSpPr>
            <p:nvPr/>
          </p:nvSpPr>
          <p:spPr bwMode="auto">
            <a:xfrm flipH="1">
              <a:off x="508" y="2410"/>
              <a:ext cx="353" cy="30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13683" name="Rectangle 19">
              <a:extLst>
                <a:ext uri="{FF2B5EF4-FFF2-40B4-BE49-F238E27FC236}">
                  <a16:creationId xmlns:a16="http://schemas.microsoft.com/office/drawing/2014/main" id="{B7BC2C23-3419-47D6-9BE5-305B75281235}"/>
                </a:ext>
              </a:extLst>
            </p:cNvPr>
            <p:cNvSpPr>
              <a:spLocks noChangeArrowheads="1"/>
            </p:cNvSpPr>
            <p:nvPr/>
          </p:nvSpPr>
          <p:spPr bwMode="auto">
            <a:xfrm flipH="1">
              <a:off x="895" y="2410"/>
              <a:ext cx="352" cy="30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13684" name="Rectangle 20">
              <a:extLst>
                <a:ext uri="{FF2B5EF4-FFF2-40B4-BE49-F238E27FC236}">
                  <a16:creationId xmlns:a16="http://schemas.microsoft.com/office/drawing/2014/main" id="{71E9DC51-A03B-4A68-8016-5C3363824045}"/>
                </a:ext>
              </a:extLst>
            </p:cNvPr>
            <p:cNvSpPr>
              <a:spLocks noChangeArrowheads="1"/>
            </p:cNvSpPr>
            <p:nvPr/>
          </p:nvSpPr>
          <p:spPr bwMode="auto">
            <a:xfrm flipH="1">
              <a:off x="1281" y="2410"/>
              <a:ext cx="354" cy="306"/>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nvGrpSpPr>
            <p:cNvPr id="77844" name="Group 21"/>
            <p:cNvGrpSpPr>
              <a:grpSpLocks/>
            </p:cNvGrpSpPr>
            <p:nvPr/>
          </p:nvGrpSpPr>
          <p:grpSpPr bwMode="auto">
            <a:xfrm>
              <a:off x="1320" y="2420"/>
              <a:ext cx="285" cy="285"/>
              <a:chOff x="3470" y="1684"/>
              <a:chExt cx="597" cy="597"/>
            </a:xfrm>
          </p:grpSpPr>
          <p:pic>
            <p:nvPicPr>
              <p:cNvPr id="77855" name="Picture 22" descr="icons on b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0" y="1684"/>
                <a:ext cx="59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6" name="Picture 23" descr="Federate-wh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4" y="1762"/>
                <a:ext cx="457"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45" name="Group 24"/>
            <p:cNvGrpSpPr>
              <a:grpSpLocks/>
            </p:cNvGrpSpPr>
            <p:nvPr/>
          </p:nvGrpSpPr>
          <p:grpSpPr bwMode="auto">
            <a:xfrm>
              <a:off x="935" y="2420"/>
              <a:ext cx="285" cy="359"/>
              <a:chOff x="2850" y="3161"/>
              <a:chExt cx="597" cy="752"/>
            </a:xfrm>
          </p:grpSpPr>
          <p:grpSp>
            <p:nvGrpSpPr>
              <p:cNvPr id="77851" name="Group 25"/>
              <p:cNvGrpSpPr>
                <a:grpSpLocks/>
              </p:cNvGrpSpPr>
              <p:nvPr/>
            </p:nvGrpSpPr>
            <p:grpSpPr bwMode="auto">
              <a:xfrm>
                <a:off x="2850" y="3161"/>
                <a:ext cx="597" cy="597"/>
                <a:chOff x="2850" y="3161"/>
                <a:chExt cx="597" cy="597"/>
              </a:xfrm>
            </p:grpSpPr>
            <p:pic>
              <p:nvPicPr>
                <p:cNvPr id="77853" name="Picture 26" descr="icons on b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0" y="3161"/>
                  <a:ext cx="59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4" name="Picture 27" descr="Transfrm-wh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3" y="3271"/>
                  <a:ext cx="39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692" name="Oval 28">
                <a:extLst>
                  <a:ext uri="{FF2B5EF4-FFF2-40B4-BE49-F238E27FC236}">
                    <a16:creationId xmlns:a16="http://schemas.microsoft.com/office/drawing/2014/main" id="{AF7C207C-026E-449E-A9C5-C8BAD23BCF14}"/>
                  </a:ext>
                </a:extLst>
              </p:cNvPr>
              <p:cNvSpPr>
                <a:spLocks noChangeArrowheads="1"/>
              </p:cNvSpPr>
              <p:nvPr/>
            </p:nvSpPr>
            <p:spPr bwMode="auto">
              <a:xfrm>
                <a:off x="2969" y="3233"/>
                <a:ext cx="147" cy="680"/>
              </a:xfrm>
              <a:prstGeom prst="ellipse">
                <a:avLst/>
              </a:prstGeom>
              <a:noFill/>
              <a:ln w="12700"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grpSp>
          <p:nvGrpSpPr>
            <p:cNvPr id="77846" name="Group 29"/>
            <p:cNvGrpSpPr>
              <a:grpSpLocks/>
            </p:cNvGrpSpPr>
            <p:nvPr/>
          </p:nvGrpSpPr>
          <p:grpSpPr bwMode="auto">
            <a:xfrm>
              <a:off x="550" y="2420"/>
              <a:ext cx="285" cy="285"/>
              <a:chOff x="4014" y="3161"/>
              <a:chExt cx="597" cy="597"/>
            </a:xfrm>
          </p:grpSpPr>
          <p:pic>
            <p:nvPicPr>
              <p:cNvPr id="77849" name="Picture 30" descr="icons on b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4" y="3161"/>
                <a:ext cx="59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0" name="Picture 31" descr="Cleanse-wh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3" y="3258"/>
                <a:ext cx="36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696" name="Rectangle 32">
              <a:extLst>
                <a:ext uri="{FF2B5EF4-FFF2-40B4-BE49-F238E27FC236}">
                  <a16:creationId xmlns:a16="http://schemas.microsoft.com/office/drawing/2014/main" id="{97CAA64A-648D-442C-BF62-59864F060B56}"/>
                </a:ext>
              </a:extLst>
            </p:cNvPr>
            <p:cNvSpPr>
              <a:spLocks noChangeArrowheads="1"/>
            </p:cNvSpPr>
            <p:nvPr/>
          </p:nvSpPr>
          <p:spPr bwMode="auto">
            <a:xfrm flipH="1">
              <a:off x="122" y="2250"/>
              <a:ext cx="1513" cy="152"/>
            </a:xfrm>
            <a:prstGeom prst="rect">
              <a:avLst/>
            </a:prstGeom>
            <a:gradFill rotWithShape="1">
              <a:gsLst>
                <a:gs pos="0">
                  <a:schemeClr val="bg1">
                    <a:alpha val="80000"/>
                  </a:schemeClr>
                </a:gs>
                <a:gs pos="100000">
                  <a:srgbClr val="BCCDE6">
                    <a:alpha val="82001"/>
                  </a:srgbClr>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9846" anchor="ctr">
              <a:flatTx/>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77848" name="Text Box 33"/>
            <p:cNvSpPr txBox="1">
              <a:spLocks noChangeArrowheads="1"/>
            </p:cNvSpPr>
            <p:nvPr/>
          </p:nvSpPr>
          <p:spPr bwMode="auto">
            <a:xfrm>
              <a:off x="337" y="2079"/>
              <a:ext cx="1211"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85000"/>
                </a:lnSpc>
                <a:buClrTx/>
                <a:buFontTx/>
                <a:buNone/>
              </a:pPr>
              <a:r>
                <a:rPr lang="en-US" altLang="cs-CZ" sz="1544" i="0">
                  <a:latin typeface="Arial Narrow" panose="020B0606020202030204" pitchFamily="34" charset="0"/>
                </a:rPr>
                <a:t>IBM Information Server</a:t>
              </a:r>
            </a:p>
          </p:txBody>
        </p:sp>
      </p:grpSp>
      <p:sp>
        <p:nvSpPr>
          <p:cNvPr id="77836" name="Rectangle 34"/>
          <p:cNvSpPr>
            <a:spLocks noChangeArrowheads="1"/>
          </p:cNvSpPr>
          <p:nvPr/>
        </p:nvSpPr>
        <p:spPr bwMode="auto">
          <a:xfrm>
            <a:off x="1902125" y="1680280"/>
            <a:ext cx="7433492" cy="15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Char char="•"/>
            </a:pPr>
            <a:r>
              <a:rPr lang="en-US" altLang="cs-CZ" sz="1764">
                <a:latin typeface="Arial" panose="020B0604020202020204" pitchFamily="34" charset="0"/>
              </a:rPr>
              <a:t>Import &amp; Browse Full BI Report Metadata</a:t>
            </a:r>
          </a:p>
          <a:p>
            <a:pPr eaLnBrk="1" hangingPunct="1">
              <a:lnSpc>
                <a:spcPct val="100000"/>
              </a:lnSpc>
              <a:spcBef>
                <a:spcPct val="35000"/>
              </a:spcBef>
              <a:spcAft>
                <a:spcPct val="15000"/>
              </a:spcAft>
              <a:buClr>
                <a:schemeClr val="tx1"/>
              </a:buClr>
              <a:buFontTx/>
              <a:buChar char="•"/>
            </a:pPr>
            <a:r>
              <a:rPr lang="en-US" altLang="cs-CZ" sz="1764">
                <a:latin typeface="Arial" panose="020B0604020202020204" pitchFamily="34" charset="0"/>
              </a:rPr>
              <a:t>Navigate through report attributes</a:t>
            </a:r>
          </a:p>
          <a:p>
            <a:pPr eaLnBrk="1" hangingPunct="1">
              <a:lnSpc>
                <a:spcPct val="100000"/>
              </a:lnSpc>
              <a:spcBef>
                <a:spcPct val="35000"/>
              </a:spcBef>
              <a:spcAft>
                <a:spcPct val="15000"/>
              </a:spcAft>
              <a:buClr>
                <a:schemeClr val="tx1"/>
              </a:buClr>
              <a:buFontTx/>
              <a:buChar char="•"/>
            </a:pPr>
            <a:r>
              <a:rPr lang="en-US" altLang="cs-CZ" sz="1764">
                <a:latin typeface="Arial" panose="020B0604020202020204" pitchFamily="34" charset="0"/>
              </a:rPr>
              <a:t>Visually navigate through data lineage across tools</a:t>
            </a:r>
          </a:p>
          <a:p>
            <a:pPr eaLnBrk="1" hangingPunct="1">
              <a:lnSpc>
                <a:spcPct val="100000"/>
              </a:lnSpc>
              <a:spcBef>
                <a:spcPct val="35000"/>
              </a:spcBef>
              <a:spcAft>
                <a:spcPct val="15000"/>
              </a:spcAft>
              <a:buClr>
                <a:schemeClr val="tx1"/>
              </a:buClr>
              <a:buFontTx/>
              <a:buChar char="•"/>
            </a:pPr>
            <a:r>
              <a:rPr lang="en-US" altLang="cs-CZ" sz="1764">
                <a:latin typeface="Arial" panose="020B0604020202020204" pitchFamily="34" charset="0"/>
              </a:rPr>
              <a:t>Combines operational &amp; design viewpoint</a:t>
            </a:r>
          </a:p>
          <a:p>
            <a:pPr eaLnBrk="1" hangingPunct="1">
              <a:lnSpc>
                <a:spcPct val="100000"/>
              </a:lnSpc>
              <a:spcBef>
                <a:spcPct val="35000"/>
              </a:spcBef>
              <a:spcAft>
                <a:spcPct val="15000"/>
              </a:spcAft>
              <a:buClr>
                <a:schemeClr val="tx1"/>
              </a:buClr>
              <a:buFontTx/>
              <a:buChar char="•"/>
            </a:pPr>
            <a:endParaRPr lang="en-US" altLang="cs-CZ" sz="1764">
              <a:latin typeface="Arial" panose="020B0604020202020204" pitchFamily="34" charset="0"/>
            </a:endParaRPr>
          </a:p>
        </p:txBody>
      </p:sp>
    </p:spTree>
    <p:extLst>
      <p:ext uri="{BB962C8B-B14F-4D97-AF65-F5344CB8AC3E}">
        <p14:creationId xmlns:p14="http://schemas.microsoft.com/office/powerpoint/2010/main" val="2412285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77300F0-275A-482B-8FBD-1256A1FD3A66}"/>
              </a:ext>
            </a:extLst>
          </p:cNvPr>
          <p:cNvSpPr>
            <a:spLocks noGrp="1" noChangeArrowheads="1"/>
          </p:cNvSpPr>
          <p:nvPr>
            <p:ph type="title"/>
          </p:nvPr>
        </p:nvSpPr>
        <p:spPr>
          <a:xfrm>
            <a:off x="575404" y="987164"/>
            <a:ext cx="9476082" cy="525088"/>
          </a:xfrm>
        </p:spPr>
        <p:txBody>
          <a:bodyPr rtlCol="0">
            <a:normAutofit fontScale="90000"/>
          </a:bodyPr>
          <a:lstStyle/>
          <a:p>
            <a:pPr fontAlgn="auto">
              <a:spcAft>
                <a:spcPts val="0"/>
              </a:spcAft>
              <a:defRPr/>
            </a:pPr>
            <a:r>
              <a:rPr lang="en-US" altLang="cs-CZ" sz="2536"/>
              <a:t>Analyze: Cross-Tool Impact Analysis </a:t>
            </a:r>
            <a:br>
              <a:rPr lang="en-US" altLang="cs-CZ" sz="2536"/>
            </a:br>
            <a:r>
              <a:rPr lang="en-US" altLang="cs-CZ" sz="2536"/>
              <a:t>Where Happens if I Change this Column?</a:t>
            </a:r>
          </a:p>
        </p:txBody>
      </p:sp>
      <p:sp>
        <p:nvSpPr>
          <p:cNvPr id="79875" name="Rectangle 3"/>
          <p:cNvSpPr>
            <a:spLocks noChangeArrowheads="1"/>
          </p:cNvSpPr>
          <p:nvPr/>
        </p:nvSpPr>
        <p:spPr bwMode="auto">
          <a:xfrm>
            <a:off x="1399792" y="1795799"/>
            <a:ext cx="8046093" cy="182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Show complete change impact in graphical or list form</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Includes impact on reports in BI tools</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Visually navigate through impacted objects across tools</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Allows impact analysis on any object type</a:t>
            </a:r>
          </a:p>
          <a:p>
            <a:pPr eaLnBrk="1" hangingPunct="1">
              <a:lnSpc>
                <a:spcPct val="100000"/>
              </a:lnSpc>
              <a:spcBef>
                <a:spcPct val="35000"/>
              </a:spcBef>
              <a:spcAft>
                <a:spcPct val="15000"/>
              </a:spcAft>
              <a:buClr>
                <a:schemeClr val="tx1"/>
              </a:buClr>
              <a:buFontTx/>
              <a:buChar char="•"/>
            </a:pPr>
            <a:endParaRPr lang="en-US" altLang="cs-CZ" sz="2205">
              <a:latin typeface="Arial" panose="020B0604020202020204" pitchFamily="34" charset="0"/>
            </a:endParaRP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74" y="3848893"/>
            <a:ext cx="5320888" cy="294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058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983FA6C-F6A4-40F2-AE43-B38BDA1C7C5C}"/>
              </a:ext>
            </a:extLst>
          </p:cNvPr>
          <p:cNvSpPr>
            <a:spLocks noGrp="1" noChangeArrowheads="1"/>
          </p:cNvSpPr>
          <p:nvPr>
            <p:ph type="title"/>
          </p:nvPr>
        </p:nvSpPr>
        <p:spPr>
          <a:xfrm>
            <a:off x="641915" y="924154"/>
            <a:ext cx="9476082" cy="525088"/>
          </a:xfrm>
        </p:spPr>
        <p:txBody>
          <a:bodyPr rtlCol="0">
            <a:normAutofit fontScale="90000"/>
          </a:bodyPr>
          <a:lstStyle/>
          <a:p>
            <a:pPr fontAlgn="auto">
              <a:spcAft>
                <a:spcPts val="0"/>
              </a:spcAft>
              <a:defRPr/>
            </a:pPr>
            <a:r>
              <a:rPr lang="en-US" altLang="cs-CZ" sz="2536"/>
              <a:t>Analyze:  Business Meaning</a:t>
            </a:r>
            <a:br>
              <a:rPr lang="en-US" altLang="cs-CZ" sz="2536"/>
            </a:br>
            <a:r>
              <a:rPr lang="en-US" altLang="cs-CZ" sz="2536"/>
              <a:t>What does this Field Mean?</a:t>
            </a:r>
          </a:p>
        </p:txBody>
      </p:sp>
      <p:sp>
        <p:nvSpPr>
          <p:cNvPr id="81923" name="Rectangle 3"/>
          <p:cNvSpPr>
            <a:spLocks noChangeArrowheads="1"/>
          </p:cNvSpPr>
          <p:nvPr/>
        </p:nvSpPr>
        <p:spPr bwMode="auto">
          <a:xfrm>
            <a:off x="1221262" y="1781797"/>
            <a:ext cx="8627190" cy="182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Show relationships between business terms, data model entities, and technical and report fields</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Provides cross-tool mapping of business terms</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Allows field meaning to be understood</a:t>
            </a:r>
          </a:p>
          <a:p>
            <a:pPr eaLnBrk="1" hangingPunct="1">
              <a:lnSpc>
                <a:spcPct val="100000"/>
              </a:lnSpc>
              <a:spcBef>
                <a:spcPct val="35000"/>
              </a:spcBef>
              <a:spcAft>
                <a:spcPct val="15000"/>
              </a:spcAft>
              <a:buClr>
                <a:schemeClr val="tx1"/>
              </a:buClr>
              <a:buFontTx/>
              <a:buChar char="•"/>
            </a:pPr>
            <a:r>
              <a:rPr lang="en-US" altLang="cs-CZ" sz="2205">
                <a:latin typeface="Arial" panose="020B0604020202020204" pitchFamily="34" charset="0"/>
              </a:rPr>
              <a:t>Allows business term relationships to be understood</a:t>
            </a:r>
          </a:p>
          <a:p>
            <a:pPr eaLnBrk="1" hangingPunct="1">
              <a:lnSpc>
                <a:spcPct val="100000"/>
              </a:lnSpc>
              <a:spcBef>
                <a:spcPct val="35000"/>
              </a:spcBef>
              <a:spcAft>
                <a:spcPct val="15000"/>
              </a:spcAft>
              <a:buClr>
                <a:schemeClr val="tx1"/>
              </a:buClr>
              <a:buFontTx/>
              <a:buChar char="•"/>
            </a:pPr>
            <a:endParaRPr lang="en-US" altLang="cs-CZ" sz="2205">
              <a:latin typeface="Arial" panose="020B0604020202020204" pitchFamily="34" charset="0"/>
            </a:endParaRPr>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038" y="4415987"/>
            <a:ext cx="8063597" cy="205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552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BA69D649-0709-453C-BE61-ECD39BE6BBD0}"/>
              </a:ext>
            </a:extLst>
          </p:cNvPr>
          <p:cNvSpPr>
            <a:spLocks noGrp="1" noChangeArrowheads="1"/>
          </p:cNvSpPr>
          <p:nvPr>
            <p:ph type="title"/>
          </p:nvPr>
        </p:nvSpPr>
        <p:spPr>
          <a:xfrm>
            <a:off x="557901" y="840140"/>
            <a:ext cx="9567097" cy="525088"/>
          </a:xfrm>
        </p:spPr>
        <p:txBody>
          <a:bodyPr rtlCol="0">
            <a:normAutofit fontScale="90000"/>
          </a:bodyPr>
          <a:lstStyle/>
          <a:p>
            <a:pPr fontAlgn="auto">
              <a:spcAft>
                <a:spcPts val="0"/>
              </a:spcAft>
              <a:defRPr/>
            </a:pPr>
            <a:r>
              <a:rPr lang="en-US" altLang="cs-CZ"/>
              <a:t>Metadata Workbench Business Benefit</a:t>
            </a:r>
          </a:p>
        </p:txBody>
      </p:sp>
      <p:sp>
        <p:nvSpPr>
          <p:cNvPr id="398339" name="Rectangle 3">
            <a:extLst>
              <a:ext uri="{FF2B5EF4-FFF2-40B4-BE49-F238E27FC236}">
                <a16:creationId xmlns:a16="http://schemas.microsoft.com/office/drawing/2014/main" id="{19134EBC-D099-49A9-B0C2-EA1B01890BE6}"/>
              </a:ext>
            </a:extLst>
          </p:cNvPr>
          <p:cNvSpPr>
            <a:spLocks noGrp="1" noChangeArrowheads="1"/>
          </p:cNvSpPr>
          <p:nvPr>
            <p:ph idx="1"/>
          </p:nvPr>
        </p:nvSpPr>
        <p:spPr>
          <a:xfrm>
            <a:off x="641914" y="1725788"/>
            <a:ext cx="9325557" cy="3567096"/>
          </a:xfrm>
        </p:spPr>
        <p:txBody>
          <a:bodyPr>
            <a:normAutofit fontScale="55000" lnSpcReduction="20000"/>
          </a:bodyPr>
          <a:lstStyle/>
          <a:p>
            <a:pPr fontAlgn="auto">
              <a:spcAft>
                <a:spcPts val="0"/>
              </a:spcAft>
              <a:defRPr/>
            </a:pPr>
            <a:r>
              <a:rPr lang="en-US" altLang="cs-CZ" sz="1985" i="1"/>
              <a:t>Good exploitation and coordination of metadata across tools is very compelling</a:t>
            </a:r>
          </a:p>
          <a:p>
            <a:pPr fontAlgn="auto">
              <a:spcAft>
                <a:spcPts val="0"/>
              </a:spcAft>
              <a:defRPr/>
            </a:pPr>
            <a:endParaRPr lang="he-IL" altLang="cs-CZ" sz="1985" i="1"/>
          </a:p>
          <a:p>
            <a:pPr lvl="1" fontAlgn="auto">
              <a:spcAft>
                <a:spcPts val="0"/>
              </a:spcAft>
              <a:defRPr/>
            </a:pPr>
            <a:r>
              <a:rPr lang="en-US" altLang="cs-CZ" b="1"/>
              <a:t>Tool Integration</a:t>
            </a:r>
            <a:r>
              <a:rPr lang="en-US" altLang="cs-CZ"/>
              <a:t> &amp; metadata collaboration saves time and money, and improves </a:t>
            </a:r>
            <a:r>
              <a:rPr lang="en-US" altLang="cs-CZ" b="1"/>
              <a:t>Quality of results.</a:t>
            </a:r>
          </a:p>
          <a:p>
            <a:pPr lvl="1" fontAlgn="auto">
              <a:spcAft>
                <a:spcPts val="0"/>
              </a:spcAft>
              <a:defRPr/>
            </a:pPr>
            <a:r>
              <a:rPr lang="en-US" altLang="cs-CZ"/>
              <a:t>An organization’s ability to </a:t>
            </a:r>
            <a:r>
              <a:rPr lang="en-US" altLang="cs-CZ" b="1"/>
              <a:t>Govern Data</a:t>
            </a:r>
            <a:r>
              <a:rPr lang="en-US" altLang="cs-CZ"/>
              <a:t> is significantly improved.</a:t>
            </a:r>
          </a:p>
          <a:p>
            <a:pPr lvl="1" fontAlgn="auto">
              <a:spcAft>
                <a:spcPts val="0"/>
              </a:spcAft>
              <a:defRPr/>
            </a:pPr>
            <a:r>
              <a:rPr lang="en-US" altLang="cs-CZ"/>
              <a:t>A organization is better able to </a:t>
            </a:r>
            <a:r>
              <a:rPr lang="en-US" altLang="cs-CZ" b="1"/>
              <a:t>Manage Change</a:t>
            </a:r>
            <a:r>
              <a:rPr lang="en-US" altLang="cs-CZ"/>
              <a:t>, more </a:t>
            </a:r>
            <a:r>
              <a:rPr lang="en-US" altLang="cs-CZ" b="1"/>
              <a:t>Agile.</a:t>
            </a:r>
          </a:p>
          <a:p>
            <a:pPr lvl="1" fontAlgn="auto">
              <a:spcAft>
                <a:spcPts val="0"/>
              </a:spcAft>
              <a:defRPr/>
            </a:pPr>
            <a:r>
              <a:rPr lang="en-US" altLang="cs-CZ"/>
              <a:t>A </a:t>
            </a:r>
            <a:r>
              <a:rPr lang="en-US" altLang="cs-CZ" b="1"/>
              <a:t>Shared, Common, Vocabulary</a:t>
            </a:r>
            <a:r>
              <a:rPr lang="en-US" altLang="cs-CZ"/>
              <a:t> saves time and effort, helps development, and makes data more accessible &amp; more understandable.</a:t>
            </a:r>
            <a:endParaRPr lang="en-US" altLang="cs-CZ" b="1" i="1">
              <a:solidFill>
                <a:srgbClr val="336699"/>
              </a:solidFill>
            </a:endParaRPr>
          </a:p>
          <a:p>
            <a:pPr lvl="1" algn="ctr" fontAlgn="auto">
              <a:spcBef>
                <a:spcPct val="0"/>
              </a:spcBef>
              <a:spcAft>
                <a:spcPts val="0"/>
              </a:spcAft>
              <a:buNone/>
              <a:defRPr/>
            </a:pPr>
            <a:endParaRPr lang="en-US" altLang="cs-CZ" b="1" i="1">
              <a:solidFill>
                <a:srgbClr val="336699"/>
              </a:solidFill>
            </a:endParaRPr>
          </a:p>
          <a:p>
            <a:pPr lvl="1" algn="ctr" fontAlgn="auto">
              <a:spcBef>
                <a:spcPct val="0"/>
              </a:spcBef>
              <a:spcAft>
                <a:spcPts val="0"/>
              </a:spcAft>
              <a:buNone/>
              <a:defRPr/>
            </a:pPr>
            <a:endParaRPr lang="en-US" altLang="cs-CZ" b="1" i="1">
              <a:solidFill>
                <a:srgbClr val="336699"/>
              </a:solidFill>
            </a:endParaRPr>
          </a:p>
          <a:p>
            <a:pPr lvl="1" algn="ctr" fontAlgn="auto">
              <a:spcBef>
                <a:spcPct val="0"/>
              </a:spcBef>
              <a:spcAft>
                <a:spcPts val="0"/>
              </a:spcAft>
              <a:buNone/>
              <a:defRPr/>
            </a:pPr>
            <a:endParaRPr lang="en-US" altLang="cs-CZ" b="1" i="1">
              <a:solidFill>
                <a:srgbClr val="336699"/>
              </a:solidFill>
            </a:endParaRPr>
          </a:p>
          <a:p>
            <a:pPr lvl="1" algn="ctr" fontAlgn="auto">
              <a:spcBef>
                <a:spcPct val="0"/>
              </a:spcBef>
              <a:spcAft>
                <a:spcPts val="0"/>
              </a:spcAft>
              <a:buNone/>
              <a:defRPr/>
            </a:pPr>
            <a:endParaRPr lang="en-US" altLang="cs-CZ" b="1" i="1">
              <a:solidFill>
                <a:srgbClr val="336699"/>
              </a:solidFill>
            </a:endParaRPr>
          </a:p>
          <a:p>
            <a:pPr lvl="1" algn="ctr" fontAlgn="auto">
              <a:spcBef>
                <a:spcPct val="0"/>
              </a:spcBef>
              <a:spcAft>
                <a:spcPts val="0"/>
              </a:spcAft>
              <a:buNone/>
              <a:defRPr/>
            </a:pPr>
            <a:r>
              <a:rPr lang="en-US" altLang="cs-CZ" b="1" i="1">
                <a:solidFill>
                  <a:srgbClr val="336699"/>
                </a:solidFill>
              </a:rPr>
              <a:t>The key is making the metadata capture and </a:t>
            </a:r>
          </a:p>
          <a:p>
            <a:pPr lvl="1" algn="ctr" fontAlgn="auto">
              <a:spcBef>
                <a:spcPct val="0"/>
              </a:spcBef>
              <a:spcAft>
                <a:spcPts val="0"/>
              </a:spcAft>
              <a:buNone/>
              <a:defRPr/>
            </a:pPr>
            <a:r>
              <a:rPr lang="en-US" altLang="cs-CZ" b="1" i="1">
                <a:solidFill>
                  <a:srgbClr val="336699"/>
                </a:solidFill>
              </a:rPr>
              <a:t>share process effortless</a:t>
            </a:r>
          </a:p>
        </p:txBody>
      </p:sp>
      <p:pic>
        <p:nvPicPr>
          <p:cNvPr id="83972" name="Picture 4" descr="MCj04242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041" y="5712954"/>
            <a:ext cx="952159" cy="9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8560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altLang="cs-CZ" smtClean="0"/>
              <a:t>Third Party Metadata</a:t>
            </a:r>
          </a:p>
        </p:txBody>
      </p:sp>
      <p:sp>
        <p:nvSpPr>
          <p:cNvPr id="86019" name="Rectangle 3"/>
          <p:cNvSpPr>
            <a:spLocks noGrp="1" noChangeArrowheads="1"/>
          </p:cNvSpPr>
          <p:nvPr>
            <p:ph type="subTitle" idx="1"/>
          </p:nvPr>
        </p:nvSpPr>
        <p:spPr bwMode="auto"/>
        <p:txBody>
          <a:bodyPr wrap="square" numCol="1" anchor="t" anchorCtr="0" compatLnSpc="1">
            <a:prstTxWarp prst="textNoShape">
              <a:avLst/>
            </a:prstTxWarp>
          </a:bodyPr>
          <a:lstStyle/>
          <a:p>
            <a:endParaRPr lang="en-GB" altLang="cs-CZ" smtClean="0"/>
          </a:p>
        </p:txBody>
      </p:sp>
    </p:spTree>
    <p:extLst>
      <p:ext uri="{BB962C8B-B14F-4D97-AF65-F5344CB8AC3E}">
        <p14:creationId xmlns:p14="http://schemas.microsoft.com/office/powerpoint/2010/main" val="4272060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white">
          <a:xfrm>
            <a:off x="454634" y="756126"/>
            <a:ext cx="9091018" cy="483081"/>
          </a:xfrm>
        </p:spPr>
        <p:txBody>
          <a:bodyPr/>
          <a:lstStyle/>
          <a:p>
            <a:r>
              <a:rPr lang="en-US" altLang="cs-CZ" sz="2536"/>
              <a:t>Metadata Primer for Business</a:t>
            </a:r>
          </a:p>
        </p:txBody>
      </p:sp>
      <p:sp>
        <p:nvSpPr>
          <p:cNvPr id="14339" name="Rectangle 3"/>
          <p:cNvSpPr>
            <a:spLocks noGrp="1" noChangeArrowheads="1"/>
          </p:cNvSpPr>
          <p:nvPr>
            <p:ph type="body" idx="4294967295"/>
          </p:nvPr>
        </p:nvSpPr>
        <p:spPr bwMode="auto">
          <a:xfrm>
            <a:off x="2658251" y="1708285"/>
            <a:ext cx="7729291" cy="41726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78047" indent="-378047"/>
            <a:r>
              <a:rPr lang="en-US" altLang="cs-CZ" sz="1544"/>
              <a:t>Business Metadata</a:t>
            </a:r>
          </a:p>
          <a:p>
            <a:pPr marL="819102" lvl="1" indent="-315039"/>
            <a:r>
              <a:rPr lang="en-US" altLang="cs-CZ" sz="1544"/>
              <a:t>Business rules, Stewardship, Business Definitions, Auditing Terminology, Glossaries, Algorithms and Lineage using business language. Audience: Business users.</a:t>
            </a:r>
          </a:p>
          <a:p>
            <a:pPr marL="1953244" lvl="4"/>
            <a:endParaRPr lang="en-US" altLang="cs-CZ" sz="1544"/>
          </a:p>
          <a:p>
            <a:pPr marL="378047" indent="-378047"/>
            <a:r>
              <a:rPr lang="en-US" altLang="cs-CZ" sz="1544"/>
              <a:t>Technical Metadata</a:t>
            </a:r>
          </a:p>
          <a:p>
            <a:pPr marL="819102" lvl="1" indent="-315039"/>
            <a:r>
              <a:rPr lang="en-US" altLang="cs-CZ" sz="1544"/>
              <a:t>Defines Source and Target systems, their Table and Fields structures and attributes, Documentation for Auditing Derivations and  Dependencies. Audience: Specific Tool Users – BI, ETL, Profiling, Modeling.</a:t>
            </a:r>
          </a:p>
          <a:p>
            <a:pPr marL="1953244" lvl="4"/>
            <a:endParaRPr lang="en-US" altLang="cs-CZ" sz="1544"/>
          </a:p>
          <a:p>
            <a:pPr marL="378047" indent="-378047"/>
            <a:r>
              <a:rPr lang="en-US" altLang="cs-CZ" sz="1544"/>
              <a:t>Operational Metadata</a:t>
            </a:r>
          </a:p>
          <a:p>
            <a:pPr marL="819102" lvl="1" indent="-315039"/>
            <a:r>
              <a:rPr lang="en-US" altLang="cs-CZ" sz="1544"/>
              <a:t>Information about application runs: their frequency, record counts, component by component analysis and other statistics for auditing purposes.  Audience: Operations, Management and Business Users.</a:t>
            </a:r>
          </a:p>
        </p:txBody>
      </p:sp>
      <p:sp>
        <p:nvSpPr>
          <p:cNvPr id="14340" name="Text Box 4"/>
          <p:cNvSpPr txBox="1">
            <a:spLocks noChangeArrowheads="1"/>
          </p:cNvSpPr>
          <p:nvPr/>
        </p:nvSpPr>
        <p:spPr bwMode="auto">
          <a:xfrm>
            <a:off x="1123245" y="1622521"/>
            <a:ext cx="525088" cy="499496"/>
          </a:xfrm>
          <a:prstGeom prst="rect">
            <a:avLst/>
          </a:prstGeom>
          <a:solidFill>
            <a:srgbClr val="006699"/>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spcBef>
                <a:spcPct val="50000"/>
              </a:spcBef>
              <a:buClrTx/>
              <a:buFontTx/>
              <a:buNone/>
            </a:pPr>
            <a:r>
              <a:rPr lang="en-US" altLang="cs-CZ" sz="2646" b="0" i="0"/>
              <a:t>B</a:t>
            </a:r>
          </a:p>
        </p:txBody>
      </p:sp>
      <p:sp>
        <p:nvSpPr>
          <p:cNvPr id="14341" name="Text Box 5"/>
          <p:cNvSpPr txBox="1">
            <a:spLocks noChangeArrowheads="1"/>
          </p:cNvSpPr>
          <p:nvPr/>
        </p:nvSpPr>
        <p:spPr bwMode="auto">
          <a:xfrm>
            <a:off x="1123245" y="2830223"/>
            <a:ext cx="525088" cy="499496"/>
          </a:xfrm>
          <a:prstGeom prst="rect">
            <a:avLst/>
          </a:prstGeom>
          <a:solidFill>
            <a:schemeClr val="bg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spcBef>
                <a:spcPct val="50000"/>
              </a:spcBef>
              <a:buClrTx/>
              <a:buFontTx/>
              <a:buNone/>
            </a:pPr>
            <a:r>
              <a:rPr lang="en-US" altLang="cs-CZ" sz="2646" b="0" i="0"/>
              <a:t>T</a:t>
            </a:r>
          </a:p>
        </p:txBody>
      </p:sp>
      <p:sp>
        <p:nvSpPr>
          <p:cNvPr id="14342" name="Text Box 6"/>
          <p:cNvSpPr txBox="1">
            <a:spLocks noChangeArrowheads="1"/>
          </p:cNvSpPr>
          <p:nvPr/>
        </p:nvSpPr>
        <p:spPr bwMode="auto">
          <a:xfrm>
            <a:off x="1124995" y="4282966"/>
            <a:ext cx="525088" cy="499496"/>
          </a:xfrm>
          <a:prstGeom prst="rect">
            <a:avLst/>
          </a:prstGeom>
          <a:solidFill>
            <a:srgbClr val="4E2676"/>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spcBef>
                <a:spcPct val="50000"/>
              </a:spcBef>
              <a:buClrTx/>
              <a:buFontTx/>
              <a:buNone/>
            </a:pPr>
            <a:r>
              <a:rPr lang="en-US" altLang="cs-CZ" sz="2646" b="0" i="0"/>
              <a:t>O</a:t>
            </a:r>
          </a:p>
        </p:txBody>
      </p:sp>
      <p:sp>
        <p:nvSpPr>
          <p:cNvPr id="14343" name="Rectangle 7"/>
          <p:cNvSpPr>
            <a:spLocks noChangeArrowheads="1"/>
          </p:cNvSpPr>
          <p:nvPr/>
        </p:nvSpPr>
        <p:spPr bwMode="auto">
          <a:xfrm>
            <a:off x="725928" y="6133024"/>
            <a:ext cx="9073515" cy="7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a:buClrTx/>
              <a:buFontTx/>
              <a:buNone/>
            </a:pPr>
            <a:r>
              <a:rPr lang="en-US" altLang="cs-CZ" sz="1985" i="0">
                <a:solidFill>
                  <a:schemeClr val="tx1"/>
                </a:solidFill>
              </a:rPr>
              <a:t>Literally, “data about data” that </a:t>
            </a:r>
            <a:r>
              <a:rPr lang="en-US" altLang="cs-CZ" sz="1985">
                <a:solidFill>
                  <a:srgbClr val="3366CC"/>
                </a:solidFill>
              </a:rPr>
              <a:t>describes</a:t>
            </a:r>
            <a:r>
              <a:rPr lang="en-US" altLang="cs-CZ" sz="1985">
                <a:solidFill>
                  <a:srgbClr val="FF0000"/>
                </a:solidFill>
              </a:rPr>
              <a:t> </a:t>
            </a:r>
            <a:r>
              <a:rPr lang="en-US" altLang="cs-CZ" sz="1985" i="0">
                <a:solidFill>
                  <a:schemeClr val="tx1"/>
                </a:solidFill>
              </a:rPr>
              <a:t>your company’s </a:t>
            </a:r>
          </a:p>
          <a:p>
            <a:pPr algn="ctr">
              <a:buClrTx/>
              <a:buFontTx/>
              <a:buNone/>
            </a:pPr>
            <a:r>
              <a:rPr lang="en-US" altLang="cs-CZ" sz="1985" i="0">
                <a:solidFill>
                  <a:schemeClr val="tx1"/>
                </a:solidFill>
              </a:rPr>
              <a:t>information from </a:t>
            </a:r>
            <a:r>
              <a:rPr lang="en-US" altLang="cs-CZ" sz="1985">
                <a:solidFill>
                  <a:srgbClr val="3366CC"/>
                </a:solidFill>
              </a:rPr>
              <a:t>both a business and a technical perspective</a:t>
            </a:r>
            <a:endParaRPr lang="en-US" altLang="cs-CZ" sz="1985" i="0">
              <a:solidFill>
                <a:srgbClr val="3366CC"/>
              </a:solidFill>
            </a:endParaRPr>
          </a:p>
        </p:txBody>
      </p:sp>
    </p:spTree>
    <p:extLst>
      <p:ext uri="{BB962C8B-B14F-4D97-AF65-F5344CB8AC3E}">
        <p14:creationId xmlns:p14="http://schemas.microsoft.com/office/powerpoint/2010/main" val="13559414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73887" y="684365"/>
            <a:ext cx="9567097" cy="463827"/>
          </a:xfrm>
        </p:spPr>
        <p:txBody>
          <a:bodyPr/>
          <a:lstStyle/>
          <a:p>
            <a:r>
              <a:rPr lang="en-US" altLang="cs-CZ" sz="2426"/>
              <a:t>Import Export Manager for Information Server</a:t>
            </a:r>
          </a:p>
        </p:txBody>
      </p:sp>
      <p:sp>
        <p:nvSpPr>
          <p:cNvPr id="88067" name="Text Box 3"/>
          <p:cNvSpPr txBox="1">
            <a:spLocks noChangeArrowheads="1"/>
          </p:cNvSpPr>
          <p:nvPr/>
        </p:nvSpPr>
        <p:spPr bwMode="auto">
          <a:xfrm>
            <a:off x="594657" y="1342475"/>
            <a:ext cx="9435825" cy="3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ja-JP" sz="1985" b="0">
                <a:solidFill>
                  <a:srgbClr val="375185"/>
                </a:solidFill>
                <a:ea typeface="MS PGothic" panose="020B0600070205080204" pitchFamily="34" charset="-128"/>
              </a:rPr>
              <a:t>Expand visibility of metadata touch-points in support of data integration projects</a:t>
            </a:r>
            <a:endParaRPr lang="en-US" altLang="cs-CZ" sz="1985" b="0">
              <a:solidFill>
                <a:srgbClr val="375185"/>
              </a:solidFill>
            </a:endParaRPr>
          </a:p>
        </p:txBody>
      </p:sp>
      <p:sp>
        <p:nvSpPr>
          <p:cNvPr id="88068" name="Rectangle 4"/>
          <p:cNvSpPr>
            <a:spLocks noChangeArrowheads="1"/>
          </p:cNvSpPr>
          <p:nvPr/>
        </p:nvSpPr>
        <p:spPr bwMode="auto">
          <a:xfrm>
            <a:off x="582405" y="1934073"/>
            <a:ext cx="5558928" cy="26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chemeClr val="tx1"/>
              </a:buClr>
              <a:buFontTx/>
              <a:buNone/>
            </a:pPr>
            <a:r>
              <a:rPr lang="en-US" altLang="cs-CZ" sz="1544" u="sng">
                <a:latin typeface="Arial" panose="020B0604020202020204" pitchFamily="34" charset="0"/>
              </a:rPr>
              <a:t>Features</a:t>
            </a:r>
          </a:p>
          <a:p>
            <a:pPr eaLnBrk="1" hangingPunct="1">
              <a:lnSpc>
                <a:spcPct val="80000"/>
              </a:lnSpc>
              <a:spcBef>
                <a:spcPct val="35000"/>
              </a:spcBef>
              <a:spcAft>
                <a:spcPct val="15000"/>
              </a:spcAft>
              <a:buClr>
                <a:schemeClr val="tx1"/>
              </a:buClr>
              <a:buFontTx/>
              <a:buChar char="•"/>
            </a:pPr>
            <a:r>
              <a:rPr lang="en-US" altLang="ja-JP" sz="1544">
                <a:latin typeface="Arial" panose="020B0604020202020204" pitchFamily="34" charset="0"/>
                <a:ea typeface="MS PGothic" panose="020B0600070205080204" pitchFamily="34" charset="-128"/>
              </a:rPr>
              <a:t>Security enforced via Information Server common security layer as well as the 3</a:t>
            </a:r>
            <a:r>
              <a:rPr lang="en-US" altLang="ja-JP" sz="1544" baseline="30000">
                <a:latin typeface="Arial" panose="020B0604020202020204" pitchFamily="34" charset="0"/>
                <a:ea typeface="MS PGothic" panose="020B0600070205080204" pitchFamily="34" charset="-128"/>
              </a:rPr>
              <a:t>rd</a:t>
            </a:r>
            <a:r>
              <a:rPr lang="en-US" altLang="ja-JP" sz="1544">
                <a:latin typeface="Arial" panose="020B0604020202020204" pitchFamily="34" charset="0"/>
                <a:ea typeface="MS PGothic" panose="020B0600070205080204" pitchFamily="34" charset="-128"/>
              </a:rPr>
              <a:t> party application security layer</a:t>
            </a:r>
          </a:p>
          <a:p>
            <a:pPr eaLnBrk="1" hangingPunct="1">
              <a:lnSpc>
                <a:spcPct val="100000"/>
              </a:lnSpc>
              <a:spcBef>
                <a:spcPct val="35000"/>
              </a:spcBef>
              <a:spcAft>
                <a:spcPct val="15000"/>
              </a:spcAft>
              <a:buClr>
                <a:schemeClr val="tx1"/>
              </a:buClr>
              <a:buFontTx/>
              <a:buChar char="•"/>
            </a:pPr>
            <a:r>
              <a:rPr lang="en-US" altLang="ja-JP" sz="1544">
                <a:latin typeface="Arial" panose="020B0604020202020204" pitchFamily="34" charset="0"/>
                <a:ea typeface="MS PGothic" panose="020B0600070205080204" pitchFamily="34" charset="-128"/>
              </a:rPr>
              <a:t>Metadata Bridges interchange metadata with each specific application a consist of a model, a decoder, and an encoder which require no coding. </a:t>
            </a:r>
          </a:p>
          <a:p>
            <a:pPr eaLnBrk="1" hangingPunct="1">
              <a:lnSpc>
                <a:spcPct val="80000"/>
              </a:lnSpc>
              <a:spcBef>
                <a:spcPct val="35000"/>
              </a:spcBef>
              <a:spcAft>
                <a:spcPct val="15000"/>
              </a:spcAft>
              <a:buClr>
                <a:schemeClr val="tx1"/>
              </a:buClr>
              <a:buFontTx/>
              <a:buChar char="•"/>
            </a:pPr>
            <a:r>
              <a:rPr lang="en-US" altLang="ja-JP" sz="1544">
                <a:latin typeface="Arial" panose="020B0604020202020204" pitchFamily="34" charset="0"/>
                <a:ea typeface="MS PGothic" panose="020B0600070205080204" pitchFamily="34" charset="-128"/>
              </a:rPr>
              <a:t>Import capabilities for 3</a:t>
            </a:r>
            <a:r>
              <a:rPr lang="en-US" altLang="ja-JP" sz="1544" baseline="30000">
                <a:latin typeface="Arial" panose="020B0604020202020204" pitchFamily="34" charset="0"/>
                <a:ea typeface="MS PGothic" panose="020B0600070205080204" pitchFamily="34" charset="-128"/>
              </a:rPr>
              <a:t>rd</a:t>
            </a:r>
            <a:r>
              <a:rPr lang="en-US" altLang="ja-JP" sz="1544">
                <a:latin typeface="Arial" panose="020B0604020202020204" pitchFamily="34" charset="0"/>
                <a:ea typeface="MS PGothic" panose="020B0600070205080204" pitchFamily="34" charset="-128"/>
              </a:rPr>
              <a:t> party BI tools (Cognos, Business Objects, MicroStrategy), data modeling tools (ERwin, RDA) and databases (ODBC connections to all major RDBMS)</a:t>
            </a:r>
          </a:p>
          <a:p>
            <a:pPr eaLnBrk="1" hangingPunct="1">
              <a:lnSpc>
                <a:spcPct val="80000"/>
              </a:lnSpc>
              <a:spcBef>
                <a:spcPct val="35000"/>
              </a:spcBef>
              <a:spcAft>
                <a:spcPct val="15000"/>
              </a:spcAft>
              <a:buClr>
                <a:schemeClr val="tx1"/>
              </a:buClr>
              <a:buFontTx/>
              <a:buChar char="•"/>
            </a:pPr>
            <a:r>
              <a:rPr lang="en-US" altLang="ja-JP" sz="1544">
                <a:latin typeface="Arial" panose="020B0604020202020204" pitchFamily="34" charset="0"/>
                <a:ea typeface="MS PGothic" panose="020B0600070205080204" pitchFamily="34" charset="-128"/>
              </a:rPr>
              <a:t>Support a variety of import formats including XMI, XML, UML, CWM and CSV metadata exchange formats</a:t>
            </a:r>
          </a:p>
        </p:txBody>
      </p:sp>
      <p:sp>
        <p:nvSpPr>
          <p:cNvPr id="88069" name="Rectangle 5"/>
          <p:cNvSpPr>
            <a:spLocks noChangeArrowheads="1"/>
          </p:cNvSpPr>
          <p:nvPr/>
        </p:nvSpPr>
        <p:spPr bwMode="auto">
          <a:xfrm>
            <a:off x="613910" y="5168613"/>
            <a:ext cx="5368147" cy="18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chemeClr val="tx1"/>
              </a:buClr>
              <a:buFontTx/>
              <a:buNone/>
            </a:pPr>
            <a:r>
              <a:rPr lang="en-US" altLang="cs-CZ" sz="1544" u="sng">
                <a:latin typeface="Arial" panose="020B0604020202020204" pitchFamily="34" charset="0"/>
              </a:rPr>
              <a:t>Benefits</a:t>
            </a:r>
          </a:p>
          <a:p>
            <a:pPr eaLnBrk="1" hangingPunct="1">
              <a:lnSpc>
                <a:spcPct val="80000"/>
              </a:lnSpc>
              <a:spcBef>
                <a:spcPct val="35000"/>
              </a:spcBef>
              <a:spcAft>
                <a:spcPct val="15000"/>
              </a:spcAft>
              <a:buClr>
                <a:schemeClr val="tx1"/>
              </a:buClr>
              <a:buFontTx/>
              <a:buChar char="•"/>
            </a:pPr>
            <a:r>
              <a:rPr lang="en-US" altLang="cs-CZ" sz="1544">
                <a:latin typeface="Arial" panose="020B0604020202020204" pitchFamily="34" charset="0"/>
              </a:rPr>
              <a:t>No manual interface coding required for 3</a:t>
            </a:r>
            <a:r>
              <a:rPr lang="en-US" altLang="cs-CZ" sz="1544" baseline="30000">
                <a:latin typeface="Arial" panose="020B0604020202020204" pitchFamily="34" charset="0"/>
              </a:rPr>
              <a:t>rd</a:t>
            </a:r>
            <a:r>
              <a:rPr lang="en-US" altLang="cs-CZ" sz="1544">
                <a:latin typeface="Arial" panose="020B0604020202020204" pitchFamily="34" charset="0"/>
              </a:rPr>
              <a:t> party metadata visibility</a:t>
            </a:r>
          </a:p>
          <a:p>
            <a:pPr eaLnBrk="1" hangingPunct="1">
              <a:lnSpc>
                <a:spcPct val="80000"/>
              </a:lnSpc>
              <a:spcBef>
                <a:spcPct val="35000"/>
              </a:spcBef>
              <a:spcAft>
                <a:spcPct val="15000"/>
              </a:spcAft>
              <a:buClr>
                <a:schemeClr val="tx1"/>
              </a:buClr>
              <a:buFontTx/>
              <a:buChar char="•"/>
            </a:pPr>
            <a:r>
              <a:rPr lang="en-US" altLang="cs-CZ" sz="1544">
                <a:latin typeface="Arial" panose="020B0604020202020204" pitchFamily="34" charset="0"/>
              </a:rPr>
              <a:t>Visibility of data modeling to ETL to report layer  minimizes risks of overlooking critical dependencies</a:t>
            </a:r>
          </a:p>
          <a:p>
            <a:pPr eaLnBrk="1" hangingPunct="1">
              <a:lnSpc>
                <a:spcPct val="80000"/>
              </a:lnSpc>
              <a:spcBef>
                <a:spcPct val="35000"/>
              </a:spcBef>
              <a:spcAft>
                <a:spcPct val="15000"/>
              </a:spcAft>
              <a:buClr>
                <a:schemeClr val="tx1"/>
              </a:buClr>
              <a:buFontTx/>
              <a:buChar char="•"/>
            </a:pPr>
            <a:r>
              <a:rPr lang="en-US" altLang="cs-CZ" sz="1544">
                <a:latin typeface="Arial" panose="020B0604020202020204" pitchFamily="34" charset="0"/>
              </a:rPr>
              <a:t>Leverage common metadata exchange environment for application development consistency </a:t>
            </a:r>
          </a:p>
        </p:txBody>
      </p:sp>
      <p:grpSp>
        <p:nvGrpSpPr>
          <p:cNvPr id="88070" name="Group 6"/>
          <p:cNvGrpSpPr>
            <a:grpSpLocks/>
          </p:cNvGrpSpPr>
          <p:nvPr/>
        </p:nvGrpSpPr>
        <p:grpSpPr bwMode="auto">
          <a:xfrm>
            <a:off x="6942966" y="605601"/>
            <a:ext cx="3346559" cy="735123"/>
            <a:chOff x="3424" y="346"/>
            <a:chExt cx="1912" cy="420"/>
          </a:xfrm>
        </p:grpSpPr>
        <p:sp>
          <p:nvSpPr>
            <p:cNvPr id="88072" name="Text Box 7"/>
            <p:cNvSpPr txBox="1">
              <a:spLocks noChangeArrowheads="1"/>
            </p:cNvSpPr>
            <p:nvPr/>
          </p:nvSpPr>
          <p:spPr bwMode="auto">
            <a:xfrm>
              <a:off x="3787" y="436"/>
              <a:ext cx="68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buClrTx/>
                <a:buFontTx/>
                <a:buNone/>
              </a:pPr>
              <a:r>
                <a:rPr lang="en-US" altLang="cs-CZ" sz="1103" i="0">
                  <a:solidFill>
                    <a:schemeClr val="tx1"/>
                  </a:solidFill>
                </a:rPr>
                <a:t>IT </a:t>
              </a:r>
            </a:p>
            <a:p>
              <a:pPr algn="ctr" eaLnBrk="1" hangingPunct="1">
                <a:lnSpc>
                  <a:spcPct val="90000"/>
                </a:lnSpc>
                <a:buClrTx/>
                <a:buFontTx/>
                <a:buNone/>
              </a:pPr>
              <a:r>
                <a:rPr lang="en-US" altLang="cs-CZ" sz="1103" i="0">
                  <a:solidFill>
                    <a:schemeClr val="tx1"/>
                  </a:solidFill>
                </a:rPr>
                <a:t>Developers</a:t>
              </a:r>
            </a:p>
          </p:txBody>
        </p:sp>
        <p:grpSp>
          <p:nvGrpSpPr>
            <p:cNvPr id="88073" name="Group 8"/>
            <p:cNvGrpSpPr>
              <a:grpSpLocks/>
            </p:cNvGrpSpPr>
            <p:nvPr/>
          </p:nvGrpSpPr>
          <p:grpSpPr bwMode="auto">
            <a:xfrm>
              <a:off x="3424" y="346"/>
              <a:ext cx="442" cy="420"/>
              <a:chOff x="2746" y="714"/>
              <a:chExt cx="811" cy="811"/>
            </a:xfrm>
          </p:grpSpPr>
          <p:pic>
            <p:nvPicPr>
              <p:cNvPr id="88076" name="Picture 9" descr="Green_Icon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 y="714"/>
                <a:ext cx="811"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Picture 10" descr="Operations-Manager"/>
              <p:cNvPicPr>
                <a:picLocks noChangeAspect="1" noChangeArrowheads="1"/>
              </p:cNvPicPr>
              <p:nvPr/>
            </p:nvPicPr>
            <p:blipFill>
              <a:blip r:embed="rId4" cstate="print">
                <a:extLst>
                  <a:ext uri="{28A0092B-C50C-407E-A947-70E740481C1C}">
                    <a14:useLocalDpi xmlns:a14="http://schemas.microsoft.com/office/drawing/2010/main" val="0"/>
                  </a:ext>
                </a:extLst>
              </a:blip>
              <a:srcRect b="-9265"/>
              <a:stretch>
                <a:fillRect/>
              </a:stretch>
            </p:blipFill>
            <p:spPr bwMode="auto">
              <a:xfrm>
                <a:off x="2839" y="807"/>
                <a:ext cx="632" cy="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8074"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2" y="400"/>
              <a:ext cx="355" cy="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5" name="Text Box 12"/>
            <p:cNvSpPr txBox="1">
              <a:spLocks noChangeArrowheads="1"/>
            </p:cNvSpPr>
            <p:nvPr/>
          </p:nvSpPr>
          <p:spPr bwMode="auto">
            <a:xfrm>
              <a:off x="4830" y="436"/>
              <a:ext cx="506"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29" tIns="49615" rIns="99229" bIns="49615"/>
            <a:lstStyle>
              <a:lvl1pPr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1pPr>
              <a:lvl2pPr marL="742950" indent="-28575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2pPr>
              <a:lvl3pPr marL="11430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3pPr>
              <a:lvl4pPr marL="16002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4pPr>
              <a:lvl5pPr marL="2057400" indent="-228600" defTabSz="457200">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chemeClr val="accent2"/>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3000"/>
                </a:lnSpc>
                <a:buClr>
                  <a:srgbClr val="000000"/>
                </a:buClr>
                <a:buSzPct val="100000"/>
                <a:buFont typeface="Arial" panose="020B0604020202020204" pitchFamily="34" charset="0"/>
                <a:buNone/>
              </a:pPr>
              <a:r>
                <a:rPr lang="en-GB" altLang="cs-CZ" sz="1103" i="0">
                  <a:solidFill>
                    <a:srgbClr val="000000"/>
                  </a:solidFill>
                  <a:ea typeface="MS Gothic" panose="020B0609070205080204" pitchFamily="49" charset="-128"/>
                </a:rPr>
                <a:t>IT </a:t>
              </a:r>
            </a:p>
            <a:p>
              <a:pPr algn="ctr" eaLnBrk="1" hangingPunct="1">
                <a:lnSpc>
                  <a:spcPct val="93000"/>
                </a:lnSpc>
                <a:buClr>
                  <a:srgbClr val="000000"/>
                </a:buClr>
                <a:buSzPct val="100000"/>
                <a:buFont typeface="Arial" panose="020B0604020202020204" pitchFamily="34" charset="0"/>
                <a:buNone/>
              </a:pPr>
              <a:r>
                <a:rPr lang="en-GB" altLang="cs-CZ" sz="1103" i="0">
                  <a:solidFill>
                    <a:srgbClr val="000000"/>
                  </a:solidFill>
                  <a:ea typeface="MS Gothic" panose="020B0609070205080204" pitchFamily="49" charset="-128"/>
                </a:rPr>
                <a:t>Administrators</a:t>
              </a:r>
            </a:p>
          </p:txBody>
        </p:sp>
      </p:grpSp>
      <p:pic>
        <p:nvPicPr>
          <p:cNvPr id="8807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333" y="2352393"/>
            <a:ext cx="3967913" cy="35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410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44365" y="442824"/>
            <a:ext cx="9577599" cy="733372"/>
          </a:xfrm>
        </p:spPr>
        <p:txBody>
          <a:bodyPr/>
          <a:lstStyle/>
          <a:p>
            <a:r>
              <a:rPr lang="en-US" altLang="cs-CZ" sz="2426"/>
              <a:t>Meta Integration Technologies, Inc. (MITI)</a:t>
            </a:r>
          </a:p>
        </p:txBody>
      </p:sp>
      <p:sp>
        <p:nvSpPr>
          <p:cNvPr id="90115" name="Rectangle 3"/>
          <p:cNvSpPr>
            <a:spLocks noGrp="1" noChangeArrowheads="1"/>
          </p:cNvSpPr>
          <p:nvPr>
            <p:ph idx="1"/>
          </p:nvPr>
        </p:nvSpPr>
        <p:spPr bwMode="auto">
          <a:xfrm>
            <a:off x="878204" y="3848893"/>
            <a:ext cx="9311555" cy="2233373"/>
          </a:xfrm>
        </p:spPr>
        <p:txBody>
          <a:bodyPr wrap="square" numCol="1" anchor="t" anchorCtr="0" compatLnSpc="1">
            <a:prstTxWarp prst="textNoShape">
              <a:avLst/>
            </a:prstTxWarp>
          </a:bodyPr>
          <a:lstStyle/>
          <a:p>
            <a:r>
              <a:rPr lang="en-US" altLang="cs-CZ" smtClean="0"/>
              <a:t>OEM of 3</a:t>
            </a:r>
            <a:r>
              <a:rPr lang="en-US" altLang="cs-CZ" baseline="30000" smtClean="0"/>
              <a:t>rd</a:t>
            </a:r>
            <a:r>
              <a:rPr lang="en-US" altLang="cs-CZ" smtClean="0"/>
              <a:t> party metadata bridges for import</a:t>
            </a:r>
          </a:p>
          <a:p>
            <a:pPr lvl="1">
              <a:buFontTx/>
              <a:buNone/>
            </a:pPr>
            <a:r>
              <a:rPr lang="en-US" altLang="cs-CZ" smtClean="0"/>
              <a:t>- More than a dozen major vendors OEM MITI bridges*</a:t>
            </a:r>
          </a:p>
          <a:p>
            <a:r>
              <a:rPr lang="en-US" altLang="cs-CZ" smtClean="0"/>
              <a:t>IBM and MITI jointly certified and tested bridges</a:t>
            </a:r>
          </a:p>
          <a:p>
            <a:r>
              <a:rPr lang="en-US" altLang="cs-CZ" smtClean="0"/>
              <a:t>Additional (MITI) bridges</a:t>
            </a:r>
          </a:p>
          <a:p>
            <a:pPr lvl="1">
              <a:buFontTx/>
              <a:buNone/>
            </a:pPr>
            <a:r>
              <a:rPr lang="en-US" altLang="cs-CZ" smtClean="0"/>
              <a:t>- Many bridges are available “as-is” and can be easily enabled post installation.</a:t>
            </a:r>
            <a:r>
              <a:rPr lang="en-US" altLang="cs-CZ" sz="2646"/>
              <a:t> </a:t>
            </a:r>
          </a:p>
        </p:txBody>
      </p:sp>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275" y="1330222"/>
            <a:ext cx="7454494" cy="197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5"/>
          <p:cNvSpPr txBox="1">
            <a:spLocks noChangeArrowheads="1"/>
          </p:cNvSpPr>
          <p:nvPr/>
        </p:nvSpPr>
        <p:spPr bwMode="auto">
          <a:xfrm>
            <a:off x="3246349" y="6889151"/>
            <a:ext cx="5728707"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r" eaLnBrk="1" hangingPunct="1">
              <a:spcBef>
                <a:spcPct val="50000"/>
              </a:spcBef>
              <a:spcAft>
                <a:spcPct val="15000"/>
              </a:spcAft>
              <a:buClr>
                <a:schemeClr val="accent1"/>
              </a:buClr>
            </a:pPr>
            <a:r>
              <a:rPr lang="en-US" altLang="cs-CZ" sz="1103" b="0">
                <a:solidFill>
                  <a:schemeClr val="tx1"/>
                </a:solidFill>
              </a:rPr>
              <a:t>* http://www.metaintegration.net/Partners/Directory.html</a:t>
            </a:r>
          </a:p>
        </p:txBody>
      </p:sp>
    </p:spTree>
    <p:extLst>
      <p:ext uri="{BB962C8B-B14F-4D97-AF65-F5344CB8AC3E}">
        <p14:creationId xmlns:p14="http://schemas.microsoft.com/office/powerpoint/2010/main" val="19931101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27D461B8-355A-47F6-8BB7-465D2C96BA71}"/>
              </a:ext>
            </a:extLst>
          </p:cNvPr>
          <p:cNvSpPr>
            <a:spLocks noGrp="1" noChangeArrowheads="1"/>
          </p:cNvSpPr>
          <p:nvPr>
            <p:ph type="title"/>
          </p:nvPr>
        </p:nvSpPr>
        <p:spPr/>
        <p:txBody>
          <a:bodyPr rtlCol="0">
            <a:normAutofit/>
          </a:bodyPr>
          <a:lstStyle/>
          <a:p>
            <a:pPr fontAlgn="auto">
              <a:spcAft>
                <a:spcPts val="0"/>
              </a:spcAft>
              <a:defRPr/>
            </a:pPr>
            <a:r>
              <a:rPr lang="en-US" altLang="cs-CZ"/>
              <a:t>Fully Supported Bridges</a:t>
            </a:r>
          </a:p>
        </p:txBody>
      </p:sp>
      <p:pic>
        <p:nvPicPr>
          <p:cNvPr id="92163" name="Picture 248"/>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a:stretch>
            <a:fillRect/>
          </a:stretch>
        </p:blipFill>
        <p:spPr bwMode="auto">
          <a:xfrm>
            <a:off x="1061984" y="1344224"/>
            <a:ext cx="7813305" cy="4620772"/>
          </a:xfrm>
        </p:spPr>
      </p:pic>
      <p:sp>
        <p:nvSpPr>
          <p:cNvPr id="92164" name="Rectangle 4"/>
          <p:cNvSpPr>
            <a:spLocks noChangeArrowheads="1"/>
          </p:cNvSpPr>
          <p:nvPr/>
        </p:nvSpPr>
        <p:spPr bwMode="auto">
          <a:xfrm>
            <a:off x="1650083" y="7277715"/>
            <a:ext cx="680688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a:t>IBM and MITI both perform QA testing independently </a:t>
            </a:r>
          </a:p>
        </p:txBody>
      </p:sp>
      <p:pic>
        <p:nvPicPr>
          <p:cNvPr id="92165" name="Picture 2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984" y="6133024"/>
            <a:ext cx="7897319" cy="91365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834" name="Text Box 250">
            <a:extLst>
              <a:ext uri="{FF2B5EF4-FFF2-40B4-BE49-F238E27FC236}">
                <a16:creationId xmlns:a16="http://schemas.microsoft.com/office/drawing/2014/main" id="{624031F6-09D6-4121-8425-62844D0BAFAF}"/>
              </a:ext>
            </a:extLst>
          </p:cNvPr>
          <p:cNvSpPr txBox="1">
            <a:spLocks noChangeArrowheads="1"/>
          </p:cNvSpPr>
          <p:nvPr/>
        </p:nvSpPr>
        <p:spPr bwMode="auto">
          <a:xfrm>
            <a:off x="8707261" y="756127"/>
            <a:ext cx="1680281" cy="29591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sz="1323">
                <a:effectLst>
                  <a:outerShdw blurRad="38100" dist="38100" dir="2700000" algn="tl">
                    <a:srgbClr val="C0C0C0"/>
                  </a:outerShdw>
                </a:effectLst>
              </a:rPr>
              <a:t>As of 8.1 release</a:t>
            </a:r>
          </a:p>
        </p:txBody>
      </p:sp>
    </p:spTree>
    <p:extLst>
      <p:ext uri="{BB962C8B-B14F-4D97-AF65-F5344CB8AC3E}">
        <p14:creationId xmlns:p14="http://schemas.microsoft.com/office/powerpoint/2010/main" val="2216115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cs-CZ" smtClean="0"/>
              <a:t>Bridges Provided As-Is</a:t>
            </a:r>
          </a:p>
        </p:txBody>
      </p:sp>
      <p:sp>
        <p:nvSpPr>
          <p:cNvPr id="94211" name="Rectangle 6"/>
          <p:cNvSpPr>
            <a:spLocks noChangeArrowheads="1"/>
          </p:cNvSpPr>
          <p:nvPr/>
        </p:nvSpPr>
        <p:spPr bwMode="auto">
          <a:xfrm>
            <a:off x="1650083" y="7277715"/>
            <a:ext cx="680688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a:t>MITI performs QA testing independently </a:t>
            </a:r>
          </a:p>
        </p:txBody>
      </p:sp>
      <p:sp>
        <p:nvSpPr>
          <p:cNvPr id="324616" name="Text Box 8">
            <a:extLst>
              <a:ext uri="{FF2B5EF4-FFF2-40B4-BE49-F238E27FC236}">
                <a16:creationId xmlns:a16="http://schemas.microsoft.com/office/drawing/2014/main" id="{C89C0E25-1C63-4ED8-9423-1B036D7CFBE1}"/>
              </a:ext>
            </a:extLst>
          </p:cNvPr>
          <p:cNvSpPr txBox="1">
            <a:spLocks noChangeArrowheads="1"/>
          </p:cNvSpPr>
          <p:nvPr/>
        </p:nvSpPr>
        <p:spPr bwMode="auto">
          <a:xfrm>
            <a:off x="8707261" y="756127"/>
            <a:ext cx="1680281" cy="29591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sz="1323">
                <a:effectLst>
                  <a:outerShdw blurRad="38100" dist="38100" dir="2700000" algn="tl">
                    <a:srgbClr val="C0C0C0"/>
                  </a:outerShdw>
                </a:effectLst>
              </a:rPr>
              <a:t>As of 8.1 release</a:t>
            </a:r>
          </a:p>
        </p:txBody>
      </p:sp>
      <p:pic>
        <p:nvPicPr>
          <p:cNvPr id="942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84" y="1344225"/>
            <a:ext cx="7729291" cy="574445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cs-CZ" smtClean="0"/>
              <a:t>Bridges Provided As-Is (continued)</a:t>
            </a:r>
          </a:p>
        </p:txBody>
      </p:sp>
      <p:sp>
        <p:nvSpPr>
          <p:cNvPr id="96259" name="Rectangle 4"/>
          <p:cNvSpPr>
            <a:spLocks noChangeArrowheads="1"/>
          </p:cNvSpPr>
          <p:nvPr/>
        </p:nvSpPr>
        <p:spPr bwMode="auto">
          <a:xfrm>
            <a:off x="1650083" y="7277715"/>
            <a:ext cx="680688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a:t>MITI performs QA testing independently </a:t>
            </a:r>
          </a:p>
        </p:txBody>
      </p:sp>
      <p:sp>
        <p:nvSpPr>
          <p:cNvPr id="326662" name="Text Box 6">
            <a:extLst>
              <a:ext uri="{FF2B5EF4-FFF2-40B4-BE49-F238E27FC236}">
                <a16:creationId xmlns:a16="http://schemas.microsoft.com/office/drawing/2014/main" id="{FEF20F8D-8120-427C-9B84-259A9C3DB58F}"/>
              </a:ext>
            </a:extLst>
          </p:cNvPr>
          <p:cNvSpPr txBox="1">
            <a:spLocks noChangeArrowheads="1"/>
          </p:cNvSpPr>
          <p:nvPr/>
        </p:nvSpPr>
        <p:spPr bwMode="auto">
          <a:xfrm>
            <a:off x="8707261" y="756127"/>
            <a:ext cx="1680281" cy="29591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accent2"/>
              </a:buClr>
              <a:buFont typeface="Wingdings" panose="05000000000000000000" pitchFamily="2" charset="2"/>
              <a:buNone/>
              <a:defRPr/>
            </a:pPr>
            <a:r>
              <a:rPr lang="en-US" altLang="cs-CZ" sz="1323">
                <a:effectLst>
                  <a:outerShdw blurRad="38100" dist="38100" dir="2700000" algn="tl">
                    <a:srgbClr val="C0C0C0"/>
                  </a:outerShdw>
                </a:effectLst>
              </a:rPr>
              <a:t>As of 8.1 release</a:t>
            </a:r>
          </a:p>
        </p:txBody>
      </p:sp>
      <p:pic>
        <p:nvPicPr>
          <p:cNvPr id="962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84" y="1344224"/>
            <a:ext cx="7729291" cy="577071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403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4"/>
          <p:cNvGrpSpPr>
            <a:grpSpLocks/>
          </p:cNvGrpSpPr>
          <p:nvPr/>
        </p:nvGrpSpPr>
        <p:grpSpPr bwMode="auto">
          <a:xfrm>
            <a:off x="3750433" y="1764296"/>
            <a:ext cx="5964996" cy="729872"/>
            <a:chOff x="1776" y="1008"/>
            <a:chExt cx="3408" cy="417"/>
          </a:xfrm>
        </p:grpSpPr>
        <p:sp>
          <p:nvSpPr>
            <p:cNvPr id="160773" name="Rectangle 5">
              <a:extLst>
                <a:ext uri="{FF2B5EF4-FFF2-40B4-BE49-F238E27FC236}">
                  <a16:creationId xmlns:a16="http://schemas.microsoft.com/office/drawing/2014/main" id="{939890C8-623D-449B-B488-80A1EC3FA83A}"/>
                </a:ext>
              </a:extLst>
            </p:cNvPr>
            <p:cNvSpPr>
              <a:spLocks noChangeArrowheads="1"/>
            </p:cNvSpPr>
            <p:nvPr/>
          </p:nvSpPr>
          <p:spPr bwMode="auto">
            <a:xfrm>
              <a:off x="1776" y="1214"/>
              <a:ext cx="3408" cy="211"/>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98351" name="Text Box 6"/>
            <p:cNvSpPr txBox="1">
              <a:spLocks noChangeArrowheads="1"/>
            </p:cNvSpPr>
            <p:nvPr/>
          </p:nvSpPr>
          <p:spPr bwMode="auto">
            <a:xfrm>
              <a:off x="2448" y="1008"/>
              <a:ext cx="196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ETL Operational Metadata (Job Run Information)</a:t>
              </a:r>
            </a:p>
          </p:txBody>
        </p:sp>
      </p:grpSp>
      <p:sp>
        <p:nvSpPr>
          <p:cNvPr id="160775" name="Rectangle 7">
            <a:extLst>
              <a:ext uri="{FF2B5EF4-FFF2-40B4-BE49-F238E27FC236}">
                <a16:creationId xmlns:a16="http://schemas.microsoft.com/office/drawing/2014/main" id="{9FC6A278-A047-4664-A89C-0AAB1857B538}"/>
              </a:ext>
            </a:extLst>
          </p:cNvPr>
          <p:cNvSpPr>
            <a:spLocks noChangeArrowheads="1"/>
          </p:cNvSpPr>
          <p:nvPr/>
        </p:nvSpPr>
        <p:spPr bwMode="auto">
          <a:xfrm>
            <a:off x="3750433" y="3932021"/>
            <a:ext cx="5964996"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98308" name="Text Box 8"/>
          <p:cNvSpPr txBox="1">
            <a:spLocks noChangeArrowheads="1"/>
          </p:cNvSpPr>
          <p:nvPr/>
        </p:nvSpPr>
        <p:spPr bwMode="auto">
          <a:xfrm>
            <a:off x="5430714" y="3833140"/>
            <a:ext cx="243640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Physical Schemas</a:t>
            </a:r>
          </a:p>
        </p:txBody>
      </p:sp>
      <p:sp>
        <p:nvSpPr>
          <p:cNvPr id="160777" name="Rectangle 9">
            <a:extLst>
              <a:ext uri="{FF2B5EF4-FFF2-40B4-BE49-F238E27FC236}">
                <a16:creationId xmlns:a16="http://schemas.microsoft.com/office/drawing/2014/main" id="{C644138C-B1E8-4FB6-9613-B43D3D2D3DE0}"/>
              </a:ext>
            </a:extLst>
          </p:cNvPr>
          <p:cNvSpPr>
            <a:spLocks noChangeArrowheads="1"/>
          </p:cNvSpPr>
          <p:nvPr/>
        </p:nvSpPr>
        <p:spPr bwMode="auto">
          <a:xfrm>
            <a:off x="3750433" y="5990365"/>
            <a:ext cx="5964996"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98310" name="Text Box 10"/>
          <p:cNvSpPr txBox="1">
            <a:spLocks noChangeArrowheads="1"/>
          </p:cNvSpPr>
          <p:nvPr/>
        </p:nvSpPr>
        <p:spPr bwMode="auto">
          <a:xfrm>
            <a:off x="5430714" y="6605602"/>
            <a:ext cx="243640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ETL Job Design</a:t>
            </a:r>
          </a:p>
        </p:txBody>
      </p:sp>
      <p:grpSp>
        <p:nvGrpSpPr>
          <p:cNvPr id="98311" name="Group 11"/>
          <p:cNvGrpSpPr>
            <a:grpSpLocks/>
          </p:cNvGrpSpPr>
          <p:nvPr/>
        </p:nvGrpSpPr>
        <p:grpSpPr bwMode="auto">
          <a:xfrm>
            <a:off x="977970" y="3024505"/>
            <a:ext cx="2436407" cy="1275963"/>
            <a:chOff x="192" y="1728"/>
            <a:chExt cx="1392" cy="729"/>
          </a:xfrm>
        </p:grpSpPr>
        <p:sp>
          <p:nvSpPr>
            <p:cNvPr id="160780" name="Rectangle 12">
              <a:extLst>
                <a:ext uri="{FF2B5EF4-FFF2-40B4-BE49-F238E27FC236}">
                  <a16:creationId xmlns:a16="http://schemas.microsoft.com/office/drawing/2014/main" id="{46057497-189F-4BAA-AE7E-786863B91393}"/>
                </a:ext>
              </a:extLst>
            </p:cNvPr>
            <p:cNvSpPr>
              <a:spLocks noChangeArrowheads="1"/>
            </p:cNvSpPr>
            <p:nvPr/>
          </p:nvSpPr>
          <p:spPr bwMode="auto">
            <a:xfrm>
              <a:off x="192" y="2246"/>
              <a:ext cx="1392" cy="211"/>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98349" name="Text Box 13"/>
            <p:cNvSpPr txBox="1">
              <a:spLocks noChangeArrowheads="1"/>
            </p:cNvSpPr>
            <p:nvPr/>
          </p:nvSpPr>
          <p:spPr bwMode="auto">
            <a:xfrm>
              <a:off x="192" y="1728"/>
              <a:ext cx="1392"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BI Reports</a:t>
              </a:r>
            </a:p>
          </p:txBody>
        </p:sp>
      </p:grpSp>
      <p:pic>
        <p:nvPicPr>
          <p:cNvPr id="9831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546" y="2310386"/>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686" y="2058343"/>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855" y="2268379"/>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70" y="2058343"/>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290" y="2184365"/>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489" y="3948659"/>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303" y="4452743"/>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3528589"/>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28" y="4284715"/>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093" y="3528589"/>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051" y="4452743"/>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153" y="4200701"/>
            <a:ext cx="304551"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757" y="3465578"/>
            <a:ext cx="304551"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139" y="3528589"/>
            <a:ext cx="252042"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041" y="4452744"/>
            <a:ext cx="252042"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7"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2266" y="4116687"/>
            <a:ext cx="262544"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027" y="3360561"/>
            <a:ext cx="262544"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9"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476" y="5880981"/>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673" y="6217038"/>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1"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122" y="5712953"/>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2"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0855" y="5796967"/>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3"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5150" y="6469080"/>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4"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4589" y="5544926"/>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5"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2967" y="6133024"/>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6"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3318" y="6049010"/>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7"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8111" y="2142358"/>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8" name="Picture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0013" y="2016336"/>
            <a:ext cx="304551"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809" name="Rectangle 41">
            <a:extLst>
              <a:ext uri="{FF2B5EF4-FFF2-40B4-BE49-F238E27FC236}">
                <a16:creationId xmlns:a16="http://schemas.microsoft.com/office/drawing/2014/main" id="{09FA1983-47AA-43A5-8C56-76B800509164}"/>
              </a:ext>
            </a:extLst>
          </p:cNvPr>
          <p:cNvSpPr>
            <a:spLocks noChangeArrowheads="1"/>
          </p:cNvSpPr>
          <p:nvPr/>
        </p:nvSpPr>
        <p:spPr bwMode="auto">
          <a:xfrm>
            <a:off x="977970" y="2125720"/>
            <a:ext cx="2436407"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pic>
        <p:nvPicPr>
          <p:cNvPr id="9834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4027" y="2415403"/>
            <a:ext cx="304551"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1"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2195" y="2436407"/>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2"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6279" y="2100350"/>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3" name="Text Box 45"/>
          <p:cNvSpPr txBox="1">
            <a:spLocks noChangeArrowheads="1"/>
          </p:cNvSpPr>
          <p:nvPr/>
        </p:nvSpPr>
        <p:spPr bwMode="auto">
          <a:xfrm>
            <a:off x="893956" y="1764294"/>
            <a:ext cx="2520421"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Business Glossary &amp; IS Users</a:t>
            </a:r>
          </a:p>
        </p:txBody>
      </p:sp>
      <p:pic>
        <p:nvPicPr>
          <p:cNvPr id="98344" name="Picture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2195" y="2100351"/>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5"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8111" y="2436407"/>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6"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6280" y="2436407"/>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7" name="Rectangle 68"/>
          <p:cNvSpPr>
            <a:spLocks noGrp="1" noChangeArrowheads="1"/>
          </p:cNvSpPr>
          <p:nvPr>
            <p:ph type="title"/>
          </p:nvPr>
        </p:nvSpPr>
        <p:spPr/>
        <p:txBody>
          <a:bodyPr/>
          <a:lstStyle/>
          <a:p>
            <a:r>
              <a:rPr lang="en-US" altLang="cs-CZ" smtClean="0"/>
              <a:t>The Areas of Metadata</a:t>
            </a:r>
          </a:p>
        </p:txBody>
      </p:sp>
    </p:spTree>
    <p:extLst>
      <p:ext uri="{BB962C8B-B14F-4D97-AF65-F5344CB8AC3E}">
        <p14:creationId xmlns:p14="http://schemas.microsoft.com/office/powerpoint/2010/main" val="2327995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3582405" y="1596267"/>
            <a:ext cx="5964996" cy="729872"/>
            <a:chOff x="1776" y="1008"/>
            <a:chExt cx="3408" cy="417"/>
          </a:xfrm>
        </p:grpSpPr>
        <p:sp>
          <p:nvSpPr>
            <p:cNvPr id="107523" name="Rectangle 3">
              <a:extLst>
                <a:ext uri="{FF2B5EF4-FFF2-40B4-BE49-F238E27FC236}">
                  <a16:creationId xmlns:a16="http://schemas.microsoft.com/office/drawing/2014/main" id="{2446763C-1E31-4D15-81D8-B3E34EEDA2C2}"/>
                </a:ext>
              </a:extLst>
            </p:cNvPr>
            <p:cNvSpPr>
              <a:spLocks noChangeArrowheads="1"/>
            </p:cNvSpPr>
            <p:nvPr/>
          </p:nvSpPr>
          <p:spPr bwMode="auto">
            <a:xfrm>
              <a:off x="1776" y="1214"/>
              <a:ext cx="3408" cy="211"/>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0418" name="Text Box 4"/>
            <p:cNvSpPr txBox="1">
              <a:spLocks noChangeArrowheads="1"/>
            </p:cNvSpPr>
            <p:nvPr/>
          </p:nvSpPr>
          <p:spPr bwMode="auto">
            <a:xfrm>
              <a:off x="2448" y="1008"/>
              <a:ext cx="196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ETL Operational Metadata (Job Run Information)</a:t>
              </a:r>
            </a:p>
          </p:txBody>
        </p:sp>
      </p:grpSp>
      <p:sp>
        <p:nvSpPr>
          <p:cNvPr id="107525" name="Rectangle 5">
            <a:extLst>
              <a:ext uri="{FF2B5EF4-FFF2-40B4-BE49-F238E27FC236}">
                <a16:creationId xmlns:a16="http://schemas.microsoft.com/office/drawing/2014/main" id="{4E728C95-BB77-45FF-A4C8-685BFB883D24}"/>
              </a:ext>
            </a:extLst>
          </p:cNvPr>
          <p:cNvSpPr>
            <a:spLocks noChangeArrowheads="1"/>
          </p:cNvSpPr>
          <p:nvPr/>
        </p:nvSpPr>
        <p:spPr bwMode="auto">
          <a:xfrm>
            <a:off x="3582405" y="3763993"/>
            <a:ext cx="5964996"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0356" name="Text Box 6"/>
          <p:cNvSpPr txBox="1">
            <a:spLocks noChangeArrowheads="1"/>
          </p:cNvSpPr>
          <p:nvPr/>
        </p:nvSpPr>
        <p:spPr bwMode="auto">
          <a:xfrm>
            <a:off x="5262686" y="3665111"/>
            <a:ext cx="243640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Physical Schemas</a:t>
            </a:r>
          </a:p>
        </p:txBody>
      </p:sp>
      <p:sp>
        <p:nvSpPr>
          <p:cNvPr id="107527" name="Rectangle 7">
            <a:extLst>
              <a:ext uri="{FF2B5EF4-FFF2-40B4-BE49-F238E27FC236}">
                <a16:creationId xmlns:a16="http://schemas.microsoft.com/office/drawing/2014/main" id="{1EFDCE03-8682-43F0-9AFA-7636CFE35174}"/>
              </a:ext>
            </a:extLst>
          </p:cNvPr>
          <p:cNvSpPr>
            <a:spLocks noChangeArrowheads="1"/>
          </p:cNvSpPr>
          <p:nvPr/>
        </p:nvSpPr>
        <p:spPr bwMode="auto">
          <a:xfrm>
            <a:off x="3582405" y="5822337"/>
            <a:ext cx="5964996"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0358" name="Text Box 8"/>
          <p:cNvSpPr txBox="1">
            <a:spLocks noChangeArrowheads="1"/>
          </p:cNvSpPr>
          <p:nvPr/>
        </p:nvSpPr>
        <p:spPr bwMode="auto">
          <a:xfrm>
            <a:off x="5262686" y="6437574"/>
            <a:ext cx="2436407"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ETL Job Design</a:t>
            </a:r>
          </a:p>
        </p:txBody>
      </p:sp>
      <p:grpSp>
        <p:nvGrpSpPr>
          <p:cNvPr id="100359" name="Group 9"/>
          <p:cNvGrpSpPr>
            <a:grpSpLocks/>
          </p:cNvGrpSpPr>
          <p:nvPr/>
        </p:nvGrpSpPr>
        <p:grpSpPr bwMode="auto">
          <a:xfrm>
            <a:off x="809942" y="2856477"/>
            <a:ext cx="2436407" cy="1275963"/>
            <a:chOff x="192" y="1728"/>
            <a:chExt cx="1392" cy="729"/>
          </a:xfrm>
        </p:grpSpPr>
        <p:sp>
          <p:nvSpPr>
            <p:cNvPr id="107530" name="Rectangle 10">
              <a:extLst>
                <a:ext uri="{FF2B5EF4-FFF2-40B4-BE49-F238E27FC236}">
                  <a16:creationId xmlns:a16="http://schemas.microsoft.com/office/drawing/2014/main" id="{C4776007-2789-4E98-837B-7AD60E055414}"/>
                </a:ext>
              </a:extLst>
            </p:cNvPr>
            <p:cNvSpPr>
              <a:spLocks noChangeArrowheads="1"/>
            </p:cNvSpPr>
            <p:nvPr/>
          </p:nvSpPr>
          <p:spPr bwMode="auto">
            <a:xfrm>
              <a:off x="192" y="2246"/>
              <a:ext cx="1392" cy="211"/>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0416" name="Text Box 11"/>
            <p:cNvSpPr txBox="1">
              <a:spLocks noChangeArrowheads="1"/>
            </p:cNvSpPr>
            <p:nvPr/>
          </p:nvSpPr>
          <p:spPr bwMode="auto">
            <a:xfrm>
              <a:off x="192" y="1728"/>
              <a:ext cx="1392"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BI Reports</a:t>
              </a:r>
            </a:p>
          </p:txBody>
        </p:sp>
      </p:grpSp>
      <p:sp>
        <p:nvSpPr>
          <p:cNvPr id="100360" name="Rectangle 12"/>
          <p:cNvSpPr>
            <a:spLocks noGrp="1" noChangeArrowheads="1"/>
          </p:cNvSpPr>
          <p:nvPr>
            <p:ph type="title"/>
          </p:nvPr>
        </p:nvSpPr>
        <p:spPr/>
        <p:txBody>
          <a:bodyPr/>
          <a:lstStyle/>
          <a:p>
            <a:r>
              <a:rPr lang="en-US" altLang="cs-CZ" smtClean="0"/>
              <a:t>The Areas of Metadata Connected</a:t>
            </a:r>
          </a:p>
        </p:txBody>
      </p:sp>
      <p:pic>
        <p:nvPicPr>
          <p:cNvPr id="1003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18" y="2142358"/>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658" y="1890315"/>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827" y="2100351"/>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42" y="1890315"/>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262" y="2016336"/>
            <a:ext cx="388565"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461" y="3780631"/>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275" y="4284715"/>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672" y="3360561"/>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4116687"/>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065" y="3360561"/>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022" y="4284715"/>
            <a:ext cx="357060"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2125" y="4032673"/>
            <a:ext cx="304551"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729" y="3297550"/>
            <a:ext cx="304551"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4"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8111" y="3360561"/>
            <a:ext cx="252042"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013" y="4284716"/>
            <a:ext cx="252042"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6"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4238" y="3948659"/>
            <a:ext cx="262544"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7"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5999" y="3192533"/>
            <a:ext cx="262544"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8"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448" y="5712953"/>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645" y="6049010"/>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094" y="5544925"/>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1"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2827" y="5628939"/>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2"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122" y="6301052"/>
            <a:ext cx="325554" cy="3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3"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560" y="5376898"/>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4"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939" y="5964996"/>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5"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5290" y="5880982"/>
            <a:ext cx="409568" cy="3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6"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0083" y="1974329"/>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7"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1985" y="1848308"/>
            <a:ext cx="304551"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60" name="Rectangle 40">
            <a:extLst>
              <a:ext uri="{FF2B5EF4-FFF2-40B4-BE49-F238E27FC236}">
                <a16:creationId xmlns:a16="http://schemas.microsoft.com/office/drawing/2014/main" id="{D145D594-63B5-4AC7-8347-DC662ACF5DC0}"/>
              </a:ext>
            </a:extLst>
          </p:cNvPr>
          <p:cNvSpPr>
            <a:spLocks noChangeArrowheads="1"/>
          </p:cNvSpPr>
          <p:nvPr/>
        </p:nvSpPr>
        <p:spPr bwMode="auto">
          <a:xfrm>
            <a:off x="809942" y="1957691"/>
            <a:ext cx="2436407" cy="3693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pic>
        <p:nvPicPr>
          <p:cNvPr id="100389"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5999" y="2247375"/>
            <a:ext cx="304551" cy="2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0"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167" y="2268379"/>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1"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8251" y="1932322"/>
            <a:ext cx="357060" cy="2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2" name="Picture 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4167" y="1932323"/>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3" name="Picture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0083" y="2268379"/>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4"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8252" y="2268379"/>
            <a:ext cx="304551" cy="3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395" name="AutoShape 48"/>
          <p:cNvCxnSpPr>
            <a:cxnSpLocks noChangeShapeType="1"/>
            <a:stCxn id="100394" idx="3"/>
            <a:endCxn id="100366" idx="0"/>
          </p:cNvCxnSpPr>
          <p:nvPr/>
        </p:nvCxnSpPr>
        <p:spPr bwMode="auto">
          <a:xfrm>
            <a:off x="2962802" y="2420655"/>
            <a:ext cx="1134189" cy="1359977"/>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96" name="AutoShape 49"/>
          <p:cNvCxnSpPr>
            <a:cxnSpLocks noChangeShapeType="1"/>
          </p:cNvCxnSpPr>
          <p:nvPr/>
        </p:nvCxnSpPr>
        <p:spPr bwMode="auto">
          <a:xfrm>
            <a:off x="2826279" y="3455077"/>
            <a:ext cx="1092182" cy="514586"/>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97" name="AutoShape 50"/>
          <p:cNvCxnSpPr>
            <a:cxnSpLocks noChangeShapeType="1"/>
          </p:cNvCxnSpPr>
          <p:nvPr/>
        </p:nvCxnSpPr>
        <p:spPr bwMode="auto">
          <a:xfrm flipV="1">
            <a:off x="4916128" y="4494750"/>
            <a:ext cx="609102" cy="1071179"/>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98" name="AutoShape 51"/>
          <p:cNvCxnSpPr>
            <a:cxnSpLocks noChangeShapeType="1"/>
          </p:cNvCxnSpPr>
          <p:nvPr/>
        </p:nvCxnSpPr>
        <p:spPr bwMode="auto">
          <a:xfrm>
            <a:off x="5703760" y="4305719"/>
            <a:ext cx="561844" cy="1323221"/>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99" name="AutoShape 52"/>
          <p:cNvCxnSpPr>
            <a:cxnSpLocks noChangeShapeType="1"/>
          </p:cNvCxnSpPr>
          <p:nvPr/>
        </p:nvCxnSpPr>
        <p:spPr bwMode="auto">
          <a:xfrm>
            <a:off x="4275521" y="3969663"/>
            <a:ext cx="435823" cy="1407235"/>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0" name="AutoShape 53"/>
          <p:cNvCxnSpPr>
            <a:cxnSpLocks noChangeShapeType="1"/>
          </p:cNvCxnSpPr>
          <p:nvPr/>
        </p:nvCxnSpPr>
        <p:spPr bwMode="auto">
          <a:xfrm flipV="1">
            <a:off x="6428381" y="4662779"/>
            <a:ext cx="1029172" cy="1123688"/>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1" name="AutoShape 54"/>
          <p:cNvCxnSpPr>
            <a:cxnSpLocks noChangeShapeType="1"/>
          </p:cNvCxnSpPr>
          <p:nvPr/>
        </p:nvCxnSpPr>
        <p:spPr bwMode="auto">
          <a:xfrm>
            <a:off x="7636082" y="4473747"/>
            <a:ext cx="225788" cy="1071179"/>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2" name="AutoShape 55"/>
          <p:cNvCxnSpPr>
            <a:cxnSpLocks noChangeShapeType="1"/>
          </p:cNvCxnSpPr>
          <p:nvPr/>
        </p:nvCxnSpPr>
        <p:spPr bwMode="auto">
          <a:xfrm flipV="1">
            <a:off x="8024647" y="4662779"/>
            <a:ext cx="945158" cy="1039674"/>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3" name="AutoShape 56"/>
          <p:cNvCxnSpPr>
            <a:cxnSpLocks noChangeShapeType="1"/>
          </p:cNvCxnSpPr>
          <p:nvPr/>
        </p:nvCxnSpPr>
        <p:spPr bwMode="auto">
          <a:xfrm rot="5400000" flipH="1" flipV="1">
            <a:off x="2981180" y="3231915"/>
            <a:ext cx="189032" cy="2042590"/>
          </a:xfrm>
          <a:prstGeom prst="bentConnector3">
            <a:avLst>
              <a:gd name="adj1" fmla="val -133333"/>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4" name="AutoShape 57"/>
          <p:cNvCxnSpPr>
            <a:cxnSpLocks noChangeShapeType="1"/>
          </p:cNvCxnSpPr>
          <p:nvPr/>
        </p:nvCxnSpPr>
        <p:spPr bwMode="auto">
          <a:xfrm>
            <a:off x="4160002" y="5870480"/>
            <a:ext cx="850642" cy="336056"/>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5" name="AutoShape 58"/>
          <p:cNvCxnSpPr>
            <a:cxnSpLocks noChangeShapeType="1"/>
          </p:cNvCxnSpPr>
          <p:nvPr/>
        </p:nvCxnSpPr>
        <p:spPr bwMode="auto">
          <a:xfrm flipV="1">
            <a:off x="5336199" y="6154028"/>
            <a:ext cx="1438740" cy="52509"/>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6" name="AutoShape 59"/>
          <p:cNvCxnSpPr>
            <a:cxnSpLocks noChangeShapeType="1"/>
          </p:cNvCxnSpPr>
          <p:nvPr/>
        </p:nvCxnSpPr>
        <p:spPr bwMode="auto">
          <a:xfrm>
            <a:off x="7184507" y="6154028"/>
            <a:ext cx="682614" cy="304551"/>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7" name="AutoShape 60"/>
          <p:cNvCxnSpPr>
            <a:cxnSpLocks noChangeShapeType="1"/>
          </p:cNvCxnSpPr>
          <p:nvPr/>
        </p:nvCxnSpPr>
        <p:spPr bwMode="auto">
          <a:xfrm flipV="1">
            <a:off x="8192676" y="6070014"/>
            <a:ext cx="682614" cy="388565"/>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8" name="AutoShape 61"/>
          <p:cNvCxnSpPr>
            <a:cxnSpLocks noChangeShapeType="1"/>
          </p:cNvCxnSpPr>
          <p:nvPr/>
        </p:nvCxnSpPr>
        <p:spPr bwMode="auto">
          <a:xfrm>
            <a:off x="4643083" y="2331389"/>
            <a:ext cx="535589" cy="1218203"/>
          </a:xfrm>
          <a:prstGeom prst="bentConnector3">
            <a:avLst>
              <a:gd name="adj1" fmla="val 50000"/>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09" name="AutoShape 62"/>
          <p:cNvCxnSpPr>
            <a:cxnSpLocks noChangeShapeType="1"/>
          </p:cNvCxnSpPr>
          <p:nvPr/>
        </p:nvCxnSpPr>
        <p:spPr bwMode="auto">
          <a:xfrm flipV="1">
            <a:off x="5535732" y="2478413"/>
            <a:ext cx="761378" cy="1071179"/>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10" name="AutoShape 63"/>
          <p:cNvCxnSpPr>
            <a:cxnSpLocks noChangeShapeType="1"/>
          </p:cNvCxnSpPr>
          <p:nvPr/>
        </p:nvCxnSpPr>
        <p:spPr bwMode="auto">
          <a:xfrm>
            <a:off x="6491391" y="2289382"/>
            <a:ext cx="1039674" cy="1260210"/>
          </a:xfrm>
          <a:prstGeom prst="bentConnector3">
            <a:avLst>
              <a:gd name="adj1" fmla="val 50000"/>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11" name="AutoShape 64"/>
          <p:cNvCxnSpPr>
            <a:cxnSpLocks noChangeShapeType="1"/>
          </p:cNvCxnSpPr>
          <p:nvPr/>
        </p:nvCxnSpPr>
        <p:spPr bwMode="auto">
          <a:xfrm flipV="1">
            <a:off x="7888125" y="2394399"/>
            <a:ext cx="1013420" cy="1155193"/>
          </a:xfrm>
          <a:prstGeom prst="bentConnector2">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12" name="AutoShape 65"/>
          <p:cNvCxnSpPr>
            <a:cxnSpLocks noChangeShapeType="1"/>
          </p:cNvCxnSpPr>
          <p:nvPr/>
        </p:nvCxnSpPr>
        <p:spPr bwMode="auto">
          <a:xfrm rot="16200000" flipH="1">
            <a:off x="2135790" y="2759335"/>
            <a:ext cx="735123" cy="341308"/>
          </a:xfrm>
          <a:prstGeom prst="bentConnector3">
            <a:avLst>
              <a:gd name="adj1" fmla="val 29523"/>
            </a:avLst>
          </a:prstGeom>
          <a:noFill/>
          <a:ln w="1270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13" name="AutoShape 66"/>
          <p:cNvCxnSpPr>
            <a:cxnSpLocks noChangeShapeType="1"/>
          </p:cNvCxnSpPr>
          <p:nvPr/>
        </p:nvCxnSpPr>
        <p:spPr bwMode="auto">
          <a:xfrm>
            <a:off x="3015311" y="2079347"/>
            <a:ext cx="2331389" cy="2226372"/>
          </a:xfrm>
          <a:prstGeom prst="straightConnector1">
            <a:avLst/>
          </a:prstGeom>
          <a:noFill/>
          <a:ln w="127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414" name="Text Box 67"/>
          <p:cNvSpPr txBox="1">
            <a:spLocks noChangeArrowheads="1"/>
          </p:cNvSpPr>
          <p:nvPr/>
        </p:nvSpPr>
        <p:spPr bwMode="auto">
          <a:xfrm>
            <a:off x="809942" y="1596266"/>
            <a:ext cx="2520421"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en-US" altLang="cs-CZ" sz="1323" b="0" i="0">
                <a:solidFill>
                  <a:schemeClr val="tx1"/>
                </a:solidFill>
              </a:rPr>
              <a:t>Business Glossary &amp; IS Users</a:t>
            </a:r>
          </a:p>
        </p:txBody>
      </p:sp>
    </p:spTree>
    <p:extLst>
      <p:ext uri="{BB962C8B-B14F-4D97-AF65-F5344CB8AC3E}">
        <p14:creationId xmlns:p14="http://schemas.microsoft.com/office/powerpoint/2010/main" val="2086957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r>
              <a:rPr lang="en-US" altLang="cs-CZ" smtClean="0"/>
              <a:t>Case Studies</a:t>
            </a:r>
          </a:p>
        </p:txBody>
      </p:sp>
      <p:sp>
        <p:nvSpPr>
          <p:cNvPr id="102403" name="Rectangle 4"/>
          <p:cNvSpPr>
            <a:spLocks noGrp="1" noChangeArrowheads="1"/>
          </p:cNvSpPr>
          <p:nvPr>
            <p:ph type="subTitle" idx="1"/>
          </p:nvPr>
        </p:nvSpPr>
        <p:spPr bwMode="auto"/>
        <p:txBody>
          <a:bodyPr wrap="square" numCol="1" anchor="t" anchorCtr="0" compatLnSpc="1">
            <a:prstTxWarp prst="textNoShape">
              <a:avLst/>
            </a:prstTxWarp>
          </a:bodyPr>
          <a:lstStyle/>
          <a:p>
            <a:endParaRPr lang="en-GB" altLang="cs-CZ" smtClean="0"/>
          </a:p>
        </p:txBody>
      </p:sp>
    </p:spTree>
    <p:extLst>
      <p:ext uri="{BB962C8B-B14F-4D97-AF65-F5344CB8AC3E}">
        <p14:creationId xmlns:p14="http://schemas.microsoft.com/office/powerpoint/2010/main" val="1647177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A3E71DAD-F805-4DA6-95D9-DD81E9A70A11}"/>
              </a:ext>
            </a:extLst>
          </p:cNvPr>
          <p:cNvSpPr>
            <a:spLocks noGrp="1" noChangeArrowheads="1"/>
          </p:cNvSpPr>
          <p:nvPr>
            <p:ph type="title"/>
          </p:nvPr>
        </p:nvSpPr>
        <p:spPr>
          <a:xfrm>
            <a:off x="557901" y="756126"/>
            <a:ext cx="9425324" cy="700117"/>
          </a:xfrm>
        </p:spPr>
        <p:txBody>
          <a:bodyPr rtlCol="0">
            <a:normAutofit fontScale="90000"/>
          </a:bodyPr>
          <a:lstStyle/>
          <a:p>
            <a:pPr fontAlgn="auto">
              <a:spcAft>
                <a:spcPts val="0"/>
              </a:spcAft>
              <a:defRPr/>
            </a:pPr>
            <a:r>
              <a:rPr lang="en-US" altLang="cs-CZ" i="1"/>
              <a:t>Melbourne Health (MH)</a:t>
            </a:r>
            <a:r>
              <a:rPr lang="en-US" altLang="cs-CZ" sz="3308"/>
              <a:t/>
            </a:r>
            <a:br>
              <a:rPr lang="en-US" altLang="cs-CZ" sz="3308"/>
            </a:br>
            <a:r>
              <a:rPr lang="en-US" altLang="cs-CZ" sz="1654">
                <a:solidFill>
                  <a:srgbClr val="808080"/>
                </a:solidFill>
              </a:rPr>
              <a:t>Advances clinical research with next generation genetic information infrastructure</a:t>
            </a:r>
          </a:p>
        </p:txBody>
      </p:sp>
      <p:sp>
        <p:nvSpPr>
          <p:cNvPr id="104451" name="Rectangle 3"/>
          <p:cNvSpPr>
            <a:spLocks noGrp="1" noChangeArrowheads="1"/>
          </p:cNvSpPr>
          <p:nvPr>
            <p:ph idx="1"/>
          </p:nvPr>
        </p:nvSpPr>
        <p:spPr bwMode="auto">
          <a:xfrm>
            <a:off x="522895" y="2170362"/>
            <a:ext cx="4878065" cy="2282381"/>
          </a:xfrm>
        </p:spPr>
        <p:txBody>
          <a:bodyPr wrap="square" numCol="1" anchor="t" anchorCtr="0" compatLnSpc="1">
            <a:prstTxWarp prst="textNoShape">
              <a:avLst/>
            </a:prstTxWarp>
          </a:bodyPr>
          <a:lstStyle/>
          <a:p>
            <a:r>
              <a:rPr lang="en-US" altLang="cs-CZ" sz="1323"/>
              <a:t>Melbourne Health’s legacy I/T infrastructure had limited ability to access and share medical data.</a:t>
            </a:r>
          </a:p>
          <a:p>
            <a:r>
              <a:rPr lang="en-US" altLang="cs-CZ" sz="1323"/>
              <a:t>Their research data, diagnostic results, and clinical documentation were stored in mixed formats across mixed environments: MS SQL Server, MS Excel and MS Access</a:t>
            </a:r>
          </a:p>
          <a:p>
            <a:r>
              <a:rPr lang="en-US" altLang="cs-CZ" sz="1323"/>
              <a:t>They managed disparate information silos without being able to gain insight and meaning from them – key to unlocking the advancement of medical research and improving treatments.</a:t>
            </a:r>
          </a:p>
        </p:txBody>
      </p:sp>
      <p:sp>
        <p:nvSpPr>
          <p:cNvPr id="417796" name="Rectangle 4">
            <a:extLst>
              <a:ext uri="{FF2B5EF4-FFF2-40B4-BE49-F238E27FC236}">
                <a16:creationId xmlns:a16="http://schemas.microsoft.com/office/drawing/2014/main" id="{6A69CC6B-D66C-49D8-AD21-0399E4752B04}"/>
              </a:ext>
            </a:extLst>
          </p:cNvPr>
          <p:cNvSpPr>
            <a:spLocks noChangeArrowheads="1"/>
          </p:cNvSpPr>
          <p:nvPr/>
        </p:nvSpPr>
        <p:spPr bwMode="auto">
          <a:xfrm>
            <a:off x="5432465" y="1592766"/>
            <a:ext cx="4636524" cy="55361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4453" name="Rectangle 5"/>
          <p:cNvSpPr>
            <a:spLocks noChangeArrowheads="1"/>
          </p:cNvSpPr>
          <p:nvPr/>
        </p:nvSpPr>
        <p:spPr bwMode="auto">
          <a:xfrm>
            <a:off x="578904" y="1763177"/>
            <a:ext cx="4636525" cy="397801"/>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buClrTx/>
              <a:buFontTx/>
              <a:buNone/>
            </a:pPr>
            <a:r>
              <a:rPr lang="en-US" altLang="cs-CZ" sz="1985" i="0"/>
              <a:t> Challenge</a:t>
            </a:r>
          </a:p>
        </p:txBody>
      </p:sp>
      <p:sp>
        <p:nvSpPr>
          <p:cNvPr id="104454" name="Rectangle 6"/>
          <p:cNvSpPr>
            <a:spLocks noChangeArrowheads="1"/>
          </p:cNvSpPr>
          <p:nvPr/>
        </p:nvSpPr>
        <p:spPr bwMode="auto">
          <a:xfrm>
            <a:off x="473886" y="4650527"/>
            <a:ext cx="4872814" cy="23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11" tIns="50406" rIns="100811" bIns="50406"/>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tx1"/>
              </a:buClr>
              <a:buFontTx/>
              <a:buChar char="•"/>
            </a:pPr>
            <a:r>
              <a:rPr lang="en-US" altLang="cs-CZ" sz="1323">
                <a:latin typeface="Arial" panose="020B0604020202020204" pitchFamily="34" charset="0"/>
              </a:rPr>
              <a:t>Melbourne Health is deploying their BioGrid Australia project in 3 phases from 2003-2009 in collaboration with hospitals and research institutes.</a:t>
            </a:r>
          </a:p>
          <a:p>
            <a:pPr eaLnBrk="1" hangingPunct="1">
              <a:lnSpc>
                <a:spcPct val="100000"/>
              </a:lnSpc>
              <a:spcBef>
                <a:spcPct val="35000"/>
              </a:spcBef>
              <a:spcAft>
                <a:spcPct val="15000"/>
              </a:spcAft>
              <a:buClr>
                <a:schemeClr val="tx1"/>
              </a:buClr>
              <a:buFontTx/>
              <a:buChar char="•"/>
            </a:pPr>
            <a:r>
              <a:rPr lang="en-US" altLang="cs-CZ" sz="1323">
                <a:latin typeface="Arial" panose="020B0604020202020204" pitchFamily="34" charset="0"/>
              </a:rPr>
              <a:t>The project utilizes the following key software:</a:t>
            </a:r>
          </a:p>
          <a:p>
            <a:pPr lvl="1" eaLnBrk="1" hangingPunct="1">
              <a:lnSpc>
                <a:spcPct val="100000"/>
              </a:lnSpc>
              <a:spcBef>
                <a:spcPct val="25000"/>
              </a:spcBef>
              <a:spcAft>
                <a:spcPct val="15000"/>
              </a:spcAft>
              <a:buClr>
                <a:srgbClr val="375185"/>
              </a:buClr>
              <a:buFontTx/>
              <a:buChar char="•"/>
            </a:pPr>
            <a:r>
              <a:rPr lang="en-US" altLang="cs-CZ" sz="1323">
                <a:latin typeface="Arial" panose="020B0604020202020204" pitchFamily="34" charset="0"/>
              </a:rPr>
              <a:t>IBM DB2 </a:t>
            </a:r>
            <a:endParaRPr lang="en-US" altLang="cs-CZ" sz="1323">
              <a:solidFill>
                <a:srgbClr val="D71725"/>
              </a:solidFill>
              <a:latin typeface="Arial" panose="020B0604020202020204" pitchFamily="34" charset="0"/>
            </a:endParaRPr>
          </a:p>
          <a:p>
            <a:pPr lvl="1" eaLnBrk="1" hangingPunct="1">
              <a:lnSpc>
                <a:spcPct val="100000"/>
              </a:lnSpc>
              <a:spcBef>
                <a:spcPct val="25000"/>
              </a:spcBef>
              <a:spcAft>
                <a:spcPct val="15000"/>
              </a:spcAft>
              <a:buClr>
                <a:srgbClr val="375185"/>
              </a:buClr>
              <a:buFontTx/>
              <a:buChar char="•"/>
            </a:pPr>
            <a:r>
              <a:rPr lang="en-US" altLang="cs-CZ" sz="1323">
                <a:latin typeface="Arial" panose="020B0604020202020204" pitchFamily="34" charset="0"/>
              </a:rPr>
              <a:t>IBM InfoSphere Information Server: InfoSphere Business Glossary, IBM InfoSphere DataStage, and IBM InfoSphere Federation Server</a:t>
            </a:r>
          </a:p>
          <a:p>
            <a:pPr lvl="1" eaLnBrk="1" hangingPunct="1">
              <a:lnSpc>
                <a:spcPct val="100000"/>
              </a:lnSpc>
              <a:spcBef>
                <a:spcPct val="25000"/>
              </a:spcBef>
              <a:spcAft>
                <a:spcPct val="15000"/>
              </a:spcAft>
              <a:buClr>
                <a:srgbClr val="375185"/>
              </a:buClr>
              <a:buFontTx/>
              <a:buChar char="•"/>
            </a:pPr>
            <a:r>
              <a:rPr lang="en-US" altLang="cs-CZ" sz="1323">
                <a:latin typeface="Arial" panose="020B0604020202020204" pitchFamily="34" charset="0"/>
              </a:rPr>
              <a:t>SAS Enterprise Business Intelligence Server, SAS Web Report Studio, and SAS Enterprise Guide</a:t>
            </a:r>
          </a:p>
        </p:txBody>
      </p:sp>
      <p:grpSp>
        <p:nvGrpSpPr>
          <p:cNvPr id="104455" name="Group 7"/>
          <p:cNvGrpSpPr>
            <a:grpSpLocks/>
          </p:cNvGrpSpPr>
          <p:nvPr/>
        </p:nvGrpSpPr>
        <p:grpSpPr bwMode="auto">
          <a:xfrm>
            <a:off x="533397" y="4200703"/>
            <a:ext cx="4654028" cy="407819"/>
            <a:chOff x="199" y="917"/>
            <a:chExt cx="2681" cy="233"/>
          </a:xfrm>
        </p:grpSpPr>
        <p:sp>
          <p:nvSpPr>
            <p:cNvPr id="417800" name="Rectangle 8">
              <a:extLst>
                <a:ext uri="{FF2B5EF4-FFF2-40B4-BE49-F238E27FC236}">
                  <a16:creationId xmlns:a16="http://schemas.microsoft.com/office/drawing/2014/main" id="{C6A527C2-A75E-49C7-9639-6D482842F663}"/>
                </a:ext>
              </a:extLst>
            </p:cNvPr>
            <p:cNvSpPr>
              <a:spLocks noChangeArrowheads="1"/>
            </p:cNvSpPr>
            <p:nvPr/>
          </p:nvSpPr>
          <p:spPr bwMode="auto">
            <a:xfrm>
              <a:off x="199" y="926"/>
              <a:ext cx="2681" cy="211"/>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04461" name="Text Box 9"/>
            <p:cNvSpPr txBox="1">
              <a:spLocks noChangeArrowheads="1"/>
            </p:cNvSpPr>
            <p:nvPr/>
          </p:nvSpPr>
          <p:spPr bwMode="auto">
            <a:xfrm>
              <a:off x="246" y="917"/>
              <a:ext cx="1992"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400" rIns="100794" bIns="50400">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buClrTx/>
                <a:buFontTx/>
                <a:buNone/>
              </a:pPr>
              <a:r>
                <a:rPr lang="en-US" altLang="cs-CZ" sz="1985" i="0"/>
                <a:t>Solution</a:t>
              </a:r>
              <a:endParaRPr lang="en-US" altLang="cs-CZ" sz="1985" b="0" i="0"/>
            </a:p>
          </p:txBody>
        </p:sp>
      </p:grpSp>
      <p:sp>
        <p:nvSpPr>
          <p:cNvPr id="104456" name="Text Box 10"/>
          <p:cNvSpPr txBox="1">
            <a:spLocks noChangeArrowheads="1"/>
          </p:cNvSpPr>
          <p:nvPr/>
        </p:nvSpPr>
        <p:spPr bwMode="auto">
          <a:xfrm>
            <a:off x="5598742" y="2352393"/>
            <a:ext cx="1358227" cy="40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400" rIns="100794" bIns="50400">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buClrTx/>
              <a:buFontTx/>
              <a:buNone/>
            </a:pPr>
            <a:r>
              <a:rPr lang="en-US" altLang="cs-CZ" sz="1985" i="0"/>
              <a:t>Benefits</a:t>
            </a:r>
            <a:endParaRPr lang="en-US" altLang="cs-CZ" sz="1985" b="0" i="0"/>
          </a:p>
        </p:txBody>
      </p:sp>
      <p:sp>
        <p:nvSpPr>
          <p:cNvPr id="104457" name="Rectangle 11"/>
          <p:cNvSpPr>
            <a:spLocks noChangeArrowheads="1"/>
          </p:cNvSpPr>
          <p:nvPr/>
        </p:nvSpPr>
        <p:spPr bwMode="auto">
          <a:xfrm>
            <a:off x="5514728" y="2856477"/>
            <a:ext cx="4452743" cy="35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11" tIns="50406" rIns="100811" bIns="50406"/>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chemeClr val="bg1"/>
              </a:buClr>
              <a:buFontTx/>
              <a:buChar char="•"/>
            </a:pPr>
            <a:r>
              <a:rPr lang="en-US" altLang="cs-CZ" sz="1323">
                <a:solidFill>
                  <a:schemeClr val="bg1"/>
                </a:solidFill>
                <a:latin typeface="Arial" panose="020B0604020202020204" pitchFamily="34" charset="0"/>
              </a:rPr>
              <a:t>The BioGrid Austalia virtual platform currently links research databases across 16 organizations. A world’s first and milestone achievement for the research community.</a:t>
            </a:r>
          </a:p>
          <a:p>
            <a:pPr eaLnBrk="1" hangingPunct="1">
              <a:lnSpc>
                <a:spcPct val="100000"/>
              </a:lnSpc>
              <a:spcBef>
                <a:spcPct val="35000"/>
              </a:spcBef>
              <a:spcAft>
                <a:spcPct val="15000"/>
              </a:spcAft>
              <a:buClr>
                <a:schemeClr val="bg1"/>
              </a:buClr>
              <a:buFontTx/>
              <a:buChar char="•"/>
            </a:pPr>
            <a:r>
              <a:rPr lang="en-US" altLang="cs-CZ" sz="1323">
                <a:solidFill>
                  <a:schemeClr val="bg1"/>
                </a:solidFill>
                <a:latin typeface="Arial" panose="020B0604020202020204" pitchFamily="34" charset="0"/>
              </a:rPr>
              <a:t>BioGrid provides access to a comprehensive set of research data which ultimately leads to improved research accuracy and treatment quality, by:</a:t>
            </a:r>
          </a:p>
          <a:p>
            <a:pPr lvl="1" eaLnBrk="1" hangingPunct="1">
              <a:lnSpc>
                <a:spcPct val="100000"/>
              </a:lnSpc>
              <a:spcBef>
                <a:spcPct val="25000"/>
              </a:spcBef>
              <a:spcAft>
                <a:spcPct val="15000"/>
              </a:spcAft>
              <a:buClr>
                <a:schemeClr val="bg1"/>
              </a:buClr>
              <a:buFontTx/>
              <a:buChar char="•"/>
            </a:pPr>
            <a:r>
              <a:rPr lang="en-US" altLang="cs-CZ" sz="1323">
                <a:solidFill>
                  <a:schemeClr val="bg1"/>
                </a:solidFill>
                <a:latin typeface="Arial" panose="020B0604020202020204" pitchFamily="34" charset="0"/>
              </a:rPr>
              <a:t>Linking data across disparate clinical and    biomedical data sources within and across institutions</a:t>
            </a:r>
          </a:p>
          <a:p>
            <a:pPr lvl="1" eaLnBrk="1" hangingPunct="1">
              <a:lnSpc>
                <a:spcPct val="100000"/>
              </a:lnSpc>
              <a:spcBef>
                <a:spcPct val="25000"/>
              </a:spcBef>
              <a:spcAft>
                <a:spcPct val="15000"/>
              </a:spcAft>
              <a:buClr>
                <a:schemeClr val="bg1"/>
              </a:buClr>
              <a:buFontTx/>
              <a:buChar char="•"/>
            </a:pPr>
            <a:r>
              <a:rPr lang="en-US" altLang="cs-CZ" sz="1323">
                <a:solidFill>
                  <a:schemeClr val="bg1"/>
                </a:solidFill>
                <a:latin typeface="Arial" panose="020B0604020202020204" pitchFamily="34" charset="0"/>
              </a:rPr>
              <a:t>Linking patient/subject records by assigning data Unique Subject Identifiers (USI’s)</a:t>
            </a:r>
          </a:p>
          <a:p>
            <a:pPr lvl="1" eaLnBrk="1" hangingPunct="1">
              <a:lnSpc>
                <a:spcPct val="100000"/>
              </a:lnSpc>
              <a:spcBef>
                <a:spcPct val="25000"/>
              </a:spcBef>
              <a:spcAft>
                <a:spcPct val="15000"/>
              </a:spcAft>
              <a:buClr>
                <a:schemeClr val="bg1"/>
              </a:buClr>
              <a:buFontTx/>
              <a:buChar char="•"/>
            </a:pPr>
            <a:r>
              <a:rPr lang="en-US" altLang="cs-CZ" sz="1323">
                <a:solidFill>
                  <a:schemeClr val="bg1"/>
                </a:solidFill>
                <a:latin typeface="Arial" panose="020B0604020202020204" pitchFamily="34" charset="0"/>
              </a:rPr>
              <a:t>Providing a uniform interface and access mechanism</a:t>
            </a:r>
          </a:p>
          <a:p>
            <a:pPr eaLnBrk="1" hangingPunct="1">
              <a:lnSpc>
                <a:spcPct val="100000"/>
              </a:lnSpc>
              <a:spcBef>
                <a:spcPct val="35000"/>
              </a:spcBef>
              <a:spcAft>
                <a:spcPct val="15000"/>
              </a:spcAft>
              <a:buClr>
                <a:schemeClr val="bg1"/>
              </a:buClr>
              <a:buFontTx/>
              <a:buChar char="•"/>
            </a:pPr>
            <a:r>
              <a:rPr lang="en-US" altLang="cs-CZ" sz="1323">
                <a:solidFill>
                  <a:schemeClr val="bg1"/>
                </a:solidFill>
                <a:latin typeface="Arial" panose="020B0604020202020204" pitchFamily="34" charset="0"/>
              </a:rPr>
              <a:t>BioGrid is a building block of a larger national grid initiative to share research data for the priority disease group of cancer.</a:t>
            </a:r>
          </a:p>
        </p:txBody>
      </p:sp>
      <p:pic>
        <p:nvPicPr>
          <p:cNvPr id="104458" name="Picture 12" descr="Melbourne Health Logo"/>
          <p:cNvPicPr>
            <a:picLocks noChangeAspect="1" noChangeArrowheads="1"/>
          </p:cNvPicPr>
          <p:nvPr/>
        </p:nvPicPr>
        <p:blipFill>
          <a:blip r:embed="rId3" cstate="print">
            <a:extLst>
              <a:ext uri="{28A0092B-C50C-407E-A947-70E740481C1C}">
                <a14:useLocalDpi xmlns:a14="http://schemas.microsoft.com/office/drawing/2010/main" val="0"/>
              </a:ext>
            </a:extLst>
          </a:blip>
          <a:srcRect l="25388" t="20737" r="21156" b="18433"/>
          <a:stretch>
            <a:fillRect/>
          </a:stretch>
        </p:blipFill>
        <p:spPr bwMode="auto">
          <a:xfrm>
            <a:off x="8455219" y="1680280"/>
            <a:ext cx="1507002" cy="10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9" name="Rectangle 13"/>
          <p:cNvSpPr>
            <a:spLocks noChangeArrowheads="1"/>
          </p:cNvSpPr>
          <p:nvPr/>
        </p:nvSpPr>
        <p:spPr bwMode="auto">
          <a:xfrm>
            <a:off x="3781696" y="7263713"/>
            <a:ext cx="2895472"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777777">
                    <a:alpha val="5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APPROVED FOR EXTERNAL USE</a:t>
            </a:r>
          </a:p>
        </p:txBody>
      </p:sp>
    </p:spTree>
    <p:extLst>
      <p:ext uri="{BB962C8B-B14F-4D97-AF65-F5344CB8AC3E}">
        <p14:creationId xmlns:p14="http://schemas.microsoft.com/office/powerpoint/2010/main" val="285152487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4DF18233-9B8A-4859-A298-A364C2A97792}"/>
              </a:ext>
            </a:extLst>
          </p:cNvPr>
          <p:cNvSpPr>
            <a:spLocks noGrp="1" noChangeArrowheads="1"/>
          </p:cNvSpPr>
          <p:nvPr>
            <p:ph type="title"/>
          </p:nvPr>
        </p:nvSpPr>
        <p:spPr>
          <a:xfrm>
            <a:off x="454634" y="878647"/>
            <a:ext cx="9091018" cy="549592"/>
          </a:xfrm>
        </p:spPr>
        <p:txBody>
          <a:bodyPr rtlCol="0">
            <a:normAutofit fontScale="90000"/>
          </a:bodyPr>
          <a:lstStyle/>
          <a:p>
            <a:pPr fontAlgn="auto">
              <a:spcAft>
                <a:spcPts val="0"/>
              </a:spcAft>
              <a:defRPr/>
            </a:pPr>
            <a:r>
              <a:rPr lang="en-US" altLang="cs-CZ" i="1"/>
              <a:t>Melbourne Health</a:t>
            </a:r>
            <a:br>
              <a:rPr lang="en-US" altLang="cs-CZ" i="1"/>
            </a:br>
            <a:r>
              <a:rPr lang="en-US" altLang="cs-CZ" sz="2205">
                <a:solidFill>
                  <a:srgbClr val="808080"/>
                </a:solidFill>
              </a:rPr>
              <a:t>Screenshot: BioGrid Australia</a:t>
            </a:r>
          </a:p>
        </p:txBody>
      </p:sp>
      <p:sp>
        <p:nvSpPr>
          <p:cNvPr id="106499" name="Rectangle 3"/>
          <p:cNvSpPr>
            <a:spLocks noChangeArrowheads="1"/>
          </p:cNvSpPr>
          <p:nvPr/>
        </p:nvSpPr>
        <p:spPr bwMode="auto">
          <a:xfrm>
            <a:off x="3781696" y="7263713"/>
            <a:ext cx="2895472"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777777">
                    <a:alpha val="5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APPROVED FOR EXTERNAL USE</a:t>
            </a:r>
          </a:p>
        </p:txBody>
      </p:sp>
      <p:grpSp>
        <p:nvGrpSpPr>
          <p:cNvPr id="106500" name="Group 4"/>
          <p:cNvGrpSpPr>
            <a:grpSpLocks/>
          </p:cNvGrpSpPr>
          <p:nvPr/>
        </p:nvGrpSpPr>
        <p:grpSpPr bwMode="auto">
          <a:xfrm>
            <a:off x="811694" y="1664529"/>
            <a:ext cx="8683199" cy="5140608"/>
            <a:chOff x="289" y="877"/>
            <a:chExt cx="4961" cy="2937"/>
          </a:xfrm>
        </p:grpSpPr>
        <p:pic>
          <p:nvPicPr>
            <p:cNvPr id="106501" name="Picture 5" descr="Business Glossary Bio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 y="877"/>
              <a:ext cx="4961" cy="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Bio gri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 y="1064"/>
              <a:ext cx="5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0010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body" sz="half" idx="4294967295"/>
          </p:nvPr>
        </p:nvSpPr>
        <p:spPr bwMode="auto">
          <a:xfrm>
            <a:off x="6053818" y="1160444"/>
            <a:ext cx="4333724" cy="5845976"/>
          </a:xfrm>
          <a:noFill/>
          <a:ln>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51225" tIns="151225" rIns="151225" bIns="151225" numCol="1" anchor="t" anchorCtr="0" compatLnSpc="1">
            <a:prstTxWarp prst="textNoShape">
              <a:avLst/>
            </a:prstTxWarp>
          </a:bodyPr>
          <a:lstStyle/>
          <a:p>
            <a:pPr>
              <a:buFontTx/>
              <a:buNone/>
            </a:pPr>
            <a:r>
              <a:rPr lang="en-US" altLang="cs-CZ" sz="1764">
                <a:solidFill>
                  <a:srgbClr val="A50021"/>
                </a:solidFill>
              </a:rPr>
              <a:t>MetaData is what describes, defines, &amp; inter-relates your key information assets</a:t>
            </a:r>
          </a:p>
          <a:p>
            <a:pPr>
              <a:buFontTx/>
              <a:buNone/>
            </a:pPr>
            <a:endParaRPr lang="en-US" altLang="cs-CZ" sz="1764">
              <a:solidFill>
                <a:schemeClr val="accent2"/>
              </a:solidFill>
            </a:endParaRPr>
          </a:p>
          <a:p>
            <a:r>
              <a:rPr lang="en-US" altLang="cs-CZ" sz="1764"/>
              <a:t>“</a:t>
            </a:r>
            <a:r>
              <a:rPr lang="en-US" altLang="cs-CZ" sz="1764">
                <a:solidFill>
                  <a:schemeClr val="accent2"/>
                </a:solidFill>
              </a:rPr>
              <a:t>Social Security Number</a:t>
            </a:r>
            <a:r>
              <a:rPr lang="en-US" altLang="cs-CZ" sz="1764"/>
              <a:t>:  a unique identification number issued to citizens, permanent residents, and temporary (working) residents by the US Government ...”</a:t>
            </a:r>
          </a:p>
          <a:p>
            <a:r>
              <a:rPr lang="en-US" altLang="cs-CZ" sz="1764"/>
              <a:t>pic XXX-XX-XXXX</a:t>
            </a:r>
          </a:p>
          <a:p>
            <a:endParaRPr lang="en-US" altLang="cs-CZ" sz="1764"/>
          </a:p>
          <a:p>
            <a:r>
              <a:rPr lang="en-US" altLang="cs-CZ" sz="1764"/>
              <a:t>“</a:t>
            </a:r>
            <a:r>
              <a:rPr lang="en-US" altLang="cs-CZ" sz="1764">
                <a:solidFill>
                  <a:schemeClr val="accent2"/>
                </a:solidFill>
              </a:rPr>
              <a:t>Profit Amount</a:t>
            </a:r>
            <a:r>
              <a:rPr lang="en-US" altLang="cs-CZ" sz="1764"/>
              <a:t>:  a currency value that is calculated by combining data from the Customer Master database and Wholesale Inventory applications . . .”</a:t>
            </a:r>
          </a:p>
          <a:p>
            <a:r>
              <a:rPr lang="en-US" altLang="cs-CZ" sz="1764"/>
              <a:t>Calculation included on        Monthly Report</a:t>
            </a:r>
          </a:p>
        </p:txBody>
      </p:sp>
      <p:sp>
        <p:nvSpPr>
          <p:cNvPr id="16387" name="Rectangle 2"/>
          <p:cNvSpPr>
            <a:spLocks noGrp="1" noChangeArrowheads="1"/>
          </p:cNvSpPr>
          <p:nvPr>
            <p:ph type="title" idx="4294967295"/>
          </p:nvPr>
        </p:nvSpPr>
        <p:spPr>
          <a:xfrm>
            <a:off x="305859" y="588098"/>
            <a:ext cx="9091018" cy="549592"/>
          </a:xfrm>
        </p:spPr>
        <p:txBody>
          <a:bodyPr/>
          <a:lstStyle/>
          <a:p>
            <a:r>
              <a:rPr lang="en-US" altLang="cs-CZ" sz="2646"/>
              <a:t>Let’s put Metadata to an Example</a:t>
            </a:r>
          </a:p>
        </p:txBody>
      </p:sp>
      <p:sp>
        <p:nvSpPr>
          <p:cNvPr id="16388" name="Rectangle 4"/>
          <p:cNvSpPr>
            <a:spLocks noGrp="1" noChangeArrowheads="1"/>
          </p:cNvSpPr>
          <p:nvPr>
            <p:ph type="body" sz="half" idx="4294967295"/>
          </p:nvPr>
        </p:nvSpPr>
        <p:spPr bwMode="auto">
          <a:xfrm>
            <a:off x="305859" y="1160444"/>
            <a:ext cx="4535008" cy="5845976"/>
          </a:xfrm>
          <a:noFill/>
          <a:ln>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51225" tIns="151225" rIns="151225" bIns="151225" numCol="1" anchor="t" anchorCtr="0" compatLnSpc="1">
            <a:prstTxWarp prst="textNoShape">
              <a:avLst/>
            </a:prstTxWarp>
          </a:bodyPr>
          <a:lstStyle/>
          <a:p>
            <a:pPr>
              <a:spcBef>
                <a:spcPct val="100000"/>
              </a:spcBef>
              <a:buFontTx/>
              <a:buNone/>
            </a:pPr>
            <a:r>
              <a:rPr lang="en-US" altLang="cs-CZ" sz="1985">
                <a:solidFill>
                  <a:schemeClr val="accent2"/>
                </a:solidFill>
              </a:rPr>
              <a:t>Suppose you have these items of “data”</a:t>
            </a:r>
          </a:p>
          <a:p>
            <a:pPr>
              <a:spcBef>
                <a:spcPct val="100000"/>
              </a:spcBef>
              <a:buFontTx/>
              <a:buNone/>
            </a:pPr>
            <a:endParaRPr lang="en-US" altLang="cs-CZ" smtClean="0">
              <a:solidFill>
                <a:schemeClr val="bg2"/>
              </a:solidFill>
            </a:endParaRPr>
          </a:p>
          <a:p>
            <a:pPr>
              <a:spcBef>
                <a:spcPct val="100000"/>
              </a:spcBef>
            </a:pPr>
            <a:r>
              <a:rPr lang="en-US" altLang="cs-CZ" sz="2205"/>
              <a:t>552-90-3456</a:t>
            </a:r>
          </a:p>
          <a:p>
            <a:pPr>
              <a:spcBef>
                <a:spcPct val="100000"/>
              </a:spcBef>
              <a:buFontTx/>
              <a:buNone/>
            </a:pPr>
            <a:endParaRPr lang="en-US" altLang="cs-CZ" sz="2205"/>
          </a:p>
          <a:p>
            <a:pPr>
              <a:spcBef>
                <a:spcPct val="100000"/>
              </a:spcBef>
              <a:buFontTx/>
              <a:buNone/>
            </a:pPr>
            <a:endParaRPr lang="en-US" altLang="cs-CZ" sz="2205"/>
          </a:p>
          <a:p>
            <a:pPr>
              <a:spcBef>
                <a:spcPct val="100000"/>
              </a:spcBef>
            </a:pPr>
            <a:r>
              <a:rPr lang="en-US" altLang="cs-CZ" sz="2205"/>
              <a:t>$233,567.00</a:t>
            </a:r>
          </a:p>
        </p:txBody>
      </p:sp>
      <p:sp>
        <p:nvSpPr>
          <p:cNvPr id="264197" name="Line 6">
            <a:extLst>
              <a:ext uri="{FF2B5EF4-FFF2-40B4-BE49-F238E27FC236}">
                <a16:creationId xmlns:a16="http://schemas.microsoft.com/office/drawing/2014/main" id="{BEDF5A22-105C-4CE0-B28C-465A8D861B06}"/>
              </a:ext>
            </a:extLst>
          </p:cNvPr>
          <p:cNvSpPr>
            <a:spLocks noChangeShapeType="1"/>
          </p:cNvSpPr>
          <p:nvPr/>
        </p:nvSpPr>
        <p:spPr bwMode="auto">
          <a:xfrm flipV="1">
            <a:off x="3246349" y="2856477"/>
            <a:ext cx="2436407" cy="21178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4198" name="Line 7">
            <a:extLst>
              <a:ext uri="{FF2B5EF4-FFF2-40B4-BE49-F238E27FC236}">
                <a16:creationId xmlns:a16="http://schemas.microsoft.com/office/drawing/2014/main" id="{993A879F-7267-448F-B043-78FBA0CE5CC4}"/>
              </a:ext>
            </a:extLst>
          </p:cNvPr>
          <p:cNvSpPr>
            <a:spLocks noChangeShapeType="1"/>
          </p:cNvSpPr>
          <p:nvPr/>
        </p:nvSpPr>
        <p:spPr bwMode="auto">
          <a:xfrm>
            <a:off x="3246350" y="3276548"/>
            <a:ext cx="2341891" cy="99241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4199" name="Line 8">
            <a:extLst>
              <a:ext uri="{FF2B5EF4-FFF2-40B4-BE49-F238E27FC236}">
                <a16:creationId xmlns:a16="http://schemas.microsoft.com/office/drawing/2014/main" id="{94D436EB-39CE-4C23-B36C-2A6A2C56E0A2}"/>
              </a:ext>
            </a:extLst>
          </p:cNvPr>
          <p:cNvSpPr>
            <a:spLocks noChangeShapeType="1"/>
          </p:cNvSpPr>
          <p:nvPr/>
        </p:nvSpPr>
        <p:spPr bwMode="auto">
          <a:xfrm flipV="1">
            <a:off x="3246350" y="5040842"/>
            <a:ext cx="2422404" cy="316803"/>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64200" name="Line 9">
            <a:extLst>
              <a:ext uri="{FF2B5EF4-FFF2-40B4-BE49-F238E27FC236}">
                <a16:creationId xmlns:a16="http://schemas.microsoft.com/office/drawing/2014/main" id="{0ACC6038-E2C8-4DD7-AD4F-DC16DF1C6DFE}"/>
              </a:ext>
            </a:extLst>
          </p:cNvPr>
          <p:cNvSpPr>
            <a:spLocks noChangeShapeType="1"/>
          </p:cNvSpPr>
          <p:nvPr/>
        </p:nvSpPr>
        <p:spPr bwMode="auto">
          <a:xfrm>
            <a:off x="3162336" y="5628940"/>
            <a:ext cx="2462662" cy="833139"/>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pic>
        <p:nvPicPr>
          <p:cNvPr id="16393" name="Picture 11" descr="Ssi_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3247" y="3780631"/>
            <a:ext cx="1289966" cy="82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91613"/>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FBDD82F1-4160-463D-B683-B9D2A7456FF3}"/>
              </a:ext>
            </a:extLst>
          </p:cNvPr>
          <p:cNvSpPr>
            <a:spLocks noGrp="1" noChangeArrowheads="1"/>
          </p:cNvSpPr>
          <p:nvPr>
            <p:ph type="title"/>
          </p:nvPr>
        </p:nvSpPr>
        <p:spPr>
          <a:xfrm>
            <a:off x="454634" y="962661"/>
            <a:ext cx="9091018" cy="549592"/>
          </a:xfrm>
        </p:spPr>
        <p:txBody>
          <a:bodyPr rtlCol="0">
            <a:normAutofit fontScale="90000"/>
          </a:bodyPr>
          <a:lstStyle/>
          <a:p>
            <a:pPr fontAlgn="auto">
              <a:spcAft>
                <a:spcPts val="0"/>
              </a:spcAft>
              <a:defRPr/>
            </a:pPr>
            <a:r>
              <a:rPr lang="en-US" altLang="cs-CZ" i="1"/>
              <a:t>Melbourne Health</a:t>
            </a:r>
            <a:r>
              <a:rPr lang="en-US" altLang="cs-CZ"/>
              <a:t/>
            </a:r>
            <a:br>
              <a:rPr lang="en-US" altLang="cs-CZ"/>
            </a:br>
            <a:r>
              <a:rPr lang="en-US" altLang="cs-CZ" sz="2426">
                <a:solidFill>
                  <a:srgbClr val="808080"/>
                </a:solidFill>
              </a:rPr>
              <a:t>Client Quotes</a:t>
            </a:r>
          </a:p>
        </p:txBody>
      </p:sp>
      <p:sp>
        <p:nvSpPr>
          <p:cNvPr id="108547" name="Rectangle 3"/>
          <p:cNvSpPr>
            <a:spLocks noGrp="1" noChangeArrowheads="1"/>
          </p:cNvSpPr>
          <p:nvPr>
            <p:ph idx="1"/>
          </p:nvPr>
        </p:nvSpPr>
        <p:spPr bwMode="auto">
          <a:xfrm>
            <a:off x="571903" y="1727539"/>
            <a:ext cx="9425324" cy="5278881"/>
          </a:xfrm>
        </p:spPr>
        <p:txBody>
          <a:bodyPr wrap="square" numCol="1" anchor="t" anchorCtr="0" compatLnSpc="1">
            <a:prstTxWarp prst="textNoShape">
              <a:avLst/>
            </a:prstTxWarp>
          </a:bodyPr>
          <a:lstStyle/>
          <a:p>
            <a:pPr>
              <a:buFontTx/>
              <a:buNone/>
            </a:pPr>
            <a:r>
              <a:rPr lang="en-US" altLang="cs-CZ" sz="1985"/>
              <a:t>  </a:t>
            </a:r>
            <a:r>
              <a:rPr lang="en-US" altLang="cs-CZ" sz="1874"/>
              <a:t>"At this stage, our researchers are already able to carry out previously impossible studies to stratify patients by genetic types. Researchers are already seeing the initial fruits of collaboration, which will stimulate further cooperation as BioGrid is expanded. Ultimately, BioGrid equips us with capabilities to accelerate clinical research through collaboration.“</a:t>
            </a:r>
            <a:endParaRPr lang="en-US" altLang="cs-CZ" sz="1874" i="1"/>
          </a:p>
          <a:p>
            <a:pPr>
              <a:buFontTx/>
              <a:buNone/>
            </a:pPr>
            <a:r>
              <a:rPr lang="en-US" altLang="cs-CZ" sz="1874" i="1"/>
              <a:t>  – Robert Merriel, Director of Business Development, Melbourne Health</a:t>
            </a:r>
            <a:endParaRPr lang="en-US" altLang="cs-CZ" sz="1874"/>
          </a:p>
          <a:p>
            <a:pPr>
              <a:buFontTx/>
              <a:buNone/>
            </a:pPr>
            <a:r>
              <a:rPr lang="en-US" altLang="cs-CZ" sz="1874" i="1"/>
              <a:t>	</a:t>
            </a:r>
            <a:endParaRPr lang="en-US" altLang="cs-CZ" sz="1874" i="1">
              <a:solidFill>
                <a:srgbClr val="D71725"/>
              </a:solidFill>
            </a:endParaRPr>
          </a:p>
          <a:p>
            <a:pPr>
              <a:buFontTx/>
              <a:buNone/>
            </a:pPr>
            <a:r>
              <a:rPr lang="en-US" altLang="cs-CZ" sz="1874"/>
              <a:t>	“IBM InfoSphere Information Server is a key toolset for our multi-phase, multi-year Molecular Medicine Informatics Model project. We are leveraging the capabilities of InfoSphere Business Glossary, a module of IBM InfoSphere Information Server, to share information about the business and technical metadata stored in our research repositories so that users can have the relevant information at their fingertips.” </a:t>
            </a:r>
          </a:p>
          <a:p>
            <a:pPr>
              <a:buFontTx/>
              <a:buNone/>
            </a:pPr>
            <a:r>
              <a:rPr lang="en-US" altLang="cs-CZ" sz="1874"/>
              <a:t>	</a:t>
            </a:r>
            <a:r>
              <a:rPr lang="en-US" altLang="cs-CZ" sz="1874" i="1"/>
              <a:t>– Robert Merriel, Director of Business Development, Melbourne Health</a:t>
            </a:r>
          </a:p>
          <a:p>
            <a:pPr>
              <a:buFontTx/>
              <a:buNone/>
            </a:pPr>
            <a:endParaRPr lang="en-US" altLang="cs-CZ" sz="1874"/>
          </a:p>
        </p:txBody>
      </p:sp>
      <p:sp>
        <p:nvSpPr>
          <p:cNvPr id="108548" name="Rectangle 4"/>
          <p:cNvSpPr>
            <a:spLocks noChangeArrowheads="1"/>
          </p:cNvSpPr>
          <p:nvPr/>
        </p:nvSpPr>
        <p:spPr bwMode="auto">
          <a:xfrm>
            <a:off x="3781696" y="7263713"/>
            <a:ext cx="2895472"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777777">
                    <a:alpha val="50195"/>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en-US" altLang="cs-CZ" sz="1323" i="0">
                <a:solidFill>
                  <a:schemeClr val="tx1"/>
                </a:solidFill>
              </a:rPr>
              <a:t>APPROVED FOR EXTERNAL USE</a:t>
            </a:r>
          </a:p>
        </p:txBody>
      </p:sp>
    </p:spTree>
    <p:extLst>
      <p:ext uri="{BB962C8B-B14F-4D97-AF65-F5344CB8AC3E}">
        <p14:creationId xmlns:p14="http://schemas.microsoft.com/office/powerpoint/2010/main" val="35179037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57900" y="1596266"/>
            <a:ext cx="7561263" cy="52758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34925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25000"/>
              </a:spcBef>
              <a:spcAft>
                <a:spcPct val="15000"/>
              </a:spcAft>
            </a:pPr>
            <a:r>
              <a:rPr lang="en-US" altLang="cs-CZ" sz="1764" i="0">
                <a:solidFill>
                  <a:schemeClr val="tx2"/>
                </a:solidFill>
              </a:rPr>
              <a:t>Business challenge  </a:t>
            </a:r>
            <a:endParaRPr lang="en-US" altLang="cs-CZ" sz="992" i="0">
              <a:solidFill>
                <a:schemeClr val="tx2"/>
              </a:solidFill>
            </a:endParaRPr>
          </a:p>
          <a:p>
            <a:pPr eaLnBrk="1" hangingPunct="1">
              <a:spcBef>
                <a:spcPct val="25000"/>
              </a:spcBef>
              <a:spcAft>
                <a:spcPct val="15000"/>
              </a:spcAft>
              <a:buClr>
                <a:schemeClr val="accent1"/>
              </a:buClr>
            </a:pPr>
            <a:r>
              <a:rPr lang="en-US" altLang="cs-CZ" sz="1544" b="0" i="0">
                <a:solidFill>
                  <a:schemeClr val="tx1"/>
                </a:solidFill>
              </a:rPr>
              <a:t>Business intelligence reports are used to make some of this company's important business decisions.  Understanding how these reports are created to ensure validity is a must have requirement.  Today, when errors or questions about reports come up, a manual , time consuming, and error prone discovery process is completed by DataStage Developers to track the lineage of the BI report field in question.  </a:t>
            </a:r>
          </a:p>
          <a:p>
            <a:pPr eaLnBrk="1" hangingPunct="1">
              <a:spcBef>
                <a:spcPct val="25000"/>
              </a:spcBef>
              <a:spcAft>
                <a:spcPct val="15000"/>
              </a:spcAft>
              <a:buClr>
                <a:schemeClr val="accent1"/>
              </a:buClr>
            </a:pPr>
            <a:r>
              <a:rPr lang="en-US" altLang="cs-CZ" sz="1764" i="0">
                <a:solidFill>
                  <a:schemeClr val="tx2"/>
                </a:solidFill>
              </a:rPr>
              <a:t>Solution</a:t>
            </a:r>
          </a:p>
          <a:p>
            <a:pPr eaLnBrk="1" hangingPunct="1">
              <a:spcBef>
                <a:spcPct val="25000"/>
              </a:spcBef>
              <a:spcAft>
                <a:spcPct val="15000"/>
              </a:spcAft>
              <a:buClr>
                <a:schemeClr val="accent1"/>
              </a:buClr>
            </a:pPr>
            <a:r>
              <a:rPr lang="en-US" altLang="cs-CZ" sz="1544" b="0" i="0">
                <a:solidFill>
                  <a:schemeClr val="tx1"/>
                </a:solidFill>
              </a:rPr>
              <a:t>As a long-time DataStage user, this Customer saw immediate value in leveraging the Metadata Workbench to better understand lineage and impact analysis across thousands of DataStage jobs.  The capabilities of the Metadata Workbench could be used in place of tedious and error prone documentation currently used to trouble shoot errors or questions about business intelligence reports.  In addition, the creators of BI reports saw value in accessing the Metadata Workbench on their own to do their own research about reports in question.  </a:t>
            </a:r>
            <a:endParaRPr lang="en-US" altLang="cs-CZ" sz="1764" i="0">
              <a:solidFill>
                <a:schemeClr val="tx2"/>
              </a:solidFill>
            </a:endParaRPr>
          </a:p>
          <a:p>
            <a:pPr eaLnBrk="1" hangingPunct="1">
              <a:spcBef>
                <a:spcPct val="25000"/>
              </a:spcBef>
              <a:spcAft>
                <a:spcPct val="15000"/>
              </a:spcAft>
              <a:buClr>
                <a:schemeClr val="accent1"/>
              </a:buClr>
            </a:pPr>
            <a:r>
              <a:rPr lang="en-US" altLang="cs-CZ" sz="1764" i="0">
                <a:solidFill>
                  <a:schemeClr val="tx2"/>
                </a:solidFill>
              </a:rPr>
              <a:t>Benefits  </a:t>
            </a:r>
          </a:p>
          <a:p>
            <a:pPr lvl="1" eaLnBrk="1" hangingPunct="1">
              <a:spcBef>
                <a:spcPct val="50000"/>
              </a:spcBef>
              <a:buClr>
                <a:schemeClr val="accent1"/>
              </a:buClr>
              <a:buFont typeface="Wingdings" panose="05000000000000000000" pitchFamily="2" charset="2"/>
              <a:buChar char="§"/>
            </a:pPr>
            <a:r>
              <a:rPr lang="en-US" altLang="cs-CZ" sz="1544" b="0" i="0">
                <a:solidFill>
                  <a:schemeClr val="tx1"/>
                </a:solidFill>
              </a:rPr>
              <a:t>  Improved TRUST in BI reports</a:t>
            </a:r>
          </a:p>
          <a:p>
            <a:pPr lvl="1" eaLnBrk="1" hangingPunct="1">
              <a:spcBef>
                <a:spcPct val="50000"/>
              </a:spcBef>
              <a:buClr>
                <a:schemeClr val="accent1"/>
              </a:buClr>
              <a:buFont typeface="Wingdings" panose="05000000000000000000" pitchFamily="2" charset="2"/>
              <a:buChar char="§"/>
            </a:pPr>
            <a:r>
              <a:rPr lang="en-US" altLang="cs-CZ" sz="1544" b="0" i="0">
                <a:solidFill>
                  <a:schemeClr val="tx1"/>
                </a:solidFill>
              </a:rPr>
              <a:t>  Time saved to do manual troubleshooting of errors in BI reports</a:t>
            </a:r>
          </a:p>
          <a:p>
            <a:pPr lvl="1" eaLnBrk="1" hangingPunct="1">
              <a:spcBef>
                <a:spcPct val="50000"/>
              </a:spcBef>
              <a:buClr>
                <a:schemeClr val="accent1"/>
              </a:buClr>
              <a:buFont typeface="Wingdings" panose="05000000000000000000" pitchFamily="2" charset="2"/>
              <a:buChar char="§"/>
            </a:pPr>
            <a:r>
              <a:rPr lang="en-US" altLang="cs-CZ" sz="1544" b="0" i="0">
                <a:solidFill>
                  <a:schemeClr val="tx1"/>
                </a:solidFill>
              </a:rPr>
              <a:t>  Automated the documentation process </a:t>
            </a:r>
          </a:p>
        </p:txBody>
      </p:sp>
      <p:sp>
        <p:nvSpPr>
          <p:cNvPr id="110595" name="Text Box 3"/>
          <p:cNvSpPr txBox="1">
            <a:spLocks noChangeArrowheads="1"/>
          </p:cNvSpPr>
          <p:nvPr/>
        </p:nvSpPr>
        <p:spPr bwMode="auto">
          <a:xfrm>
            <a:off x="8203177" y="1662777"/>
            <a:ext cx="1932323" cy="456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2238" indent="-12223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cs-CZ" sz="1654" b="0">
                <a:solidFill>
                  <a:schemeClr val="tx1"/>
                </a:solidFill>
                <a:latin typeface="Times" panose="02020603050405020304" pitchFamily="18" charset="0"/>
              </a:rPr>
              <a:t> “The Metadata Workbench helps this customer prove through lineage and impact analysis that their BI reports contain Trusted Information.”</a:t>
            </a:r>
            <a:br>
              <a:rPr lang="en-US" altLang="cs-CZ" sz="1654" b="0">
                <a:solidFill>
                  <a:schemeClr val="tx1"/>
                </a:solidFill>
                <a:latin typeface="Times" panose="02020603050405020304" pitchFamily="18" charset="0"/>
              </a:rPr>
            </a:br>
            <a:endParaRPr lang="en-US" altLang="cs-CZ" sz="1654" b="0">
              <a:solidFill>
                <a:schemeClr val="tx1"/>
              </a:solidFill>
              <a:latin typeface="Times" panose="02020603050405020304" pitchFamily="18" charset="0"/>
            </a:endParaRPr>
          </a:p>
          <a:p>
            <a:pPr eaLnBrk="1" hangingPunct="1">
              <a:spcBef>
                <a:spcPct val="50000"/>
              </a:spcBef>
            </a:pPr>
            <a:r>
              <a:rPr lang="en-US" altLang="cs-CZ" sz="1654" b="0">
                <a:solidFill>
                  <a:schemeClr val="tx1"/>
                </a:solidFill>
              </a:rPr>
              <a:t>—</a:t>
            </a:r>
            <a:r>
              <a:rPr lang="en-US" altLang="cs-CZ" sz="1544" b="0">
                <a:solidFill>
                  <a:schemeClr val="tx1"/>
                </a:solidFill>
              </a:rPr>
              <a:t>Desiree Ruiz-Amirgholi IBM Lab Advocate and Product Manager for the Metadata Workbench</a:t>
            </a:r>
          </a:p>
          <a:p>
            <a:pPr eaLnBrk="1" hangingPunct="1">
              <a:spcBef>
                <a:spcPct val="50000"/>
              </a:spcBef>
            </a:pPr>
            <a:r>
              <a:rPr lang="en-US" altLang="cs-CZ" sz="1544" b="0">
                <a:solidFill>
                  <a:schemeClr val="tx1"/>
                </a:solidFill>
              </a:rPr>
              <a:t> </a:t>
            </a:r>
          </a:p>
        </p:txBody>
      </p:sp>
      <p:sp>
        <p:nvSpPr>
          <p:cNvPr id="427012" name="Rectangle 4">
            <a:extLst>
              <a:ext uri="{FF2B5EF4-FFF2-40B4-BE49-F238E27FC236}">
                <a16:creationId xmlns:a16="http://schemas.microsoft.com/office/drawing/2014/main" id="{801F4CBF-FC66-43BC-BDC5-71C9D36338B4}"/>
              </a:ext>
            </a:extLst>
          </p:cNvPr>
          <p:cNvSpPr>
            <a:spLocks noChangeArrowheads="1"/>
          </p:cNvSpPr>
          <p:nvPr/>
        </p:nvSpPr>
        <p:spPr bwMode="auto">
          <a:xfrm>
            <a:off x="8119163" y="1690782"/>
            <a:ext cx="2016337" cy="4526256"/>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110597" name="Rectangle 5"/>
          <p:cNvSpPr>
            <a:spLocks noGrp="1" noChangeArrowheads="1"/>
          </p:cNvSpPr>
          <p:nvPr>
            <p:ph type="title"/>
          </p:nvPr>
        </p:nvSpPr>
        <p:spPr>
          <a:xfrm>
            <a:off x="475638" y="626605"/>
            <a:ext cx="9091018" cy="549592"/>
          </a:xfrm>
          <a:noFill/>
        </p:spPr>
        <p:txBody>
          <a:bodyPr/>
          <a:lstStyle/>
          <a:p>
            <a:r>
              <a:rPr lang="en-US" altLang="cs-CZ" sz="2315" b="1">
                <a:solidFill>
                  <a:srgbClr val="7889FB"/>
                </a:solidFill>
              </a:rPr>
              <a:t>Major Insurance Company in the UK</a:t>
            </a:r>
            <a:r>
              <a:rPr lang="en-US" altLang="cs-CZ" sz="2315" b="1"/>
              <a:t> </a:t>
            </a:r>
            <a:r>
              <a:rPr lang="en-US" altLang="cs-CZ" sz="2315" b="1">
                <a:solidFill>
                  <a:srgbClr val="7889FB"/>
                </a:solidFill>
              </a:rPr>
              <a:t>– Metadata</a:t>
            </a:r>
            <a:r>
              <a:rPr lang="en-US" altLang="cs-CZ" sz="2315" b="1"/>
              <a:t> </a:t>
            </a:r>
            <a:r>
              <a:rPr lang="en-US" altLang="cs-CZ" sz="2315" b="1">
                <a:solidFill>
                  <a:srgbClr val="7889FB"/>
                </a:solidFill>
              </a:rPr>
              <a:t>Workbench</a:t>
            </a:r>
          </a:p>
        </p:txBody>
      </p:sp>
      <p:sp>
        <p:nvSpPr>
          <p:cNvPr id="110598" name="Text Box 6"/>
          <p:cNvSpPr txBox="1">
            <a:spLocks noChangeArrowheads="1"/>
          </p:cNvSpPr>
          <p:nvPr/>
        </p:nvSpPr>
        <p:spPr bwMode="auto">
          <a:xfrm>
            <a:off x="473886" y="1057176"/>
            <a:ext cx="9409571"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cs-CZ" sz="1764" i="0">
                <a:solidFill>
                  <a:srgbClr val="D18213"/>
                </a:solidFill>
              </a:rPr>
              <a:t>Improved Trust of BI Reporting Through Lineage and Impact Analysis</a:t>
            </a:r>
          </a:p>
        </p:txBody>
      </p:sp>
    </p:spTree>
    <p:extLst>
      <p:ext uri="{BB962C8B-B14F-4D97-AF65-F5344CB8AC3E}">
        <p14:creationId xmlns:p14="http://schemas.microsoft.com/office/powerpoint/2010/main" val="49716142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lstStyle/>
          <a:p>
            <a:r>
              <a:rPr lang="en-US" altLang="cs-CZ" smtClean="0"/>
              <a:t>Summary</a:t>
            </a:r>
          </a:p>
        </p:txBody>
      </p:sp>
      <p:sp>
        <p:nvSpPr>
          <p:cNvPr id="112643" name="Rectangle 3"/>
          <p:cNvSpPr>
            <a:spLocks noGrp="1" noChangeArrowheads="1"/>
          </p:cNvSpPr>
          <p:nvPr>
            <p:ph type="subTitle" idx="1"/>
          </p:nvPr>
        </p:nvSpPr>
        <p:spPr bwMode="auto"/>
        <p:txBody>
          <a:bodyPr wrap="square" numCol="1" anchor="t" anchorCtr="0" compatLnSpc="1">
            <a:prstTxWarp prst="textNoShape">
              <a:avLst/>
            </a:prstTxWarp>
          </a:bodyPr>
          <a:lstStyle/>
          <a:p>
            <a:endParaRPr lang="en-GB" altLang="cs-CZ" smtClean="0"/>
          </a:p>
        </p:txBody>
      </p:sp>
    </p:spTree>
    <p:extLst>
      <p:ext uri="{BB962C8B-B14F-4D97-AF65-F5344CB8AC3E}">
        <p14:creationId xmlns:p14="http://schemas.microsoft.com/office/powerpoint/2010/main" val="2312346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p:txBody>
          <a:bodyPr/>
          <a:lstStyle/>
          <a:p>
            <a:r>
              <a:rPr lang="en-US" altLang="cs-CZ" smtClean="0"/>
              <a:t>Information Server Metadata Differentiators</a:t>
            </a:r>
          </a:p>
        </p:txBody>
      </p:sp>
      <p:sp>
        <p:nvSpPr>
          <p:cNvPr id="114691" name="Rectangle 3"/>
          <p:cNvSpPr>
            <a:spLocks noGrp="1" noChangeArrowheads="1"/>
          </p:cNvSpPr>
          <p:nvPr>
            <p:ph type="body" idx="4294967295"/>
          </p:nvPr>
        </p:nvSpPr>
        <p:spPr bwMode="auto">
          <a:xfrm>
            <a:off x="305859" y="1478998"/>
            <a:ext cx="9448078" cy="47625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40000"/>
              </a:lnSpc>
              <a:buFont typeface="Wingdings" panose="05000000000000000000" pitchFamily="2" charset="2"/>
              <a:buChar char="ü"/>
            </a:pPr>
            <a:r>
              <a:rPr lang="en-US" altLang="cs-CZ" smtClean="0"/>
              <a:t>Auditing and traceability - single data integration repository</a:t>
            </a:r>
          </a:p>
          <a:p>
            <a:pPr>
              <a:lnSpc>
                <a:spcPct val="140000"/>
              </a:lnSpc>
              <a:buFont typeface="Wingdings" panose="05000000000000000000" pitchFamily="2" charset="2"/>
              <a:buChar char="ü"/>
            </a:pPr>
            <a:r>
              <a:rPr lang="en-US" altLang="cs-CZ" smtClean="0"/>
              <a:t>Enhanced collaboration – seamlessly share information across user roles</a:t>
            </a:r>
          </a:p>
          <a:p>
            <a:pPr>
              <a:lnSpc>
                <a:spcPct val="140000"/>
              </a:lnSpc>
              <a:buFont typeface="Wingdings" panose="05000000000000000000" pitchFamily="2" charset="2"/>
              <a:buChar char="ü"/>
            </a:pPr>
            <a:r>
              <a:rPr lang="en-US" altLang="cs-CZ" smtClean="0"/>
              <a:t>Simplified development – reduce manual steps with integrated platform development</a:t>
            </a:r>
          </a:p>
          <a:p>
            <a:pPr>
              <a:lnSpc>
                <a:spcPct val="140000"/>
              </a:lnSpc>
              <a:buFont typeface="Wingdings" panose="05000000000000000000" pitchFamily="2" charset="2"/>
              <a:buChar char="ü"/>
            </a:pPr>
            <a:r>
              <a:rPr lang="en-US" altLang="cs-CZ" smtClean="0"/>
              <a:t>Streamlined information access – promote enterprise adoption through ease of use</a:t>
            </a:r>
          </a:p>
          <a:p>
            <a:pPr>
              <a:lnSpc>
                <a:spcPct val="140000"/>
              </a:lnSpc>
              <a:buFont typeface="Wingdings" panose="05000000000000000000" pitchFamily="2" charset="2"/>
              <a:buChar char="ü"/>
            </a:pPr>
            <a:r>
              <a:rPr lang="en-US" altLang="cs-CZ" smtClean="0"/>
              <a:t>Strategic integration with IBM brands – roadmap for success</a:t>
            </a:r>
          </a:p>
        </p:txBody>
      </p:sp>
    </p:spTree>
    <p:extLst>
      <p:ext uri="{BB962C8B-B14F-4D97-AF65-F5344CB8AC3E}">
        <p14:creationId xmlns:p14="http://schemas.microsoft.com/office/powerpoint/2010/main" val="1995019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datum 3"/>
          <p:cNvSpPr>
            <a:spLocks noGrp="1"/>
          </p:cNvSpPr>
          <p:nvPr>
            <p:ph type="dt" sz="half" idx="10"/>
          </p:nvPr>
        </p:nvSpPr>
        <p:spPr/>
        <p:txBody>
          <a:bodyPr/>
          <a:lstStyle/>
          <a:p>
            <a:pPr>
              <a:defRPr/>
            </a:pPr>
            <a:fld id="{726CC4F1-5057-4CD5-A5C6-D728C577C984}" type="datetime1">
              <a:rPr lang="cs-CZ" smtClean="0"/>
              <a:t>03.03.2019</a:t>
            </a:fld>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54</a:t>
            </a:fld>
            <a:endParaRPr lang="cs-CZ"/>
          </a:p>
        </p:txBody>
      </p:sp>
    </p:spTree>
    <p:extLst>
      <p:ext uri="{BB962C8B-B14F-4D97-AF65-F5344CB8AC3E}">
        <p14:creationId xmlns:p14="http://schemas.microsoft.com/office/powerpoint/2010/main" val="4075186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bwMode="auto">
          <a:xfrm>
            <a:off x="305858" y="1491249"/>
            <a:ext cx="5306886" cy="5397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767" tIns="151225" rIns="99767" bIns="151225" numCol="1" anchor="t" anchorCtr="0" compatLnSpc="1">
            <a:prstTxWarp prst="textNoShape">
              <a:avLst/>
            </a:prstTxWarp>
          </a:bodyPr>
          <a:lstStyle/>
          <a:p>
            <a:pPr>
              <a:lnSpc>
                <a:spcPct val="95000"/>
              </a:lnSpc>
              <a:spcBef>
                <a:spcPct val="75000"/>
              </a:spcBef>
            </a:pPr>
            <a:r>
              <a:rPr lang="en-US" altLang="cs-CZ" sz="1985"/>
              <a:t>What data or information exists ?</a:t>
            </a:r>
          </a:p>
          <a:p>
            <a:pPr>
              <a:lnSpc>
                <a:spcPct val="95000"/>
              </a:lnSpc>
              <a:spcBef>
                <a:spcPct val="75000"/>
              </a:spcBef>
            </a:pPr>
            <a:r>
              <a:rPr lang="en-US" altLang="cs-CZ" sz="1985"/>
              <a:t>Where is it being used ? </a:t>
            </a:r>
          </a:p>
          <a:p>
            <a:pPr>
              <a:lnSpc>
                <a:spcPct val="95000"/>
              </a:lnSpc>
              <a:spcBef>
                <a:spcPct val="75000"/>
              </a:spcBef>
            </a:pPr>
            <a:r>
              <a:rPr lang="en-US" altLang="cs-CZ" sz="1985"/>
              <a:t>What is its business definition ?</a:t>
            </a:r>
          </a:p>
          <a:p>
            <a:pPr>
              <a:lnSpc>
                <a:spcPct val="95000"/>
              </a:lnSpc>
              <a:spcBef>
                <a:spcPct val="75000"/>
              </a:spcBef>
            </a:pPr>
            <a:r>
              <a:rPr lang="en-US" altLang="cs-CZ" sz="1985"/>
              <a:t>What other names has it been called or is being called ?</a:t>
            </a:r>
          </a:p>
          <a:p>
            <a:pPr>
              <a:lnSpc>
                <a:spcPct val="95000"/>
              </a:lnSpc>
              <a:spcBef>
                <a:spcPct val="75000"/>
              </a:spcBef>
            </a:pPr>
            <a:r>
              <a:rPr lang="en-US" altLang="cs-CZ" sz="1985"/>
              <a:t>How is it inter-related to other information ?</a:t>
            </a:r>
          </a:p>
          <a:p>
            <a:pPr>
              <a:lnSpc>
                <a:spcPct val="95000"/>
              </a:lnSpc>
              <a:spcBef>
                <a:spcPct val="75000"/>
              </a:spcBef>
            </a:pPr>
            <a:r>
              <a:rPr lang="en-US" altLang="cs-CZ" sz="1985"/>
              <a:t>Who is using it ?</a:t>
            </a:r>
          </a:p>
          <a:p>
            <a:pPr>
              <a:lnSpc>
                <a:spcPct val="95000"/>
              </a:lnSpc>
              <a:spcBef>
                <a:spcPct val="75000"/>
              </a:spcBef>
            </a:pPr>
            <a:r>
              <a:rPr lang="en-US" altLang="cs-CZ" sz="1985"/>
              <a:t>Why do we need it ?</a:t>
            </a:r>
          </a:p>
          <a:p>
            <a:pPr>
              <a:lnSpc>
                <a:spcPct val="95000"/>
              </a:lnSpc>
              <a:spcBef>
                <a:spcPct val="75000"/>
              </a:spcBef>
            </a:pPr>
            <a:r>
              <a:rPr lang="en-US" altLang="cs-CZ" sz="1985"/>
              <a:t>When was it last updated ?</a:t>
            </a:r>
          </a:p>
        </p:txBody>
      </p:sp>
      <p:sp>
        <p:nvSpPr>
          <p:cNvPr id="266247" name="Rectangle 11">
            <a:extLst>
              <a:ext uri="{FF2B5EF4-FFF2-40B4-BE49-F238E27FC236}">
                <a16:creationId xmlns:a16="http://schemas.microsoft.com/office/drawing/2014/main" id="{434CE787-AEE1-4101-B459-AEE313499765}"/>
              </a:ext>
            </a:extLst>
          </p:cNvPr>
          <p:cNvSpPr>
            <a:spLocks noGrp="1" noChangeArrowheads="1"/>
          </p:cNvSpPr>
          <p:nvPr>
            <p:ph type="title" idx="4294967295"/>
          </p:nvPr>
        </p:nvSpPr>
        <p:spPr>
          <a:xfrm>
            <a:off x="305858" y="504084"/>
            <a:ext cx="9073515" cy="952159"/>
          </a:xfrm>
        </p:spPr>
        <p:txBody>
          <a:bodyPr rtlCol="0">
            <a:normAutofit/>
          </a:bodyPr>
          <a:lstStyle/>
          <a:p>
            <a:pPr fontAlgn="auto">
              <a:spcAft>
                <a:spcPts val="0"/>
              </a:spcAft>
              <a:defRPr/>
            </a:pPr>
            <a:r>
              <a:rPr lang="en-US" altLang="cs-CZ"/>
              <a:t>Metadata helps answer important questions such as:</a:t>
            </a:r>
          </a:p>
        </p:txBody>
      </p:sp>
      <p:pic>
        <p:nvPicPr>
          <p:cNvPr id="18436" name="Picture 12" descr="Business-Analyst"/>
          <p:cNvPicPr>
            <a:picLocks noChangeAspect="1" noChangeArrowheads="1"/>
          </p:cNvPicPr>
          <p:nvPr/>
        </p:nvPicPr>
        <p:blipFill>
          <a:blip r:embed="rId3">
            <a:extLst>
              <a:ext uri="{28A0092B-C50C-407E-A947-70E740481C1C}">
                <a14:useLocalDpi xmlns:a14="http://schemas.microsoft.com/office/drawing/2010/main" val="0"/>
              </a:ext>
            </a:extLst>
          </a:blip>
          <a:srcRect b="-5362"/>
          <a:stretch>
            <a:fillRect/>
          </a:stretch>
        </p:blipFill>
        <p:spPr bwMode="auto">
          <a:xfrm>
            <a:off x="5430715" y="5208870"/>
            <a:ext cx="1762545" cy="17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55" name="AutoShape 15">
            <a:extLst>
              <a:ext uri="{FF2B5EF4-FFF2-40B4-BE49-F238E27FC236}">
                <a16:creationId xmlns:a16="http://schemas.microsoft.com/office/drawing/2014/main" id="{C343469E-3DAF-4272-BDEA-767835613328}"/>
              </a:ext>
            </a:extLst>
          </p:cNvPr>
          <p:cNvSpPr>
            <a:spLocks noChangeArrowheads="1"/>
          </p:cNvSpPr>
          <p:nvPr/>
        </p:nvSpPr>
        <p:spPr bwMode="auto">
          <a:xfrm>
            <a:off x="6186840" y="1680280"/>
            <a:ext cx="3864645" cy="2436407"/>
          </a:xfrm>
          <a:prstGeom prst="wedgeRoundRectCallout">
            <a:avLst>
              <a:gd name="adj1" fmla="val -43296"/>
              <a:gd name="adj2" fmla="val 99569"/>
              <a:gd name="adj3" fmla="val 16667"/>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chemeClr val="accent2"/>
              </a:buClr>
              <a:buFont typeface="Wingdings" panose="05000000000000000000" pitchFamily="2" charset="2"/>
              <a:buNone/>
              <a:defRPr/>
            </a:pPr>
            <a:r>
              <a:rPr lang="en-US" altLang="cs-CZ" sz="1654">
                <a:solidFill>
                  <a:srgbClr val="3303E3"/>
                </a:solidFill>
              </a:rPr>
              <a:t>What is “Profit Amount” ?</a:t>
            </a:r>
          </a:p>
          <a:p>
            <a:pPr algn="ctr" eaLnBrk="1" hangingPunct="1">
              <a:buClr>
                <a:schemeClr val="accent2"/>
              </a:buClr>
              <a:buFont typeface="Wingdings" panose="05000000000000000000" pitchFamily="2" charset="2"/>
              <a:buNone/>
              <a:defRPr/>
            </a:pPr>
            <a:r>
              <a:rPr lang="en-US" altLang="cs-CZ" sz="1654">
                <a:solidFill>
                  <a:srgbClr val="3303E3"/>
                </a:solidFill>
              </a:rPr>
              <a:t>How is it defined ?</a:t>
            </a:r>
          </a:p>
          <a:p>
            <a:pPr algn="ctr" eaLnBrk="1" hangingPunct="1">
              <a:buClr>
                <a:schemeClr val="accent2"/>
              </a:buClr>
              <a:buFont typeface="Wingdings" panose="05000000000000000000" pitchFamily="2" charset="2"/>
              <a:buNone/>
              <a:defRPr/>
            </a:pPr>
            <a:r>
              <a:rPr lang="en-US" altLang="cs-CZ" sz="1654">
                <a:solidFill>
                  <a:srgbClr val="3303E3"/>
                </a:solidFill>
              </a:rPr>
              <a:t>How is it calculated ?</a:t>
            </a:r>
          </a:p>
          <a:p>
            <a:pPr algn="ctr" eaLnBrk="1" hangingPunct="1">
              <a:buClr>
                <a:schemeClr val="accent2"/>
              </a:buClr>
              <a:buFont typeface="Wingdings" panose="05000000000000000000" pitchFamily="2" charset="2"/>
              <a:buNone/>
              <a:defRPr/>
            </a:pPr>
            <a:r>
              <a:rPr lang="en-US" altLang="cs-CZ" sz="1654">
                <a:solidFill>
                  <a:srgbClr val="3303E3"/>
                </a:solidFill>
              </a:rPr>
              <a:t>Where is it stored or used ?</a:t>
            </a:r>
          </a:p>
          <a:p>
            <a:pPr algn="ctr" eaLnBrk="1" hangingPunct="1">
              <a:buClr>
                <a:schemeClr val="accent2"/>
              </a:buClr>
              <a:buFont typeface="Wingdings" panose="05000000000000000000" pitchFamily="2" charset="2"/>
              <a:buNone/>
              <a:defRPr/>
            </a:pPr>
            <a:r>
              <a:rPr lang="en-US" altLang="cs-CZ" sz="1654">
                <a:solidFill>
                  <a:srgbClr val="3303E3"/>
                </a:solidFill>
              </a:rPr>
              <a:t>Is it reliable ?  Accurate ?</a:t>
            </a:r>
          </a:p>
          <a:p>
            <a:pPr algn="ctr" eaLnBrk="1" hangingPunct="1">
              <a:buClr>
                <a:schemeClr val="accent2"/>
              </a:buClr>
              <a:buFont typeface="Wingdings" panose="05000000000000000000" pitchFamily="2" charset="2"/>
              <a:buNone/>
              <a:defRPr/>
            </a:pPr>
            <a:r>
              <a:rPr lang="en-US" altLang="cs-CZ" sz="1654">
                <a:solidFill>
                  <a:srgbClr val="3303E3"/>
                </a:solidFill>
              </a:rPr>
              <a:t>If I make a change to “Profit Amount” – what will be impacted ?</a:t>
            </a:r>
          </a:p>
          <a:p>
            <a:pPr algn="ctr" eaLnBrk="1" hangingPunct="1">
              <a:buClr>
                <a:schemeClr val="accent2"/>
              </a:buClr>
              <a:buFont typeface="Wingdings" panose="05000000000000000000" pitchFamily="2" charset="2"/>
              <a:buNone/>
              <a:defRPr/>
            </a:pPr>
            <a:endParaRPr lang="en-US" altLang="cs-CZ" sz="1654">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9534622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D09E7815-6430-4E52-AD93-809DF10209FA}"/>
              </a:ext>
            </a:extLst>
          </p:cNvPr>
          <p:cNvSpPr>
            <a:spLocks noGrp="1" noChangeArrowheads="1"/>
          </p:cNvSpPr>
          <p:nvPr>
            <p:ph type="title"/>
          </p:nvPr>
        </p:nvSpPr>
        <p:spPr>
          <a:xfrm>
            <a:off x="487889" y="1134189"/>
            <a:ext cx="9425324" cy="714119"/>
          </a:xfrm>
        </p:spPr>
        <p:txBody>
          <a:bodyPr rtlCol="0">
            <a:normAutofit fontScale="90000"/>
          </a:bodyPr>
          <a:lstStyle/>
          <a:p>
            <a:pPr fontAlgn="auto">
              <a:spcAft>
                <a:spcPts val="0"/>
              </a:spcAft>
              <a:defRPr/>
            </a:pPr>
            <a:r>
              <a:rPr lang="en-US" altLang="cs-CZ"/>
              <a:t>Metadata Business Drivers</a:t>
            </a:r>
            <a:r>
              <a:rPr lang="en-US" altLang="cs-CZ" sz="2426"/>
              <a:t/>
            </a:r>
            <a:br>
              <a:rPr lang="en-US" altLang="cs-CZ" sz="2426"/>
            </a:br>
            <a:r>
              <a:rPr lang="en-US" altLang="cs-CZ" sz="2426"/>
              <a:t/>
            </a:r>
            <a:br>
              <a:rPr lang="en-US" altLang="cs-CZ" sz="2426"/>
            </a:br>
            <a:r>
              <a:rPr lang="en-US" altLang="cs-CZ" sz="2205"/>
              <a:t>What is happening in the Data Integration Market that requires Metadata?</a:t>
            </a:r>
          </a:p>
        </p:txBody>
      </p:sp>
      <p:sp>
        <p:nvSpPr>
          <p:cNvPr id="260099" name="Text Box 3"/>
          <p:cNvSpPr txBox="1">
            <a:spLocks noChangeArrowheads="1"/>
          </p:cNvSpPr>
          <p:nvPr/>
        </p:nvSpPr>
        <p:spPr bwMode="auto">
          <a:xfrm>
            <a:off x="706676" y="2142357"/>
            <a:ext cx="9434075" cy="416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623888" indent="-52388">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buClr>
                <a:srgbClr val="006699"/>
              </a:buClr>
              <a:buFont typeface="Wingdings" panose="05000000000000000000" pitchFamily="2" charset="2"/>
              <a:buChar char="§"/>
            </a:pPr>
            <a:r>
              <a:rPr lang="en-US" altLang="cs-CZ" sz="1764" i="0">
                <a:solidFill>
                  <a:schemeClr val="tx1"/>
                </a:solidFill>
              </a:rPr>
              <a:t>Governance and Compliance Regulations are increasing</a:t>
            </a:r>
          </a:p>
          <a:p>
            <a:pPr eaLnBrk="1" hangingPunct="1">
              <a:buClr>
                <a:srgbClr val="006699"/>
              </a:buClr>
              <a:buFont typeface="Wingdings" panose="05000000000000000000" pitchFamily="2" charset="2"/>
              <a:buChar char="§"/>
            </a:pPr>
            <a:endParaRPr lang="en-US" altLang="cs-CZ" sz="1764" i="0">
              <a:solidFill>
                <a:schemeClr val="tx1"/>
              </a:solidFill>
            </a:endParaRPr>
          </a:p>
          <a:p>
            <a:pPr lvl="1" eaLnBrk="1" hangingPunct="1">
              <a:buClr>
                <a:srgbClr val="006699"/>
              </a:buClr>
              <a:buFontTx/>
              <a:buChar char="-"/>
            </a:pPr>
            <a:r>
              <a:rPr lang="en-US" altLang="cs-CZ" sz="1764" b="0" i="0">
                <a:solidFill>
                  <a:schemeClr val="tx1"/>
                </a:solidFill>
              </a:rPr>
              <a:t> How do organizations comply and meet documentation requirements?</a:t>
            </a:r>
          </a:p>
          <a:p>
            <a:pPr lvl="1" eaLnBrk="1" hangingPunct="1">
              <a:buClr>
                <a:srgbClr val="006699"/>
              </a:buClr>
              <a:buFontTx/>
              <a:buChar char="-"/>
            </a:pPr>
            <a:r>
              <a:rPr lang="en-US" altLang="cs-CZ" sz="1764" b="0" i="0">
                <a:solidFill>
                  <a:schemeClr val="tx1"/>
                </a:solidFill>
              </a:rPr>
              <a:t> How can organizations ensure accountability and responsibility?</a:t>
            </a:r>
          </a:p>
          <a:p>
            <a:pPr eaLnBrk="1" hangingPunct="1">
              <a:buClr>
                <a:srgbClr val="006699"/>
              </a:buClr>
            </a:pPr>
            <a:r>
              <a:rPr lang="en-US" altLang="cs-CZ" sz="1764" b="0" i="0">
                <a:solidFill>
                  <a:schemeClr val="tx1"/>
                </a:solidFill>
              </a:rPr>
              <a:t>  </a:t>
            </a:r>
          </a:p>
          <a:p>
            <a:pPr eaLnBrk="1" hangingPunct="1">
              <a:buClr>
                <a:srgbClr val="006699"/>
              </a:buClr>
              <a:buFont typeface="Wingdings" panose="05000000000000000000" pitchFamily="2" charset="2"/>
              <a:buChar char="§"/>
            </a:pPr>
            <a:r>
              <a:rPr lang="en-US" altLang="cs-CZ" sz="1764" i="0">
                <a:solidFill>
                  <a:schemeClr val="tx1"/>
                </a:solidFill>
              </a:rPr>
              <a:t>Business Competition continues to grow</a:t>
            </a:r>
          </a:p>
          <a:p>
            <a:pPr eaLnBrk="1" hangingPunct="1">
              <a:buClr>
                <a:srgbClr val="006699"/>
              </a:buClr>
              <a:buFont typeface="Wingdings" panose="05000000000000000000" pitchFamily="2" charset="2"/>
              <a:buChar char="§"/>
            </a:pPr>
            <a:endParaRPr lang="en-US" altLang="cs-CZ" sz="1764" i="0">
              <a:solidFill>
                <a:schemeClr val="tx1"/>
              </a:solidFill>
            </a:endParaRPr>
          </a:p>
          <a:p>
            <a:pPr lvl="1" eaLnBrk="1" hangingPunct="1">
              <a:buClr>
                <a:srgbClr val="006699"/>
              </a:buClr>
              <a:buFontTx/>
              <a:buChar char="-"/>
            </a:pPr>
            <a:r>
              <a:rPr lang="en-US" altLang="cs-CZ" sz="1764" b="0" i="0">
                <a:solidFill>
                  <a:schemeClr val="tx1"/>
                </a:solidFill>
              </a:rPr>
              <a:t> How do organizations individualize their customer experience?</a:t>
            </a:r>
          </a:p>
          <a:p>
            <a:pPr lvl="1" eaLnBrk="1" hangingPunct="1">
              <a:buClr>
                <a:srgbClr val="006699"/>
              </a:buClr>
              <a:buFontTx/>
              <a:buChar char="-"/>
            </a:pPr>
            <a:r>
              <a:rPr lang="en-US" altLang="cs-CZ" sz="1764" b="0" i="0">
                <a:solidFill>
                  <a:schemeClr val="tx1"/>
                </a:solidFill>
              </a:rPr>
              <a:t> How can organizations get access to information to make correct decisions?</a:t>
            </a:r>
          </a:p>
          <a:p>
            <a:pPr lvl="1" eaLnBrk="1" hangingPunct="1">
              <a:buClr>
                <a:srgbClr val="006699"/>
              </a:buClr>
              <a:buFontTx/>
              <a:buNone/>
            </a:pPr>
            <a:endParaRPr lang="en-US" altLang="cs-CZ" sz="1764" b="0" i="0">
              <a:solidFill>
                <a:schemeClr val="tx1"/>
              </a:solidFill>
            </a:endParaRPr>
          </a:p>
          <a:p>
            <a:pPr eaLnBrk="1" hangingPunct="1">
              <a:buClr>
                <a:srgbClr val="006699"/>
              </a:buClr>
              <a:buFont typeface="Wingdings" panose="05000000000000000000" pitchFamily="2" charset="2"/>
              <a:buChar char="§"/>
            </a:pPr>
            <a:r>
              <a:rPr lang="en-US" altLang="cs-CZ" sz="1764" i="0">
                <a:solidFill>
                  <a:schemeClr val="tx1"/>
                </a:solidFill>
              </a:rPr>
              <a:t>Costs and system complexities are expanding</a:t>
            </a:r>
          </a:p>
          <a:p>
            <a:pPr eaLnBrk="1" hangingPunct="1">
              <a:buClr>
                <a:srgbClr val="006699"/>
              </a:buClr>
              <a:buFont typeface="Wingdings" panose="05000000000000000000" pitchFamily="2" charset="2"/>
              <a:buChar char="§"/>
            </a:pPr>
            <a:endParaRPr lang="en-US" altLang="cs-CZ" sz="1764" i="0">
              <a:solidFill>
                <a:schemeClr val="tx1"/>
              </a:solidFill>
            </a:endParaRPr>
          </a:p>
          <a:p>
            <a:pPr lvl="1" eaLnBrk="1" hangingPunct="1">
              <a:buClr>
                <a:srgbClr val="006699"/>
              </a:buClr>
              <a:buFontTx/>
              <a:buChar char="-"/>
            </a:pPr>
            <a:r>
              <a:rPr lang="en-US" altLang="cs-CZ" sz="1764" b="0" i="0">
                <a:solidFill>
                  <a:schemeClr val="tx1"/>
                </a:solidFill>
              </a:rPr>
              <a:t> How can organizations drive optimization with integration?</a:t>
            </a:r>
          </a:p>
          <a:p>
            <a:pPr lvl="1" eaLnBrk="1" hangingPunct="1">
              <a:buClr>
                <a:srgbClr val="006699"/>
              </a:buClr>
              <a:buFontTx/>
              <a:buChar char="-"/>
            </a:pPr>
            <a:r>
              <a:rPr lang="en-US" altLang="cs-CZ" sz="1764" b="0" i="0">
                <a:solidFill>
                  <a:schemeClr val="tx1"/>
                </a:solidFill>
              </a:rPr>
              <a:t> How do organizations manage complex software environments?</a:t>
            </a:r>
          </a:p>
          <a:p>
            <a:pPr lvl="1" eaLnBrk="1" hangingPunct="1">
              <a:buClrTx/>
              <a:buFontTx/>
              <a:buChar char="-"/>
            </a:pPr>
            <a:endParaRPr lang="en-US" altLang="cs-CZ" sz="1764" b="0" i="0">
              <a:solidFill>
                <a:schemeClr val="tx1"/>
              </a:solidFill>
            </a:endParaRPr>
          </a:p>
        </p:txBody>
      </p:sp>
    </p:spTree>
    <p:extLst>
      <p:ext uri="{BB962C8B-B14F-4D97-AF65-F5344CB8AC3E}">
        <p14:creationId xmlns:p14="http://schemas.microsoft.com/office/powerpoint/2010/main" val="2902372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00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009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09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009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0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5858" y="588098"/>
            <a:ext cx="9157529" cy="58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1pPr>
            <a:lvl2pPr marL="742950" indent="-28575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2pPr>
            <a:lvl3pPr marL="11430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3pPr>
            <a:lvl4pPr marL="16002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4pPr>
            <a:lvl5pPr marL="20574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buClr>
                <a:srgbClr val="7889FB"/>
              </a:buClr>
              <a:buSzPct val="100000"/>
              <a:buFont typeface="Gill Sans MT" panose="020B0502020104020203" pitchFamily="34" charset="-18"/>
              <a:buNone/>
            </a:pPr>
            <a:r>
              <a:rPr lang="en-GB" altLang="cs-CZ" sz="2646" b="0" i="0">
                <a:solidFill>
                  <a:srgbClr val="7889FB"/>
                </a:solidFill>
                <a:latin typeface="Gill Sans MT" panose="020B0502020104020203" pitchFamily="34" charset="-18"/>
              </a:rPr>
              <a:t>IBM Data Governance Maturity Model - measurable results </a:t>
            </a:r>
          </a:p>
        </p:txBody>
      </p:sp>
      <p:sp>
        <p:nvSpPr>
          <p:cNvPr id="22531" name="Text Box 3"/>
          <p:cNvSpPr txBox="1">
            <a:spLocks noChangeArrowheads="1"/>
          </p:cNvSpPr>
          <p:nvPr/>
        </p:nvSpPr>
        <p:spPr bwMode="auto">
          <a:xfrm>
            <a:off x="828964" y="1717038"/>
            <a:ext cx="2573162" cy="341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29" tIns="51599" rIns="99229" bIns="51599">
            <a:spAutoFit/>
          </a:bodyPr>
          <a:lstStyle>
            <a:lvl1pPr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1pPr>
            <a:lvl2pPr marL="742950" indent="-28575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2pPr>
            <a:lvl3pPr marL="11430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3pPr>
            <a:lvl4pPr marL="16002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4pPr>
            <a:lvl5pPr marL="2057400" indent="-228600" defTabSz="457200">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chemeClr val="accent2"/>
              </a:buClr>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chemeClr val="bg1"/>
                </a:solidFill>
                <a:latin typeface="Arial" panose="020B0604020202020204" pitchFamily="34" charset="0"/>
                <a:cs typeface="Arial" panose="020B0604020202020204" pitchFamily="34" charset="0"/>
              </a:defRPr>
            </a:lvl9pPr>
          </a:lstStyle>
          <a:p>
            <a:pPr algn="r" eaLnBrk="1" hangingPunct="1">
              <a:buClr>
                <a:srgbClr val="FFFFFF"/>
              </a:buClr>
              <a:buSzPct val="100000"/>
              <a:buFont typeface="Arial" panose="020B0604020202020204" pitchFamily="34" charset="0"/>
              <a:buNone/>
            </a:pPr>
            <a:r>
              <a:rPr lang="en-GB" altLang="cs-CZ" sz="1544" i="0">
                <a:solidFill>
                  <a:srgbClr val="FFFFFF"/>
                </a:solidFill>
              </a:rPr>
              <a:t>Business Transformation</a:t>
            </a:r>
          </a:p>
        </p:txBody>
      </p:sp>
      <p:grpSp>
        <p:nvGrpSpPr>
          <p:cNvPr id="22532" name="Group 4"/>
          <p:cNvGrpSpPr>
            <a:grpSpLocks/>
          </p:cNvGrpSpPr>
          <p:nvPr/>
        </p:nvGrpSpPr>
        <p:grpSpPr bwMode="auto">
          <a:xfrm>
            <a:off x="501891" y="1501750"/>
            <a:ext cx="4809803" cy="5581683"/>
            <a:chOff x="112" y="660"/>
            <a:chExt cx="2748" cy="3189"/>
          </a:xfrm>
        </p:grpSpPr>
        <p:pic>
          <p:nvPicPr>
            <p:cNvPr id="22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 y="660"/>
              <a:ext cx="2749" cy="31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46" name="Text Box 6">
              <a:extLst>
                <a:ext uri="{FF2B5EF4-FFF2-40B4-BE49-F238E27FC236}">
                  <a16:creationId xmlns:a16="http://schemas.microsoft.com/office/drawing/2014/main" id="{BBFE1DDC-D549-4D9F-B2FC-DC4254A89036}"/>
                </a:ext>
              </a:extLst>
            </p:cNvPr>
            <p:cNvSpPr txBox="1">
              <a:spLocks noChangeArrowheads="1"/>
            </p:cNvSpPr>
            <p:nvPr/>
          </p:nvSpPr>
          <p:spPr bwMode="auto">
            <a:xfrm>
              <a:off x="112" y="660"/>
              <a:ext cx="2749" cy="3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grpSp>
        <p:nvGrpSpPr>
          <p:cNvPr id="22533" name="Group 7"/>
          <p:cNvGrpSpPr>
            <a:grpSpLocks/>
          </p:cNvGrpSpPr>
          <p:nvPr/>
        </p:nvGrpSpPr>
        <p:grpSpPr bwMode="auto">
          <a:xfrm>
            <a:off x="5591741" y="1074679"/>
            <a:ext cx="4102685" cy="6105019"/>
            <a:chOff x="3136" y="425"/>
            <a:chExt cx="2344" cy="3488"/>
          </a:xfrm>
        </p:grpSpPr>
        <p:grpSp>
          <p:nvGrpSpPr>
            <p:cNvPr id="22534" name="Group 8"/>
            <p:cNvGrpSpPr>
              <a:grpSpLocks/>
            </p:cNvGrpSpPr>
            <p:nvPr/>
          </p:nvGrpSpPr>
          <p:grpSpPr bwMode="auto">
            <a:xfrm>
              <a:off x="3138" y="425"/>
              <a:ext cx="2342" cy="1993"/>
              <a:chOff x="3138" y="425"/>
              <a:chExt cx="2342" cy="1993"/>
            </a:xfrm>
          </p:grpSpPr>
          <p:pic>
            <p:nvPicPr>
              <p:cNvPr id="225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 y="425"/>
                <a:ext cx="2343" cy="19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50" name="Text Box 10">
                <a:extLst>
                  <a:ext uri="{FF2B5EF4-FFF2-40B4-BE49-F238E27FC236}">
                    <a16:creationId xmlns:a16="http://schemas.microsoft.com/office/drawing/2014/main" id="{714FD896-53C4-43D4-BCE8-688731AEFC17}"/>
                  </a:ext>
                </a:extLst>
              </p:cNvPr>
              <p:cNvSpPr txBox="1">
                <a:spLocks noChangeArrowheads="1"/>
              </p:cNvSpPr>
              <p:nvPr/>
            </p:nvSpPr>
            <p:spPr bwMode="auto">
              <a:xfrm>
                <a:off x="3138" y="425"/>
                <a:ext cx="2343" cy="1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grpSp>
          <p:nvGrpSpPr>
            <p:cNvPr id="22535" name="Group 11"/>
            <p:cNvGrpSpPr>
              <a:grpSpLocks/>
            </p:cNvGrpSpPr>
            <p:nvPr/>
          </p:nvGrpSpPr>
          <p:grpSpPr bwMode="auto">
            <a:xfrm>
              <a:off x="3136" y="2415"/>
              <a:ext cx="2341" cy="1498"/>
              <a:chOff x="3136" y="2415"/>
              <a:chExt cx="2341" cy="1498"/>
            </a:xfrm>
          </p:grpSpPr>
          <p:pic>
            <p:nvPicPr>
              <p:cNvPr id="225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 y="2415"/>
                <a:ext cx="2342" cy="1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53" name="Text Box 13">
                <a:extLst>
                  <a:ext uri="{FF2B5EF4-FFF2-40B4-BE49-F238E27FC236}">
                    <a16:creationId xmlns:a16="http://schemas.microsoft.com/office/drawing/2014/main" id="{6CD1E8F2-67D6-4617-8D9B-E3D32CE2295E}"/>
                  </a:ext>
                </a:extLst>
              </p:cNvPr>
              <p:cNvSpPr txBox="1">
                <a:spLocks noChangeArrowheads="1"/>
              </p:cNvSpPr>
              <p:nvPr/>
            </p:nvSpPr>
            <p:spPr bwMode="auto">
              <a:xfrm>
                <a:off x="3136" y="2415"/>
                <a:ext cx="2342" cy="1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347125600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Oval 26">
            <a:extLst>
              <a:ext uri="{FF2B5EF4-FFF2-40B4-BE49-F238E27FC236}">
                <a16:creationId xmlns:a16="http://schemas.microsoft.com/office/drawing/2014/main" id="{08109574-FDF6-49BB-8DC7-DD0595DFA1DD}"/>
              </a:ext>
            </a:extLst>
          </p:cNvPr>
          <p:cNvSpPr>
            <a:spLocks noChangeArrowheads="1"/>
          </p:cNvSpPr>
          <p:nvPr/>
        </p:nvSpPr>
        <p:spPr bwMode="auto">
          <a:xfrm rot="-1563064">
            <a:off x="305859" y="2956244"/>
            <a:ext cx="10415990" cy="1638274"/>
          </a:xfrm>
          <a:prstGeom prst="ellipse">
            <a:avLst/>
          </a:prstGeom>
          <a:gradFill rotWithShape="0">
            <a:gsLst>
              <a:gs pos="0">
                <a:srgbClr val="FFEBFA"/>
              </a:gs>
              <a:gs pos="50000">
                <a:srgbClr val="5E9EFF">
                  <a:alpha val="73000"/>
                </a:srgbClr>
              </a:gs>
              <a:gs pos="100000">
                <a:srgbClr val="FFEBFA"/>
              </a:gs>
            </a:gsLst>
            <a:lin ang="54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5000"/>
              </a:spcBef>
              <a:spcAft>
                <a:spcPct val="15000"/>
              </a:spcAft>
              <a:buClr>
                <a:schemeClr val="accent1"/>
              </a:buClr>
              <a:buFont typeface="Wingdings" panose="05000000000000000000" pitchFamily="2" charset="2"/>
              <a:buNone/>
              <a:defRPr/>
            </a:pPr>
            <a:r>
              <a:rPr lang="en-GB" altLang="cs-CZ" sz="1323">
                <a:solidFill>
                  <a:schemeClr val="bg1"/>
                </a:solidFill>
              </a:rPr>
              <a:t>                                                                                                                                                                                        </a:t>
            </a:r>
          </a:p>
        </p:txBody>
      </p:sp>
      <p:sp>
        <p:nvSpPr>
          <p:cNvPr id="524291" name="Line 3">
            <a:extLst>
              <a:ext uri="{FF2B5EF4-FFF2-40B4-BE49-F238E27FC236}">
                <a16:creationId xmlns:a16="http://schemas.microsoft.com/office/drawing/2014/main" id="{47C47181-8434-4005-B5E0-0A2C528A96C9}"/>
              </a:ext>
            </a:extLst>
          </p:cNvPr>
          <p:cNvSpPr>
            <a:spLocks noChangeShapeType="1"/>
          </p:cNvSpPr>
          <p:nvPr/>
        </p:nvSpPr>
        <p:spPr bwMode="auto">
          <a:xfrm flipV="1">
            <a:off x="731180" y="1265462"/>
            <a:ext cx="9577599" cy="5004085"/>
          </a:xfrm>
          <a:prstGeom prst="line">
            <a:avLst/>
          </a:prstGeom>
          <a:noFill/>
          <a:ln w="76200">
            <a:solidFill>
              <a:srgbClr val="333399"/>
            </a:solidFill>
            <a:round/>
            <a:headEnd type="none" w="sm" len="sm"/>
            <a:tailEnd type="triangle" w="sm" len="sm"/>
          </a:ln>
          <a:extLst>
            <a:ext uri="{909E8E84-426E-40DD-AFC4-6F175D3DCCD1}">
              <a14:hiddenFill xmlns:a14="http://schemas.microsoft.com/office/drawing/2010/main">
                <a:noFill/>
              </a14:hiddenFill>
            </a:ext>
          </a:extLst>
        </p:spPr>
        <p:txBody>
          <a:bodyP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582" name="Slide Number Placeholder 2"/>
          <p:cNvSpPr txBox="1">
            <a:spLocks noGrp="1"/>
          </p:cNvSpPr>
          <p:nvPr/>
        </p:nvSpPr>
        <p:spPr bwMode="black">
          <a:xfrm>
            <a:off x="1105743" y="7181450"/>
            <a:ext cx="922403" cy="35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spcBef>
                <a:spcPct val="50000"/>
              </a:spcBef>
              <a:buClrTx/>
              <a:buFontTx/>
              <a:buNone/>
            </a:pPr>
            <a:fld id="{C35F2FD1-51DC-4B14-85FE-705E3312B943}" type="slidenum">
              <a:rPr lang="en-US" altLang="cs-CZ" sz="1103" i="0">
                <a:solidFill>
                  <a:schemeClr val="tx1"/>
                </a:solidFill>
              </a:rPr>
              <a:pPr eaLnBrk="1" hangingPunct="1">
                <a:spcBef>
                  <a:spcPct val="50000"/>
                </a:spcBef>
                <a:buClrTx/>
                <a:buFontTx/>
                <a:buNone/>
              </a:pPr>
              <a:t>9</a:t>
            </a:fld>
            <a:endParaRPr lang="en-US" altLang="cs-CZ" sz="1103" i="0">
              <a:solidFill>
                <a:schemeClr val="tx1"/>
              </a:solidFill>
            </a:endParaRPr>
          </a:p>
        </p:txBody>
      </p:sp>
      <p:sp>
        <p:nvSpPr>
          <p:cNvPr id="24583" name="Text Box 4"/>
          <p:cNvSpPr txBox="1">
            <a:spLocks noChangeArrowheads="1"/>
          </p:cNvSpPr>
          <p:nvPr/>
        </p:nvSpPr>
        <p:spPr bwMode="auto">
          <a:xfrm>
            <a:off x="3446071" y="4370480"/>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1990</a:t>
            </a:r>
          </a:p>
        </p:txBody>
      </p:sp>
      <p:sp>
        <p:nvSpPr>
          <p:cNvPr id="24584" name="Text Box 5"/>
          <p:cNvSpPr txBox="1">
            <a:spLocks noChangeArrowheads="1"/>
          </p:cNvSpPr>
          <p:nvPr/>
        </p:nvSpPr>
        <p:spPr bwMode="auto">
          <a:xfrm>
            <a:off x="8936737" y="1450993"/>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2008</a:t>
            </a:r>
          </a:p>
        </p:txBody>
      </p:sp>
      <p:sp>
        <p:nvSpPr>
          <p:cNvPr id="24585" name="Text Box 6"/>
          <p:cNvSpPr txBox="1">
            <a:spLocks noChangeArrowheads="1"/>
          </p:cNvSpPr>
          <p:nvPr/>
        </p:nvSpPr>
        <p:spPr bwMode="auto">
          <a:xfrm>
            <a:off x="1004226" y="6469080"/>
            <a:ext cx="3696617" cy="5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pPr>
            <a:r>
              <a:rPr lang="en-US" altLang="cs-CZ" sz="1544" b="0" i="0">
                <a:solidFill>
                  <a:schemeClr val="tx1"/>
                </a:solidFill>
              </a:rPr>
              <a:t>First Metadata Repositories</a:t>
            </a:r>
          </a:p>
          <a:p>
            <a:pPr eaLnBrk="1" hangingPunct="1">
              <a:lnSpc>
                <a:spcPct val="90000"/>
              </a:lnSpc>
              <a:spcBef>
                <a:spcPct val="20000"/>
              </a:spcBef>
              <a:spcAft>
                <a:spcPct val="15000"/>
              </a:spcAft>
              <a:buClrTx/>
            </a:pPr>
            <a:r>
              <a:rPr lang="en-US" altLang="cs-CZ" sz="1323" b="0">
                <a:solidFill>
                  <a:schemeClr val="tx1"/>
                </a:solidFill>
              </a:rPr>
              <a:t>IBM Data Dictionary</a:t>
            </a:r>
          </a:p>
        </p:txBody>
      </p:sp>
      <p:sp>
        <p:nvSpPr>
          <p:cNvPr id="24586" name="Text Box 7"/>
          <p:cNvSpPr txBox="1">
            <a:spLocks noChangeArrowheads="1"/>
          </p:cNvSpPr>
          <p:nvPr/>
        </p:nvSpPr>
        <p:spPr bwMode="auto">
          <a:xfrm>
            <a:off x="305858" y="3122521"/>
            <a:ext cx="2436407" cy="8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544" b="0" i="0">
                <a:solidFill>
                  <a:schemeClr val="tx1"/>
                </a:solidFill>
              </a:rPr>
              <a:t>Single Enterprise</a:t>
            </a:r>
          </a:p>
          <a:p>
            <a:pPr eaLnBrk="1" hangingPunct="1">
              <a:lnSpc>
                <a:spcPct val="90000"/>
              </a:lnSpc>
              <a:spcBef>
                <a:spcPct val="20000"/>
              </a:spcBef>
              <a:spcAft>
                <a:spcPct val="15000"/>
              </a:spcAft>
              <a:buClrTx/>
              <a:buFontTx/>
              <a:buNone/>
            </a:pPr>
            <a:r>
              <a:rPr lang="en-US" altLang="cs-CZ" sz="1544" b="0" i="0">
                <a:solidFill>
                  <a:schemeClr val="tx1"/>
                </a:solidFill>
              </a:rPr>
              <a:t>Repository</a:t>
            </a:r>
          </a:p>
          <a:p>
            <a:pPr eaLnBrk="1" hangingPunct="1">
              <a:lnSpc>
                <a:spcPct val="90000"/>
              </a:lnSpc>
              <a:spcBef>
                <a:spcPct val="20000"/>
              </a:spcBef>
              <a:spcAft>
                <a:spcPct val="15000"/>
              </a:spcAft>
              <a:buClrTx/>
              <a:buFontTx/>
              <a:buNone/>
            </a:pPr>
            <a:r>
              <a:rPr lang="en-US" altLang="cs-CZ" sz="1323" b="0">
                <a:solidFill>
                  <a:schemeClr val="tx1"/>
                </a:solidFill>
              </a:rPr>
              <a:t>IBM led AD Cycle</a:t>
            </a:r>
          </a:p>
        </p:txBody>
      </p:sp>
      <p:sp>
        <p:nvSpPr>
          <p:cNvPr id="24587" name="Text Box 10"/>
          <p:cNvSpPr txBox="1">
            <a:spLocks noChangeArrowheads="1"/>
          </p:cNvSpPr>
          <p:nvPr/>
        </p:nvSpPr>
        <p:spPr bwMode="auto">
          <a:xfrm>
            <a:off x="6458137" y="4377482"/>
            <a:ext cx="1668028" cy="133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5000"/>
              </a:spcBef>
              <a:spcAft>
                <a:spcPct val="15000"/>
              </a:spcAft>
              <a:buClr>
                <a:schemeClr val="accent1"/>
              </a:buClr>
            </a:pPr>
            <a:r>
              <a:rPr lang="en-US" altLang="cs-CZ" sz="1544" b="0" i="0">
                <a:solidFill>
                  <a:schemeClr val="tx1"/>
                </a:solidFill>
              </a:rPr>
              <a:t>DataWarehouse</a:t>
            </a:r>
          </a:p>
          <a:p>
            <a:pPr eaLnBrk="1" hangingPunct="1">
              <a:lnSpc>
                <a:spcPct val="90000"/>
              </a:lnSpc>
              <a:spcBef>
                <a:spcPct val="25000"/>
              </a:spcBef>
              <a:spcAft>
                <a:spcPct val="15000"/>
              </a:spcAft>
              <a:buClr>
                <a:schemeClr val="accent1"/>
              </a:buClr>
            </a:pPr>
            <a:r>
              <a:rPr lang="en-US" altLang="cs-CZ" sz="1544" b="0" i="0">
                <a:solidFill>
                  <a:schemeClr val="tx1"/>
                </a:solidFill>
              </a:rPr>
              <a:t>Repositories</a:t>
            </a:r>
          </a:p>
          <a:p>
            <a:pPr eaLnBrk="1" hangingPunct="1">
              <a:lnSpc>
                <a:spcPct val="90000"/>
              </a:lnSpc>
              <a:spcBef>
                <a:spcPct val="25000"/>
              </a:spcBef>
              <a:spcAft>
                <a:spcPct val="15000"/>
              </a:spcAft>
              <a:buClr>
                <a:schemeClr val="accent1"/>
              </a:buClr>
            </a:pPr>
            <a:r>
              <a:rPr lang="en-US" altLang="cs-CZ" sz="1323" b="0">
                <a:solidFill>
                  <a:schemeClr val="tx1"/>
                </a:solidFill>
              </a:rPr>
              <a:t>ETL, DQ, DP</a:t>
            </a:r>
          </a:p>
          <a:p>
            <a:pPr eaLnBrk="1" hangingPunct="1">
              <a:lnSpc>
                <a:spcPct val="90000"/>
              </a:lnSpc>
              <a:spcBef>
                <a:spcPct val="25000"/>
              </a:spcBef>
              <a:spcAft>
                <a:spcPct val="15000"/>
              </a:spcAft>
              <a:buClr>
                <a:schemeClr val="accent1"/>
              </a:buClr>
            </a:pPr>
            <a:r>
              <a:rPr lang="en-US" altLang="cs-CZ" sz="1323" b="0">
                <a:solidFill>
                  <a:schemeClr val="tx1"/>
                </a:solidFill>
              </a:rPr>
              <a:t>e.g. Ascential Metastage</a:t>
            </a:r>
          </a:p>
        </p:txBody>
      </p:sp>
      <p:sp>
        <p:nvSpPr>
          <p:cNvPr id="524298" name="Line 13">
            <a:extLst>
              <a:ext uri="{FF2B5EF4-FFF2-40B4-BE49-F238E27FC236}">
                <a16:creationId xmlns:a16="http://schemas.microsoft.com/office/drawing/2014/main" id="{33B33213-44A4-48FD-AAAC-480BD43E0098}"/>
              </a:ext>
            </a:extLst>
          </p:cNvPr>
          <p:cNvSpPr>
            <a:spLocks noChangeShapeType="1"/>
          </p:cNvSpPr>
          <p:nvPr/>
        </p:nvSpPr>
        <p:spPr bwMode="auto">
          <a:xfrm flipH="1" flipV="1">
            <a:off x="979721" y="3987166"/>
            <a:ext cx="1118436" cy="1501751"/>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299" name="Line 14">
            <a:extLst>
              <a:ext uri="{FF2B5EF4-FFF2-40B4-BE49-F238E27FC236}">
                <a16:creationId xmlns:a16="http://schemas.microsoft.com/office/drawing/2014/main" id="{1FA7B4FF-081A-487E-8AA8-2B5CD53E85D2}"/>
              </a:ext>
            </a:extLst>
          </p:cNvPr>
          <p:cNvSpPr>
            <a:spLocks noChangeShapeType="1"/>
          </p:cNvSpPr>
          <p:nvPr/>
        </p:nvSpPr>
        <p:spPr bwMode="auto">
          <a:xfrm>
            <a:off x="3440632" y="4860563"/>
            <a:ext cx="525088" cy="687864"/>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00" name="Line 15">
            <a:extLst>
              <a:ext uri="{FF2B5EF4-FFF2-40B4-BE49-F238E27FC236}">
                <a16:creationId xmlns:a16="http://schemas.microsoft.com/office/drawing/2014/main" id="{6989B9A5-CD4C-4B8B-865F-25C01BD43754}"/>
              </a:ext>
            </a:extLst>
          </p:cNvPr>
          <p:cNvSpPr>
            <a:spLocks noChangeShapeType="1"/>
          </p:cNvSpPr>
          <p:nvPr/>
        </p:nvSpPr>
        <p:spPr bwMode="auto">
          <a:xfrm>
            <a:off x="1576571" y="5823223"/>
            <a:ext cx="435823" cy="626605"/>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01" name="Line 16">
            <a:extLst>
              <a:ext uri="{FF2B5EF4-FFF2-40B4-BE49-F238E27FC236}">
                <a16:creationId xmlns:a16="http://schemas.microsoft.com/office/drawing/2014/main" id="{2B99FD2F-40E2-41C6-860F-D9314435DAB0}"/>
              </a:ext>
            </a:extLst>
          </p:cNvPr>
          <p:cNvSpPr>
            <a:spLocks noChangeShapeType="1"/>
          </p:cNvSpPr>
          <p:nvPr/>
        </p:nvSpPr>
        <p:spPr bwMode="auto">
          <a:xfrm flipH="1" flipV="1">
            <a:off x="4086490" y="3091016"/>
            <a:ext cx="784131" cy="1008168"/>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592" name="Text Box 17"/>
          <p:cNvSpPr txBox="1">
            <a:spLocks noChangeArrowheads="1"/>
          </p:cNvSpPr>
          <p:nvPr/>
        </p:nvSpPr>
        <p:spPr bwMode="auto">
          <a:xfrm>
            <a:off x="2126351" y="5033840"/>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1980</a:t>
            </a:r>
          </a:p>
        </p:txBody>
      </p:sp>
      <p:sp>
        <p:nvSpPr>
          <p:cNvPr id="24593" name="Text Box 18"/>
          <p:cNvSpPr txBox="1">
            <a:spLocks noChangeArrowheads="1"/>
          </p:cNvSpPr>
          <p:nvPr/>
        </p:nvSpPr>
        <p:spPr bwMode="auto">
          <a:xfrm>
            <a:off x="4844554" y="3612603"/>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2000</a:t>
            </a:r>
          </a:p>
        </p:txBody>
      </p:sp>
      <p:sp>
        <p:nvSpPr>
          <p:cNvPr id="524304" name="Line 19">
            <a:extLst>
              <a:ext uri="{FF2B5EF4-FFF2-40B4-BE49-F238E27FC236}">
                <a16:creationId xmlns:a16="http://schemas.microsoft.com/office/drawing/2014/main" id="{A20655EB-3466-4ED5-B9D1-7878EE721DA6}"/>
              </a:ext>
            </a:extLst>
          </p:cNvPr>
          <p:cNvSpPr>
            <a:spLocks noChangeShapeType="1"/>
          </p:cNvSpPr>
          <p:nvPr/>
        </p:nvSpPr>
        <p:spPr bwMode="auto">
          <a:xfrm>
            <a:off x="6265604" y="3357061"/>
            <a:ext cx="668612" cy="948658"/>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595" name="Text Box 20"/>
          <p:cNvSpPr txBox="1">
            <a:spLocks noChangeArrowheads="1"/>
          </p:cNvSpPr>
          <p:nvPr/>
        </p:nvSpPr>
        <p:spPr bwMode="auto">
          <a:xfrm>
            <a:off x="638602" y="5793467"/>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1970</a:t>
            </a:r>
          </a:p>
        </p:txBody>
      </p:sp>
      <p:sp>
        <p:nvSpPr>
          <p:cNvPr id="24596" name="Text Box 23"/>
          <p:cNvSpPr txBox="1">
            <a:spLocks noChangeArrowheads="1"/>
          </p:cNvSpPr>
          <p:nvPr/>
        </p:nvSpPr>
        <p:spPr bwMode="auto">
          <a:xfrm>
            <a:off x="7741288" y="2119604"/>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2007</a:t>
            </a:r>
          </a:p>
        </p:txBody>
      </p:sp>
      <p:sp>
        <p:nvSpPr>
          <p:cNvPr id="24597" name="Text Box 24"/>
          <p:cNvSpPr txBox="1">
            <a:spLocks noChangeArrowheads="1"/>
          </p:cNvSpPr>
          <p:nvPr/>
        </p:nvSpPr>
        <p:spPr bwMode="auto">
          <a:xfrm>
            <a:off x="5994496" y="3035007"/>
            <a:ext cx="941283" cy="499496"/>
          </a:xfrm>
          <a:prstGeom prst="rect">
            <a:avLst/>
          </a:prstGeom>
          <a:solidFill>
            <a:schemeClr val="bg1"/>
          </a:solidFill>
          <a:ln w="12700">
            <a:solidFill>
              <a:srgbClr val="333399"/>
            </a:solidFill>
            <a:miter lim="800000"/>
            <a:headEnd type="none" w="sm" len="sm"/>
            <a:tailEnd type="none" w="sm" len="sm"/>
          </a:ln>
        </p:spPr>
        <p:txBody>
          <a:bodyPr wrap="none">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spcAft>
                <a:spcPct val="15000"/>
              </a:spcAft>
              <a:buClrTx/>
              <a:buFontTx/>
              <a:buNone/>
            </a:pPr>
            <a:r>
              <a:rPr lang="en-US" altLang="cs-CZ" sz="2646" b="0" i="0">
                <a:solidFill>
                  <a:schemeClr val="tx1"/>
                </a:solidFill>
              </a:rPr>
              <a:t>2002</a:t>
            </a:r>
          </a:p>
        </p:txBody>
      </p:sp>
      <p:sp>
        <p:nvSpPr>
          <p:cNvPr id="24598" name="Text Box 10"/>
          <p:cNvSpPr txBox="1">
            <a:spLocks noChangeArrowheads="1"/>
          </p:cNvSpPr>
          <p:nvPr/>
        </p:nvSpPr>
        <p:spPr bwMode="auto">
          <a:xfrm>
            <a:off x="8203177" y="3432324"/>
            <a:ext cx="2065345" cy="22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5000"/>
              </a:spcBef>
              <a:spcAft>
                <a:spcPct val="15000"/>
              </a:spcAft>
              <a:buClr>
                <a:schemeClr val="accent1"/>
              </a:buClr>
            </a:pPr>
            <a:r>
              <a:rPr lang="en-US" altLang="cs-CZ" sz="1544" b="0" i="0">
                <a:solidFill>
                  <a:schemeClr val="tx1"/>
                </a:solidFill>
              </a:rPr>
              <a:t>Federated Repositories</a:t>
            </a:r>
          </a:p>
          <a:p>
            <a:pPr eaLnBrk="1" hangingPunct="1">
              <a:lnSpc>
                <a:spcPct val="90000"/>
              </a:lnSpc>
              <a:spcBef>
                <a:spcPct val="25000"/>
              </a:spcBef>
              <a:spcAft>
                <a:spcPct val="15000"/>
              </a:spcAft>
              <a:buClr>
                <a:schemeClr val="accent1"/>
              </a:buClr>
            </a:pPr>
            <a:r>
              <a:rPr lang="en-US" altLang="cs-CZ" sz="1544" b="0" i="0">
                <a:solidFill>
                  <a:schemeClr val="tx1"/>
                </a:solidFill>
              </a:rPr>
              <a:t>And Registries</a:t>
            </a:r>
            <a:endParaRPr lang="en-US" altLang="cs-CZ" sz="1323" b="0" i="0">
              <a:solidFill>
                <a:schemeClr val="tx1"/>
              </a:solidFill>
            </a:endParaRPr>
          </a:p>
          <a:p>
            <a:pPr eaLnBrk="1" hangingPunct="1">
              <a:lnSpc>
                <a:spcPct val="90000"/>
              </a:lnSpc>
              <a:spcBef>
                <a:spcPct val="25000"/>
              </a:spcBef>
              <a:spcAft>
                <a:spcPct val="15000"/>
              </a:spcAft>
              <a:buClr>
                <a:schemeClr val="accent1"/>
              </a:buClr>
            </a:pPr>
            <a:r>
              <a:rPr lang="en-US" altLang="cs-CZ" sz="1323" b="0">
                <a:solidFill>
                  <a:schemeClr val="tx1"/>
                </a:solidFill>
              </a:rPr>
              <a:t>e.g. Unicorn</a:t>
            </a:r>
          </a:p>
          <a:p>
            <a:pPr eaLnBrk="1" hangingPunct="1">
              <a:spcBef>
                <a:spcPct val="50000"/>
              </a:spcBef>
            </a:pPr>
            <a:r>
              <a:rPr lang="en-GB" altLang="cs-CZ" sz="1103" b="0" i="0">
                <a:solidFill>
                  <a:schemeClr val="tx1"/>
                </a:solidFill>
              </a:rPr>
              <a:t>Understand how software and data services related to business processes workflows, and the requirement to publish, reuse and govern these services.</a:t>
            </a:r>
          </a:p>
        </p:txBody>
      </p:sp>
      <p:sp>
        <p:nvSpPr>
          <p:cNvPr id="524309" name="Line 13">
            <a:extLst>
              <a:ext uri="{FF2B5EF4-FFF2-40B4-BE49-F238E27FC236}">
                <a16:creationId xmlns:a16="http://schemas.microsoft.com/office/drawing/2014/main" id="{8536A747-8CA5-49C4-A5D9-002E4727CBF9}"/>
              </a:ext>
            </a:extLst>
          </p:cNvPr>
          <p:cNvSpPr>
            <a:spLocks noChangeShapeType="1"/>
          </p:cNvSpPr>
          <p:nvPr/>
        </p:nvSpPr>
        <p:spPr bwMode="auto">
          <a:xfrm flipH="1" flipV="1">
            <a:off x="1455801" y="4941075"/>
            <a:ext cx="556593" cy="707118"/>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600" name="Text Box 7"/>
          <p:cNvSpPr txBox="1">
            <a:spLocks noChangeArrowheads="1"/>
          </p:cNvSpPr>
          <p:nvPr/>
        </p:nvSpPr>
        <p:spPr bwMode="auto">
          <a:xfrm>
            <a:off x="344365" y="4781798"/>
            <a:ext cx="1300468" cy="27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323" b="0">
                <a:solidFill>
                  <a:srgbClr val="0721E5"/>
                </a:solidFill>
              </a:rPr>
              <a:t>Steve Born</a:t>
            </a:r>
          </a:p>
        </p:txBody>
      </p:sp>
      <p:sp>
        <p:nvSpPr>
          <p:cNvPr id="524311" name="AutoShape 23">
            <a:extLst>
              <a:ext uri="{FF2B5EF4-FFF2-40B4-BE49-F238E27FC236}">
                <a16:creationId xmlns:a16="http://schemas.microsoft.com/office/drawing/2014/main" id="{292595D2-EF1C-48A0-879F-E9AE93CEF606}"/>
              </a:ext>
            </a:extLst>
          </p:cNvPr>
          <p:cNvSpPr>
            <a:spLocks noChangeArrowheads="1"/>
          </p:cNvSpPr>
          <p:nvPr/>
        </p:nvSpPr>
        <p:spPr bwMode="auto">
          <a:xfrm>
            <a:off x="1902125" y="5527423"/>
            <a:ext cx="159277" cy="159277"/>
          </a:xfrm>
          <a:prstGeom prst="sun">
            <a:avLst>
              <a:gd name="adj" fmla="val 25000"/>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28575" algn="ctr">
                <a:solidFill>
                  <a:srgbClr val="000066"/>
                </a:solidFill>
                <a:miter lim="800000"/>
                <a:headEnd/>
                <a:tailEnd/>
              </a14:hiddenLine>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12" name="Line 13">
            <a:extLst>
              <a:ext uri="{FF2B5EF4-FFF2-40B4-BE49-F238E27FC236}">
                <a16:creationId xmlns:a16="http://schemas.microsoft.com/office/drawing/2014/main" id="{09CBBE17-5B9B-4C49-AFC8-947EBA1BE9AE}"/>
              </a:ext>
            </a:extLst>
          </p:cNvPr>
          <p:cNvSpPr>
            <a:spLocks noChangeShapeType="1"/>
          </p:cNvSpPr>
          <p:nvPr/>
        </p:nvSpPr>
        <p:spPr bwMode="auto">
          <a:xfrm flipH="1" flipV="1">
            <a:off x="3837948" y="3511086"/>
            <a:ext cx="635357" cy="794633"/>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603" name="Text Box 6"/>
          <p:cNvSpPr txBox="1">
            <a:spLocks noChangeArrowheads="1"/>
          </p:cNvSpPr>
          <p:nvPr/>
        </p:nvSpPr>
        <p:spPr bwMode="auto">
          <a:xfrm>
            <a:off x="3918462" y="5338391"/>
            <a:ext cx="3696617" cy="60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pPr>
            <a:r>
              <a:rPr lang="en-US" altLang="cs-CZ" sz="1544" b="0" i="0">
                <a:solidFill>
                  <a:schemeClr val="tx1"/>
                </a:solidFill>
              </a:rPr>
              <a:t>Metadata Consolidation</a:t>
            </a:r>
          </a:p>
          <a:p>
            <a:pPr eaLnBrk="1" hangingPunct="1">
              <a:lnSpc>
                <a:spcPct val="90000"/>
              </a:lnSpc>
              <a:spcBef>
                <a:spcPct val="20000"/>
              </a:spcBef>
              <a:spcAft>
                <a:spcPct val="15000"/>
              </a:spcAft>
              <a:buClrTx/>
            </a:pPr>
            <a:r>
              <a:rPr lang="en-US" altLang="cs-CZ" sz="1544" b="0" i="0">
                <a:solidFill>
                  <a:schemeClr val="tx1"/>
                </a:solidFill>
              </a:rPr>
              <a:t>Solutions</a:t>
            </a:r>
            <a:endParaRPr lang="en-US" altLang="cs-CZ" sz="1323" b="0">
              <a:solidFill>
                <a:schemeClr val="tx1"/>
              </a:solidFill>
            </a:endParaRPr>
          </a:p>
        </p:txBody>
      </p:sp>
      <p:sp>
        <p:nvSpPr>
          <p:cNvPr id="24604" name="Text Box 7"/>
          <p:cNvSpPr txBox="1">
            <a:spLocks noChangeArrowheads="1"/>
          </p:cNvSpPr>
          <p:nvPr/>
        </p:nvSpPr>
        <p:spPr bwMode="auto">
          <a:xfrm>
            <a:off x="2012394" y="1447493"/>
            <a:ext cx="2436407" cy="90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544" b="0" i="0">
                <a:solidFill>
                  <a:schemeClr val="tx1"/>
                </a:solidFill>
              </a:rPr>
              <a:t>Community Focused</a:t>
            </a:r>
          </a:p>
          <a:p>
            <a:pPr eaLnBrk="1" hangingPunct="1">
              <a:lnSpc>
                <a:spcPct val="90000"/>
              </a:lnSpc>
              <a:spcBef>
                <a:spcPct val="20000"/>
              </a:spcBef>
              <a:spcAft>
                <a:spcPct val="15000"/>
              </a:spcAft>
              <a:buClrTx/>
              <a:buFontTx/>
              <a:buNone/>
            </a:pPr>
            <a:r>
              <a:rPr lang="en-US" altLang="cs-CZ" sz="1544" b="0" i="0">
                <a:solidFill>
                  <a:schemeClr val="tx1"/>
                </a:solidFill>
              </a:rPr>
              <a:t>Repositories</a:t>
            </a:r>
          </a:p>
          <a:p>
            <a:pPr eaLnBrk="1" hangingPunct="1">
              <a:lnSpc>
                <a:spcPct val="90000"/>
              </a:lnSpc>
              <a:spcBef>
                <a:spcPct val="20000"/>
              </a:spcBef>
              <a:spcAft>
                <a:spcPct val="15000"/>
              </a:spcAft>
              <a:buClrTx/>
              <a:buFontTx/>
              <a:buNone/>
            </a:pPr>
            <a:r>
              <a:rPr lang="en-US" altLang="cs-CZ" sz="1544" b="0" i="0">
                <a:solidFill>
                  <a:schemeClr val="tx1"/>
                </a:solidFill>
              </a:rPr>
              <a:t>…</a:t>
            </a:r>
          </a:p>
        </p:txBody>
      </p:sp>
      <p:sp>
        <p:nvSpPr>
          <p:cNvPr id="524315" name="Line 13">
            <a:extLst>
              <a:ext uri="{FF2B5EF4-FFF2-40B4-BE49-F238E27FC236}">
                <a16:creationId xmlns:a16="http://schemas.microsoft.com/office/drawing/2014/main" id="{28EAF9C6-2B99-455C-9DA7-DCD9932B671B}"/>
              </a:ext>
            </a:extLst>
          </p:cNvPr>
          <p:cNvSpPr>
            <a:spLocks noChangeShapeType="1"/>
          </p:cNvSpPr>
          <p:nvPr/>
        </p:nvSpPr>
        <p:spPr bwMode="auto">
          <a:xfrm flipH="1" flipV="1">
            <a:off x="6855452" y="1606769"/>
            <a:ext cx="792883" cy="1032672"/>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16" name="Line 19">
            <a:extLst>
              <a:ext uri="{FF2B5EF4-FFF2-40B4-BE49-F238E27FC236}">
                <a16:creationId xmlns:a16="http://schemas.microsoft.com/office/drawing/2014/main" id="{047E4486-9227-428B-86A0-6AA70A2DD770}"/>
              </a:ext>
            </a:extLst>
          </p:cNvPr>
          <p:cNvSpPr>
            <a:spLocks noChangeShapeType="1"/>
          </p:cNvSpPr>
          <p:nvPr/>
        </p:nvSpPr>
        <p:spPr bwMode="auto">
          <a:xfrm>
            <a:off x="7410295" y="2718204"/>
            <a:ext cx="635356" cy="831388"/>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17" name="AutoShape 29">
            <a:extLst>
              <a:ext uri="{FF2B5EF4-FFF2-40B4-BE49-F238E27FC236}">
                <a16:creationId xmlns:a16="http://schemas.microsoft.com/office/drawing/2014/main" id="{679E073A-BA1B-4E30-81FC-5C7731B4E590}"/>
              </a:ext>
            </a:extLst>
          </p:cNvPr>
          <p:cNvSpPr>
            <a:spLocks noChangeArrowheads="1"/>
          </p:cNvSpPr>
          <p:nvPr/>
        </p:nvSpPr>
        <p:spPr bwMode="auto">
          <a:xfrm>
            <a:off x="7569572" y="2548426"/>
            <a:ext cx="159277" cy="159277"/>
          </a:xfrm>
          <a:prstGeom prst="sun">
            <a:avLst>
              <a:gd name="adj" fmla="val 25000"/>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28575" algn="ctr">
                <a:solidFill>
                  <a:srgbClr val="000066"/>
                </a:solidFill>
                <a:miter lim="800000"/>
                <a:headEnd/>
                <a:tailEnd/>
              </a14:hiddenLine>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18" name="Line 13">
            <a:extLst>
              <a:ext uri="{FF2B5EF4-FFF2-40B4-BE49-F238E27FC236}">
                <a16:creationId xmlns:a16="http://schemas.microsoft.com/office/drawing/2014/main" id="{7C6E1D5E-EFDF-4586-979A-444EA08BE5DB}"/>
              </a:ext>
            </a:extLst>
          </p:cNvPr>
          <p:cNvSpPr>
            <a:spLocks noChangeShapeType="1"/>
          </p:cNvSpPr>
          <p:nvPr/>
        </p:nvSpPr>
        <p:spPr bwMode="auto">
          <a:xfrm flipH="1" flipV="1">
            <a:off x="6456386" y="2172113"/>
            <a:ext cx="628355" cy="798133"/>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19" name="AutoShape 31">
            <a:extLst>
              <a:ext uri="{FF2B5EF4-FFF2-40B4-BE49-F238E27FC236}">
                <a16:creationId xmlns:a16="http://schemas.microsoft.com/office/drawing/2014/main" id="{075B0BB2-F99F-4BEC-A056-CEEE6680028B}"/>
              </a:ext>
            </a:extLst>
          </p:cNvPr>
          <p:cNvSpPr>
            <a:spLocks noChangeArrowheads="1"/>
          </p:cNvSpPr>
          <p:nvPr/>
        </p:nvSpPr>
        <p:spPr bwMode="auto">
          <a:xfrm>
            <a:off x="7012979" y="2875730"/>
            <a:ext cx="159277" cy="159276"/>
          </a:xfrm>
          <a:prstGeom prst="sun">
            <a:avLst>
              <a:gd name="adj" fmla="val 25000"/>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28575" algn="ctr">
                <a:solidFill>
                  <a:srgbClr val="000066"/>
                </a:solidFill>
                <a:miter lim="800000"/>
                <a:headEnd/>
                <a:tailEnd/>
              </a14:hiddenLine>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610" name="Text Box 7"/>
          <p:cNvSpPr txBox="1">
            <a:spLocks noChangeArrowheads="1"/>
          </p:cNvSpPr>
          <p:nvPr/>
        </p:nvSpPr>
        <p:spPr bwMode="auto">
          <a:xfrm>
            <a:off x="4870621" y="2002335"/>
            <a:ext cx="1825555"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323" b="0">
                <a:solidFill>
                  <a:srgbClr val="0721E5"/>
                </a:solidFill>
              </a:rPr>
              <a:t>IBM buys Ascential</a:t>
            </a:r>
          </a:p>
        </p:txBody>
      </p:sp>
      <p:sp>
        <p:nvSpPr>
          <p:cNvPr id="24611" name="Text Box 7"/>
          <p:cNvSpPr txBox="1">
            <a:spLocks noChangeArrowheads="1"/>
          </p:cNvSpPr>
          <p:nvPr/>
        </p:nvSpPr>
        <p:spPr bwMode="auto">
          <a:xfrm>
            <a:off x="5267938" y="1445742"/>
            <a:ext cx="1825554"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323" b="0">
                <a:solidFill>
                  <a:srgbClr val="0721E5"/>
                </a:solidFill>
              </a:rPr>
              <a:t>IBM buys Unicorn</a:t>
            </a:r>
          </a:p>
        </p:txBody>
      </p:sp>
      <p:sp>
        <p:nvSpPr>
          <p:cNvPr id="524322" name="Rectangle 34">
            <a:extLst>
              <a:ext uri="{FF2B5EF4-FFF2-40B4-BE49-F238E27FC236}">
                <a16:creationId xmlns:a16="http://schemas.microsoft.com/office/drawing/2014/main" id="{6C8CE2FC-6FBB-41A9-B1EE-A622B5DC4BCF}"/>
              </a:ext>
            </a:extLst>
          </p:cNvPr>
          <p:cNvSpPr>
            <a:spLocks noChangeArrowheads="1"/>
          </p:cNvSpPr>
          <p:nvPr/>
        </p:nvSpPr>
        <p:spPr bwMode="auto">
          <a:xfrm>
            <a:off x="6298859" y="5733958"/>
            <a:ext cx="1746792" cy="60151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Lst>
        </p:spPr>
        <p:txBody>
          <a:bodyPr>
            <a:spAutoFit/>
          </a:bodyPr>
          <a:lstStyle/>
          <a:p>
            <a:pPr algn="ctr" eaLnBrk="1" hangingPunct="1">
              <a:spcBef>
                <a:spcPct val="25000"/>
              </a:spcBef>
              <a:spcAft>
                <a:spcPct val="15000"/>
              </a:spcAft>
              <a:buClr>
                <a:schemeClr val="accent1"/>
              </a:buClr>
              <a:buFont typeface="Wingdings" panose="05000000000000000000" pitchFamily="2" charset="2"/>
              <a:buNone/>
              <a:defRPr/>
            </a:pPr>
            <a:r>
              <a:rPr lang="en-GB" altLang="cs-CZ" sz="1103"/>
              <a:t>less-ambitious more-scoped metadata management solutions</a:t>
            </a:r>
          </a:p>
        </p:txBody>
      </p:sp>
      <p:sp>
        <p:nvSpPr>
          <p:cNvPr id="524323" name="Rectangle 35">
            <a:extLst>
              <a:ext uri="{FF2B5EF4-FFF2-40B4-BE49-F238E27FC236}">
                <a16:creationId xmlns:a16="http://schemas.microsoft.com/office/drawing/2014/main" id="{109C3687-0CE2-4145-BED4-782FBE20290E}"/>
              </a:ext>
            </a:extLst>
          </p:cNvPr>
          <p:cNvSpPr>
            <a:spLocks noChangeArrowheads="1"/>
          </p:cNvSpPr>
          <p:nvPr/>
        </p:nvSpPr>
        <p:spPr bwMode="auto">
          <a:xfrm>
            <a:off x="3440633" y="5893235"/>
            <a:ext cx="2858227" cy="107677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Lst>
        </p:spPr>
        <p:txBody>
          <a:bodyPr>
            <a:spAutoFit/>
          </a:bodyPr>
          <a:lstStyle/>
          <a:p>
            <a:pPr algn="ctr" eaLnBrk="1" hangingPunct="1">
              <a:spcBef>
                <a:spcPct val="25000"/>
              </a:spcBef>
              <a:spcAft>
                <a:spcPct val="15000"/>
              </a:spcAft>
              <a:buClr>
                <a:schemeClr val="accent1"/>
              </a:buClr>
              <a:buFont typeface="Wingdings" panose="05000000000000000000" pitchFamily="2" charset="2"/>
              <a:buNone/>
              <a:defRPr/>
            </a:pPr>
            <a:r>
              <a:rPr lang="en-GB" altLang="cs-CZ" sz="1103"/>
              <a:t>Consolidation to central repository using parsers, bridges and generators</a:t>
            </a:r>
          </a:p>
          <a:p>
            <a:pPr algn="ctr" eaLnBrk="1" hangingPunct="1">
              <a:spcBef>
                <a:spcPct val="25000"/>
              </a:spcBef>
              <a:spcAft>
                <a:spcPct val="15000"/>
              </a:spcAft>
              <a:buClr>
                <a:schemeClr val="accent1"/>
              </a:buClr>
              <a:buFont typeface="Wingdings" panose="05000000000000000000" pitchFamily="2" charset="2"/>
              <a:buNone/>
              <a:defRPr/>
            </a:pPr>
            <a:r>
              <a:rPr lang="en-GB" altLang="cs-CZ" sz="1103"/>
              <a:t>e.g. Dovetail</a:t>
            </a:r>
          </a:p>
          <a:p>
            <a:pPr algn="ctr" eaLnBrk="1" hangingPunct="1">
              <a:spcBef>
                <a:spcPct val="25000"/>
              </a:spcBef>
              <a:spcAft>
                <a:spcPct val="15000"/>
              </a:spcAft>
              <a:buClr>
                <a:schemeClr val="accent1"/>
              </a:buClr>
              <a:buFont typeface="Wingdings" panose="05000000000000000000" pitchFamily="2" charset="2"/>
              <a:buNone/>
              <a:defRPr/>
            </a:pPr>
            <a:r>
              <a:rPr lang="en-GB" altLang="cs-CZ" sz="1103"/>
              <a:t>1/3 failed miserably, 1/3 succeeded marginally, 1/3 demonstrated good ROI</a:t>
            </a:r>
          </a:p>
        </p:txBody>
      </p:sp>
      <p:sp>
        <p:nvSpPr>
          <p:cNvPr id="524324" name="Rectangle 36">
            <a:extLst>
              <a:ext uri="{FF2B5EF4-FFF2-40B4-BE49-F238E27FC236}">
                <a16:creationId xmlns:a16="http://schemas.microsoft.com/office/drawing/2014/main" id="{496530F4-7398-4A58-A65A-808958DDC262}"/>
              </a:ext>
            </a:extLst>
          </p:cNvPr>
          <p:cNvSpPr>
            <a:spLocks noChangeArrowheads="1"/>
          </p:cNvSpPr>
          <p:nvPr/>
        </p:nvSpPr>
        <p:spPr bwMode="auto">
          <a:xfrm>
            <a:off x="1377038" y="2082848"/>
            <a:ext cx="2936990" cy="100886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66"/>
                </a:solidFill>
                <a:miter lim="800000"/>
                <a:headEnd/>
                <a:tailEnd/>
              </a14:hiddenLine>
            </a:ext>
          </a:extLst>
        </p:spPr>
        <p:txBody>
          <a:bodyPr>
            <a:spAutoFit/>
          </a:bodyPr>
          <a:lstStyle/>
          <a:p>
            <a:pPr algn="ctr" eaLnBrk="1" hangingPunct="1">
              <a:spcBef>
                <a:spcPct val="25000"/>
              </a:spcBef>
              <a:spcAft>
                <a:spcPct val="15000"/>
              </a:spcAft>
              <a:buClr>
                <a:schemeClr val="accent1"/>
              </a:buClr>
              <a:buFont typeface="Wingdings" panose="05000000000000000000" pitchFamily="2" charset="2"/>
              <a:buNone/>
              <a:defRPr/>
            </a:pPr>
            <a:r>
              <a:rPr lang="en-GB" altLang="cs-CZ" sz="1103"/>
              <a:t>$50 million to $100 million mainly maintenance</a:t>
            </a:r>
          </a:p>
          <a:p>
            <a:pPr algn="ctr" eaLnBrk="1" hangingPunct="1">
              <a:spcBef>
                <a:spcPct val="25000"/>
              </a:spcBef>
              <a:spcAft>
                <a:spcPct val="15000"/>
              </a:spcAft>
              <a:buClr>
                <a:schemeClr val="accent1"/>
              </a:buClr>
              <a:buFont typeface="Wingdings" panose="05000000000000000000" pitchFamily="2" charset="2"/>
              <a:buNone/>
              <a:defRPr/>
            </a:pPr>
            <a:r>
              <a:rPr lang="en-GB" altLang="cs-CZ" sz="1103"/>
              <a:t>and most organizations decided live with metadata definitions in multiple technologies, and manually synchronize</a:t>
            </a:r>
          </a:p>
        </p:txBody>
      </p:sp>
      <p:sp>
        <p:nvSpPr>
          <p:cNvPr id="24615" name="Text Box 7"/>
          <p:cNvSpPr txBox="1">
            <a:spLocks noChangeArrowheads="1"/>
          </p:cNvSpPr>
          <p:nvPr/>
        </p:nvSpPr>
        <p:spPr bwMode="auto">
          <a:xfrm>
            <a:off x="5681007" y="1176197"/>
            <a:ext cx="2858227" cy="3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1pPr>
            <a:lvl2pPr marL="742950" indent="-28575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2pPr>
            <a:lvl3pPr marL="11430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3pPr>
            <a:lvl4pPr marL="16002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4pPr>
            <a:lvl5pPr marL="2057400" indent="-228600">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accent2"/>
              </a:buClr>
              <a:buFont typeface="Wingdings" panose="05000000000000000000" pitchFamily="2" charset="2"/>
              <a:defRPr sz="1400" b="1" i="1">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spcAft>
                <a:spcPct val="15000"/>
              </a:spcAft>
              <a:buClrTx/>
              <a:buFontTx/>
              <a:buNone/>
            </a:pPr>
            <a:r>
              <a:rPr lang="en-US" altLang="cs-CZ" sz="1323" b="0" i="0">
                <a:solidFill>
                  <a:srgbClr val="0721E5"/>
                </a:solidFill>
              </a:rPr>
              <a:t>Information Server Launched</a:t>
            </a:r>
          </a:p>
        </p:txBody>
      </p:sp>
      <p:sp>
        <p:nvSpPr>
          <p:cNvPr id="524326" name="Line 13">
            <a:extLst>
              <a:ext uri="{FF2B5EF4-FFF2-40B4-BE49-F238E27FC236}">
                <a16:creationId xmlns:a16="http://schemas.microsoft.com/office/drawing/2014/main" id="{4BFDF96A-F236-41B5-85C5-36728C218A3D}"/>
              </a:ext>
            </a:extLst>
          </p:cNvPr>
          <p:cNvSpPr>
            <a:spLocks noChangeShapeType="1"/>
          </p:cNvSpPr>
          <p:nvPr/>
        </p:nvSpPr>
        <p:spPr bwMode="auto">
          <a:xfrm flipH="1" flipV="1">
            <a:off x="8108662" y="1421237"/>
            <a:ext cx="570595" cy="672112"/>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27" name="AutoShape 39">
            <a:extLst>
              <a:ext uri="{FF2B5EF4-FFF2-40B4-BE49-F238E27FC236}">
                <a16:creationId xmlns:a16="http://schemas.microsoft.com/office/drawing/2014/main" id="{E14D59AD-ACC4-4BCA-B2FA-481D7711D29B}"/>
              </a:ext>
            </a:extLst>
          </p:cNvPr>
          <p:cNvSpPr>
            <a:spLocks noChangeArrowheads="1"/>
          </p:cNvSpPr>
          <p:nvPr/>
        </p:nvSpPr>
        <p:spPr bwMode="auto">
          <a:xfrm>
            <a:off x="8600494" y="2002335"/>
            <a:ext cx="159276" cy="159277"/>
          </a:xfrm>
          <a:prstGeom prst="sun">
            <a:avLst>
              <a:gd name="adj" fmla="val 25000"/>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28575" algn="ctr">
                <a:solidFill>
                  <a:srgbClr val="000066"/>
                </a:solidFill>
                <a:miter lim="800000"/>
                <a:headEnd/>
                <a:tailEnd/>
              </a14:hiddenLine>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524328" name="AutoShape 40">
            <a:extLst>
              <a:ext uri="{FF2B5EF4-FFF2-40B4-BE49-F238E27FC236}">
                <a16:creationId xmlns:a16="http://schemas.microsoft.com/office/drawing/2014/main" id="{A85F1FBF-A9E7-42AF-907D-D34B9FE3BCE2}"/>
              </a:ext>
            </a:extLst>
          </p:cNvPr>
          <p:cNvSpPr>
            <a:spLocks noChangeArrowheads="1"/>
          </p:cNvSpPr>
          <p:nvPr/>
        </p:nvSpPr>
        <p:spPr bwMode="auto">
          <a:xfrm>
            <a:off x="4394542" y="4226956"/>
            <a:ext cx="159277" cy="159276"/>
          </a:xfrm>
          <a:prstGeom prst="sun">
            <a:avLst>
              <a:gd name="adj" fmla="val 25000"/>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28575" algn="ctr">
                <a:solidFill>
                  <a:srgbClr val="000066"/>
                </a:solidFill>
                <a:miter lim="800000"/>
                <a:headEnd/>
                <a:tailEnd/>
              </a14:hiddenLine>
            </a:ext>
          </a:extLst>
        </p:spPr>
        <p:txBody>
          <a:bodyPr wrap="none" anchor="ctr"/>
          <a:lstStyle/>
          <a:p>
            <a:pPr eaLnBrk="1" hangingPunct="1">
              <a:buClr>
                <a:schemeClr val="accent2"/>
              </a:buClr>
              <a:buFont typeface="Wingdings" panose="05000000000000000000" pitchFamily="2" charset="2"/>
              <a:buNone/>
              <a:defRPr/>
            </a:pPr>
            <a:endParaRPr lang="cs-CZ">
              <a:effectLst>
                <a:outerShdw blurRad="38100" dist="38100" dir="2700000" algn="tl">
                  <a:srgbClr val="000000">
                    <a:alpha val="43137"/>
                  </a:srgbClr>
                </a:outerShdw>
              </a:effectLst>
            </a:endParaRPr>
          </a:p>
        </p:txBody>
      </p:sp>
      <p:sp>
        <p:nvSpPr>
          <p:cNvPr id="24619" name="Rectangle 41"/>
          <p:cNvSpPr>
            <a:spLocks noGrp="1" noChangeArrowheads="1"/>
          </p:cNvSpPr>
          <p:nvPr>
            <p:ph type="title"/>
          </p:nvPr>
        </p:nvSpPr>
        <p:spPr/>
        <p:txBody>
          <a:bodyPr/>
          <a:lstStyle/>
          <a:p>
            <a:r>
              <a:rPr lang="en-US" altLang="cs-CZ" sz="2426"/>
              <a:t>A Brief History of Metadata – Where did we come from?</a:t>
            </a:r>
          </a:p>
        </p:txBody>
      </p:sp>
    </p:spTree>
    <p:extLst>
      <p:ext uri="{BB962C8B-B14F-4D97-AF65-F5344CB8AC3E}">
        <p14:creationId xmlns:p14="http://schemas.microsoft.com/office/powerpoint/2010/main" val="318342093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623847481,C:\mc\New hire\edinburgh\Information Server Overview - new hire.ppc"/>
</p:tagLst>
</file>

<file path=ppt/tags/tag2.xml><?xml version="1.0" encoding="utf-8"?>
<p:tagLst xmlns:a="http://schemas.openxmlformats.org/drawingml/2006/main" xmlns:r="http://schemas.openxmlformats.org/officeDocument/2006/relationships" xmlns:p="http://schemas.openxmlformats.org/presentationml/2006/main">
  <p:tag name="PPSNARRATION" val="8,623847481,C:\mc\New hire\edinburgh\Information Server Overview - new hire.ppc"/>
</p:tagLst>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TotalTime>
  <Words>7465</Words>
  <Application>Microsoft Office PowerPoint</Application>
  <PresentationFormat>Vlastní</PresentationFormat>
  <Paragraphs>847</Paragraphs>
  <Slides>54</Slides>
  <Notes>54</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1</vt:i4>
      </vt:variant>
      <vt:variant>
        <vt:lpstr>Nadpisy snímků</vt:lpstr>
      </vt:variant>
      <vt:variant>
        <vt:i4>54</vt:i4>
      </vt:variant>
    </vt:vector>
  </HeadingPairs>
  <TitlesOfParts>
    <vt:vector size="68" baseType="lpstr">
      <vt:lpstr>MS Gothic</vt:lpstr>
      <vt:lpstr>MS PGothic</vt:lpstr>
      <vt:lpstr>Arial</vt:lpstr>
      <vt:lpstr>Arial Narrow</vt:lpstr>
      <vt:lpstr>Arial Narrow Bd</vt:lpstr>
      <vt:lpstr>Calibri</vt:lpstr>
      <vt:lpstr>Clara Sans</vt:lpstr>
      <vt:lpstr>DejaVu Sans</vt:lpstr>
      <vt:lpstr>Gill Sans MT</vt:lpstr>
      <vt:lpstr>Times</vt:lpstr>
      <vt:lpstr>Times New Roman</vt:lpstr>
      <vt:lpstr>Wingdings</vt:lpstr>
      <vt:lpstr>JU_OPVVV</vt:lpstr>
      <vt:lpstr>Bitmap Image</vt:lpstr>
      <vt:lpstr>Metadata</vt:lpstr>
      <vt:lpstr>What Are Your Top Metadata Management Issues ?</vt:lpstr>
      <vt:lpstr>Prezentace aplikace PowerPoint</vt:lpstr>
      <vt:lpstr>Metadata Primer for Business</vt:lpstr>
      <vt:lpstr>Let’s put Metadata to an Example</vt:lpstr>
      <vt:lpstr>Metadata helps answer important questions such as:</vt:lpstr>
      <vt:lpstr>Metadata Business Drivers  What is happening in the Data Integration Market that requires Metadata?</vt:lpstr>
      <vt:lpstr>Prezentace aplikace PowerPoint</vt:lpstr>
      <vt:lpstr>A Brief History of Metadata – Where did we come from?</vt:lpstr>
      <vt:lpstr>Metadata Life Cycle</vt:lpstr>
      <vt:lpstr>Why Businesses Care</vt:lpstr>
      <vt:lpstr>Metadata Business Challenges</vt:lpstr>
      <vt:lpstr>Unified Metadata Management</vt:lpstr>
      <vt:lpstr>Unified Metadata Management</vt:lpstr>
      <vt:lpstr>Applications of a Business Glossary</vt:lpstr>
      <vt:lpstr>Business Glossary: For Every Enterprise User</vt:lpstr>
      <vt:lpstr>Understanding the value of Business Metadata</vt:lpstr>
      <vt:lpstr>Business Glossary</vt:lpstr>
      <vt:lpstr>Populate: Import InfoSphere MDM for PIM </vt:lpstr>
      <vt:lpstr>Populate: Create and Assign Stewards</vt:lpstr>
      <vt:lpstr>Access: Simple to use – business browser</vt:lpstr>
      <vt:lpstr>Business Glossary Anywhere</vt:lpstr>
      <vt:lpstr>Business Glossary Anywhere with Cognos</vt:lpstr>
      <vt:lpstr>Manage: Business and IT understanding</vt:lpstr>
      <vt:lpstr>Business Glossary Business Benefits</vt:lpstr>
      <vt:lpstr>Applications of Metadata Workbench</vt:lpstr>
      <vt:lpstr>Metadata Workbench: For Projects leads &amp; Architects</vt:lpstr>
      <vt:lpstr>InfoSphere Metadata Workbench </vt:lpstr>
      <vt:lpstr>Information Server: Optimizing Application Development</vt:lpstr>
      <vt:lpstr>Metadata Workbench Integration Asset Categories</vt:lpstr>
      <vt:lpstr>Metadata Workbench Feature Overview</vt:lpstr>
      <vt:lpstr>Explore: Homepage</vt:lpstr>
      <vt:lpstr>Explore: Graphically Browse</vt:lpstr>
      <vt:lpstr>Explore: Textually Search  Where and how do I find out details about assets?</vt:lpstr>
      <vt:lpstr>Analyze: Data Lineage  Where does a Field of Data in this Report Come From?</vt:lpstr>
      <vt:lpstr>Analyze: Cross-Tool Impact Analysis  Where Happens if I Change this Column?</vt:lpstr>
      <vt:lpstr>Analyze:  Business Meaning What does this Field Mean?</vt:lpstr>
      <vt:lpstr>Metadata Workbench Business Benefit</vt:lpstr>
      <vt:lpstr>Third Party Metadata</vt:lpstr>
      <vt:lpstr>Import Export Manager for Information Server</vt:lpstr>
      <vt:lpstr>Meta Integration Technologies, Inc. (MITI)</vt:lpstr>
      <vt:lpstr>Fully Supported Bridges</vt:lpstr>
      <vt:lpstr>Bridges Provided As-Is</vt:lpstr>
      <vt:lpstr>Bridges Provided As-Is (continued)</vt:lpstr>
      <vt:lpstr>The Areas of Metadata</vt:lpstr>
      <vt:lpstr>The Areas of Metadata Connected</vt:lpstr>
      <vt:lpstr>Case Studies</vt:lpstr>
      <vt:lpstr>Melbourne Health (MH) Advances clinical research with next generation genetic information infrastructure</vt:lpstr>
      <vt:lpstr>Melbourne Health Screenshot: BioGrid Australia</vt:lpstr>
      <vt:lpstr>Melbourne Health Client Quotes</vt:lpstr>
      <vt:lpstr>Major Insurance Company in the UK – Metadata Workbench</vt:lpstr>
      <vt:lpstr>Summary</vt:lpstr>
      <vt:lpstr>Information Server Metadata Differentiators</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Beránek Ladislav doc. Ing. CSc.</cp:lastModifiedBy>
  <cp:revision>2</cp:revision>
  <dcterms:created xsi:type="dcterms:W3CDTF">2017-07-17T18:52:59Z</dcterms:created>
  <dcterms:modified xsi:type="dcterms:W3CDTF">2019-03-03T18:45:44Z</dcterms:modified>
</cp:coreProperties>
</file>