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68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Arbitration procedure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cancellation of arbitration award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arbitration award cannot be appealed against</a:t>
            </a:r>
            <a:endParaRPr lang="cs-CZ" dirty="0"/>
          </a:p>
          <a:p>
            <a:pPr lvl="1"/>
            <a:r>
              <a:rPr lang="en-US" dirty="0"/>
              <a:t>only the arbitration agreement may allow for the review of the arbitration award by other arbitrators</a:t>
            </a:r>
            <a:endParaRPr lang="cs-CZ" dirty="0"/>
          </a:p>
          <a:p>
            <a:r>
              <a:rPr lang="en-US" dirty="0"/>
              <a:t>however, either party may submit a petition to the court for annulment of the arbitration award</a:t>
            </a:r>
          </a:p>
          <a:p>
            <a:pPr lvl="1"/>
            <a:r>
              <a:rPr lang="en-US" dirty="0"/>
              <a:t>within 3 months of its delivery</a:t>
            </a:r>
            <a:endParaRPr lang="cs-CZ" dirty="0"/>
          </a:p>
          <a:p>
            <a:pPr lvl="1"/>
            <a:r>
              <a:rPr lang="en-US" dirty="0"/>
              <a:t>the court examines only</a:t>
            </a:r>
            <a:endParaRPr lang="cs-CZ" dirty="0"/>
          </a:p>
          <a:p>
            <a:pPr lvl="2"/>
            <a:r>
              <a:rPr lang="en-US" dirty="0"/>
              <a:t>the fulfilment of the conditions for the arbitration procedure </a:t>
            </a:r>
            <a:endParaRPr lang="cs-CZ" dirty="0"/>
          </a:p>
          <a:p>
            <a:pPr lvl="2"/>
            <a:r>
              <a:rPr lang="en-US" dirty="0"/>
              <a:t>certain issues related to its progress</a:t>
            </a:r>
            <a:endParaRPr lang="cs-CZ" dirty="0"/>
          </a:p>
          <a:p>
            <a:pPr lvl="1"/>
            <a:r>
              <a:rPr lang="en-US" dirty="0"/>
              <a:t>the court does not ex</a:t>
            </a:r>
            <a:r>
              <a:rPr lang="cs-CZ" dirty="0"/>
              <a:t>a</a:t>
            </a:r>
            <a:r>
              <a:rPr lang="en-US" dirty="0"/>
              <a:t>mines the content thereof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Cancellation of arbitration award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court may revoke the arbitration award for example</a:t>
            </a:r>
          </a:p>
          <a:p>
            <a:pPr lvl="1"/>
            <a:r>
              <a:rPr lang="en-US" sz="2400" dirty="0"/>
              <a:t>if it has been delivered in a matter for which no valid arbitration agreement can be concluded </a:t>
            </a:r>
          </a:p>
          <a:p>
            <a:pPr lvl="1"/>
            <a:r>
              <a:rPr lang="en-US" sz="2400" dirty="0"/>
              <a:t>if the arbitration agreement is invalid for other reasons</a:t>
            </a:r>
          </a:p>
          <a:p>
            <a:pPr lvl="2"/>
            <a:r>
              <a:rPr lang="en-US" sz="2000" dirty="0"/>
              <a:t>the arbitration procedure may no longer be conducted in such a cases</a:t>
            </a:r>
          </a:p>
          <a:p>
            <a:r>
              <a:rPr lang="en-US" sz="2800" dirty="0"/>
              <a:t>the court may also revoke the arbitration award in some other cases</a:t>
            </a:r>
          </a:p>
          <a:p>
            <a:pPr lvl="1"/>
            <a:r>
              <a:rPr lang="en-US" sz="2400" dirty="0"/>
              <a:t>an arbitrator participated in the arbitration procedure who was not competent be an arbitrator</a:t>
            </a:r>
          </a:p>
          <a:p>
            <a:pPr lvl="1"/>
            <a:r>
              <a:rPr lang="en-US" sz="2400" dirty="0"/>
              <a:t>the arbitration award was not adopted by the majority of the arbitrators</a:t>
            </a:r>
          </a:p>
          <a:p>
            <a:pPr lvl="1"/>
            <a:r>
              <a:rPr lang="en-US" sz="2400" dirty="0"/>
              <a:t>etc.</a:t>
            </a:r>
          </a:p>
          <a:p>
            <a:pPr lvl="2"/>
            <a:r>
              <a:rPr lang="en-US" sz="2000" dirty="0"/>
              <a:t>the arbitration procedure shall continue on the basis of the arbitration agreement in such cases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CFBAC-31A1-4EE0-85D2-CDA66477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Arbitration procedure in consumer disputes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5DA321-F209-461E-98B3-67AB83702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disputes between the consumer and entrepreneur cannot be decided by arbitration </a:t>
            </a:r>
            <a:endParaRPr lang="cs-CZ" dirty="0"/>
          </a:p>
          <a:p>
            <a:pPr lvl="1"/>
            <a:r>
              <a:rPr lang="en-US" dirty="0"/>
              <a:t>can only be decisively decided by the competent court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9F7FE-2FD1-4368-945A-20D882CC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9FB592-0052-4A99-9DD8-1676BF72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61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 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 out-of-court method of dispute settlement by independent and impartial arbitrators</a:t>
            </a:r>
            <a:endParaRPr lang="cs-CZ" dirty="0"/>
          </a:p>
          <a:p>
            <a:r>
              <a:rPr lang="en-US" dirty="0"/>
              <a:t>is used as an alternative to a civil process in the resolution of property disputes</a:t>
            </a:r>
            <a:endParaRPr lang="cs-CZ" dirty="0"/>
          </a:p>
          <a:p>
            <a:r>
              <a:rPr lang="en-US" dirty="0"/>
              <a:t>the benefits </a:t>
            </a:r>
            <a:endParaRPr lang="cs-CZ" dirty="0"/>
          </a:p>
          <a:p>
            <a:pPr lvl="1"/>
            <a:r>
              <a:rPr lang="en-US" dirty="0"/>
              <a:t>speed</a:t>
            </a:r>
            <a:endParaRPr lang="cs-CZ" dirty="0"/>
          </a:p>
          <a:p>
            <a:pPr lvl="1"/>
            <a:r>
              <a:rPr lang="en-US" dirty="0"/>
              <a:t>lower costs</a:t>
            </a:r>
            <a:endParaRPr lang="cs-CZ" dirty="0"/>
          </a:p>
          <a:p>
            <a:pPr lvl="1"/>
            <a:r>
              <a:rPr lang="en-US" dirty="0"/>
              <a:t>informality</a:t>
            </a:r>
            <a:endParaRPr lang="cs-CZ" dirty="0"/>
          </a:p>
          <a:p>
            <a:r>
              <a:rPr lang="en-US" dirty="0"/>
              <a:t>arbitration award</a:t>
            </a:r>
            <a:endParaRPr lang="cs-CZ" dirty="0"/>
          </a:p>
          <a:p>
            <a:pPr lvl="1"/>
            <a:r>
              <a:rPr lang="en-US" dirty="0"/>
              <a:t>has the character of a court decision </a:t>
            </a:r>
            <a:endParaRPr lang="cs-CZ" dirty="0"/>
          </a:p>
          <a:p>
            <a:pPr lvl="1"/>
            <a:r>
              <a:rPr lang="en-US" dirty="0"/>
              <a:t>constitutes a full enforcement title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Arbitration</a:t>
            </a:r>
            <a:r>
              <a:rPr lang="cs-CZ" dirty="0"/>
              <a:t> </a:t>
            </a:r>
            <a:r>
              <a:rPr lang="en-GB" dirty="0"/>
              <a:t>agreement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withdraws the jurisdiction of the court and establishes the jurisdiction of the arbitrator</a:t>
            </a:r>
            <a:endParaRPr lang="cs-CZ" sz="2400" dirty="0"/>
          </a:p>
          <a:p>
            <a:r>
              <a:rPr lang="en-US" sz="2400" dirty="0"/>
              <a:t>can be validly concluded </a:t>
            </a:r>
            <a:endParaRPr lang="cs-CZ" sz="2400" dirty="0"/>
          </a:p>
          <a:p>
            <a:pPr lvl="1"/>
            <a:r>
              <a:rPr lang="en-US" sz="2000" dirty="0"/>
              <a:t>only if the parties have been able to enter into an amicable settlement on the subject matter of the dispute</a:t>
            </a:r>
            <a:endParaRPr lang="cs-CZ" sz="2000" dirty="0"/>
          </a:p>
          <a:p>
            <a:r>
              <a:rPr lang="en-US" sz="2400" dirty="0"/>
              <a:t>the agreement is valid if it is in writing</a:t>
            </a:r>
            <a:endParaRPr lang="cs-CZ" sz="2400" dirty="0"/>
          </a:p>
          <a:p>
            <a:r>
              <a:rPr lang="en-US" sz="2400" dirty="0"/>
              <a:t>two types of </a:t>
            </a:r>
            <a:r>
              <a:rPr lang="en-GB" sz="2400" dirty="0"/>
              <a:t>arbitration</a:t>
            </a:r>
            <a:r>
              <a:rPr lang="cs-CZ" sz="2400" dirty="0"/>
              <a:t> </a:t>
            </a:r>
            <a:r>
              <a:rPr lang="en-GB" sz="2400" dirty="0"/>
              <a:t>agreement</a:t>
            </a:r>
            <a:endParaRPr lang="cs-CZ" sz="2400" dirty="0"/>
          </a:p>
          <a:p>
            <a:pPr lvl="1"/>
            <a:r>
              <a:rPr lang="en-US" sz="2000" dirty="0"/>
              <a:t>an arbitrator agreement</a:t>
            </a:r>
            <a:endParaRPr lang="cs-CZ" sz="2000" dirty="0"/>
          </a:p>
          <a:p>
            <a:pPr lvl="2"/>
            <a:r>
              <a:rPr lang="en-US" sz="1800" dirty="0"/>
              <a:t>covers an individual dispute that has already arisen</a:t>
            </a:r>
            <a:endParaRPr lang="cs-CZ" sz="1800" dirty="0"/>
          </a:p>
          <a:p>
            <a:pPr lvl="1"/>
            <a:r>
              <a:rPr lang="en-US" sz="2000" dirty="0"/>
              <a:t>an arbitration clause</a:t>
            </a:r>
            <a:endParaRPr lang="cs-CZ" sz="2000" dirty="0"/>
          </a:p>
          <a:p>
            <a:pPr lvl="2"/>
            <a:r>
              <a:rPr lang="en-US" sz="1800" dirty="0"/>
              <a:t>concerns all disputes that may arise in the future</a:t>
            </a:r>
            <a:endParaRPr lang="cs-CZ" sz="1800" dirty="0"/>
          </a:p>
          <a:p>
            <a:r>
              <a:rPr lang="en-US" sz="2400" dirty="0"/>
              <a:t>it is also possible to include to the agreement</a:t>
            </a:r>
          </a:p>
          <a:p>
            <a:pPr lvl="1"/>
            <a:r>
              <a:rPr lang="en-US" sz="2000" dirty="0"/>
              <a:t>arrangements for the appointment of an arbitration panel or arbitrators </a:t>
            </a:r>
            <a:endParaRPr lang="cs-CZ" sz="2000" dirty="0"/>
          </a:p>
          <a:p>
            <a:pPr lvl="1"/>
            <a:r>
              <a:rPr lang="en-US" sz="2000" dirty="0"/>
              <a:t>review of the arbitration award by other arbitrators</a:t>
            </a:r>
            <a:endParaRPr lang="cs-CZ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arbitrator do</a:t>
            </a:r>
          </a:p>
          <a:p>
            <a:pPr lvl="1"/>
            <a:r>
              <a:rPr lang="en-US" sz="2400" dirty="0"/>
              <a:t>organizes and manages the entire course of the arbitration procedure</a:t>
            </a:r>
          </a:p>
          <a:p>
            <a:pPr lvl="1"/>
            <a:r>
              <a:rPr lang="en-US" sz="2400" dirty="0"/>
              <a:t>conducts evidence</a:t>
            </a:r>
          </a:p>
          <a:p>
            <a:pPr lvl="1"/>
            <a:r>
              <a:rPr lang="en-US" sz="2400" dirty="0"/>
              <a:t>decides on claims </a:t>
            </a:r>
          </a:p>
          <a:p>
            <a:pPr lvl="1"/>
            <a:r>
              <a:rPr lang="en-US" sz="2400" dirty="0"/>
              <a:t>usually issues arbitration awards</a:t>
            </a:r>
          </a:p>
          <a:p>
            <a:r>
              <a:rPr lang="en-US" dirty="0"/>
              <a:t>to become an arbitrator a person must </a:t>
            </a:r>
          </a:p>
          <a:p>
            <a:pPr lvl="1"/>
            <a:r>
              <a:rPr lang="en-US" sz="2400" dirty="0"/>
              <a:t>be an adult</a:t>
            </a:r>
          </a:p>
          <a:p>
            <a:pPr lvl="1"/>
            <a:r>
              <a:rPr lang="en-US" sz="2400" dirty="0"/>
              <a:t>possess clean criminal record</a:t>
            </a:r>
          </a:p>
          <a:p>
            <a:pPr lvl="1"/>
            <a:r>
              <a:rPr lang="en-US" sz="2400" dirty="0"/>
              <a:t>be a legal citizen of the Czech Republic</a:t>
            </a:r>
          </a:p>
          <a:p>
            <a:pPr lvl="1"/>
            <a:r>
              <a:rPr lang="en-US" sz="2400" dirty="0"/>
              <a:t>be fully competent to ma</a:t>
            </a:r>
            <a:r>
              <a:rPr lang="cs-CZ" sz="2400" dirty="0"/>
              <a:t>k</a:t>
            </a:r>
            <a:r>
              <a:rPr lang="en-US" sz="2400" dirty="0"/>
              <a:t>e legal acts</a:t>
            </a:r>
            <a:endParaRPr lang="cs-CZ" sz="2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but does not have to have a university education at law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dirty="0"/>
              <a:t>Arbitrator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parties may agree to the arbitrators in an arbitration agreement</a:t>
            </a:r>
            <a:endParaRPr lang="cs-CZ" sz="2800" dirty="0"/>
          </a:p>
          <a:p>
            <a:r>
              <a:rPr lang="en-US" sz="2800" dirty="0"/>
              <a:t>if this is not determined in advance</a:t>
            </a:r>
            <a:endParaRPr lang="cs-CZ" sz="2800" dirty="0"/>
          </a:p>
          <a:p>
            <a:pPr lvl="1"/>
            <a:r>
              <a:rPr lang="en-US" sz="2000" dirty="0"/>
              <a:t>each party shall appoint one arbitrator who shall then elect the presiding arbitrator</a:t>
            </a:r>
            <a:endParaRPr lang="de-DE" sz="2000" dirty="0"/>
          </a:p>
          <a:p>
            <a:r>
              <a:rPr lang="cs-CZ" sz="2800" dirty="0"/>
              <a:t>no</a:t>
            </a:r>
            <a:r>
              <a:rPr lang="en-US" sz="2800" dirty="0"/>
              <a:t> one </a:t>
            </a:r>
            <a:r>
              <a:rPr lang="cs-CZ" sz="2800" dirty="0"/>
              <a:t>has </a:t>
            </a:r>
            <a:r>
              <a:rPr lang="en-US" sz="2800" dirty="0"/>
              <a:t>the obligation to accept the function of arbitrator</a:t>
            </a:r>
            <a:endParaRPr lang="cs-CZ" sz="2800" dirty="0"/>
          </a:p>
          <a:p>
            <a:pPr lvl="1"/>
            <a:r>
              <a:rPr lang="en-US" sz="2400" dirty="0"/>
              <a:t>if they accept</a:t>
            </a:r>
            <a:r>
              <a:rPr lang="cs-CZ" sz="2400" dirty="0"/>
              <a:t>,</a:t>
            </a:r>
            <a:r>
              <a:rPr lang="en-US" sz="2400" dirty="0"/>
              <a:t> may resign only for serious reasons or with the agreement of the parties</a:t>
            </a:r>
            <a:endParaRPr lang="cs-CZ" sz="2400" dirty="0"/>
          </a:p>
          <a:p>
            <a:r>
              <a:rPr lang="en-US" sz="2800" dirty="0"/>
              <a:t>reason for the exclusion of the arbitrator</a:t>
            </a:r>
            <a:endParaRPr lang="cs-CZ" sz="2800" dirty="0"/>
          </a:p>
          <a:p>
            <a:pPr lvl="1"/>
            <a:r>
              <a:rPr lang="en-US" sz="2400" dirty="0"/>
              <a:t>arbitrator has any relation to the matter, to the participants or to their representatives</a:t>
            </a:r>
            <a:endParaRPr lang="cs-CZ" sz="2400" dirty="0"/>
          </a:p>
          <a:p>
            <a:pPr lvl="2"/>
            <a:r>
              <a:rPr lang="en-US" sz="2000" dirty="0"/>
              <a:t>the court shall appoint a new arbitrator at the request of either party or the arbitrator</a:t>
            </a:r>
            <a:endParaRPr lang="cs-CZ" sz="2000" dirty="0"/>
          </a:p>
          <a:p>
            <a:r>
              <a:rPr lang="en-US" sz="2800" dirty="0"/>
              <a:t>shall protect the confidentiality of information they become aware of </a:t>
            </a:r>
            <a:endParaRPr lang="de-DE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Permanent arbitration courts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arbitration may also take place before an institutional arbitration court</a:t>
            </a:r>
          </a:p>
          <a:p>
            <a:r>
              <a:rPr lang="en-US" sz="2400" dirty="0"/>
              <a:t>three permanent arbitration court in the Czech Republic</a:t>
            </a:r>
          </a:p>
          <a:p>
            <a:pPr lvl="1"/>
            <a:r>
              <a:rPr lang="en-US" sz="2000" dirty="0"/>
              <a:t>the Arbitration Court attached to the Economic Chamber of the Czech Republic and the </a:t>
            </a:r>
            <a:r>
              <a:rPr lang="en-US" sz="2000" dirty="0" err="1"/>
              <a:t>Agricaltural</a:t>
            </a:r>
            <a:r>
              <a:rPr lang="en-US" sz="2000" dirty="0"/>
              <a:t> Chamber of the Czech Republic</a:t>
            </a:r>
          </a:p>
          <a:p>
            <a:pPr lvl="1"/>
            <a:r>
              <a:rPr lang="en-US" sz="2000" dirty="0"/>
              <a:t>the Prague Stock Exchange Arbitration Court </a:t>
            </a:r>
          </a:p>
          <a:p>
            <a:pPr lvl="1"/>
            <a:r>
              <a:rPr lang="en-US" sz="2000" dirty="0"/>
              <a:t>the Arbitration Court of the Czech Moravian Commodity Exchange Kladno</a:t>
            </a:r>
          </a:p>
          <a:p>
            <a:r>
              <a:rPr lang="en-US" sz="2400" dirty="0"/>
              <a:t>are established by law and may issue their statutes and regulations</a:t>
            </a:r>
          </a:p>
          <a:p>
            <a:pPr lvl="1"/>
            <a:r>
              <a:rPr lang="en-US" sz="2000" dirty="0"/>
              <a:t>statutes and regulations may determine</a:t>
            </a:r>
          </a:p>
          <a:p>
            <a:pPr lvl="2"/>
            <a:r>
              <a:rPr lang="en-US" sz="2000" dirty="0"/>
              <a:t>the rules of arbitration </a:t>
            </a:r>
          </a:p>
          <a:p>
            <a:pPr lvl="2"/>
            <a:r>
              <a:rPr lang="en-US" sz="2000" dirty="0"/>
              <a:t>the number and manner of appointment of arbitrators</a:t>
            </a:r>
          </a:p>
          <a:p>
            <a:r>
              <a:rPr lang="en-US" sz="2400" dirty="0"/>
              <a:t>the arbitration court </a:t>
            </a:r>
          </a:p>
          <a:p>
            <a:pPr lvl="1"/>
            <a:r>
              <a:rPr lang="en-US" sz="2000" dirty="0"/>
              <a:t>ensures that the procedure is conducted properly and efficiently</a:t>
            </a:r>
          </a:p>
          <a:p>
            <a:pPr lvl="1"/>
            <a:r>
              <a:rPr lang="en-US" sz="2000" dirty="0"/>
              <a:t>ensures that the file is properly kept and delivered to the parties </a:t>
            </a:r>
          </a:p>
          <a:p>
            <a:pPr lvl="1"/>
            <a:r>
              <a:rPr lang="en-US" sz="2000" dirty="0"/>
              <a:t>ensures that the arbitrators are elected in a timely manner</a:t>
            </a:r>
          </a:p>
          <a:p>
            <a:pPr lvl="1"/>
            <a:r>
              <a:rPr lang="en-US" sz="2000" dirty="0"/>
              <a:t>provides premises and technical background for the negotiations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 procedure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initiated on the day when the action is brought to the permanent arbitration court or to the arbitrator</a:t>
            </a:r>
            <a:endParaRPr lang="cs-CZ" dirty="0"/>
          </a:p>
          <a:p>
            <a:pPr lvl="1"/>
            <a:r>
              <a:rPr lang="en-US" dirty="0"/>
              <a:t>the same legal effects as if an action had been brought before a court</a:t>
            </a:r>
            <a:endParaRPr lang="cs-CZ" dirty="0"/>
          </a:p>
          <a:p>
            <a:r>
              <a:rPr lang="en-US" dirty="0"/>
              <a:t>held in a place agreed to by the parties </a:t>
            </a:r>
            <a:endParaRPr lang="cs-CZ" dirty="0"/>
          </a:p>
          <a:p>
            <a:pPr lvl="1"/>
            <a:r>
              <a:rPr lang="en-US" dirty="0"/>
              <a:t>if not specified, in a place determined by the arbitrators</a:t>
            </a:r>
            <a:endParaRPr lang="cs-CZ" dirty="0"/>
          </a:p>
          <a:p>
            <a:r>
              <a:rPr lang="en-US" dirty="0"/>
              <a:t>shall be oral</a:t>
            </a:r>
            <a:r>
              <a:rPr lang="cs-CZ" dirty="0"/>
              <a:t> (</a:t>
            </a:r>
            <a:r>
              <a:rPr lang="en-US" dirty="0"/>
              <a:t>unless the parties agree otherwise</a:t>
            </a:r>
            <a:r>
              <a:rPr lang="cs-CZ" dirty="0"/>
              <a:t>)</a:t>
            </a:r>
          </a:p>
          <a:p>
            <a:r>
              <a:rPr lang="en-US" dirty="0"/>
              <a:t>is</a:t>
            </a:r>
            <a:r>
              <a:rPr lang="cs-CZ" dirty="0"/>
              <a:t> </a:t>
            </a:r>
            <a:r>
              <a:rPr lang="en-US" dirty="0"/>
              <a:t>always non-public</a:t>
            </a:r>
            <a:endParaRPr lang="cs-CZ" dirty="0"/>
          </a:p>
          <a:p>
            <a:r>
              <a:rPr lang="en-US" dirty="0"/>
              <a:t>the arbitrators may only hear witnesses, experts and parties if they voluntarily appear and make a deposition</a:t>
            </a:r>
            <a:endParaRPr lang="cs-CZ" dirty="0"/>
          </a:p>
          <a:p>
            <a:endParaRPr lang="de-DE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- arbitration award or resolution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resolution </a:t>
            </a:r>
          </a:p>
          <a:p>
            <a:pPr lvl="1"/>
            <a:r>
              <a:rPr lang="en-US" dirty="0"/>
              <a:t>is served for example when the arbitrators conclude that they do not have the power to decide on the matter</a:t>
            </a:r>
          </a:p>
          <a:p>
            <a:r>
              <a:rPr lang="en-US" dirty="0"/>
              <a:t>arbitration award </a:t>
            </a:r>
          </a:p>
          <a:p>
            <a:pPr lvl="1"/>
            <a:r>
              <a:rPr lang="en-US" dirty="0"/>
              <a:t>is a judicial decision, i.e., a decision on the substance of the matter and fully replaces a standard judicial decision</a:t>
            </a:r>
          </a:p>
          <a:p>
            <a:pPr lvl="1"/>
            <a:r>
              <a:rPr lang="en-US" dirty="0"/>
              <a:t>is made </a:t>
            </a:r>
          </a:p>
          <a:p>
            <a:pPr lvl="2"/>
            <a:r>
              <a:rPr lang="en-US" dirty="0"/>
              <a:t>by the majority of the arbitrators</a:t>
            </a:r>
          </a:p>
          <a:p>
            <a:pPr lvl="2"/>
            <a:r>
              <a:rPr lang="en-US" dirty="0"/>
              <a:t>in writing</a:t>
            </a:r>
          </a:p>
          <a:p>
            <a:pPr lvl="1"/>
            <a:r>
              <a:rPr lang="en-US" dirty="0"/>
              <a:t>contains </a:t>
            </a:r>
          </a:p>
          <a:p>
            <a:pPr lvl="2"/>
            <a:r>
              <a:rPr lang="en-US" dirty="0"/>
              <a:t>an opinion </a:t>
            </a:r>
          </a:p>
          <a:p>
            <a:pPr lvl="2"/>
            <a:r>
              <a:rPr lang="en-US" dirty="0"/>
              <a:t>a statement of reasons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 award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decision-making process, the arbitrator</a:t>
            </a:r>
            <a:r>
              <a:rPr lang="cs-CZ" sz="2400" dirty="0"/>
              <a:t>s</a:t>
            </a:r>
            <a:r>
              <a:rPr lang="en-US" sz="2400" dirty="0"/>
              <a:t> follow the substantive law governing the dispute</a:t>
            </a:r>
            <a:endParaRPr lang="cs-CZ" sz="2400" dirty="0"/>
          </a:p>
          <a:p>
            <a:r>
              <a:rPr lang="en-US" sz="2400" dirty="0"/>
              <a:t>they may</a:t>
            </a:r>
            <a:r>
              <a:rPr lang="cs-CZ" sz="2400" dirty="0"/>
              <a:t> </a:t>
            </a:r>
            <a:r>
              <a:rPr lang="en-US" sz="2400" dirty="0"/>
              <a:t>also decide on the basis of the principles of justice</a:t>
            </a:r>
            <a:endParaRPr lang="cs-CZ" sz="2400" dirty="0"/>
          </a:p>
          <a:p>
            <a:pPr lvl="1"/>
            <a:r>
              <a:rPr lang="en-US" sz="2000" dirty="0"/>
              <a:t>but only if the parties have expressly instructed them to do so</a:t>
            </a:r>
            <a:endParaRPr lang="cs-CZ" sz="2000" dirty="0"/>
          </a:p>
          <a:p>
            <a:r>
              <a:rPr lang="en-US" sz="2400" dirty="0"/>
              <a:t>the arbitrators have the obligation to act</a:t>
            </a:r>
            <a:r>
              <a:rPr lang="cs-CZ" sz="2400" dirty="0"/>
              <a:t> </a:t>
            </a:r>
            <a:r>
              <a:rPr lang="en-US" sz="2400" dirty="0"/>
              <a:t>on the parties during the proceedings to agree to settle the dispute amicably</a:t>
            </a:r>
            <a:endParaRPr lang="cs-CZ" sz="2400" dirty="0"/>
          </a:p>
          <a:p>
            <a:r>
              <a:rPr lang="en-US" sz="2400" dirty="0"/>
              <a:t>the written copy of the arbitration award </a:t>
            </a:r>
            <a:endParaRPr lang="cs-CZ" sz="2400" dirty="0"/>
          </a:p>
          <a:p>
            <a:pPr lvl="1"/>
            <a:r>
              <a:rPr lang="en-US" sz="2000" dirty="0"/>
              <a:t>must be delivered to the parties </a:t>
            </a:r>
            <a:endParaRPr lang="cs-CZ" sz="2000" dirty="0"/>
          </a:p>
          <a:p>
            <a:pPr lvl="1"/>
            <a:r>
              <a:rPr lang="en-US" sz="2000" dirty="0"/>
              <a:t>must be provided with a legal force clause</a:t>
            </a:r>
            <a:endParaRPr lang="cs-CZ" sz="2000" dirty="0"/>
          </a:p>
          <a:p>
            <a:r>
              <a:rPr lang="en-US" sz="2400" dirty="0"/>
              <a:t>the arbitration award </a:t>
            </a:r>
            <a:endParaRPr lang="cs-CZ" sz="2400" dirty="0"/>
          </a:p>
          <a:p>
            <a:pPr lvl="1"/>
            <a:r>
              <a:rPr lang="en-US" sz="2000" dirty="0"/>
              <a:t>which cannot be reviewed</a:t>
            </a:r>
            <a:endParaRPr lang="cs-CZ" sz="2000" dirty="0"/>
          </a:p>
          <a:p>
            <a:pPr lvl="1"/>
            <a:r>
              <a:rPr lang="en-US" sz="2000" dirty="0"/>
              <a:t>or in respect of which the time limit for the submission of the request for review has expired in vain </a:t>
            </a:r>
            <a:endParaRPr lang="cs-CZ" sz="2000" dirty="0"/>
          </a:p>
          <a:p>
            <a:pPr lvl="2"/>
            <a:r>
              <a:rPr lang="en-US" sz="2000" dirty="0"/>
              <a:t>shall take effect on the date of service of the final judgement </a:t>
            </a:r>
            <a:endParaRPr lang="cs-CZ" sz="2000" dirty="0"/>
          </a:p>
          <a:p>
            <a:pPr lvl="2"/>
            <a:r>
              <a:rPr lang="en-US" sz="2000" dirty="0"/>
              <a:t>shall be enforceable in the courts</a:t>
            </a:r>
            <a:endParaRPr lang="de-DE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549</TotalTime>
  <Words>973</Words>
  <Application>Microsoft Office PowerPoint</Application>
  <PresentationFormat>Vlastní</PresentationFormat>
  <Paragraphs>139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Clara Sans</vt:lpstr>
      <vt:lpstr>JU_OPVVV</vt:lpstr>
      <vt:lpstr>Arbitration procedure</vt:lpstr>
      <vt:lpstr>Arbitration procedure</vt:lpstr>
      <vt:lpstr>Arbitration agreement</vt:lpstr>
      <vt:lpstr>Arbitrator</vt:lpstr>
      <vt:lpstr>Arbitrator</vt:lpstr>
      <vt:lpstr>Permanent arbitration courts</vt:lpstr>
      <vt:lpstr>Arbitration procedure</vt:lpstr>
      <vt:lpstr>Decision - arbitration award or resolution</vt:lpstr>
      <vt:lpstr>Arbitration award </vt:lpstr>
      <vt:lpstr>Review and cancellation of arbitration award</vt:lpstr>
      <vt:lpstr>Cancellation of arbitration award</vt:lpstr>
      <vt:lpstr>Arbitration procedure in consumer disputes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33</cp:revision>
  <dcterms:created xsi:type="dcterms:W3CDTF">2017-07-17T18:52:59Z</dcterms:created>
  <dcterms:modified xsi:type="dcterms:W3CDTF">2021-06-22T17:31:28Z</dcterms:modified>
</cp:coreProperties>
</file>