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68" y="9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22.06.2021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22.06.2021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Arbitration procedure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416C7-6819-41B5-85EA-93A23FA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and cancellation of arbitration award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195382-035B-479B-ACEC-EA3C0E5C7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arbitration award cannot be appealed against</a:t>
            </a:r>
            <a:endParaRPr lang="cs-CZ" dirty="0"/>
          </a:p>
          <a:p>
            <a:pPr lvl="1"/>
            <a:r>
              <a:rPr lang="en-US" dirty="0"/>
              <a:t>only the arbitration agreement may allow for the review of the arbitration award by other arbitrators</a:t>
            </a:r>
            <a:endParaRPr lang="cs-CZ" dirty="0"/>
          </a:p>
          <a:p>
            <a:r>
              <a:rPr lang="en-US" dirty="0"/>
              <a:t>however, either party may submit a petition to the court for annulment of the arbitration award</a:t>
            </a:r>
          </a:p>
          <a:p>
            <a:pPr lvl="1"/>
            <a:r>
              <a:rPr lang="en-US" dirty="0"/>
              <a:t>within 3 months of its delivery</a:t>
            </a:r>
            <a:endParaRPr lang="cs-CZ" dirty="0"/>
          </a:p>
          <a:p>
            <a:pPr lvl="1"/>
            <a:r>
              <a:rPr lang="en-US" dirty="0"/>
              <a:t>the court examines only</a:t>
            </a:r>
            <a:endParaRPr lang="cs-CZ" dirty="0"/>
          </a:p>
          <a:p>
            <a:pPr lvl="2"/>
            <a:r>
              <a:rPr lang="en-US" dirty="0"/>
              <a:t>the fulfilment of the conditions for the arbitration procedure </a:t>
            </a:r>
            <a:endParaRPr lang="cs-CZ" dirty="0"/>
          </a:p>
          <a:p>
            <a:pPr lvl="2"/>
            <a:r>
              <a:rPr lang="en-US" dirty="0"/>
              <a:t>certain issues related to its progress</a:t>
            </a:r>
            <a:endParaRPr lang="cs-CZ" dirty="0"/>
          </a:p>
          <a:p>
            <a:pPr lvl="1"/>
            <a:r>
              <a:rPr lang="en-US" dirty="0"/>
              <a:t>the court does not ex</a:t>
            </a:r>
            <a:r>
              <a:rPr lang="cs-CZ" dirty="0"/>
              <a:t>a</a:t>
            </a:r>
            <a:r>
              <a:rPr lang="en-US" dirty="0"/>
              <a:t>mines the content thereof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C6377-4B78-4ECD-8AC4-6F633680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6E69F6-4179-4F74-A853-C89A1AA9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5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E0B02-62A7-49A1-AC9D-122B7494E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Cancellation of arbitration award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5D1BD4-B14E-44B1-92A1-0CF9AB479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court may revoke the arbitration award for example</a:t>
            </a:r>
          </a:p>
          <a:p>
            <a:pPr lvl="1"/>
            <a:r>
              <a:rPr lang="en-US" sz="2400" dirty="0"/>
              <a:t>if it has been delivered in a matter for which no valid arbitration agreement can be concluded </a:t>
            </a:r>
          </a:p>
          <a:p>
            <a:pPr lvl="1"/>
            <a:r>
              <a:rPr lang="en-US" sz="2400" dirty="0"/>
              <a:t>if the arbitration agreement is invalid for other reasons</a:t>
            </a:r>
          </a:p>
          <a:p>
            <a:pPr lvl="2"/>
            <a:r>
              <a:rPr lang="en-US" sz="2000" dirty="0"/>
              <a:t>the arbitration procedure may no longer be conducted in such a cases</a:t>
            </a:r>
          </a:p>
          <a:p>
            <a:r>
              <a:rPr lang="en-US" sz="2800" dirty="0"/>
              <a:t>the court may also revoke the arbitration award in some other cases</a:t>
            </a:r>
          </a:p>
          <a:p>
            <a:pPr lvl="1"/>
            <a:r>
              <a:rPr lang="en-US" sz="2400" dirty="0"/>
              <a:t>an arbitrator participated in the arbitration procedure who was not competent be an arbitrator</a:t>
            </a:r>
          </a:p>
          <a:p>
            <a:pPr lvl="1"/>
            <a:r>
              <a:rPr lang="en-US" sz="2400" dirty="0"/>
              <a:t>the arbitration award was not adopted by the majority of the arbitrators</a:t>
            </a:r>
          </a:p>
          <a:p>
            <a:pPr lvl="1"/>
            <a:r>
              <a:rPr lang="en-US" sz="2400" dirty="0"/>
              <a:t>etc.</a:t>
            </a:r>
          </a:p>
          <a:p>
            <a:pPr lvl="2"/>
            <a:r>
              <a:rPr lang="en-US" sz="2000" dirty="0"/>
              <a:t>the arbitration procedure shall continue on the basis of the arbitration agreement in such cases</a:t>
            </a:r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65D6F5-FE37-4F4B-98C1-788D21C38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854C0A-8583-4BA2-AAC6-F305693A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34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7CFBAC-31A1-4EE0-85D2-CDA664777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Arbitration procedure in consumer disputes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5DA321-F209-461E-98B3-67AB83702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disputes between the consumer and entrepreneur cannot be decided by arbitration </a:t>
            </a:r>
            <a:endParaRPr lang="cs-CZ" dirty="0"/>
          </a:p>
          <a:p>
            <a:pPr lvl="1"/>
            <a:r>
              <a:rPr lang="en-US" dirty="0"/>
              <a:t>can only be decisively decided by the competent court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DA9F7FE-2FD1-4368-945A-20D882CC3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39FB592-0052-4A99-9DD8-1676BF721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461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Arbitration procedure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an out-of-court method of dispute settlement by independent and impartial arbitrators</a:t>
            </a:r>
            <a:endParaRPr lang="cs-CZ" dirty="0"/>
          </a:p>
          <a:p>
            <a:r>
              <a:rPr lang="en-US" dirty="0"/>
              <a:t>is used as an alternative to a civil process in the resolution of property disputes</a:t>
            </a:r>
            <a:endParaRPr lang="cs-CZ" dirty="0"/>
          </a:p>
          <a:p>
            <a:r>
              <a:rPr lang="en-US" dirty="0"/>
              <a:t>the benefits </a:t>
            </a:r>
            <a:endParaRPr lang="cs-CZ" dirty="0"/>
          </a:p>
          <a:p>
            <a:pPr lvl="1"/>
            <a:r>
              <a:rPr lang="en-US" dirty="0"/>
              <a:t>speed</a:t>
            </a:r>
            <a:endParaRPr lang="cs-CZ" dirty="0"/>
          </a:p>
          <a:p>
            <a:pPr lvl="1"/>
            <a:r>
              <a:rPr lang="en-US" dirty="0"/>
              <a:t>lower costs</a:t>
            </a:r>
            <a:endParaRPr lang="cs-CZ" dirty="0"/>
          </a:p>
          <a:p>
            <a:pPr lvl="1"/>
            <a:r>
              <a:rPr lang="en-US" dirty="0"/>
              <a:t>informality</a:t>
            </a:r>
            <a:endParaRPr lang="cs-CZ" dirty="0"/>
          </a:p>
          <a:p>
            <a:r>
              <a:rPr lang="en-US" dirty="0"/>
              <a:t>arbitration award</a:t>
            </a:r>
            <a:endParaRPr lang="cs-CZ" dirty="0"/>
          </a:p>
          <a:p>
            <a:pPr lvl="1"/>
            <a:r>
              <a:rPr lang="en-US" dirty="0"/>
              <a:t>has the character of a court decision </a:t>
            </a:r>
            <a:endParaRPr lang="cs-CZ" dirty="0"/>
          </a:p>
          <a:p>
            <a:pPr lvl="1"/>
            <a:r>
              <a:rPr lang="en-US" dirty="0"/>
              <a:t>constitutes a full enforcement title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EB0B2E-AD56-4E3F-8345-55015300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Arbitration</a:t>
            </a:r>
            <a:r>
              <a:rPr lang="cs-CZ" dirty="0"/>
              <a:t> </a:t>
            </a:r>
            <a:r>
              <a:rPr lang="en-GB" dirty="0"/>
              <a:t>agreement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D0985-3B49-4F27-B052-88133B9F6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withdraws the jurisdiction of the court and establishes the jurisdiction of the arbitrator</a:t>
            </a:r>
            <a:endParaRPr lang="cs-CZ" sz="2400" dirty="0"/>
          </a:p>
          <a:p>
            <a:r>
              <a:rPr lang="en-US" sz="2400" dirty="0"/>
              <a:t>can be validly concluded </a:t>
            </a:r>
            <a:endParaRPr lang="cs-CZ" sz="2400" dirty="0"/>
          </a:p>
          <a:p>
            <a:pPr lvl="1"/>
            <a:r>
              <a:rPr lang="en-US" sz="2000" dirty="0"/>
              <a:t>only if the parties have been able to enter into an amicable settlement on the subject matter of the dispute</a:t>
            </a:r>
            <a:endParaRPr lang="cs-CZ" sz="2000" dirty="0"/>
          </a:p>
          <a:p>
            <a:r>
              <a:rPr lang="en-US" sz="2400" dirty="0"/>
              <a:t>the agreement is valid if it is in writing</a:t>
            </a:r>
            <a:endParaRPr lang="cs-CZ" sz="2400" dirty="0"/>
          </a:p>
          <a:p>
            <a:r>
              <a:rPr lang="en-US" sz="2400" dirty="0"/>
              <a:t>two types of </a:t>
            </a:r>
            <a:r>
              <a:rPr lang="en-GB" sz="2400" dirty="0"/>
              <a:t>arbitration</a:t>
            </a:r>
            <a:r>
              <a:rPr lang="cs-CZ" sz="2400" dirty="0"/>
              <a:t> </a:t>
            </a:r>
            <a:r>
              <a:rPr lang="en-GB" sz="2400" dirty="0"/>
              <a:t>agreement</a:t>
            </a:r>
            <a:endParaRPr lang="cs-CZ" sz="2400" dirty="0"/>
          </a:p>
          <a:p>
            <a:pPr lvl="1"/>
            <a:r>
              <a:rPr lang="en-US" sz="2000" dirty="0"/>
              <a:t>an arbitrator agreement</a:t>
            </a:r>
            <a:endParaRPr lang="cs-CZ" sz="2000" dirty="0"/>
          </a:p>
          <a:p>
            <a:pPr lvl="2"/>
            <a:r>
              <a:rPr lang="en-US" sz="1800" dirty="0"/>
              <a:t>covers an individual dispute that has already arisen</a:t>
            </a:r>
            <a:endParaRPr lang="cs-CZ" sz="1800" dirty="0"/>
          </a:p>
          <a:p>
            <a:pPr lvl="1"/>
            <a:r>
              <a:rPr lang="en-US" sz="2000" dirty="0"/>
              <a:t>an arbitration clause</a:t>
            </a:r>
            <a:endParaRPr lang="cs-CZ" sz="2000" dirty="0"/>
          </a:p>
          <a:p>
            <a:pPr lvl="2"/>
            <a:r>
              <a:rPr lang="en-US" sz="1800" dirty="0"/>
              <a:t>concerns all disputes that may arise in the future</a:t>
            </a:r>
            <a:endParaRPr lang="cs-CZ" sz="1800" dirty="0"/>
          </a:p>
          <a:p>
            <a:r>
              <a:rPr lang="en-US" sz="2400" dirty="0"/>
              <a:t>it is also possible to include to the agreement</a:t>
            </a:r>
          </a:p>
          <a:p>
            <a:pPr lvl="1"/>
            <a:r>
              <a:rPr lang="en-US" sz="2000" dirty="0"/>
              <a:t>arrangements for the appointment of an arbitration panel or arbitrators </a:t>
            </a:r>
            <a:endParaRPr lang="cs-CZ" sz="2000" dirty="0"/>
          </a:p>
          <a:p>
            <a:pPr lvl="1"/>
            <a:r>
              <a:rPr lang="en-US" sz="2000" dirty="0"/>
              <a:t>review of the arbitration award by other arbitrators</a:t>
            </a:r>
            <a:endParaRPr lang="cs-CZ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3801C4-0941-43E9-9DA6-0FBA5292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1D12C4-5CAC-4CFD-B211-EC1DA17F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02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25E70-5B7F-461A-BEE5-0413983EA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Arbitrator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EDD89-3025-4062-91B3-540910BE1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arbitrator do</a:t>
            </a:r>
          </a:p>
          <a:p>
            <a:pPr lvl="1"/>
            <a:r>
              <a:rPr lang="en-US" sz="2400" dirty="0"/>
              <a:t>organizes and manages the entire course of the arbitration procedure</a:t>
            </a:r>
          </a:p>
          <a:p>
            <a:pPr lvl="1"/>
            <a:r>
              <a:rPr lang="en-US" sz="2400" dirty="0"/>
              <a:t>conducts evidence</a:t>
            </a:r>
          </a:p>
          <a:p>
            <a:pPr lvl="1"/>
            <a:r>
              <a:rPr lang="en-US" sz="2400" dirty="0"/>
              <a:t>decides on claims </a:t>
            </a:r>
          </a:p>
          <a:p>
            <a:pPr lvl="1"/>
            <a:r>
              <a:rPr lang="en-US" sz="2400" dirty="0"/>
              <a:t>usually issues arbitration awards</a:t>
            </a:r>
          </a:p>
          <a:p>
            <a:r>
              <a:rPr lang="en-US" dirty="0"/>
              <a:t>to become an arbitrator a person must </a:t>
            </a:r>
          </a:p>
          <a:p>
            <a:pPr lvl="1"/>
            <a:r>
              <a:rPr lang="en-US" sz="2400" dirty="0"/>
              <a:t>be an adult</a:t>
            </a:r>
          </a:p>
          <a:p>
            <a:pPr lvl="1"/>
            <a:r>
              <a:rPr lang="en-US" sz="2400" dirty="0"/>
              <a:t>possess clean criminal record</a:t>
            </a:r>
          </a:p>
          <a:p>
            <a:pPr lvl="1"/>
            <a:r>
              <a:rPr lang="en-US" sz="2400" dirty="0"/>
              <a:t>be a legal citizen of the Czech Republic</a:t>
            </a:r>
          </a:p>
          <a:p>
            <a:pPr lvl="1"/>
            <a:r>
              <a:rPr lang="en-US" sz="2400" dirty="0"/>
              <a:t>be fully competent to ma</a:t>
            </a:r>
            <a:r>
              <a:rPr lang="cs-CZ" sz="2400" dirty="0"/>
              <a:t>k</a:t>
            </a:r>
            <a:r>
              <a:rPr lang="en-US" sz="2400" dirty="0"/>
              <a:t>e legal acts</a:t>
            </a:r>
            <a:endParaRPr lang="cs-CZ" sz="2400" dirty="0"/>
          </a:p>
          <a:p>
            <a:pPr marL="457200" lvl="1" indent="0">
              <a:buNone/>
            </a:pPr>
            <a:endParaRPr lang="en-US" sz="2400" dirty="0"/>
          </a:p>
          <a:p>
            <a:pPr lvl="1"/>
            <a:r>
              <a:rPr lang="en-US" sz="2400" dirty="0"/>
              <a:t>but does not have to have a university education at law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405692-F4B9-4B06-A6A6-944F071F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951B9D-25A2-48F6-8874-F04E6B5D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79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6CEAA-41A1-44AE-B3D5-B3C3B0A5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834" y="180231"/>
            <a:ext cx="7355579" cy="662917"/>
          </a:xfrm>
        </p:spPr>
        <p:txBody>
          <a:bodyPr/>
          <a:lstStyle/>
          <a:p>
            <a:r>
              <a:rPr lang="en-US" dirty="0"/>
              <a:t>Arbitrator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18100-DED8-42F0-8EA1-FA0E2936F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parties may agree to the arbitrators in an arbitration agreement</a:t>
            </a:r>
            <a:endParaRPr lang="cs-CZ" sz="2800" dirty="0"/>
          </a:p>
          <a:p>
            <a:r>
              <a:rPr lang="en-US" sz="2800" dirty="0"/>
              <a:t>if this is not determined in advance</a:t>
            </a:r>
            <a:endParaRPr lang="cs-CZ" sz="2800" dirty="0"/>
          </a:p>
          <a:p>
            <a:pPr lvl="1"/>
            <a:r>
              <a:rPr lang="en-US" sz="2000" dirty="0"/>
              <a:t>each party shall appoint one arbitrator who shall then elect the presiding arbitrator</a:t>
            </a:r>
            <a:endParaRPr lang="de-DE" sz="2000" dirty="0"/>
          </a:p>
          <a:p>
            <a:r>
              <a:rPr lang="cs-CZ" sz="2800" dirty="0"/>
              <a:t>no</a:t>
            </a:r>
            <a:r>
              <a:rPr lang="en-US" sz="2800" dirty="0"/>
              <a:t> one </a:t>
            </a:r>
            <a:r>
              <a:rPr lang="cs-CZ" sz="2800" dirty="0"/>
              <a:t>has </a:t>
            </a:r>
            <a:r>
              <a:rPr lang="en-US" sz="2800" dirty="0"/>
              <a:t>the obligation to accept the function of arbitrator</a:t>
            </a:r>
            <a:endParaRPr lang="cs-CZ" sz="2800" dirty="0"/>
          </a:p>
          <a:p>
            <a:pPr lvl="1"/>
            <a:r>
              <a:rPr lang="en-US" sz="2400" dirty="0"/>
              <a:t>if they accept</a:t>
            </a:r>
            <a:r>
              <a:rPr lang="cs-CZ" sz="2400" dirty="0"/>
              <a:t>,</a:t>
            </a:r>
            <a:r>
              <a:rPr lang="en-US" sz="2400" dirty="0"/>
              <a:t> may resign only for serious reasons or with the agreement of the parties</a:t>
            </a:r>
            <a:endParaRPr lang="cs-CZ" sz="2400" dirty="0"/>
          </a:p>
          <a:p>
            <a:r>
              <a:rPr lang="en-US" sz="2800" dirty="0"/>
              <a:t>reason for the exclusion of the arbitrator</a:t>
            </a:r>
            <a:endParaRPr lang="cs-CZ" sz="2800" dirty="0"/>
          </a:p>
          <a:p>
            <a:pPr lvl="1"/>
            <a:r>
              <a:rPr lang="en-US" sz="2400" dirty="0"/>
              <a:t>arbitrator has any relation to the matter, to the participants or to their representatives</a:t>
            </a:r>
            <a:endParaRPr lang="cs-CZ" sz="2400" dirty="0"/>
          </a:p>
          <a:p>
            <a:pPr lvl="2"/>
            <a:r>
              <a:rPr lang="en-US" sz="2000" dirty="0"/>
              <a:t>the court shall appoint a new arbitrator at the request of either party or the arbitrator</a:t>
            </a:r>
            <a:endParaRPr lang="cs-CZ" sz="2000" dirty="0"/>
          </a:p>
          <a:p>
            <a:r>
              <a:rPr lang="en-US" sz="2800" dirty="0"/>
              <a:t>shall protect the confidentiality of information they become aware of </a:t>
            </a:r>
            <a:endParaRPr lang="de-DE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3C62FF-1DC3-46D1-9187-22F92FC6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DD0053-79F9-4608-AAFF-AE082BDD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81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AEE27-3C1A-44C6-9E5A-B300EA19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Permanent arbitration courts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AB20F-0C2E-4D37-8FAB-A766AC01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arbitration may also take place before an institutional arbitration court</a:t>
            </a:r>
          </a:p>
          <a:p>
            <a:r>
              <a:rPr lang="en-US" sz="2400" dirty="0"/>
              <a:t>three permanent arbitration court in the Czech Republic</a:t>
            </a:r>
          </a:p>
          <a:p>
            <a:pPr lvl="1"/>
            <a:r>
              <a:rPr lang="en-US" sz="2000" dirty="0"/>
              <a:t>the Arbitration Court attached to the Economic Chamber of the Czech Republic and the </a:t>
            </a:r>
            <a:r>
              <a:rPr lang="en-US" sz="2000" dirty="0" err="1"/>
              <a:t>Agricaltural</a:t>
            </a:r>
            <a:r>
              <a:rPr lang="en-US" sz="2000" dirty="0"/>
              <a:t> Chamber of the Czech Republic</a:t>
            </a:r>
          </a:p>
          <a:p>
            <a:pPr lvl="1"/>
            <a:r>
              <a:rPr lang="en-US" sz="2000" dirty="0"/>
              <a:t>the Prague Stock Exchange Arbitration Court </a:t>
            </a:r>
          </a:p>
          <a:p>
            <a:pPr lvl="1"/>
            <a:r>
              <a:rPr lang="en-US" sz="2000" dirty="0"/>
              <a:t>the Arbitration Court of the Czech Moravian Commodity Exchange Kladno</a:t>
            </a:r>
          </a:p>
          <a:p>
            <a:r>
              <a:rPr lang="en-US" sz="2400" dirty="0"/>
              <a:t>are established by law and may issue their statutes and regulations</a:t>
            </a:r>
          </a:p>
          <a:p>
            <a:pPr lvl="1"/>
            <a:r>
              <a:rPr lang="en-US" sz="2000" dirty="0"/>
              <a:t>statutes and regulations may determine</a:t>
            </a:r>
          </a:p>
          <a:p>
            <a:pPr lvl="2"/>
            <a:r>
              <a:rPr lang="en-US" sz="2000" dirty="0"/>
              <a:t>the rules of arbitration </a:t>
            </a:r>
          </a:p>
          <a:p>
            <a:pPr lvl="2"/>
            <a:r>
              <a:rPr lang="en-US" sz="2000" dirty="0"/>
              <a:t>the number and manner of appointment of arbitrators</a:t>
            </a:r>
          </a:p>
          <a:p>
            <a:r>
              <a:rPr lang="en-US" sz="2400" dirty="0"/>
              <a:t>the arbitration court </a:t>
            </a:r>
          </a:p>
          <a:p>
            <a:pPr lvl="1"/>
            <a:r>
              <a:rPr lang="en-US" sz="2000" dirty="0"/>
              <a:t>ensures that the procedure is conducted properly and efficiently</a:t>
            </a:r>
          </a:p>
          <a:p>
            <a:pPr lvl="1"/>
            <a:r>
              <a:rPr lang="en-US" sz="2000" dirty="0"/>
              <a:t>ensures that the file is properly kept and delivered to the parties </a:t>
            </a:r>
          </a:p>
          <a:p>
            <a:pPr lvl="1"/>
            <a:r>
              <a:rPr lang="en-US" sz="2000" dirty="0"/>
              <a:t>ensures that the arbitrators are elected in a timely manner</a:t>
            </a:r>
          </a:p>
          <a:p>
            <a:pPr lvl="1"/>
            <a:r>
              <a:rPr lang="en-US" sz="2000" dirty="0"/>
              <a:t>provides premises and technical background for the negotiations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1835B0-3A4B-4E15-90C7-80F740D0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8228CD6-41A3-45D8-9000-8EDAC79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83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50D0CF-CA48-4B10-A52F-9A02675C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Arbitration procedure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F153EF-E414-4FA1-BB65-59F619E70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initiated on the day when the action is brought to the permanent arbitration court or to the arbitrator</a:t>
            </a:r>
            <a:endParaRPr lang="cs-CZ" dirty="0"/>
          </a:p>
          <a:p>
            <a:pPr lvl="1"/>
            <a:r>
              <a:rPr lang="en-US" dirty="0"/>
              <a:t>the same legal effects as if an action had been brought before a court</a:t>
            </a:r>
            <a:endParaRPr lang="cs-CZ" dirty="0"/>
          </a:p>
          <a:p>
            <a:r>
              <a:rPr lang="en-US" dirty="0"/>
              <a:t>held in a place agreed to by the parties </a:t>
            </a:r>
            <a:endParaRPr lang="cs-CZ" dirty="0"/>
          </a:p>
          <a:p>
            <a:pPr lvl="1"/>
            <a:r>
              <a:rPr lang="en-US" dirty="0"/>
              <a:t>if not specified, in a place determined by the arbitrators</a:t>
            </a:r>
            <a:endParaRPr lang="cs-CZ" dirty="0"/>
          </a:p>
          <a:p>
            <a:r>
              <a:rPr lang="en-US" dirty="0"/>
              <a:t>shall be oral</a:t>
            </a:r>
            <a:r>
              <a:rPr lang="cs-CZ" dirty="0"/>
              <a:t> (</a:t>
            </a:r>
            <a:r>
              <a:rPr lang="en-US" dirty="0"/>
              <a:t>unless the parties agree otherwise</a:t>
            </a:r>
            <a:r>
              <a:rPr lang="cs-CZ" dirty="0"/>
              <a:t>)</a:t>
            </a:r>
          </a:p>
          <a:p>
            <a:r>
              <a:rPr lang="en-US" dirty="0"/>
              <a:t>is</a:t>
            </a:r>
            <a:r>
              <a:rPr lang="cs-CZ" dirty="0"/>
              <a:t> </a:t>
            </a:r>
            <a:r>
              <a:rPr lang="en-US" dirty="0"/>
              <a:t>always non-public</a:t>
            </a:r>
            <a:endParaRPr lang="cs-CZ" dirty="0"/>
          </a:p>
          <a:p>
            <a:r>
              <a:rPr lang="en-US" dirty="0"/>
              <a:t>the arbitrators may only hear witnesses, experts and parties if they voluntarily appear and make a deposition</a:t>
            </a:r>
            <a:endParaRPr lang="cs-CZ" dirty="0"/>
          </a:p>
          <a:p>
            <a:endParaRPr lang="de-DE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B443B0-1712-41DD-A022-10844CE68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9B1FCB-CA9B-4574-BEAB-F376648A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079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0AA5F-4049-49CC-81A6-96C8CD7A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- arbitration award or resolution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AAA8C-50E3-4136-8182-AD917026D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resolution </a:t>
            </a:r>
          </a:p>
          <a:p>
            <a:pPr lvl="1"/>
            <a:r>
              <a:rPr lang="en-US" dirty="0"/>
              <a:t>is served for example when the arbitrators conclude that they do not have the power to decide on the matter</a:t>
            </a:r>
          </a:p>
          <a:p>
            <a:r>
              <a:rPr lang="en-US" dirty="0"/>
              <a:t>arbitration award </a:t>
            </a:r>
          </a:p>
          <a:p>
            <a:pPr lvl="1"/>
            <a:r>
              <a:rPr lang="en-US" dirty="0"/>
              <a:t>is a judicial decision, i.e., a decision on the substance of the matter and fully replaces a standard judicial decision</a:t>
            </a:r>
          </a:p>
          <a:p>
            <a:pPr lvl="1"/>
            <a:r>
              <a:rPr lang="en-US" dirty="0"/>
              <a:t>is made </a:t>
            </a:r>
          </a:p>
          <a:p>
            <a:pPr lvl="2"/>
            <a:r>
              <a:rPr lang="en-US" dirty="0"/>
              <a:t>by the majority of the arbitrators</a:t>
            </a:r>
          </a:p>
          <a:p>
            <a:pPr lvl="2"/>
            <a:r>
              <a:rPr lang="en-US" dirty="0"/>
              <a:t>in writing</a:t>
            </a:r>
          </a:p>
          <a:p>
            <a:pPr lvl="1"/>
            <a:r>
              <a:rPr lang="en-US" dirty="0"/>
              <a:t>contains </a:t>
            </a:r>
          </a:p>
          <a:p>
            <a:pPr lvl="2"/>
            <a:r>
              <a:rPr lang="en-US" dirty="0"/>
              <a:t>an opinion </a:t>
            </a:r>
          </a:p>
          <a:p>
            <a:pPr lvl="2"/>
            <a:r>
              <a:rPr lang="en-US" dirty="0"/>
              <a:t>a statement of reasons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A52318-09D5-4D4F-B83C-E31EB579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349BB52-73AB-4391-8C53-530FC38F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93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B27D6-C619-40EA-B210-598671BA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Arbitration award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5A5E2-6420-42E4-9880-F6E6987D3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the decision-making process, the arbitrator</a:t>
            </a:r>
            <a:r>
              <a:rPr lang="cs-CZ" sz="2400" dirty="0"/>
              <a:t>s</a:t>
            </a:r>
            <a:r>
              <a:rPr lang="en-US" sz="2400" dirty="0"/>
              <a:t> follow the substantive law governing the dispute</a:t>
            </a:r>
            <a:endParaRPr lang="cs-CZ" sz="2400" dirty="0"/>
          </a:p>
          <a:p>
            <a:r>
              <a:rPr lang="en-US" sz="2400" dirty="0"/>
              <a:t>they may</a:t>
            </a:r>
            <a:r>
              <a:rPr lang="cs-CZ" sz="2400" dirty="0"/>
              <a:t> </a:t>
            </a:r>
            <a:r>
              <a:rPr lang="en-US" sz="2400" dirty="0"/>
              <a:t>also decide on the basis of the principles of justice</a:t>
            </a:r>
            <a:endParaRPr lang="cs-CZ" sz="2400" dirty="0"/>
          </a:p>
          <a:p>
            <a:pPr lvl="1"/>
            <a:r>
              <a:rPr lang="en-US" sz="2000" dirty="0"/>
              <a:t>but only if the parties have expressly instructed them to do so</a:t>
            </a:r>
            <a:endParaRPr lang="cs-CZ" sz="2000" dirty="0"/>
          </a:p>
          <a:p>
            <a:r>
              <a:rPr lang="en-US" sz="2400" dirty="0"/>
              <a:t>the arbitrators have the obligation to act</a:t>
            </a:r>
            <a:r>
              <a:rPr lang="cs-CZ" sz="2400" dirty="0"/>
              <a:t> </a:t>
            </a:r>
            <a:r>
              <a:rPr lang="en-US" sz="2400" dirty="0"/>
              <a:t>on the parties during the proceedings to agree to settle the dispute amicably</a:t>
            </a:r>
            <a:endParaRPr lang="cs-CZ" sz="2400" dirty="0"/>
          </a:p>
          <a:p>
            <a:r>
              <a:rPr lang="en-US" sz="2400" dirty="0"/>
              <a:t>the written copy of the arbitration award </a:t>
            </a:r>
            <a:endParaRPr lang="cs-CZ" sz="2400" dirty="0"/>
          </a:p>
          <a:p>
            <a:pPr lvl="1"/>
            <a:r>
              <a:rPr lang="en-US" sz="2000" dirty="0"/>
              <a:t>must be delivered to the parties </a:t>
            </a:r>
            <a:endParaRPr lang="cs-CZ" sz="2000" dirty="0"/>
          </a:p>
          <a:p>
            <a:pPr lvl="1"/>
            <a:r>
              <a:rPr lang="en-US" sz="2000" dirty="0"/>
              <a:t>must be provided with a legal force clause</a:t>
            </a:r>
            <a:endParaRPr lang="cs-CZ" sz="2000" dirty="0"/>
          </a:p>
          <a:p>
            <a:r>
              <a:rPr lang="en-US" sz="2400" dirty="0"/>
              <a:t>the arbitration award </a:t>
            </a:r>
            <a:endParaRPr lang="cs-CZ" sz="2400" dirty="0"/>
          </a:p>
          <a:p>
            <a:pPr lvl="1"/>
            <a:r>
              <a:rPr lang="en-US" sz="2000" dirty="0"/>
              <a:t>which cannot be reviewed</a:t>
            </a:r>
            <a:endParaRPr lang="cs-CZ" sz="2000" dirty="0"/>
          </a:p>
          <a:p>
            <a:pPr lvl="1"/>
            <a:r>
              <a:rPr lang="en-US" sz="2000" dirty="0"/>
              <a:t>or in respect of which the time limit for the submission of the request for review has expired in vain </a:t>
            </a:r>
            <a:endParaRPr lang="cs-CZ" sz="2000" dirty="0"/>
          </a:p>
          <a:p>
            <a:pPr lvl="2"/>
            <a:r>
              <a:rPr lang="en-US" sz="2000" dirty="0"/>
              <a:t>shall take effect on the date of service of the final judgement </a:t>
            </a:r>
            <a:endParaRPr lang="cs-CZ" sz="2000" dirty="0"/>
          </a:p>
          <a:p>
            <a:pPr lvl="2"/>
            <a:r>
              <a:rPr lang="en-US" sz="2000" dirty="0"/>
              <a:t>shall be enforceable in the courts</a:t>
            </a:r>
            <a:endParaRPr lang="de-DE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EEA9C4-0563-4587-BD8A-7CC89768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3E781A-1EAD-4527-A911-30D767DA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63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549</TotalTime>
  <Words>973</Words>
  <Application>Microsoft Office PowerPoint</Application>
  <PresentationFormat>Vlastní</PresentationFormat>
  <Paragraphs>139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Clara Sans</vt:lpstr>
      <vt:lpstr>JU_OPVVV</vt:lpstr>
      <vt:lpstr>Arbitration procedure</vt:lpstr>
      <vt:lpstr>Arbitration procedure</vt:lpstr>
      <vt:lpstr>Arbitration agreement</vt:lpstr>
      <vt:lpstr>Arbitrator</vt:lpstr>
      <vt:lpstr>Arbitrator</vt:lpstr>
      <vt:lpstr>Permanent arbitration courts</vt:lpstr>
      <vt:lpstr>Arbitration procedure</vt:lpstr>
      <vt:lpstr>Decision - arbitration award or resolution</vt:lpstr>
      <vt:lpstr>Arbitration award </vt:lpstr>
      <vt:lpstr>Review and cancellation of arbitration award</vt:lpstr>
      <vt:lpstr>Cancellation of arbitration award</vt:lpstr>
      <vt:lpstr>Arbitration procedure in consumer disputes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Cech, Josef</cp:lastModifiedBy>
  <cp:revision>33</cp:revision>
  <dcterms:created xsi:type="dcterms:W3CDTF">2017-07-17T18:52:59Z</dcterms:created>
  <dcterms:modified xsi:type="dcterms:W3CDTF">2021-06-22T17:31:28Z</dcterms:modified>
</cp:coreProperties>
</file>