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34"/>
  </p:notesMasterIdLst>
  <p:handoutMasterIdLst>
    <p:handoutMasterId r:id="rId35"/>
  </p:handoutMasterIdLst>
  <p:sldIdLst>
    <p:sldId id="256" r:id="rId2"/>
    <p:sldId id="341" r:id="rId3"/>
    <p:sldId id="342" r:id="rId4"/>
    <p:sldId id="343" r:id="rId5"/>
    <p:sldId id="368" r:id="rId6"/>
    <p:sldId id="344" r:id="rId7"/>
    <p:sldId id="345" r:id="rId8"/>
    <p:sldId id="363" r:id="rId9"/>
    <p:sldId id="367" r:id="rId10"/>
    <p:sldId id="346" r:id="rId11"/>
    <p:sldId id="369" r:id="rId12"/>
    <p:sldId id="347" r:id="rId13"/>
    <p:sldId id="370" r:id="rId14"/>
    <p:sldId id="371" r:id="rId15"/>
    <p:sldId id="364" r:id="rId16"/>
    <p:sldId id="348" r:id="rId17"/>
    <p:sldId id="349" r:id="rId18"/>
    <p:sldId id="350" r:id="rId19"/>
    <p:sldId id="351" r:id="rId20"/>
    <p:sldId id="365" r:id="rId21"/>
    <p:sldId id="352" r:id="rId22"/>
    <p:sldId id="353" r:id="rId23"/>
    <p:sldId id="354" r:id="rId24"/>
    <p:sldId id="355" r:id="rId25"/>
    <p:sldId id="356" r:id="rId26"/>
    <p:sldId id="372" r:id="rId27"/>
    <p:sldId id="357" r:id="rId28"/>
    <p:sldId id="358" r:id="rId29"/>
    <p:sldId id="359" r:id="rId30"/>
    <p:sldId id="360" r:id="rId31"/>
    <p:sldId id="366" r:id="rId32"/>
    <p:sldId id="361"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FBF9"/>
    <a:srgbClr val="009900"/>
    <a:srgbClr val="99FF33"/>
    <a:srgbClr val="CC00CC"/>
    <a:srgbClr val="FF0000"/>
    <a:srgbClr val="080912"/>
    <a:srgbClr val="BA22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1" d="100"/>
          <a:sy n="41" d="100"/>
        </p:scale>
        <p:origin x="-147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buFont typeface="Wingdings" panose="05000000000000000000" pitchFamily="2" charset="2"/>
              <a:buBlip>
                <a:blip r:embed="rId2"/>
              </a:buBlip>
              <a:defRPr sz="1200"/>
            </a:lvl1pPr>
          </a:lstStyle>
          <a:p>
            <a:endParaRPr lang="en-US" altLang="en-US"/>
          </a:p>
        </p:txBody>
      </p:sp>
      <p:sp>
        <p:nvSpPr>
          <p:cNvPr id="104451"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buFont typeface="Wingdings" panose="05000000000000000000" pitchFamily="2" charset="2"/>
              <a:buBlip>
                <a:blip r:embed="rId2"/>
              </a:buBlip>
              <a:defRPr sz="1200"/>
            </a:lvl1pPr>
          </a:lstStyle>
          <a:p>
            <a:endParaRPr lang="cs-CZ" altLang="en-US"/>
          </a:p>
        </p:txBody>
      </p:sp>
      <p:sp>
        <p:nvSpPr>
          <p:cNvPr id="104452"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buFont typeface="Wingdings" panose="05000000000000000000" pitchFamily="2" charset="2"/>
              <a:buBlip>
                <a:blip r:embed="rId2"/>
              </a:buBlip>
              <a:defRPr sz="1200"/>
            </a:lvl1pPr>
          </a:lstStyle>
          <a:p>
            <a:endParaRPr lang="en-US" altLang="en-US"/>
          </a:p>
        </p:txBody>
      </p:sp>
      <p:sp>
        <p:nvSpPr>
          <p:cNvPr id="104453"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buFont typeface="Wingdings" panose="05000000000000000000" pitchFamily="2" charset="2"/>
              <a:buBlip>
                <a:blip r:embed="rId2"/>
              </a:buBlip>
              <a:defRPr sz="1200"/>
            </a:lvl1pPr>
          </a:lstStyle>
          <a:p>
            <a:fld id="{C4B6FB12-50F6-4471-8ED8-3B5A268DEC1E}" type="slidenum">
              <a:rPr lang="ar-SA" altLang="en-US"/>
              <a:pPr/>
              <a:t>‹#›</a:t>
            </a:fld>
            <a:endParaRPr lang="cs-CZ"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ClrTx/>
              <a:buSzTx/>
              <a:buFontTx/>
              <a:buNone/>
              <a:defRPr sz="1200">
                <a:latin typeface="Tahoma" panose="020B0604030504040204" pitchFamily="34" charset="0"/>
              </a:defRPr>
            </a:lvl1pPr>
          </a:lstStyle>
          <a:p>
            <a:endParaRPr lang="en-US" altLang="en-US"/>
          </a:p>
        </p:txBody>
      </p:sp>
      <p:sp>
        <p:nvSpPr>
          <p:cNvPr id="4813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ClrTx/>
              <a:buSzTx/>
              <a:buFontTx/>
              <a:buNone/>
              <a:defRPr sz="1200">
                <a:latin typeface="Tahoma" panose="020B0604030504040204" pitchFamily="34" charset="0"/>
              </a:defRPr>
            </a:lvl1pPr>
          </a:lstStyle>
          <a:p>
            <a:endParaRPr lang="en-US" altLang="en-US"/>
          </a:p>
        </p:txBody>
      </p:sp>
      <p:sp>
        <p:nvSpPr>
          <p:cNvPr id="4813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813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813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buClrTx/>
              <a:buSzTx/>
              <a:buFontTx/>
              <a:buNone/>
              <a:defRPr sz="1200">
                <a:latin typeface="Tahoma" panose="020B0604030504040204" pitchFamily="34" charset="0"/>
              </a:defRPr>
            </a:lvl1pPr>
          </a:lstStyle>
          <a:p>
            <a:endParaRPr lang="en-US" altLang="en-US"/>
          </a:p>
        </p:txBody>
      </p:sp>
      <p:sp>
        <p:nvSpPr>
          <p:cNvPr id="4813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buClrTx/>
              <a:buSzTx/>
              <a:buFontTx/>
              <a:buNone/>
              <a:defRPr sz="1200">
                <a:latin typeface="Tahoma" panose="020B0604030504040204" pitchFamily="34" charset="0"/>
              </a:defRPr>
            </a:lvl1pPr>
          </a:lstStyle>
          <a:p>
            <a:fld id="{C52FC3A8-179C-4AC9-9A16-F3419D5A606C}" type="slidenum">
              <a:rPr lang="ar-SA"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panose="020B0604020202020204" pitchFamily="34" charset="0"/>
        <a:ea typeface="+mn-ea"/>
        <a:cs typeface="Times New Roman (Arabic)" charset="0"/>
      </a:defRPr>
    </a:lvl1pPr>
    <a:lvl2pPr marL="457200" algn="l" rtl="0" fontAlgn="base">
      <a:spcBef>
        <a:spcPct val="30000"/>
      </a:spcBef>
      <a:spcAft>
        <a:spcPct val="0"/>
      </a:spcAft>
      <a:defRPr kumimoji="1" sz="1200" kern="1200">
        <a:solidFill>
          <a:schemeClr val="tx1"/>
        </a:solidFill>
        <a:latin typeface="Arial" panose="020B0604020202020204" pitchFamily="34" charset="0"/>
        <a:ea typeface="+mn-ea"/>
        <a:cs typeface="Times New Roman (Arabic)" charset="0"/>
      </a:defRPr>
    </a:lvl2pPr>
    <a:lvl3pPr marL="914400" algn="l" rtl="0" fontAlgn="base">
      <a:spcBef>
        <a:spcPct val="30000"/>
      </a:spcBef>
      <a:spcAft>
        <a:spcPct val="0"/>
      </a:spcAft>
      <a:defRPr kumimoji="1" sz="1200" kern="1200">
        <a:solidFill>
          <a:schemeClr val="tx1"/>
        </a:solidFill>
        <a:latin typeface="Arial" panose="020B0604020202020204" pitchFamily="34" charset="0"/>
        <a:ea typeface="+mn-ea"/>
        <a:cs typeface="Times New Roman (Arabic)" charset="0"/>
      </a:defRPr>
    </a:lvl3pPr>
    <a:lvl4pPr marL="1371600" algn="l" rtl="0" fontAlgn="base">
      <a:spcBef>
        <a:spcPct val="30000"/>
      </a:spcBef>
      <a:spcAft>
        <a:spcPct val="0"/>
      </a:spcAft>
      <a:defRPr kumimoji="1" sz="1200" kern="1200">
        <a:solidFill>
          <a:schemeClr val="tx1"/>
        </a:solidFill>
        <a:latin typeface="Arial" panose="020B0604020202020204" pitchFamily="34" charset="0"/>
        <a:ea typeface="+mn-ea"/>
        <a:cs typeface="Times New Roman (Arabic)" charset="0"/>
      </a:defRPr>
    </a:lvl4pPr>
    <a:lvl5pPr marL="1828800" algn="l" rtl="0" fontAlgn="base">
      <a:spcBef>
        <a:spcPct val="30000"/>
      </a:spcBef>
      <a:spcAft>
        <a:spcPct val="0"/>
      </a:spcAft>
      <a:defRPr kumimoji="1" sz="1200" kern="1200">
        <a:solidFill>
          <a:schemeClr val="tx1"/>
        </a:solidFill>
        <a:latin typeface="Arial" panose="020B0604020202020204" pitchFamily="34" charset="0"/>
        <a:ea typeface="+mn-ea"/>
        <a:cs typeface="Times New Roman (Arab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9939FC-DA8E-4A36-A5CA-24E935690504}" type="slidenum">
              <a:rPr lang="ar-SA" altLang="en-US"/>
              <a:pPr/>
              <a:t>1</a:t>
            </a:fld>
            <a:endParaRPr lang="en-US" altLang="en-US"/>
          </a:p>
        </p:txBody>
      </p:sp>
      <p:sp>
        <p:nvSpPr>
          <p:cNvPr id="96258" name="Rectangle 2"/>
          <p:cNvSpPr>
            <a:spLocks noChangeArrowheads="1" noTextEdit="1"/>
          </p:cNvSpPr>
          <p:nvPr>
            <p:ph type="sldImg"/>
          </p:nvPr>
        </p:nvSpPr>
        <p:spPr>
          <a:ln/>
        </p:spPr>
      </p:sp>
      <p:sp>
        <p:nvSpPr>
          <p:cNvPr id="962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C283C6-2A48-4467-A2B1-123058000950}" type="slidenum">
              <a:rPr lang="ar-SA" altLang="en-US"/>
              <a:pPr/>
              <a:t>16</a:t>
            </a:fld>
            <a:endParaRPr lang="en-US" altLang="en-US"/>
          </a:p>
        </p:txBody>
      </p:sp>
      <p:sp>
        <p:nvSpPr>
          <p:cNvPr id="224258" name="Rectangle 2"/>
          <p:cNvSpPr>
            <a:spLocks noChangeArrowheads="1" noTextEdit="1"/>
          </p:cNvSpPr>
          <p:nvPr>
            <p:ph type="sldImg"/>
          </p:nvPr>
        </p:nvSpPr>
        <p:spPr>
          <a:ln/>
        </p:spPr>
      </p:sp>
      <p:sp>
        <p:nvSpPr>
          <p:cNvPr id="2242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4E7BBA-381E-400F-9C16-D633625DC280}" type="slidenum">
              <a:rPr lang="ar-SA" altLang="en-US"/>
              <a:pPr/>
              <a:t>17</a:t>
            </a:fld>
            <a:endParaRPr lang="en-US" altLang="en-US"/>
          </a:p>
        </p:txBody>
      </p:sp>
      <p:sp>
        <p:nvSpPr>
          <p:cNvPr id="225282" name="Rectangle 2"/>
          <p:cNvSpPr>
            <a:spLocks noChangeArrowheads="1" noTextEdit="1"/>
          </p:cNvSpPr>
          <p:nvPr>
            <p:ph type="sldImg"/>
          </p:nvPr>
        </p:nvSpPr>
        <p:spPr>
          <a:ln/>
        </p:spPr>
      </p:sp>
      <p:sp>
        <p:nvSpPr>
          <p:cNvPr id="2252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98D5AE-A6B1-4358-96C9-A5E43C76A79D}" type="slidenum">
              <a:rPr lang="ar-SA" altLang="en-US"/>
              <a:pPr/>
              <a:t>18</a:t>
            </a:fld>
            <a:endParaRPr lang="en-US" altLang="en-US"/>
          </a:p>
        </p:txBody>
      </p:sp>
      <p:sp>
        <p:nvSpPr>
          <p:cNvPr id="226306" name="Rectangle 2"/>
          <p:cNvSpPr>
            <a:spLocks noChangeArrowheads="1" noTextEdit="1"/>
          </p:cNvSpPr>
          <p:nvPr>
            <p:ph type="sldImg"/>
          </p:nvPr>
        </p:nvSpPr>
        <p:spPr>
          <a:ln/>
        </p:spPr>
      </p:sp>
      <p:sp>
        <p:nvSpPr>
          <p:cNvPr id="2263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ECEC87-5304-4E70-A0FC-C18AE80A44D3}" type="slidenum">
              <a:rPr lang="ar-SA" altLang="en-US"/>
              <a:pPr/>
              <a:t>19</a:t>
            </a:fld>
            <a:endParaRPr lang="en-US" altLang="en-US"/>
          </a:p>
        </p:txBody>
      </p:sp>
      <p:sp>
        <p:nvSpPr>
          <p:cNvPr id="227330" name="Rectangle 2"/>
          <p:cNvSpPr>
            <a:spLocks noChangeArrowheads="1" noTextEdit="1"/>
          </p:cNvSpPr>
          <p:nvPr>
            <p:ph type="sldImg"/>
          </p:nvPr>
        </p:nvSpPr>
        <p:spPr>
          <a:ln/>
        </p:spPr>
      </p:sp>
      <p:sp>
        <p:nvSpPr>
          <p:cNvPr id="2273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F25797-4284-4CFB-BE73-A19CCCF9082E}" type="slidenum">
              <a:rPr lang="ar-SA" altLang="en-US"/>
              <a:pPr/>
              <a:t>21</a:t>
            </a:fld>
            <a:endParaRPr lang="en-US" altLang="en-US"/>
          </a:p>
        </p:txBody>
      </p:sp>
      <p:sp>
        <p:nvSpPr>
          <p:cNvPr id="228354" name="Rectangle 2"/>
          <p:cNvSpPr>
            <a:spLocks noChangeArrowheads="1" noTextEdit="1"/>
          </p:cNvSpPr>
          <p:nvPr>
            <p:ph type="sldImg"/>
          </p:nvPr>
        </p:nvSpPr>
        <p:spPr>
          <a:ln/>
        </p:spPr>
      </p:sp>
      <p:sp>
        <p:nvSpPr>
          <p:cNvPr id="2283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C3C762-6651-49AA-A728-B06F97EA4904}" type="slidenum">
              <a:rPr lang="ar-SA" altLang="en-US"/>
              <a:pPr/>
              <a:t>22</a:t>
            </a:fld>
            <a:endParaRPr lang="en-US" altLang="en-US"/>
          </a:p>
        </p:txBody>
      </p:sp>
      <p:sp>
        <p:nvSpPr>
          <p:cNvPr id="229378" name="Rectangle 2"/>
          <p:cNvSpPr>
            <a:spLocks noChangeArrowheads="1" noTextEdit="1"/>
          </p:cNvSpPr>
          <p:nvPr>
            <p:ph type="sldImg"/>
          </p:nvPr>
        </p:nvSpPr>
        <p:spPr>
          <a:ln/>
        </p:spPr>
      </p:sp>
      <p:sp>
        <p:nvSpPr>
          <p:cNvPr id="2293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9CCAAF-4CCF-41A1-AC62-E694341BDBBA}" type="slidenum">
              <a:rPr lang="ar-SA" altLang="en-US"/>
              <a:pPr/>
              <a:t>23</a:t>
            </a:fld>
            <a:endParaRPr lang="en-US" altLang="en-US"/>
          </a:p>
        </p:txBody>
      </p:sp>
      <p:sp>
        <p:nvSpPr>
          <p:cNvPr id="230402" name="Rectangle 2"/>
          <p:cNvSpPr>
            <a:spLocks noChangeArrowheads="1" noTextEdit="1"/>
          </p:cNvSpPr>
          <p:nvPr>
            <p:ph type="sldImg"/>
          </p:nvPr>
        </p:nvSpPr>
        <p:spPr>
          <a:ln/>
        </p:spPr>
      </p:sp>
      <p:sp>
        <p:nvSpPr>
          <p:cNvPr id="2304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2904B3-0C1E-449F-95B0-ACC04729B571}" type="slidenum">
              <a:rPr lang="ar-SA" altLang="en-US"/>
              <a:pPr/>
              <a:t>24</a:t>
            </a:fld>
            <a:endParaRPr lang="en-US" altLang="en-US"/>
          </a:p>
        </p:txBody>
      </p:sp>
      <p:sp>
        <p:nvSpPr>
          <p:cNvPr id="231426" name="Rectangle 2"/>
          <p:cNvSpPr>
            <a:spLocks noChangeArrowheads="1" noTextEdit="1"/>
          </p:cNvSpPr>
          <p:nvPr>
            <p:ph type="sldImg"/>
          </p:nvPr>
        </p:nvSpPr>
        <p:spPr>
          <a:ln/>
        </p:spPr>
      </p:sp>
      <p:sp>
        <p:nvSpPr>
          <p:cNvPr id="2314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FF1052-B640-49DE-AD1D-FC05EDDC99CB}" type="slidenum">
              <a:rPr lang="ar-SA" altLang="en-US"/>
              <a:pPr/>
              <a:t>25</a:t>
            </a:fld>
            <a:endParaRPr lang="en-US" altLang="en-US"/>
          </a:p>
        </p:txBody>
      </p:sp>
      <p:sp>
        <p:nvSpPr>
          <p:cNvPr id="232450" name="Rectangle 2"/>
          <p:cNvSpPr>
            <a:spLocks noChangeArrowheads="1" noTextEdit="1"/>
          </p:cNvSpPr>
          <p:nvPr>
            <p:ph type="sldImg"/>
          </p:nvPr>
        </p:nvSpPr>
        <p:spPr>
          <a:ln/>
        </p:spPr>
      </p:sp>
      <p:sp>
        <p:nvSpPr>
          <p:cNvPr id="2324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ED674A-A556-4A40-83E7-0BEF1CD86153}" type="slidenum">
              <a:rPr lang="ar-SA" altLang="en-US"/>
              <a:pPr/>
              <a:t>27</a:t>
            </a:fld>
            <a:endParaRPr lang="en-US" altLang="en-US"/>
          </a:p>
        </p:txBody>
      </p:sp>
      <p:sp>
        <p:nvSpPr>
          <p:cNvPr id="233474" name="Rectangle 2"/>
          <p:cNvSpPr>
            <a:spLocks noChangeArrowheads="1" noTextEdit="1"/>
          </p:cNvSpPr>
          <p:nvPr>
            <p:ph type="sldImg"/>
          </p:nvPr>
        </p:nvSpPr>
        <p:spPr>
          <a:ln/>
        </p:spPr>
      </p:sp>
      <p:sp>
        <p:nvSpPr>
          <p:cNvPr id="2334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568C17-4081-46B6-9C50-BA8406E55F7E}" type="slidenum">
              <a:rPr lang="ar-SA" altLang="en-US"/>
              <a:pPr/>
              <a:t>2</a:t>
            </a:fld>
            <a:endParaRPr lang="en-US" altLang="en-US"/>
          </a:p>
        </p:txBody>
      </p:sp>
      <p:sp>
        <p:nvSpPr>
          <p:cNvPr id="216066" name="Rectangle 2"/>
          <p:cNvSpPr>
            <a:spLocks noChangeArrowheads="1" noTextEdit="1"/>
          </p:cNvSpPr>
          <p:nvPr>
            <p:ph type="sldImg"/>
          </p:nvPr>
        </p:nvSpPr>
        <p:spPr>
          <a:ln/>
        </p:spPr>
      </p:sp>
      <p:sp>
        <p:nvSpPr>
          <p:cNvPr id="2160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8AE775-5F10-4DD5-AE72-F0849428DCED}" type="slidenum">
              <a:rPr lang="ar-SA" altLang="en-US"/>
              <a:pPr/>
              <a:t>28</a:t>
            </a:fld>
            <a:endParaRPr lang="en-US" altLang="en-US"/>
          </a:p>
        </p:txBody>
      </p:sp>
      <p:sp>
        <p:nvSpPr>
          <p:cNvPr id="234498" name="Rectangle 2"/>
          <p:cNvSpPr>
            <a:spLocks noChangeArrowheads="1" noTextEdit="1"/>
          </p:cNvSpPr>
          <p:nvPr>
            <p:ph type="sldImg"/>
          </p:nvPr>
        </p:nvSpPr>
        <p:spPr>
          <a:ln/>
        </p:spPr>
      </p:sp>
      <p:sp>
        <p:nvSpPr>
          <p:cNvPr id="2344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7534DB-7C28-40A8-AD31-1EB4C55C0F03}" type="slidenum">
              <a:rPr lang="ar-SA" altLang="en-US"/>
              <a:pPr/>
              <a:t>29</a:t>
            </a:fld>
            <a:endParaRPr lang="en-US" altLang="en-US"/>
          </a:p>
        </p:txBody>
      </p:sp>
      <p:sp>
        <p:nvSpPr>
          <p:cNvPr id="235522" name="Rectangle 2"/>
          <p:cNvSpPr>
            <a:spLocks noChangeArrowheads="1" noTextEdit="1"/>
          </p:cNvSpPr>
          <p:nvPr>
            <p:ph type="sldImg"/>
          </p:nvPr>
        </p:nvSpPr>
        <p:spPr>
          <a:ln/>
        </p:spPr>
      </p:sp>
      <p:sp>
        <p:nvSpPr>
          <p:cNvPr id="2355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F59077-CC7F-407A-98AA-2B577AA20259}" type="slidenum">
              <a:rPr lang="ar-SA" altLang="en-US"/>
              <a:pPr/>
              <a:t>30</a:t>
            </a:fld>
            <a:endParaRPr lang="en-US" altLang="en-US"/>
          </a:p>
        </p:txBody>
      </p:sp>
      <p:sp>
        <p:nvSpPr>
          <p:cNvPr id="236546" name="Rectangle 2"/>
          <p:cNvSpPr>
            <a:spLocks noChangeArrowheads="1" noTextEdit="1"/>
          </p:cNvSpPr>
          <p:nvPr>
            <p:ph type="sldImg"/>
          </p:nvPr>
        </p:nvSpPr>
        <p:spPr>
          <a:ln/>
        </p:spPr>
      </p:sp>
      <p:sp>
        <p:nvSpPr>
          <p:cNvPr id="2365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3104A7-DD08-4761-8C77-BA74CB780491}" type="slidenum">
              <a:rPr lang="ar-SA" altLang="en-US"/>
              <a:pPr/>
              <a:t>32</a:t>
            </a:fld>
            <a:endParaRPr lang="en-US" altLang="en-US"/>
          </a:p>
        </p:txBody>
      </p:sp>
      <p:sp>
        <p:nvSpPr>
          <p:cNvPr id="237570" name="Rectangle 2"/>
          <p:cNvSpPr>
            <a:spLocks noChangeArrowheads="1" noTextEdit="1"/>
          </p:cNvSpPr>
          <p:nvPr>
            <p:ph type="sldImg"/>
          </p:nvPr>
        </p:nvSpPr>
        <p:spPr>
          <a:ln/>
        </p:spPr>
      </p:sp>
      <p:sp>
        <p:nvSpPr>
          <p:cNvPr id="2375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935CBD-BB9C-45FE-AFE3-8AC9F1AEC512}" type="slidenum">
              <a:rPr lang="ar-SA" altLang="en-US"/>
              <a:pPr/>
              <a:t>3</a:t>
            </a:fld>
            <a:endParaRPr lang="en-US" altLang="en-US"/>
          </a:p>
        </p:txBody>
      </p:sp>
      <p:sp>
        <p:nvSpPr>
          <p:cNvPr id="217090" name="Rectangle 2"/>
          <p:cNvSpPr>
            <a:spLocks noChangeArrowheads="1" noTextEdit="1"/>
          </p:cNvSpPr>
          <p:nvPr>
            <p:ph type="sldImg"/>
          </p:nvPr>
        </p:nvSpPr>
        <p:spPr>
          <a:ln/>
        </p:spPr>
      </p:sp>
      <p:sp>
        <p:nvSpPr>
          <p:cNvPr id="2170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F2222C-0B17-40F1-BD0A-92566118E6A0}" type="slidenum">
              <a:rPr lang="ar-SA" altLang="en-US"/>
              <a:pPr/>
              <a:t>4</a:t>
            </a:fld>
            <a:endParaRPr lang="en-US" altLang="en-US"/>
          </a:p>
        </p:txBody>
      </p:sp>
      <p:sp>
        <p:nvSpPr>
          <p:cNvPr id="218114" name="Rectangle 2"/>
          <p:cNvSpPr>
            <a:spLocks noChangeArrowheads="1" noTextEdit="1"/>
          </p:cNvSpPr>
          <p:nvPr>
            <p:ph type="sldImg"/>
          </p:nvPr>
        </p:nvSpPr>
        <p:spPr>
          <a:ln/>
        </p:spPr>
      </p:sp>
      <p:sp>
        <p:nvSpPr>
          <p:cNvPr id="2181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E2AB04-049F-4D47-8E42-E8953165B532}" type="slidenum">
              <a:rPr lang="ar-SA" altLang="en-US"/>
              <a:pPr/>
              <a:t>6</a:t>
            </a:fld>
            <a:endParaRPr lang="en-US" altLang="en-US"/>
          </a:p>
        </p:txBody>
      </p:sp>
      <p:sp>
        <p:nvSpPr>
          <p:cNvPr id="219138" name="Rectangle 2"/>
          <p:cNvSpPr>
            <a:spLocks noChangeArrowheads="1" noTextEdit="1"/>
          </p:cNvSpPr>
          <p:nvPr>
            <p:ph type="sldImg"/>
          </p:nvPr>
        </p:nvSpPr>
        <p:spPr>
          <a:ln/>
        </p:spPr>
      </p:sp>
      <p:sp>
        <p:nvSpPr>
          <p:cNvPr id="2191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8D9ED4-D5AD-4F76-9E75-A1BFC31A83D0}" type="slidenum">
              <a:rPr lang="ar-SA" altLang="en-US"/>
              <a:pPr/>
              <a:t>7</a:t>
            </a:fld>
            <a:endParaRPr lang="en-US" altLang="en-US"/>
          </a:p>
        </p:txBody>
      </p:sp>
      <p:sp>
        <p:nvSpPr>
          <p:cNvPr id="220162" name="Rectangle 2"/>
          <p:cNvSpPr>
            <a:spLocks noChangeArrowheads="1" noTextEdit="1"/>
          </p:cNvSpPr>
          <p:nvPr>
            <p:ph type="sldImg"/>
          </p:nvPr>
        </p:nvSpPr>
        <p:spPr>
          <a:ln/>
        </p:spPr>
      </p:sp>
      <p:sp>
        <p:nvSpPr>
          <p:cNvPr id="2201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00E25A-B5DE-42B5-B5CD-FC0D22AE1C8A}" type="slidenum">
              <a:rPr lang="ar-SA" altLang="en-US"/>
              <a:pPr/>
              <a:t>8</a:t>
            </a:fld>
            <a:endParaRPr lang="en-US" altLang="en-US"/>
          </a:p>
        </p:txBody>
      </p:sp>
      <p:sp>
        <p:nvSpPr>
          <p:cNvPr id="221186" name="Rectangle 2"/>
          <p:cNvSpPr>
            <a:spLocks noChangeArrowheads="1" noTextEdit="1"/>
          </p:cNvSpPr>
          <p:nvPr>
            <p:ph type="sldImg"/>
          </p:nvPr>
        </p:nvSpPr>
        <p:spPr>
          <a:ln/>
        </p:spPr>
      </p:sp>
      <p:sp>
        <p:nvSpPr>
          <p:cNvPr id="2211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E92452-FD60-4BB6-B439-78934DB12C3C}" type="slidenum">
              <a:rPr lang="ar-SA" altLang="en-US"/>
              <a:pPr/>
              <a:t>10</a:t>
            </a:fld>
            <a:endParaRPr lang="en-US" altLang="en-US"/>
          </a:p>
        </p:txBody>
      </p:sp>
      <p:sp>
        <p:nvSpPr>
          <p:cNvPr id="222210" name="Rectangle 2"/>
          <p:cNvSpPr>
            <a:spLocks noChangeArrowheads="1" noTextEdit="1"/>
          </p:cNvSpPr>
          <p:nvPr>
            <p:ph type="sldImg"/>
          </p:nvPr>
        </p:nvSpPr>
        <p:spPr>
          <a:ln/>
        </p:spPr>
      </p:sp>
      <p:sp>
        <p:nvSpPr>
          <p:cNvPr id="2222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CEE021-817C-474E-8166-7A209BB94EDE}" type="slidenum">
              <a:rPr lang="ar-SA" altLang="en-US"/>
              <a:pPr/>
              <a:t>12</a:t>
            </a:fld>
            <a:endParaRPr lang="en-US" altLang="en-US"/>
          </a:p>
        </p:txBody>
      </p:sp>
      <p:sp>
        <p:nvSpPr>
          <p:cNvPr id="223234" name="Rectangle 2"/>
          <p:cNvSpPr>
            <a:spLocks noChangeArrowheads="1" noTextEdit="1"/>
          </p:cNvSpPr>
          <p:nvPr>
            <p:ph type="sldImg"/>
          </p:nvPr>
        </p:nvSpPr>
        <p:spPr>
          <a:ln/>
        </p:spPr>
      </p:sp>
      <p:sp>
        <p:nvSpPr>
          <p:cNvPr id="223235"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cs-CZ" smtClean="0"/>
              <a:t>Kliknutím lze upravit styl.</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můžete upravit styl předlohy.</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a:t>
            </a:r>
            <a:endParaRPr lang="en-US" alt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61296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cs-CZ" smtClean="0"/>
              <a:t>Kliknutím lze upravit styl.</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a:t>
            </a:r>
            <a:endParaRPr lang="en-US" alt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93CED386-635F-46D4-A150-6238327A732C}" type="slidenum">
              <a:rPr lang="ar-SA" altLang="en-US" smtClean="0"/>
              <a:pPr/>
              <a:t>‹#›</a:t>
            </a:fld>
            <a:endParaRPr lang="en-US" altLang="en-US"/>
          </a:p>
        </p:txBody>
      </p:sp>
    </p:spTree>
    <p:extLst>
      <p:ext uri="{BB962C8B-B14F-4D97-AF65-F5344CB8AC3E}">
        <p14:creationId xmlns:p14="http://schemas.microsoft.com/office/powerpoint/2010/main" val="1849827024"/>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cs-CZ" smtClean="0"/>
              <a:t>Kliknutím lze upravit styl.</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a:t>
            </a:r>
            <a:endParaRPr lang="en-US" alt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93CED386-635F-46D4-A150-6238327A732C}" type="slidenum">
              <a:rPr lang="ar-SA" altLang="en-US" smtClean="0"/>
              <a:pPr/>
              <a:t>‹#›</a:t>
            </a:fld>
            <a:endParaRPr lang="en-US" alt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26546004"/>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cs-CZ" smtClean="0"/>
              <a:t>Kliknutím lze upravit styl.</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Upravte styly předlohy textu.</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smtClean="0"/>
              <a:t>cis339</a:t>
            </a:r>
            <a:endParaRPr lang="en-US" alt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93CED386-635F-46D4-A150-6238327A732C}" type="slidenum">
              <a:rPr lang="ar-SA" altLang="en-US" smtClean="0"/>
              <a:pPr/>
              <a:t>‹#›</a:t>
            </a:fld>
            <a:endParaRPr lang="en-US" altLang="en-US"/>
          </a:p>
        </p:txBody>
      </p:sp>
    </p:spTree>
    <p:extLst>
      <p:ext uri="{BB962C8B-B14F-4D97-AF65-F5344CB8AC3E}">
        <p14:creationId xmlns:p14="http://schemas.microsoft.com/office/powerpoint/2010/main" val="1693857992"/>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cs-CZ" smtClean="0"/>
              <a:t>Kliknutím lze upravit styl.</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Upravte styly předlohy textu.</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smtClean="0"/>
              <a:t>cis339</a:t>
            </a:r>
            <a:endParaRPr lang="en-US" alt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93CED386-635F-46D4-A150-6238327A732C}" type="slidenum">
              <a:rPr lang="ar-SA" altLang="en-US" smtClean="0"/>
              <a:pPr/>
              <a:t>‹#›</a:t>
            </a:fld>
            <a:endParaRPr lang="en-US" alt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04996460"/>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cs-CZ" smtClean="0"/>
              <a:t>Kliknutím lze upravit styl.</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Upravte styly předlohy textu.</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smtClean="0"/>
              <a:t>cis339</a:t>
            </a:r>
            <a:endParaRPr lang="en-US" alt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93CED386-635F-46D4-A150-6238327A732C}" type="slidenum">
              <a:rPr lang="ar-SA" altLang="en-US" smtClean="0"/>
              <a:pPr/>
              <a:t>‹#›</a:t>
            </a:fld>
            <a:endParaRPr lang="en-US" altLang="en-US"/>
          </a:p>
        </p:txBody>
      </p:sp>
    </p:spTree>
    <p:extLst>
      <p:ext uri="{BB962C8B-B14F-4D97-AF65-F5344CB8AC3E}">
        <p14:creationId xmlns:p14="http://schemas.microsoft.com/office/powerpoint/2010/main" val="3494094387"/>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ncho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a:t>
            </a:r>
            <a:endParaRPr lang="en-US"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D6BC00-C275-482B-8511-7D96310C9B30}" type="slidenum">
              <a:rPr lang="ar-SA" altLang="en-US" smtClean="0"/>
              <a:pPr/>
              <a:t>‹#›</a:t>
            </a:fld>
            <a:endParaRPr lang="en-US" altLang="en-US"/>
          </a:p>
        </p:txBody>
      </p:sp>
    </p:spTree>
    <p:extLst>
      <p:ext uri="{BB962C8B-B14F-4D97-AF65-F5344CB8AC3E}">
        <p14:creationId xmlns:p14="http://schemas.microsoft.com/office/powerpoint/2010/main" val="26083456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cs-CZ" smtClean="0"/>
              <a:t>Kliknutím lze upravit styl.</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a:t>
            </a:r>
            <a:endParaRPr lang="en-US"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8356C9F-AA76-41C1-8AC4-F745CD686347}" type="slidenum">
              <a:rPr lang="ar-SA" altLang="en-US" smtClean="0"/>
              <a:pPr/>
              <a:t>‹#›</a:t>
            </a:fld>
            <a:endParaRPr lang="en-US" altLang="en-US"/>
          </a:p>
        </p:txBody>
      </p:sp>
    </p:spTree>
    <p:extLst>
      <p:ext uri="{BB962C8B-B14F-4D97-AF65-F5344CB8AC3E}">
        <p14:creationId xmlns:p14="http://schemas.microsoft.com/office/powerpoint/2010/main" val="1374175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cs-CZ" smtClean="0"/>
              <a:t>Kliknutím lze upravit styl.</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a:t>
            </a:r>
            <a:endParaRPr lang="en-US"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CED386-635F-46D4-A150-6238327A732C}" type="slidenum">
              <a:rPr lang="ar-SA" altLang="en-US" smtClean="0"/>
              <a:pPr/>
              <a:t>‹#›</a:t>
            </a:fld>
            <a:endParaRPr lang="en-US" altLang="en-US"/>
          </a:p>
        </p:txBody>
      </p:sp>
    </p:spTree>
    <p:extLst>
      <p:ext uri="{BB962C8B-B14F-4D97-AF65-F5344CB8AC3E}">
        <p14:creationId xmlns:p14="http://schemas.microsoft.com/office/powerpoint/2010/main" val="669305648"/>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a:t>
            </a:r>
            <a:endParaRPr lang="en-US" alt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954B8657-8A3A-4BB1-89DD-CBBFC8861BD2}" type="slidenum">
              <a:rPr lang="ar-SA" altLang="en-US" smtClean="0"/>
              <a:pPr/>
              <a:t>‹#›</a:t>
            </a:fld>
            <a:endParaRPr lang="en-US" altLang="en-US"/>
          </a:p>
        </p:txBody>
      </p:sp>
    </p:spTree>
    <p:extLst>
      <p:ext uri="{BB962C8B-B14F-4D97-AF65-F5344CB8AC3E}">
        <p14:creationId xmlns:p14="http://schemas.microsoft.com/office/powerpoint/2010/main" val="2170700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smtClean="0"/>
              <a:t>cis339</a:t>
            </a:r>
            <a:endParaRPr lang="en-US" alt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16C1AE60-6475-4503-99EE-2EFBC4AE86F6}" type="slidenum">
              <a:rPr lang="ar-SA" altLang="en-US" smtClean="0"/>
              <a:pPr/>
              <a:t>‹#›</a:t>
            </a:fld>
            <a:endParaRPr lang="en-US" altLang="en-US"/>
          </a:p>
        </p:txBody>
      </p:sp>
    </p:spTree>
    <p:extLst>
      <p:ext uri="{BB962C8B-B14F-4D97-AF65-F5344CB8AC3E}">
        <p14:creationId xmlns:p14="http://schemas.microsoft.com/office/powerpoint/2010/main" val="3200252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smtClean="0"/>
              <a:t>Kliknutím lze upravit styl.</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r>
              <a:rPr lang="en-US" altLang="en-US" smtClean="0"/>
              <a:t>cis339</a:t>
            </a:r>
            <a:endParaRPr lang="en-US" alt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8BC8E8CE-697C-4331-90D6-D15171CDF661}" type="slidenum">
              <a:rPr lang="ar-SA" altLang="en-US" smtClean="0"/>
              <a:pPr/>
              <a:t>‹#›</a:t>
            </a:fld>
            <a:endParaRPr lang="en-US" altLang="en-US"/>
          </a:p>
        </p:txBody>
      </p:sp>
    </p:spTree>
    <p:extLst>
      <p:ext uri="{BB962C8B-B14F-4D97-AF65-F5344CB8AC3E}">
        <p14:creationId xmlns:p14="http://schemas.microsoft.com/office/powerpoint/2010/main" val="971407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r>
              <a:rPr lang="en-US" altLang="en-US" smtClean="0"/>
              <a:t>cis339</a:t>
            </a:r>
            <a:endParaRPr lang="en-US" alt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523EC0C-B8DE-403B-BAB7-0967BD0A6B6B}" type="slidenum">
              <a:rPr lang="ar-SA" altLang="en-US" smtClean="0"/>
              <a:pPr/>
              <a:t>‹#›</a:t>
            </a:fld>
            <a:endParaRPr lang="en-US" altLang="en-US"/>
          </a:p>
        </p:txBody>
      </p:sp>
    </p:spTree>
    <p:extLst>
      <p:ext uri="{BB962C8B-B14F-4D97-AF65-F5344CB8AC3E}">
        <p14:creationId xmlns:p14="http://schemas.microsoft.com/office/powerpoint/2010/main" val="1254796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r>
              <a:rPr lang="en-US" altLang="en-US" smtClean="0"/>
              <a:t>cis339</a:t>
            </a:r>
            <a:endParaRPr lang="en-US" alt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8040931-D1B1-4E96-B5AD-87DF6E9CBE54}" type="slidenum">
              <a:rPr lang="ar-SA" altLang="en-US" smtClean="0"/>
              <a:pPr/>
              <a:t>‹#›</a:t>
            </a:fld>
            <a:endParaRPr lang="en-US" altLang="en-US"/>
          </a:p>
        </p:txBody>
      </p:sp>
    </p:spTree>
    <p:extLst>
      <p:ext uri="{BB962C8B-B14F-4D97-AF65-F5344CB8AC3E}">
        <p14:creationId xmlns:p14="http://schemas.microsoft.com/office/powerpoint/2010/main" val="2189213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cs-CZ" smtClean="0"/>
              <a:t>Kliknutím lze upravit styl.</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Upravte styly předlohy textu.</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smtClean="0"/>
              <a:t>cis339</a:t>
            </a:r>
            <a:endParaRPr lang="en-US"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20E5278-5046-4FB9-B081-0079BD9843A5}" type="slidenum">
              <a:rPr lang="ar-SA" altLang="en-US" smtClean="0"/>
              <a:pPr/>
              <a:t>‹#›</a:t>
            </a:fld>
            <a:endParaRPr lang="en-US" altLang="en-US"/>
          </a:p>
        </p:txBody>
      </p:sp>
    </p:spTree>
    <p:extLst>
      <p:ext uri="{BB962C8B-B14F-4D97-AF65-F5344CB8AC3E}">
        <p14:creationId xmlns:p14="http://schemas.microsoft.com/office/powerpoint/2010/main" val="1311570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Upravte styly předlohy textu.</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smtClean="0"/>
              <a:t>cis339</a:t>
            </a:r>
            <a:endParaRPr lang="en-US" alt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AC917D34-3E12-4835-A266-B4F50E2F779A}" type="slidenum">
              <a:rPr lang="ar-SA" altLang="en-US" smtClean="0"/>
              <a:pPr/>
              <a:t>‹#›</a:t>
            </a:fld>
            <a:endParaRPr lang="en-US" altLang="en-US"/>
          </a:p>
        </p:txBody>
      </p:sp>
    </p:spTree>
    <p:extLst>
      <p:ext uri="{BB962C8B-B14F-4D97-AF65-F5344CB8AC3E}">
        <p14:creationId xmlns:p14="http://schemas.microsoft.com/office/powerpoint/2010/main" val="3965066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cs-CZ" smtClean="0"/>
              <a:t>Kliknutím lze upravit styl.</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ltLang="en-US" smtClean="0"/>
              <a:t>cis339</a:t>
            </a:r>
            <a:endParaRPr lang="en-US" alt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93CED386-635F-46D4-A150-6238327A732C}" type="slidenum">
              <a:rPr lang="ar-SA" altLang="en-US" smtClean="0"/>
              <a:pPr/>
              <a:t>‹#›</a:t>
            </a:fld>
            <a:endParaRPr lang="en-US" altLang="en-US"/>
          </a:p>
        </p:txBody>
      </p:sp>
    </p:spTree>
    <p:extLst>
      <p:ext uri="{BB962C8B-B14F-4D97-AF65-F5344CB8AC3E}">
        <p14:creationId xmlns:p14="http://schemas.microsoft.com/office/powerpoint/2010/main" val="2155553351"/>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Lst>
  <p:hf sldNum="0"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91" name="Rectangle 7"/>
          <p:cNvSpPr>
            <a:spLocks noGrp="1" noChangeArrowheads="1"/>
          </p:cNvSpPr>
          <p:nvPr>
            <p:ph type="ctrTitle"/>
          </p:nvPr>
        </p:nvSpPr>
        <p:spPr>
          <a:xfrm>
            <a:off x="914400" y="0"/>
            <a:ext cx="7467600" cy="2971800"/>
          </a:xfrm>
          <a:noFill/>
          <a:ln/>
        </p:spPr>
        <p:txBody>
          <a:bodyPr/>
          <a:lstStyle/>
          <a:p>
            <a:pPr>
              <a:lnSpc>
                <a:spcPct val="75000"/>
              </a:lnSpc>
            </a:pPr>
            <a:r>
              <a:rPr lang="en-US" altLang="en-US" sz="4000" b="1" dirty="0" smtClean="0"/>
              <a:t>Systems </a:t>
            </a:r>
            <a:r>
              <a:rPr lang="en-US" altLang="en-US" sz="4000" b="1" dirty="0"/>
              <a:t>Analysis</a:t>
            </a:r>
            <a:br>
              <a:rPr lang="en-US" altLang="en-US" sz="4000" b="1" dirty="0"/>
            </a:br>
            <a:r>
              <a:rPr lang="en-US" altLang="en-US" sz="4000" b="1" dirty="0"/>
              <a:t>and </a:t>
            </a:r>
            <a:r>
              <a:rPr lang="en-US" altLang="en-US" sz="4000" b="1" dirty="0" smtClean="0"/>
              <a:t>Design</a:t>
            </a:r>
            <a:r>
              <a:rPr lang="en-US" altLang="en-US" sz="4000" b="1" dirty="0"/>
              <a:t/>
            </a:r>
            <a:br>
              <a:rPr lang="en-US" altLang="en-US" sz="4000" b="1" dirty="0"/>
            </a:br>
            <a:r>
              <a:rPr lang="en-US" altLang="en-US" sz="4000" b="1" dirty="0"/>
              <a:t/>
            </a:r>
            <a:br>
              <a:rPr lang="en-US" altLang="en-US" sz="4000" b="1" dirty="0"/>
            </a:br>
            <a:r>
              <a:rPr lang="en-US" altLang="en-US" sz="4000" b="1" dirty="0"/>
              <a:t/>
            </a:r>
            <a:br>
              <a:rPr lang="en-US" altLang="en-US" sz="4000" b="1" dirty="0"/>
            </a:br>
            <a:endParaRPr lang="en-US" altLang="en-US" sz="2800" b="1" dirty="0"/>
          </a:p>
        </p:txBody>
      </p:sp>
      <p:sp>
        <p:nvSpPr>
          <p:cNvPr id="41987" name="Rectangle 3" descr="Rectangle: Click to edit Master text styles&#10;Second level&#10;Third level&#10;Fourth level&#10;Fifth level"/>
          <p:cNvSpPr>
            <a:spLocks noGrp="1" noChangeArrowheads="1"/>
          </p:cNvSpPr>
          <p:nvPr>
            <p:ph type="subTitle" idx="1"/>
          </p:nvPr>
        </p:nvSpPr>
        <p:spPr>
          <a:xfrm>
            <a:off x="1066800" y="3276600"/>
            <a:ext cx="7086600" cy="1752600"/>
          </a:xfrm>
        </p:spPr>
        <p:txBody>
          <a:bodyPr/>
          <a:lstStyle/>
          <a:p>
            <a:pPr algn="ctr"/>
            <a:endParaRPr lang="en-US" altLang="en-US" sz="3600" b="1"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lstStyle/>
          <a:p>
            <a:r>
              <a:rPr lang="en-US" altLang="en-US"/>
              <a:t>Project Management Process</a:t>
            </a:r>
          </a:p>
        </p:txBody>
      </p:sp>
      <p:sp>
        <p:nvSpPr>
          <p:cNvPr id="193539" name="Rectangle 3" descr="Rectangle: Click to edit Master text styles&#10;Second level&#10;Third level&#10;Fourth level&#10;Fifth level"/>
          <p:cNvSpPr>
            <a:spLocks noGrp="1" noChangeArrowheads="1"/>
          </p:cNvSpPr>
          <p:nvPr>
            <p:ph idx="1"/>
          </p:nvPr>
        </p:nvSpPr>
        <p:spPr>
          <a:xfrm>
            <a:off x="838200" y="1447800"/>
            <a:ext cx="7772400" cy="4572000"/>
          </a:xfrm>
          <a:noFill/>
          <a:ln/>
          <a:extLst>
            <a:ext uri="{91240B29-F687-4F45-9708-019B960494DF}">
              <a14:hiddenLine xmlns:a14="http://schemas.microsoft.com/office/drawing/2010/main" w="9525" cap="flat" cmpd="sng">
                <a:solidFill>
                  <a:schemeClr val="tx1"/>
                </a:solidFill>
                <a:prstDash val="solid"/>
                <a:miter lim="800000"/>
                <a:headEnd/>
                <a:tailEnd/>
              </a14:hiddenLine>
            </a:ext>
          </a:extLst>
        </p:spPr>
        <p:txBody>
          <a:bodyPr>
            <a:normAutofit fontScale="92500" lnSpcReduction="20000"/>
          </a:bodyPr>
          <a:lstStyle/>
          <a:p>
            <a:r>
              <a:rPr lang="en-US" altLang="en-US" sz="2800">
                <a:solidFill>
                  <a:srgbClr val="CC00CC"/>
                </a:solidFill>
              </a:rPr>
              <a:t>Project Management</a:t>
            </a:r>
            <a:r>
              <a:rPr lang="en-US" altLang="en-US" sz="2800"/>
              <a:t> is a controlled process of initiating, planning, executing, and closing down a project.</a:t>
            </a:r>
          </a:p>
          <a:p>
            <a:r>
              <a:rPr lang="en-US" altLang="en-US" sz="2800"/>
              <a:t>Project</a:t>
            </a:r>
          </a:p>
          <a:p>
            <a:pPr lvl="1"/>
            <a:r>
              <a:rPr lang="en-US" altLang="en-US" sz="2400"/>
              <a:t>Planned undertaking of related activities to reach an objective that has a beginning and an end</a:t>
            </a:r>
          </a:p>
          <a:p>
            <a:r>
              <a:rPr lang="en-US" altLang="en-US" sz="2800"/>
              <a:t>Four Phases of PM</a:t>
            </a:r>
          </a:p>
          <a:p>
            <a:pPr lvl="1"/>
            <a:r>
              <a:rPr lang="en-US" altLang="en-US" sz="2400"/>
              <a:t>Initiation</a:t>
            </a:r>
          </a:p>
          <a:p>
            <a:pPr lvl="1"/>
            <a:r>
              <a:rPr lang="en-US" altLang="en-US" sz="2400"/>
              <a:t>Planning</a:t>
            </a:r>
          </a:p>
          <a:p>
            <a:pPr lvl="1"/>
            <a:r>
              <a:rPr lang="en-US" altLang="en-US" sz="2400"/>
              <a:t>Execution</a:t>
            </a:r>
          </a:p>
          <a:p>
            <a:pPr lvl="1"/>
            <a:r>
              <a:rPr lang="en-US" altLang="en-US" sz="2400"/>
              <a:t>Closing down</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p:txBody>
          <a:bodyPr/>
          <a:lstStyle/>
          <a:p>
            <a:r>
              <a:rPr lang="en-US" altLang="cs-CZ"/>
              <a:t>Project Management Activities</a:t>
            </a:r>
          </a:p>
        </p:txBody>
      </p:sp>
      <p:pic>
        <p:nvPicPr>
          <p:cNvPr id="245764" name="Picture 2" descr="FIG03_0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838200" y="1752600"/>
            <a:ext cx="7467600" cy="4495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p:txBody>
          <a:bodyPr/>
          <a:lstStyle/>
          <a:p>
            <a:r>
              <a:rPr lang="en-US" altLang="en-US"/>
              <a:t>Initiating the Project</a:t>
            </a:r>
          </a:p>
        </p:txBody>
      </p:sp>
      <p:sp>
        <p:nvSpPr>
          <p:cNvPr id="194563" name="Rectangle 3" descr="Rectangle: Click to edit Master text styles&#10;Second level&#10;Third level&#10;Fourth level&#10;Fifth level"/>
          <p:cNvSpPr>
            <a:spLocks noGrp="1" noChangeArrowheads="1"/>
          </p:cNvSpPr>
          <p:nvPr>
            <p:ph idx="1"/>
          </p:nvPr>
        </p:nvSpPr>
        <p:spPr/>
        <p:txBody>
          <a:bodyPr>
            <a:normAutofit fontScale="85000" lnSpcReduction="20000"/>
          </a:bodyPr>
          <a:lstStyle/>
          <a:p>
            <a:pPr marL="609600" indent="-609600">
              <a:lnSpc>
                <a:spcPct val="80000"/>
              </a:lnSpc>
            </a:pPr>
            <a:r>
              <a:rPr lang="en-US" altLang="cs-CZ" sz="2400" b="1"/>
              <a:t>Project initiation </a:t>
            </a:r>
            <a:r>
              <a:rPr lang="en-US" altLang="cs-CZ" sz="2400"/>
              <a:t>–</a:t>
            </a:r>
            <a:r>
              <a:rPr lang="en-US" altLang="cs-CZ" sz="2800"/>
              <a:t> </a:t>
            </a:r>
            <a:r>
              <a:rPr lang="en-US" altLang="cs-CZ" sz="2000"/>
              <a:t>the first phase of the project management process in which activities are performed to assess the size, scope, and complexity of the project and to establish procedures to support later project activities</a:t>
            </a:r>
            <a:endParaRPr lang="en-US" altLang="en-US" sz="2000"/>
          </a:p>
          <a:p>
            <a:pPr marL="609600" indent="-609600">
              <a:lnSpc>
                <a:spcPct val="80000"/>
              </a:lnSpc>
            </a:pPr>
            <a:endParaRPr lang="en-US" altLang="en-US" sz="2000"/>
          </a:p>
          <a:p>
            <a:pPr marL="609600" indent="-609600">
              <a:lnSpc>
                <a:spcPct val="80000"/>
              </a:lnSpc>
            </a:pPr>
            <a:r>
              <a:rPr lang="en-US" altLang="en-US" sz="2000"/>
              <a:t>Establish project </a:t>
            </a:r>
            <a:r>
              <a:rPr lang="en-US" altLang="en-US" sz="2000">
                <a:solidFill>
                  <a:srgbClr val="FF0000"/>
                </a:solidFill>
              </a:rPr>
              <a:t>initiation team</a:t>
            </a:r>
            <a:endParaRPr lang="en-US" altLang="en-US" sz="2000"/>
          </a:p>
          <a:p>
            <a:pPr marL="609600" indent="-609600">
              <a:lnSpc>
                <a:spcPct val="80000"/>
              </a:lnSpc>
            </a:pPr>
            <a:r>
              <a:rPr lang="en-US" altLang="en-US" sz="2000"/>
              <a:t>Establish </a:t>
            </a:r>
            <a:r>
              <a:rPr lang="en-US" altLang="en-US" sz="2000">
                <a:solidFill>
                  <a:srgbClr val="FF0000"/>
                </a:solidFill>
              </a:rPr>
              <a:t>relationship with customer</a:t>
            </a:r>
            <a:endParaRPr lang="en-US" altLang="en-US" sz="2000"/>
          </a:p>
          <a:p>
            <a:pPr marL="609600" indent="-609600">
              <a:lnSpc>
                <a:spcPct val="80000"/>
              </a:lnSpc>
            </a:pPr>
            <a:r>
              <a:rPr lang="en-US" altLang="en-US" sz="2000"/>
              <a:t>Establish project </a:t>
            </a:r>
            <a:r>
              <a:rPr lang="en-US" altLang="en-US" sz="2000">
                <a:solidFill>
                  <a:srgbClr val="FF0000"/>
                </a:solidFill>
              </a:rPr>
              <a:t>initiation plan</a:t>
            </a:r>
            <a:endParaRPr lang="en-US" altLang="en-US" sz="2000"/>
          </a:p>
          <a:p>
            <a:pPr marL="609600" indent="-609600">
              <a:lnSpc>
                <a:spcPct val="80000"/>
              </a:lnSpc>
            </a:pPr>
            <a:r>
              <a:rPr lang="en-US" altLang="en-US" sz="2000"/>
              <a:t>Establish </a:t>
            </a:r>
            <a:r>
              <a:rPr lang="en-US" altLang="en-US" sz="2000">
                <a:solidFill>
                  <a:srgbClr val="FF0000"/>
                </a:solidFill>
              </a:rPr>
              <a:t>management procedures</a:t>
            </a:r>
            <a:endParaRPr lang="en-US" altLang="en-US" sz="2000"/>
          </a:p>
          <a:p>
            <a:pPr marL="609600" indent="-609600">
              <a:lnSpc>
                <a:spcPct val="80000"/>
              </a:lnSpc>
            </a:pPr>
            <a:r>
              <a:rPr lang="en-US" altLang="en-US" sz="2000"/>
              <a:t>Establish project management </a:t>
            </a:r>
            <a:r>
              <a:rPr lang="en-US" altLang="en-US" sz="2000">
                <a:solidFill>
                  <a:srgbClr val="FF0000"/>
                </a:solidFill>
              </a:rPr>
              <a:t>environment and workbook</a:t>
            </a:r>
          </a:p>
          <a:p>
            <a:pPr marL="609600" indent="-609600">
              <a:lnSpc>
                <a:spcPct val="80000"/>
              </a:lnSpc>
            </a:pPr>
            <a:endParaRPr lang="en-US" altLang="en-US" sz="2000">
              <a:solidFill>
                <a:srgbClr val="FF0000"/>
              </a:solidFill>
            </a:endParaRPr>
          </a:p>
          <a:p>
            <a:pPr marL="609600" indent="-609600">
              <a:lnSpc>
                <a:spcPct val="80000"/>
              </a:lnSpc>
              <a:buFont typeface="Wingdings" panose="05000000000000000000" pitchFamily="2" charset="2"/>
              <a:buNone/>
            </a:pPr>
            <a:r>
              <a:rPr lang="en-US" altLang="en-US" sz="2000">
                <a:solidFill>
                  <a:srgbClr val="FF0000"/>
                </a:solidFill>
              </a:rPr>
              <a:t> </a:t>
            </a:r>
            <a:r>
              <a:rPr lang="en-US" altLang="cs-CZ" sz="2000" b="1"/>
              <a:t>Project workbook </a:t>
            </a:r>
            <a:r>
              <a:rPr lang="en-US" altLang="cs-CZ" sz="2000"/>
              <a:t>– an online or hard-copy repository for all project correspondence, inputs, outputs, deliverables, procedures, and standards that are used</a:t>
            </a:r>
            <a:endParaRPr lang="en-US" altLang="en-US" sz="20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p:txBody>
          <a:bodyPr/>
          <a:lstStyle/>
          <a:p>
            <a:r>
              <a:rPr lang="en-US" altLang="cs-CZ"/>
              <a:t>Project Workbook</a:t>
            </a:r>
          </a:p>
        </p:txBody>
      </p:sp>
      <p:pic>
        <p:nvPicPr>
          <p:cNvPr id="246788" name="Picture 4" descr="FIG03_06"/>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838200" y="1752600"/>
            <a:ext cx="7543800" cy="4419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p:txBody>
          <a:bodyPr/>
          <a:lstStyle/>
          <a:p>
            <a:r>
              <a:rPr lang="en-US" altLang="cs-CZ"/>
              <a:t>Project charter</a:t>
            </a:r>
          </a:p>
        </p:txBody>
      </p:sp>
      <p:sp>
        <p:nvSpPr>
          <p:cNvPr id="247811" name="Rectangle 3" descr="Rectangle: Click to edit Master text styles&#10;Second level&#10;Third level&#10;Fourth level&#10;Fifth level"/>
          <p:cNvSpPr>
            <a:spLocks noGrp="1" noChangeArrowheads="1"/>
          </p:cNvSpPr>
          <p:nvPr>
            <p:ph idx="1"/>
          </p:nvPr>
        </p:nvSpPr>
        <p:spPr/>
        <p:txBody>
          <a:bodyPr/>
          <a:lstStyle/>
          <a:p>
            <a:pPr lvl="1">
              <a:spcAft>
                <a:spcPct val="50000"/>
              </a:spcAft>
            </a:pPr>
            <a:r>
              <a:rPr lang="en-US" altLang="cs-CZ"/>
              <a:t>A project charter</a:t>
            </a:r>
          </a:p>
          <a:p>
            <a:pPr lvl="2">
              <a:spcAft>
                <a:spcPct val="50000"/>
              </a:spcAft>
            </a:pPr>
            <a:r>
              <a:rPr lang="en-US" altLang="cs-CZ" b="1"/>
              <a:t>Project charter </a:t>
            </a:r>
            <a:r>
              <a:rPr lang="en-US" altLang="cs-CZ"/>
              <a:t>– a short, high-level document prepared for both internal and external stakeholders</a:t>
            </a:r>
          </a:p>
          <a:p>
            <a:pPr lvl="2">
              <a:spcAft>
                <a:spcPct val="50000"/>
              </a:spcAft>
            </a:pPr>
            <a:r>
              <a:rPr lang="en-US" altLang="cs-CZ"/>
              <a:t>It formally announces the establishment of the project.</a:t>
            </a:r>
          </a:p>
          <a:p>
            <a:pPr lvl="2">
              <a:spcAft>
                <a:spcPct val="50000"/>
              </a:spcAft>
            </a:pPr>
            <a:r>
              <a:rPr lang="en-US" altLang="cs-CZ"/>
              <a:t>It briefly describes its objectives, key assumptions, and stakeholders.</a:t>
            </a:r>
          </a:p>
          <a:p>
            <a:endParaRPr lang="en-US" altLang="cs-CZ"/>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p:txBody>
          <a:bodyPr/>
          <a:lstStyle/>
          <a:p>
            <a:r>
              <a:rPr lang="en-US" altLang="ar-SA"/>
              <a:t>Planning the Project</a:t>
            </a:r>
          </a:p>
        </p:txBody>
      </p:sp>
      <p:sp>
        <p:nvSpPr>
          <p:cNvPr id="239619" name="Rectangle 3" descr="Rectangle: Click to edit Master text styles&#10;Second level&#10;Third level&#10;Fourth level&#10;Fifth level"/>
          <p:cNvSpPr>
            <a:spLocks noGrp="1" noChangeArrowheads="1"/>
          </p:cNvSpPr>
          <p:nvPr>
            <p:ph idx="1"/>
          </p:nvPr>
        </p:nvSpPr>
        <p:spPr/>
        <p:txBody>
          <a:bodyPr/>
          <a:lstStyle/>
          <a:p>
            <a:r>
              <a:rPr lang="en-US" altLang="ar-SA">
                <a:solidFill>
                  <a:srgbClr val="FF0000"/>
                </a:solidFill>
              </a:rPr>
              <a:t>Project planning</a:t>
            </a:r>
            <a:r>
              <a:rPr lang="en-US" altLang="ar-SA"/>
              <a:t> is the second phase of the PM process, which focus on defining clear, discrete activities and the work needed to complete each activity within a single project.</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90" name="Rectangle 6"/>
          <p:cNvSpPr>
            <a:spLocks noGrp="1" noChangeArrowheads="1"/>
          </p:cNvSpPr>
          <p:nvPr>
            <p:ph type="title"/>
          </p:nvPr>
        </p:nvSpPr>
        <p:spPr/>
        <p:txBody>
          <a:bodyPr/>
          <a:lstStyle/>
          <a:p>
            <a:r>
              <a:rPr lang="en-US" altLang="en-US"/>
              <a:t>Activities of Planning the Project</a:t>
            </a:r>
          </a:p>
        </p:txBody>
      </p:sp>
      <p:sp>
        <p:nvSpPr>
          <p:cNvPr id="195591" name="Rectangle 7" descr="Rectangle: Click to edit Master text styles&#10;Second level&#10;Third level&#10;Fourth level&#10;Fifth level"/>
          <p:cNvSpPr>
            <a:spLocks noGrp="1" noChangeArrowheads="1"/>
          </p:cNvSpPr>
          <p:nvPr>
            <p:ph idx="1"/>
          </p:nvPr>
        </p:nvSpPr>
        <p:spPr/>
        <p:txBody>
          <a:bodyPr/>
          <a:lstStyle/>
          <a:p>
            <a:r>
              <a:rPr lang="en-US" altLang="en-US">
                <a:solidFill>
                  <a:srgbClr val="FF0000"/>
                </a:solidFill>
              </a:rPr>
              <a:t>Describe project scope, alternatives and feasibility</a:t>
            </a:r>
            <a:endParaRPr lang="en-US" altLang="en-US"/>
          </a:p>
          <a:p>
            <a:pPr lvl="1"/>
            <a:r>
              <a:rPr lang="en-US" altLang="en-US"/>
              <a:t>Scope and Feasibility</a:t>
            </a:r>
          </a:p>
          <a:p>
            <a:pPr lvl="2"/>
            <a:r>
              <a:rPr lang="en-US" altLang="en-US"/>
              <a:t>Understand the project</a:t>
            </a:r>
          </a:p>
          <a:p>
            <a:pPr lvl="2"/>
            <a:r>
              <a:rPr lang="en-US" altLang="en-US"/>
              <a:t>What problem is addressed</a:t>
            </a:r>
          </a:p>
          <a:p>
            <a:pPr lvl="2"/>
            <a:r>
              <a:rPr lang="en-US" altLang="en-US"/>
              <a:t>What results are to be achieved</a:t>
            </a:r>
          </a:p>
          <a:p>
            <a:pPr lvl="2"/>
            <a:r>
              <a:rPr lang="en-US" altLang="en-US"/>
              <a:t>Measures of success</a:t>
            </a:r>
          </a:p>
          <a:p>
            <a:pPr lvl="2"/>
            <a:r>
              <a:rPr lang="en-US" altLang="en-US"/>
              <a:t>Completion criteria</a:t>
            </a:r>
          </a:p>
          <a:p>
            <a:pPr lvl="2"/>
            <a:endParaRPr lang="en-US" altLang="en-US"/>
          </a:p>
          <a:p>
            <a:pPr lvl="2"/>
            <a:endParaRPr lang="en-US" altLang="en-US"/>
          </a:p>
          <a:p>
            <a:pPr lvl="2"/>
            <a:endParaRPr lang="en-US" altLang="en-US"/>
          </a:p>
          <a:p>
            <a:pPr lvl="2"/>
            <a:endParaRPr lang="en-US"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4" name="Rectangle 6"/>
          <p:cNvSpPr>
            <a:spLocks noGrp="1" noChangeArrowheads="1"/>
          </p:cNvSpPr>
          <p:nvPr>
            <p:ph type="title"/>
          </p:nvPr>
        </p:nvSpPr>
        <p:spPr/>
        <p:txBody>
          <a:bodyPr/>
          <a:lstStyle/>
          <a:p>
            <a:r>
              <a:rPr lang="en-US" altLang="en-US"/>
              <a:t>Activities of Planning the Project continues</a:t>
            </a:r>
          </a:p>
        </p:txBody>
      </p:sp>
      <p:sp>
        <p:nvSpPr>
          <p:cNvPr id="196615" name="Rectangle 7" descr="Rectangle: Click to edit Master text styles&#10;Second level&#10;Third level&#10;Fourth level&#10;Fifth level"/>
          <p:cNvSpPr>
            <a:spLocks noGrp="1" noChangeArrowheads="1"/>
          </p:cNvSpPr>
          <p:nvPr>
            <p:ph idx="1"/>
          </p:nvPr>
        </p:nvSpPr>
        <p:spPr/>
        <p:txBody>
          <a:bodyPr>
            <a:normAutofit fontScale="92500" lnSpcReduction="20000"/>
          </a:bodyPr>
          <a:lstStyle/>
          <a:p>
            <a:pPr>
              <a:lnSpc>
                <a:spcPct val="80000"/>
              </a:lnSpc>
            </a:pPr>
            <a:r>
              <a:rPr lang="en-US" altLang="en-US" sz="1800">
                <a:solidFill>
                  <a:srgbClr val="FF0000"/>
                </a:solidFill>
              </a:rPr>
              <a:t>Divide the project into manageable tasks</a:t>
            </a:r>
            <a:endParaRPr lang="en-US" altLang="en-US" sz="1800"/>
          </a:p>
          <a:p>
            <a:pPr lvl="1">
              <a:lnSpc>
                <a:spcPct val="80000"/>
              </a:lnSpc>
              <a:spcAft>
                <a:spcPct val="50000"/>
              </a:spcAft>
            </a:pPr>
            <a:r>
              <a:rPr lang="en-US" altLang="cs-CZ" sz="1600" b="1"/>
              <a:t>Work Breakdown Structure</a:t>
            </a:r>
            <a:r>
              <a:rPr lang="en-US" altLang="cs-CZ" sz="1600"/>
              <a:t> (</a:t>
            </a:r>
            <a:r>
              <a:rPr lang="en-US" altLang="cs-CZ" sz="1600" b="1"/>
              <a:t>WBS</a:t>
            </a:r>
            <a:r>
              <a:rPr lang="en-US" altLang="cs-CZ" sz="1600"/>
              <a:t>) – the process of dividing the project into manageable tasks and logically ordering them</a:t>
            </a:r>
          </a:p>
          <a:p>
            <a:pPr lvl="1">
              <a:lnSpc>
                <a:spcPct val="80000"/>
              </a:lnSpc>
              <a:spcAft>
                <a:spcPct val="50000"/>
              </a:spcAft>
            </a:pPr>
            <a:r>
              <a:rPr lang="en-US" altLang="cs-CZ" sz="1600" b="1"/>
              <a:t>Gantt chart </a:t>
            </a:r>
            <a:r>
              <a:rPr lang="en-US" altLang="cs-CZ" sz="1600"/>
              <a:t>– a graphical representation of a project that shows each task as a horizontal bar whose length is proportional to its time for completion</a:t>
            </a:r>
            <a:endParaRPr lang="en-US" altLang="en-US" sz="1600"/>
          </a:p>
          <a:p>
            <a:pPr>
              <a:lnSpc>
                <a:spcPct val="80000"/>
              </a:lnSpc>
            </a:pPr>
            <a:r>
              <a:rPr lang="en-US" altLang="en-US" sz="1800">
                <a:solidFill>
                  <a:srgbClr val="FF0000"/>
                </a:solidFill>
              </a:rPr>
              <a:t>Estimate resources and create a resource plan</a:t>
            </a:r>
          </a:p>
          <a:p>
            <a:pPr lvl="1">
              <a:lnSpc>
                <a:spcPct val="80000"/>
              </a:lnSpc>
              <a:spcAft>
                <a:spcPct val="50000"/>
              </a:spcAft>
            </a:pPr>
            <a:r>
              <a:rPr lang="en-US" altLang="cs-CZ" sz="1600" b="1" u="sng"/>
              <a:t>Co</a:t>
            </a:r>
            <a:r>
              <a:rPr lang="en-US" altLang="cs-CZ" sz="1600" b="1"/>
              <a:t>nstructive </a:t>
            </a:r>
            <a:r>
              <a:rPr lang="en-US" altLang="cs-CZ" sz="1600" b="1" u="sng"/>
              <a:t>Co</a:t>
            </a:r>
            <a:r>
              <a:rPr lang="en-US" altLang="cs-CZ" sz="1600" b="1"/>
              <a:t>st </a:t>
            </a:r>
            <a:r>
              <a:rPr lang="en-US" altLang="cs-CZ" sz="1600" b="1" u="sng"/>
              <a:t>Mo</a:t>
            </a:r>
            <a:r>
              <a:rPr lang="en-US" altLang="cs-CZ" sz="1600" b="1"/>
              <a:t>del</a:t>
            </a:r>
            <a:r>
              <a:rPr lang="en-US" altLang="cs-CZ" sz="1600"/>
              <a:t> (</a:t>
            </a:r>
            <a:r>
              <a:rPr lang="en-US" altLang="cs-CZ" sz="1600" b="1"/>
              <a:t>COCOMO</a:t>
            </a:r>
            <a:r>
              <a:rPr lang="en-US" altLang="cs-CZ" sz="1600"/>
              <a:t>) – a widely used method which uses parameters that are derived from prior projects of differing complexity</a:t>
            </a:r>
          </a:p>
          <a:p>
            <a:pPr lvl="1">
              <a:lnSpc>
                <a:spcPct val="80000"/>
              </a:lnSpc>
              <a:spcAft>
                <a:spcPct val="50000"/>
              </a:spcAft>
            </a:pPr>
            <a:r>
              <a:rPr lang="en-US" altLang="cs-CZ" sz="1600" b="1"/>
              <a:t>COCOMO</a:t>
            </a:r>
            <a:r>
              <a:rPr lang="en-US" altLang="cs-CZ" sz="1600"/>
              <a:t> uses these different parameters to predict human resource requirements for basic, intermediate, and very complex systems.</a:t>
            </a:r>
            <a:endParaRPr lang="en-US" altLang="en-US" sz="1600"/>
          </a:p>
          <a:p>
            <a:pPr>
              <a:lnSpc>
                <a:spcPct val="80000"/>
              </a:lnSpc>
            </a:pPr>
            <a:r>
              <a:rPr lang="en-US" altLang="en-US" sz="1800">
                <a:solidFill>
                  <a:srgbClr val="FF0000"/>
                </a:solidFill>
              </a:rPr>
              <a:t>Develop a preliminary schedule</a:t>
            </a:r>
            <a:endParaRPr lang="en-US" altLang="en-US" sz="1800"/>
          </a:p>
          <a:p>
            <a:pPr lvl="2">
              <a:lnSpc>
                <a:spcPct val="80000"/>
              </a:lnSpc>
            </a:pPr>
            <a:r>
              <a:rPr lang="en-US" altLang="en-US" sz="1400"/>
              <a:t>Utilize Gantt and PERT charts</a:t>
            </a:r>
          </a:p>
          <a:p>
            <a:pPr lvl="1">
              <a:lnSpc>
                <a:spcPct val="80000"/>
              </a:lnSpc>
            </a:pPr>
            <a:endParaRPr lang="en-US" altLang="en-US" sz="1600"/>
          </a:p>
          <a:p>
            <a:pPr lvl="1">
              <a:lnSpc>
                <a:spcPct val="80000"/>
              </a:lnSpc>
            </a:pPr>
            <a:endParaRPr lang="en-US" altLang="en-US" sz="1600"/>
          </a:p>
          <a:p>
            <a:pPr>
              <a:lnSpc>
                <a:spcPct val="80000"/>
              </a:lnSpc>
            </a:pPr>
            <a:endParaRPr lang="en-US" altLang="en-US" sz="18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8" name="Rectangle 6"/>
          <p:cNvSpPr>
            <a:spLocks noGrp="1" noChangeArrowheads="1"/>
          </p:cNvSpPr>
          <p:nvPr>
            <p:ph type="title"/>
          </p:nvPr>
        </p:nvSpPr>
        <p:spPr/>
        <p:txBody>
          <a:bodyPr/>
          <a:lstStyle/>
          <a:p>
            <a:r>
              <a:rPr lang="en-US" altLang="en-US"/>
              <a:t>Activities of Planning the Project continues</a:t>
            </a:r>
          </a:p>
        </p:txBody>
      </p:sp>
      <p:sp>
        <p:nvSpPr>
          <p:cNvPr id="197639" name="Rectangle 7" descr="Rectangle: Click to edit Master text styles&#10;Second level&#10;Third level&#10;Fourth level&#10;Fifth level"/>
          <p:cNvSpPr>
            <a:spLocks noGrp="1" noChangeArrowheads="1"/>
          </p:cNvSpPr>
          <p:nvPr>
            <p:ph idx="1"/>
          </p:nvPr>
        </p:nvSpPr>
        <p:spPr>
          <a:xfrm>
            <a:off x="838200" y="1676400"/>
            <a:ext cx="7772400" cy="4495800"/>
          </a:xfrm>
        </p:spPr>
        <p:txBody>
          <a:bodyPr>
            <a:normAutofit fontScale="92500" lnSpcReduction="20000"/>
          </a:bodyPr>
          <a:lstStyle/>
          <a:p>
            <a:pPr>
              <a:lnSpc>
                <a:spcPct val="80000"/>
              </a:lnSpc>
            </a:pPr>
            <a:r>
              <a:rPr lang="en-US" altLang="en-US" sz="2000">
                <a:solidFill>
                  <a:srgbClr val="FF0000"/>
                </a:solidFill>
              </a:rPr>
              <a:t>Develop a communication plan</a:t>
            </a:r>
            <a:endParaRPr lang="en-US" altLang="en-US" sz="2000"/>
          </a:p>
          <a:p>
            <a:pPr lvl="1">
              <a:lnSpc>
                <a:spcPct val="80000"/>
              </a:lnSpc>
            </a:pPr>
            <a:r>
              <a:rPr lang="en-US" altLang="en-US" sz="1800"/>
              <a:t>Outline communication processes among customers, team members and management</a:t>
            </a:r>
          </a:p>
          <a:p>
            <a:pPr lvl="2">
              <a:lnSpc>
                <a:spcPct val="80000"/>
              </a:lnSpc>
              <a:spcAft>
                <a:spcPct val="50000"/>
              </a:spcAft>
            </a:pPr>
            <a:r>
              <a:rPr lang="en-US" altLang="cs-CZ" sz="1600"/>
              <a:t>Who are the stakeholders for this project?</a:t>
            </a:r>
          </a:p>
          <a:p>
            <a:pPr lvl="2">
              <a:lnSpc>
                <a:spcPct val="80000"/>
              </a:lnSpc>
              <a:spcAft>
                <a:spcPct val="50000"/>
              </a:spcAft>
            </a:pPr>
            <a:r>
              <a:rPr lang="en-US" altLang="cs-CZ" sz="1600"/>
              <a:t>What information does each stakeholder need?</a:t>
            </a:r>
          </a:p>
          <a:p>
            <a:pPr lvl="2">
              <a:lnSpc>
                <a:spcPct val="80000"/>
              </a:lnSpc>
              <a:spcAft>
                <a:spcPct val="50000"/>
              </a:spcAft>
            </a:pPr>
            <a:r>
              <a:rPr lang="en-US" altLang="cs-CZ" sz="1600"/>
              <a:t>When, and at what interval, does this information need to be produced?</a:t>
            </a:r>
          </a:p>
          <a:p>
            <a:pPr lvl="2">
              <a:lnSpc>
                <a:spcPct val="80000"/>
              </a:lnSpc>
              <a:spcAft>
                <a:spcPct val="50000"/>
              </a:spcAft>
            </a:pPr>
            <a:r>
              <a:rPr lang="en-US" altLang="cs-CZ" sz="1600"/>
              <a:t>What sources will be used to gather and generate this information?</a:t>
            </a:r>
          </a:p>
          <a:p>
            <a:pPr lvl="2">
              <a:lnSpc>
                <a:spcPct val="80000"/>
              </a:lnSpc>
              <a:spcAft>
                <a:spcPct val="50000"/>
              </a:spcAft>
            </a:pPr>
            <a:r>
              <a:rPr lang="en-US" altLang="cs-CZ" sz="1600"/>
              <a:t>Who will collect, store, and verify the accuracy of this information?</a:t>
            </a:r>
          </a:p>
          <a:p>
            <a:pPr lvl="1">
              <a:lnSpc>
                <a:spcPct val="80000"/>
              </a:lnSpc>
            </a:pPr>
            <a:endParaRPr lang="en-US" altLang="en-US" sz="1800"/>
          </a:p>
          <a:p>
            <a:pPr>
              <a:lnSpc>
                <a:spcPct val="80000"/>
              </a:lnSpc>
            </a:pPr>
            <a:r>
              <a:rPr lang="en-US" altLang="en-US" sz="2000">
                <a:solidFill>
                  <a:srgbClr val="FF0000"/>
                </a:solidFill>
              </a:rPr>
              <a:t>Determine project standards and procedures</a:t>
            </a:r>
          </a:p>
          <a:p>
            <a:pPr lvl="1">
              <a:lnSpc>
                <a:spcPct val="80000"/>
              </a:lnSpc>
            </a:pPr>
            <a:r>
              <a:rPr lang="en-US" altLang="en-US" sz="1800"/>
              <a:t>Specify how deliverables are tested and produced</a:t>
            </a:r>
          </a:p>
          <a:p>
            <a:pPr lvl="1">
              <a:lnSpc>
                <a:spcPct val="80000"/>
              </a:lnSpc>
              <a:spcAft>
                <a:spcPct val="50000"/>
              </a:spcAft>
            </a:pPr>
            <a:r>
              <a:rPr lang="en-US" altLang="cs-CZ" sz="1800"/>
              <a:t>During this activity, you will specify how various deliverables are produced and tested by you and your project team.</a:t>
            </a:r>
            <a:endParaRPr lang="en-US" altLang="cs-CZ" sz="1800" i="1"/>
          </a:p>
          <a:p>
            <a:pPr lvl="1">
              <a:lnSpc>
                <a:spcPct val="80000"/>
              </a:lnSpc>
              <a:buFont typeface="Wingdings" panose="05000000000000000000" pitchFamily="2" charset="2"/>
              <a:buNone/>
            </a:pPr>
            <a:endParaRPr lang="en-US" altLang="en-US" sz="18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62" name="Rectangle 6"/>
          <p:cNvSpPr>
            <a:spLocks noGrp="1" noChangeArrowheads="1"/>
          </p:cNvSpPr>
          <p:nvPr>
            <p:ph type="title"/>
          </p:nvPr>
        </p:nvSpPr>
        <p:spPr/>
        <p:txBody>
          <a:bodyPr/>
          <a:lstStyle/>
          <a:p>
            <a:r>
              <a:rPr lang="en-US" altLang="en-US"/>
              <a:t>Activities of Planning the Project continues</a:t>
            </a:r>
          </a:p>
        </p:txBody>
      </p:sp>
      <p:sp>
        <p:nvSpPr>
          <p:cNvPr id="198663" name="Rectangle 7" descr="Rectangle: Click to edit Master text styles&#10;Second level&#10;Third level&#10;Fourth level&#10;Fifth level"/>
          <p:cNvSpPr>
            <a:spLocks noGrp="1" noChangeArrowheads="1"/>
          </p:cNvSpPr>
          <p:nvPr>
            <p:ph idx="1"/>
          </p:nvPr>
        </p:nvSpPr>
        <p:spPr/>
        <p:txBody>
          <a:bodyPr>
            <a:normAutofit fontScale="85000" lnSpcReduction="20000"/>
          </a:bodyPr>
          <a:lstStyle/>
          <a:p>
            <a:pPr>
              <a:lnSpc>
                <a:spcPct val="80000"/>
              </a:lnSpc>
            </a:pPr>
            <a:r>
              <a:rPr lang="en-US" altLang="en-US" sz="1800">
                <a:solidFill>
                  <a:srgbClr val="FF0000"/>
                </a:solidFill>
              </a:rPr>
              <a:t>Identify and assess risk</a:t>
            </a:r>
          </a:p>
          <a:p>
            <a:pPr lvl="1">
              <a:lnSpc>
                <a:spcPct val="80000"/>
              </a:lnSpc>
            </a:pPr>
            <a:r>
              <a:rPr lang="en-US" altLang="en-US" sz="1600"/>
              <a:t>Identify sources of risk</a:t>
            </a:r>
          </a:p>
          <a:p>
            <a:pPr lvl="1">
              <a:lnSpc>
                <a:spcPct val="80000"/>
              </a:lnSpc>
            </a:pPr>
            <a:r>
              <a:rPr lang="en-US" altLang="en-US" sz="1600"/>
              <a:t>Estimate consequences of risk</a:t>
            </a:r>
          </a:p>
          <a:p>
            <a:pPr>
              <a:lnSpc>
                <a:spcPct val="80000"/>
              </a:lnSpc>
            </a:pPr>
            <a:r>
              <a:rPr lang="en-US" altLang="en-US" sz="1800">
                <a:solidFill>
                  <a:srgbClr val="FF0000"/>
                </a:solidFill>
              </a:rPr>
              <a:t>Create a preliminary budget</a:t>
            </a:r>
          </a:p>
          <a:p>
            <a:pPr lvl="1">
              <a:lnSpc>
                <a:spcPct val="80000"/>
              </a:lnSpc>
            </a:pPr>
            <a:r>
              <a:rPr lang="en-US" altLang="cs-CZ" sz="1600"/>
              <a:t>preliminary budget outlines the planned expenses and revenues associated with your project.</a:t>
            </a:r>
            <a:endParaRPr lang="en-US" altLang="en-US" sz="1600"/>
          </a:p>
          <a:p>
            <a:pPr>
              <a:lnSpc>
                <a:spcPct val="80000"/>
              </a:lnSpc>
            </a:pPr>
            <a:r>
              <a:rPr lang="en-US" altLang="en-US" sz="1800">
                <a:solidFill>
                  <a:srgbClr val="FF0000"/>
                </a:solidFill>
              </a:rPr>
              <a:t>Develop a statement of work</a:t>
            </a:r>
            <a:endParaRPr lang="en-US" altLang="en-US" sz="1800"/>
          </a:p>
          <a:p>
            <a:pPr lvl="1">
              <a:lnSpc>
                <a:spcPct val="80000"/>
              </a:lnSpc>
              <a:spcAft>
                <a:spcPct val="50000"/>
              </a:spcAft>
            </a:pPr>
            <a:r>
              <a:rPr lang="en-US" altLang="cs-CZ" sz="1600"/>
              <a:t>Developed primarily for the customer</a:t>
            </a:r>
          </a:p>
          <a:p>
            <a:pPr lvl="1">
              <a:lnSpc>
                <a:spcPct val="80000"/>
              </a:lnSpc>
              <a:spcAft>
                <a:spcPct val="50000"/>
              </a:spcAft>
            </a:pPr>
            <a:r>
              <a:rPr lang="en-US" altLang="cs-CZ" sz="1600"/>
              <a:t>Outlines work that will be done and clearly describes what the project will deliver</a:t>
            </a:r>
          </a:p>
          <a:p>
            <a:pPr lvl="1">
              <a:lnSpc>
                <a:spcPct val="80000"/>
              </a:lnSpc>
              <a:spcAft>
                <a:spcPct val="50000"/>
              </a:spcAft>
            </a:pPr>
            <a:r>
              <a:rPr lang="en-US" altLang="cs-CZ" sz="1600"/>
              <a:t>Provides a clear understanding of project size, duration, and outcomes</a:t>
            </a:r>
            <a:endParaRPr lang="en-US" altLang="en-US" sz="1600"/>
          </a:p>
          <a:p>
            <a:pPr>
              <a:lnSpc>
                <a:spcPct val="80000"/>
              </a:lnSpc>
            </a:pPr>
            <a:r>
              <a:rPr lang="en-US" altLang="en-US" sz="1800">
                <a:solidFill>
                  <a:srgbClr val="FF0000"/>
                </a:solidFill>
              </a:rPr>
              <a:t>Set a Baseline Project Plan</a:t>
            </a:r>
            <a:endParaRPr lang="en-US" altLang="en-US" sz="1800"/>
          </a:p>
          <a:p>
            <a:pPr lvl="1">
              <a:lnSpc>
                <a:spcPct val="80000"/>
              </a:lnSpc>
            </a:pPr>
            <a:r>
              <a:rPr lang="en-US" altLang="cs-CZ" sz="1600"/>
              <a:t>Provides an estimate of the project’s tasks and resource requirements and is used to guide the next project phase – execution</a:t>
            </a:r>
            <a:endParaRPr lang="en-US" altLang="en-US" sz="1600"/>
          </a:p>
          <a:p>
            <a:pPr>
              <a:lnSpc>
                <a:spcPct val="80000"/>
              </a:lnSpc>
            </a:pPr>
            <a:endParaRPr lang="en-US" altLang="en-US" sz="1800"/>
          </a:p>
          <a:p>
            <a:pPr>
              <a:lnSpc>
                <a:spcPct val="80000"/>
              </a:lnSpc>
            </a:pPr>
            <a:endParaRPr lang="en-US" altLang="en-US" sz="18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p:txBody>
          <a:bodyPr/>
          <a:lstStyle/>
          <a:p>
            <a:r>
              <a:rPr lang="en-US" altLang="en-US">
                <a:solidFill>
                  <a:srgbClr val="960E0E"/>
                </a:solidFill>
              </a:rPr>
              <a:t>Learning Objectives</a:t>
            </a:r>
            <a:endParaRPr lang="en-US" altLang="en-US"/>
          </a:p>
        </p:txBody>
      </p:sp>
      <p:sp>
        <p:nvSpPr>
          <p:cNvPr id="188419" name="Rectangle 3" descr="Rectangle: Click to edit Master text styles&#10;Second level&#10;Third level&#10;Fourth level&#10;Fifth level"/>
          <p:cNvSpPr>
            <a:spLocks noGrp="1" noChangeArrowheads="1"/>
          </p:cNvSpPr>
          <p:nvPr>
            <p:ph idx="1"/>
          </p:nvPr>
        </p:nvSpPr>
        <p:spPr/>
        <p:txBody>
          <a:bodyPr>
            <a:normAutofit fontScale="92500" lnSpcReduction="20000"/>
          </a:bodyPr>
          <a:lstStyle/>
          <a:p>
            <a:pPr>
              <a:lnSpc>
                <a:spcPct val="80000"/>
              </a:lnSpc>
              <a:spcAft>
                <a:spcPct val="50000"/>
              </a:spcAft>
              <a:buClr>
                <a:srgbClr val="BA2212"/>
              </a:buClr>
              <a:buFont typeface="Wingdings" panose="05000000000000000000" pitchFamily="2" charset="2"/>
              <a:buChar char="ü"/>
            </a:pPr>
            <a:r>
              <a:rPr lang="en-US" altLang="cs-CZ" sz="2000"/>
              <a:t>Explain the process of managing an information systems project.</a:t>
            </a:r>
          </a:p>
          <a:p>
            <a:pPr>
              <a:lnSpc>
                <a:spcPct val="80000"/>
              </a:lnSpc>
              <a:spcAft>
                <a:spcPct val="50000"/>
              </a:spcAft>
              <a:buClr>
                <a:srgbClr val="BA2212"/>
              </a:buClr>
              <a:buFont typeface="Wingdings" panose="05000000000000000000" pitchFamily="2" charset="2"/>
              <a:buChar char="ü"/>
            </a:pPr>
            <a:r>
              <a:rPr lang="en-US" altLang="cs-CZ" sz="2000"/>
              <a:t>Describe the skills required to be an effective project manager.</a:t>
            </a:r>
          </a:p>
          <a:p>
            <a:pPr>
              <a:lnSpc>
                <a:spcPct val="80000"/>
              </a:lnSpc>
              <a:spcAft>
                <a:spcPct val="50000"/>
              </a:spcAft>
              <a:buClr>
                <a:srgbClr val="BA2212"/>
              </a:buClr>
              <a:buFont typeface="Wingdings" panose="05000000000000000000" pitchFamily="2" charset="2"/>
              <a:buChar char="ü"/>
            </a:pPr>
            <a:r>
              <a:rPr lang="en-US" altLang="cs-CZ" sz="2000"/>
              <a:t>List and describe the skills and activities of a project manager during project initiation, project execution, and project closedown.</a:t>
            </a:r>
          </a:p>
          <a:p>
            <a:pPr>
              <a:lnSpc>
                <a:spcPct val="80000"/>
              </a:lnSpc>
              <a:spcAft>
                <a:spcPct val="50000"/>
              </a:spcAft>
              <a:buClr>
                <a:srgbClr val="BA2212"/>
              </a:buClr>
              <a:buFont typeface="Wingdings" panose="05000000000000000000" pitchFamily="2" charset="2"/>
              <a:buChar char="ü"/>
            </a:pPr>
            <a:r>
              <a:rPr lang="en-US" altLang="cs-CZ" sz="2000"/>
              <a:t>Explain what is meant by critical path scheduling and describe the process of creating Gantt charts and Network diagrams.</a:t>
            </a:r>
          </a:p>
          <a:p>
            <a:pPr>
              <a:lnSpc>
                <a:spcPct val="80000"/>
              </a:lnSpc>
              <a:spcAft>
                <a:spcPct val="50000"/>
              </a:spcAft>
              <a:buClr>
                <a:srgbClr val="BA2212"/>
              </a:buClr>
              <a:buFont typeface="Wingdings" panose="05000000000000000000" pitchFamily="2" charset="2"/>
              <a:buChar char="ü"/>
            </a:pPr>
            <a:r>
              <a:rPr lang="en-US" altLang="cs-CZ" sz="2000"/>
              <a:t>Explain how commercial project management software packages can be used to assist in representing and managing project schedules.</a:t>
            </a:r>
            <a:endParaRPr lang="en-US" altLang="en-US" sz="20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p:txBody>
          <a:bodyPr/>
          <a:lstStyle/>
          <a:p>
            <a:r>
              <a:rPr lang="en-US" altLang="en-US"/>
              <a:t>Planning the project</a:t>
            </a:r>
            <a:endParaRPr lang="en-US" altLang="ar-SA"/>
          </a:p>
        </p:txBody>
      </p:sp>
      <p:sp>
        <p:nvSpPr>
          <p:cNvPr id="240643" name="Rectangle 3" descr="Rectangle: Click to edit Master text styles&#10;Second level&#10;Third level&#10;Fourth level&#10;Fifth level"/>
          <p:cNvSpPr>
            <a:spLocks noGrp="1" noChangeArrowheads="1"/>
          </p:cNvSpPr>
          <p:nvPr>
            <p:ph idx="1"/>
          </p:nvPr>
        </p:nvSpPr>
        <p:spPr>
          <a:xfrm>
            <a:off x="457200" y="1905000"/>
            <a:ext cx="8686800" cy="4114800"/>
          </a:xfrm>
        </p:spPr>
        <p:txBody>
          <a:bodyPr/>
          <a:lstStyle/>
          <a:p>
            <a:r>
              <a:rPr lang="en-US" altLang="ar-SA">
                <a:solidFill>
                  <a:srgbClr val="FF0000"/>
                </a:solidFill>
              </a:rPr>
              <a:t>Gantt chart</a:t>
            </a:r>
            <a:r>
              <a:rPr lang="en-US" altLang="ar-SA"/>
              <a:t>: a graphical representation of a project that shows task as a horizontal bar whose length is proportional to its time for completion. </a:t>
            </a:r>
          </a:p>
          <a:p>
            <a:r>
              <a:rPr lang="en-US" altLang="ar-SA">
                <a:solidFill>
                  <a:srgbClr val="FF0000"/>
                </a:solidFill>
              </a:rPr>
              <a:t>Pert chart</a:t>
            </a:r>
            <a:r>
              <a:rPr lang="en-US" altLang="ar-SA"/>
              <a:t>: a diagram which shows project tasks and their interrelationships. (</a:t>
            </a:r>
            <a:r>
              <a:rPr lang="en-US" altLang="ar-SA">
                <a:solidFill>
                  <a:srgbClr val="FF0000"/>
                </a:solidFill>
              </a:rPr>
              <a:t>P</a:t>
            </a:r>
            <a:r>
              <a:rPr lang="en-US" altLang="ar-SA"/>
              <a:t>rogram </a:t>
            </a:r>
            <a:r>
              <a:rPr lang="en-US" altLang="ar-SA">
                <a:solidFill>
                  <a:srgbClr val="FF0000"/>
                </a:solidFill>
              </a:rPr>
              <a:t>E</a:t>
            </a:r>
            <a:r>
              <a:rPr lang="en-US" altLang="ar-SA"/>
              <a:t>valuation </a:t>
            </a:r>
            <a:r>
              <a:rPr lang="en-US" altLang="ar-SA">
                <a:solidFill>
                  <a:srgbClr val="FF0000"/>
                </a:solidFill>
              </a:rPr>
              <a:t>R</a:t>
            </a:r>
            <a:r>
              <a:rPr lang="en-US" altLang="ar-SA"/>
              <a:t>eview </a:t>
            </a:r>
            <a:r>
              <a:rPr lang="en-US" altLang="ar-SA">
                <a:solidFill>
                  <a:srgbClr val="FF0000"/>
                </a:solidFill>
              </a:rPr>
              <a:t>T</a:t>
            </a:r>
            <a:r>
              <a:rPr lang="en-US" altLang="ar-SA"/>
              <a:t>echnique)</a:t>
            </a:r>
          </a:p>
          <a:p>
            <a:r>
              <a:rPr lang="en-US" altLang="ar-SA"/>
              <a:t>Example of both charts after few slides.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6" name="Rectangle 6"/>
          <p:cNvSpPr>
            <a:spLocks noGrp="1" noChangeArrowheads="1"/>
          </p:cNvSpPr>
          <p:nvPr>
            <p:ph type="title"/>
          </p:nvPr>
        </p:nvSpPr>
        <p:spPr/>
        <p:txBody>
          <a:bodyPr/>
          <a:lstStyle/>
          <a:p>
            <a:r>
              <a:rPr lang="en-US" altLang="en-US"/>
              <a:t>Activities of Executing the Project</a:t>
            </a:r>
          </a:p>
        </p:txBody>
      </p:sp>
      <p:sp>
        <p:nvSpPr>
          <p:cNvPr id="199687" name="Rectangle 7" descr="Rectangle: Click to edit Master text styles&#10;Second level&#10;Third level&#10;Fourth level&#10;Fifth level"/>
          <p:cNvSpPr>
            <a:spLocks noGrp="1" noChangeArrowheads="1"/>
          </p:cNvSpPr>
          <p:nvPr>
            <p:ph idx="1"/>
          </p:nvPr>
        </p:nvSpPr>
        <p:spPr/>
        <p:txBody>
          <a:bodyPr/>
          <a:lstStyle/>
          <a:p>
            <a:r>
              <a:rPr lang="en-US" altLang="en-US">
                <a:solidFill>
                  <a:srgbClr val="CC00CC"/>
                </a:solidFill>
              </a:rPr>
              <a:t>Execute Baseline Project Plan</a:t>
            </a:r>
            <a:endParaRPr lang="en-US" altLang="en-US"/>
          </a:p>
          <a:p>
            <a:pPr lvl="1"/>
            <a:r>
              <a:rPr lang="en-US" altLang="en-US"/>
              <a:t>Acquire and assign resources</a:t>
            </a:r>
          </a:p>
          <a:p>
            <a:pPr lvl="1"/>
            <a:r>
              <a:rPr lang="en-US" altLang="en-US"/>
              <a:t>Train new team members</a:t>
            </a:r>
          </a:p>
          <a:p>
            <a:pPr lvl="1"/>
            <a:r>
              <a:rPr lang="en-US" altLang="en-US"/>
              <a:t>Keep project on schedule</a:t>
            </a:r>
          </a:p>
          <a:p>
            <a:r>
              <a:rPr lang="en-US" altLang="en-US">
                <a:solidFill>
                  <a:srgbClr val="CC00CC"/>
                </a:solidFill>
              </a:rPr>
              <a:t>Monitor project progress</a:t>
            </a:r>
            <a:endParaRPr lang="en-US" altLang="en-US"/>
          </a:p>
          <a:p>
            <a:pPr lvl="1"/>
            <a:r>
              <a:rPr lang="en-US" altLang="en-US"/>
              <a:t>Adjust resources, budget and/or activities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10" name="Rectangle 6"/>
          <p:cNvSpPr>
            <a:spLocks noGrp="1" noChangeArrowheads="1"/>
          </p:cNvSpPr>
          <p:nvPr>
            <p:ph type="title"/>
          </p:nvPr>
        </p:nvSpPr>
        <p:spPr/>
        <p:txBody>
          <a:bodyPr/>
          <a:lstStyle/>
          <a:p>
            <a:r>
              <a:rPr lang="en-US" altLang="en-US"/>
              <a:t>Activities of Executing the Project continues</a:t>
            </a:r>
          </a:p>
        </p:txBody>
      </p:sp>
      <p:sp>
        <p:nvSpPr>
          <p:cNvPr id="200711" name="Rectangle 7" descr="Rectangle: Click to edit Master text styles&#10;Second level&#10;Third level&#10;Fourth level&#10;Fifth level"/>
          <p:cNvSpPr>
            <a:spLocks noGrp="1" noChangeArrowheads="1"/>
          </p:cNvSpPr>
          <p:nvPr>
            <p:ph idx="1"/>
          </p:nvPr>
        </p:nvSpPr>
        <p:spPr/>
        <p:txBody>
          <a:bodyPr>
            <a:normAutofit fontScale="92500" lnSpcReduction="20000"/>
          </a:bodyPr>
          <a:lstStyle/>
          <a:p>
            <a:pPr>
              <a:lnSpc>
                <a:spcPct val="90000"/>
              </a:lnSpc>
            </a:pPr>
            <a:r>
              <a:rPr lang="en-US" altLang="en-US" sz="2400">
                <a:solidFill>
                  <a:srgbClr val="CC00CC"/>
                </a:solidFill>
              </a:rPr>
              <a:t>Manage changes to Baseline Project Plan</a:t>
            </a:r>
            <a:endParaRPr lang="en-US" altLang="en-US" sz="2400"/>
          </a:p>
          <a:p>
            <a:pPr lvl="1">
              <a:lnSpc>
                <a:spcPct val="90000"/>
              </a:lnSpc>
            </a:pPr>
            <a:r>
              <a:rPr lang="en-US" altLang="en-US" sz="2000"/>
              <a:t>Slipped completion dates</a:t>
            </a:r>
          </a:p>
          <a:p>
            <a:pPr lvl="1">
              <a:lnSpc>
                <a:spcPct val="90000"/>
              </a:lnSpc>
            </a:pPr>
            <a:r>
              <a:rPr lang="en-US" altLang="en-US" sz="2000"/>
              <a:t>Changes in personnel</a:t>
            </a:r>
          </a:p>
          <a:p>
            <a:pPr lvl="1">
              <a:lnSpc>
                <a:spcPct val="90000"/>
              </a:lnSpc>
            </a:pPr>
            <a:r>
              <a:rPr lang="en-US" altLang="en-US" sz="2000"/>
              <a:t>New activities</a:t>
            </a:r>
          </a:p>
          <a:p>
            <a:pPr lvl="1">
              <a:lnSpc>
                <a:spcPct val="90000"/>
              </a:lnSpc>
            </a:pPr>
            <a:r>
              <a:rPr lang="en-US" altLang="en-US" sz="2000"/>
              <a:t>Bungled(</a:t>
            </a:r>
            <a:r>
              <a:rPr lang="en-US" altLang="en-US" sz="2000">
                <a:solidFill>
                  <a:srgbClr val="BA2212"/>
                </a:solidFill>
              </a:rPr>
              <a:t>clumsily, inadequately</a:t>
            </a:r>
            <a:r>
              <a:rPr lang="en-US" altLang="en-US" sz="2000"/>
              <a:t>) activities</a:t>
            </a:r>
          </a:p>
          <a:p>
            <a:pPr>
              <a:lnSpc>
                <a:spcPct val="90000"/>
              </a:lnSpc>
            </a:pPr>
            <a:r>
              <a:rPr lang="en-US" altLang="en-US" sz="2400">
                <a:solidFill>
                  <a:srgbClr val="CC00CC"/>
                </a:solidFill>
              </a:rPr>
              <a:t>Maintain project workbook</a:t>
            </a:r>
            <a:endParaRPr lang="en-US" altLang="en-US" sz="2400"/>
          </a:p>
          <a:p>
            <a:pPr>
              <a:lnSpc>
                <a:spcPct val="90000"/>
              </a:lnSpc>
            </a:pPr>
            <a:r>
              <a:rPr lang="en-US" altLang="en-US" sz="2400">
                <a:solidFill>
                  <a:srgbClr val="CC00CC"/>
                </a:solidFill>
              </a:rPr>
              <a:t>Communicate project status</a:t>
            </a:r>
          </a:p>
          <a:p>
            <a:pPr lvl="1">
              <a:lnSpc>
                <a:spcPct val="90000"/>
              </a:lnSpc>
            </a:pPr>
            <a:r>
              <a:rPr lang="en-US" altLang="cs-CZ" sz="2000"/>
              <a:t>Meetings, status reports, meeting minutes, seminars and workshops, bulletin boards, memos, specification documents, brown bag lunches, hallway discussions, newsletters, and project workbook</a:t>
            </a:r>
            <a:endParaRPr lang="en-US" altLang="en-US" sz="2000"/>
          </a:p>
          <a:p>
            <a:pPr>
              <a:lnSpc>
                <a:spcPct val="90000"/>
              </a:lnSpc>
            </a:pPr>
            <a:endParaRPr lang="en-US" altLang="en-US" sz="2400"/>
          </a:p>
          <a:p>
            <a:pPr>
              <a:lnSpc>
                <a:spcPct val="90000"/>
              </a:lnSpc>
            </a:pPr>
            <a:endParaRPr lang="en-US" altLang="en-US" sz="24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4" name="Rectangle 6"/>
          <p:cNvSpPr>
            <a:spLocks noGrp="1" noChangeArrowheads="1"/>
          </p:cNvSpPr>
          <p:nvPr>
            <p:ph type="title"/>
          </p:nvPr>
        </p:nvSpPr>
        <p:spPr/>
        <p:txBody>
          <a:bodyPr/>
          <a:lstStyle/>
          <a:p>
            <a:r>
              <a:rPr lang="en-US" altLang="en-US"/>
              <a:t>Activities of Closing Down the Project</a:t>
            </a:r>
          </a:p>
        </p:txBody>
      </p:sp>
      <p:sp>
        <p:nvSpPr>
          <p:cNvPr id="201735" name="Rectangle 7" descr="Rectangle: Click to edit Master text styles&#10;Second level&#10;Third level&#10;Fourth level&#10;Fifth level"/>
          <p:cNvSpPr>
            <a:spLocks noGrp="1" noChangeArrowheads="1"/>
          </p:cNvSpPr>
          <p:nvPr>
            <p:ph idx="1"/>
          </p:nvPr>
        </p:nvSpPr>
        <p:spPr/>
        <p:txBody>
          <a:bodyPr>
            <a:normAutofit fontScale="85000" lnSpcReduction="10000"/>
          </a:bodyPr>
          <a:lstStyle/>
          <a:p>
            <a:r>
              <a:rPr lang="en-US" altLang="en-US" sz="2800">
                <a:solidFill>
                  <a:srgbClr val="009900"/>
                </a:solidFill>
              </a:rPr>
              <a:t>Termination, </a:t>
            </a:r>
            <a:r>
              <a:rPr lang="en-US" altLang="cs-CZ" sz="2800"/>
              <a:t>the final phase of the project management process that focuses on bringing a project to an end</a:t>
            </a:r>
            <a:endParaRPr lang="en-US" altLang="en-US" sz="2800">
              <a:solidFill>
                <a:srgbClr val="009900"/>
              </a:solidFill>
            </a:endParaRPr>
          </a:p>
          <a:p>
            <a:pPr lvl="1"/>
            <a:r>
              <a:rPr lang="en-US" altLang="en-US" sz="2400"/>
              <a:t>Types of termination</a:t>
            </a:r>
          </a:p>
          <a:p>
            <a:pPr lvl="2"/>
            <a:r>
              <a:rPr lang="en-US" altLang="en-US" sz="2000"/>
              <a:t>Natural</a:t>
            </a:r>
          </a:p>
          <a:p>
            <a:pPr lvl="3"/>
            <a:r>
              <a:rPr lang="en-US" altLang="en-US" sz="1800"/>
              <a:t>Requirements have been met</a:t>
            </a:r>
          </a:p>
          <a:p>
            <a:pPr lvl="2"/>
            <a:r>
              <a:rPr lang="en-US" altLang="en-US" sz="2000"/>
              <a:t>Unnatural</a:t>
            </a:r>
          </a:p>
          <a:p>
            <a:pPr lvl="3"/>
            <a:r>
              <a:rPr lang="en-US" altLang="en-US" sz="1800"/>
              <a:t>Project stopped</a:t>
            </a:r>
          </a:p>
          <a:p>
            <a:pPr lvl="1"/>
            <a:r>
              <a:rPr lang="en-US" altLang="en-US" sz="2400"/>
              <a:t>Documentation</a:t>
            </a:r>
          </a:p>
          <a:p>
            <a:pPr lvl="1"/>
            <a:r>
              <a:rPr lang="en-US" altLang="en-US" sz="2400"/>
              <a:t>Personnel Appraisal</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8" name="Rectangle 6"/>
          <p:cNvSpPr>
            <a:spLocks noGrp="1" noChangeArrowheads="1"/>
          </p:cNvSpPr>
          <p:nvPr>
            <p:ph type="title"/>
          </p:nvPr>
        </p:nvSpPr>
        <p:spPr/>
        <p:txBody>
          <a:bodyPr/>
          <a:lstStyle/>
          <a:p>
            <a:r>
              <a:rPr lang="en-US" altLang="en-US"/>
              <a:t>Activities of Closing Down the Project continues</a:t>
            </a:r>
          </a:p>
        </p:txBody>
      </p:sp>
      <p:sp>
        <p:nvSpPr>
          <p:cNvPr id="202759" name="Rectangle 7" descr="Rectangle: Click to edit Master text styles&#10;Second level&#10;Third level&#10;Fourth level&#10;Fifth level"/>
          <p:cNvSpPr>
            <a:spLocks noGrp="1" noChangeArrowheads="1"/>
          </p:cNvSpPr>
          <p:nvPr>
            <p:ph idx="1"/>
          </p:nvPr>
        </p:nvSpPr>
        <p:spPr/>
        <p:txBody>
          <a:bodyPr/>
          <a:lstStyle/>
          <a:p>
            <a:r>
              <a:rPr lang="en-US" altLang="en-US">
                <a:solidFill>
                  <a:srgbClr val="009900"/>
                </a:solidFill>
              </a:rPr>
              <a:t>Conduct post-project reviews</a:t>
            </a:r>
            <a:endParaRPr lang="en-US" altLang="en-US"/>
          </a:p>
          <a:p>
            <a:pPr lvl="1"/>
            <a:r>
              <a:rPr lang="en-US" altLang="en-US"/>
              <a:t>Determine strengths and weaknesses of:</a:t>
            </a:r>
          </a:p>
          <a:p>
            <a:pPr lvl="2"/>
            <a:r>
              <a:rPr lang="en-US" altLang="en-US"/>
              <a:t>Project deliverables</a:t>
            </a:r>
          </a:p>
          <a:p>
            <a:pPr lvl="2"/>
            <a:r>
              <a:rPr lang="en-US" altLang="en-US"/>
              <a:t>Project management process</a:t>
            </a:r>
          </a:p>
          <a:p>
            <a:pPr lvl="2"/>
            <a:r>
              <a:rPr lang="en-US" altLang="en-US"/>
              <a:t>Development process</a:t>
            </a:r>
          </a:p>
          <a:p>
            <a:r>
              <a:rPr lang="en-US" altLang="en-US">
                <a:solidFill>
                  <a:srgbClr val="009900"/>
                </a:solidFill>
              </a:rPr>
              <a:t>Close customer contract- CSR or SSR.</a:t>
            </a:r>
            <a:endParaRPr lang="en-US" altLang="en-US"/>
          </a:p>
          <a:p>
            <a:pPr lvl="3"/>
            <a:endParaRPr lang="en-US"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p:txBody>
          <a:bodyPr/>
          <a:lstStyle/>
          <a:p>
            <a:r>
              <a:rPr lang="en-US" altLang="en-US"/>
              <a:t>Representing and Scheduling Project Plans</a:t>
            </a:r>
          </a:p>
        </p:txBody>
      </p:sp>
      <p:sp>
        <p:nvSpPr>
          <p:cNvPr id="203779" name="Rectangle 3" descr="Rectangle: Click to edit Master text styles&#10;Second level&#10;Third level&#10;Fourth level&#10;Fifth level"/>
          <p:cNvSpPr>
            <a:spLocks noGrp="1" noChangeArrowheads="1"/>
          </p:cNvSpPr>
          <p:nvPr>
            <p:ph idx="1"/>
          </p:nvPr>
        </p:nvSpPr>
        <p:spPr/>
        <p:txBody>
          <a:bodyPr>
            <a:normAutofit fontScale="92500" lnSpcReduction="10000"/>
          </a:bodyPr>
          <a:lstStyle/>
          <a:p>
            <a:pPr>
              <a:lnSpc>
                <a:spcPct val="90000"/>
              </a:lnSpc>
            </a:pPr>
            <a:r>
              <a:rPr lang="en-US" altLang="en-US" sz="2800"/>
              <a:t>Gantt Charts</a:t>
            </a:r>
          </a:p>
          <a:p>
            <a:pPr lvl="1">
              <a:lnSpc>
                <a:spcPct val="90000"/>
              </a:lnSpc>
            </a:pPr>
            <a:r>
              <a:rPr lang="en-US" altLang="en-US" sz="2400"/>
              <a:t>Useful for depicting simple projects or parts of large projects</a:t>
            </a:r>
          </a:p>
          <a:p>
            <a:pPr lvl="1">
              <a:lnSpc>
                <a:spcPct val="90000"/>
              </a:lnSpc>
            </a:pPr>
            <a:r>
              <a:rPr lang="en-US" altLang="en-US" sz="2400"/>
              <a:t>Show start and completion dates for individual tasks</a:t>
            </a:r>
          </a:p>
          <a:p>
            <a:pPr>
              <a:lnSpc>
                <a:spcPct val="90000"/>
              </a:lnSpc>
            </a:pPr>
            <a:r>
              <a:rPr lang="en-US" altLang="en-US" sz="2800"/>
              <a:t>PERT Charts</a:t>
            </a:r>
          </a:p>
          <a:p>
            <a:pPr lvl="1">
              <a:lnSpc>
                <a:spcPct val="90000"/>
              </a:lnSpc>
            </a:pPr>
            <a:r>
              <a:rPr lang="en-US" altLang="cs-CZ" sz="2400" b="1"/>
              <a:t>Program Evaluation Review Technique</a:t>
            </a:r>
            <a:r>
              <a:rPr lang="en-US" altLang="cs-CZ" sz="2400"/>
              <a:t>)</a:t>
            </a:r>
            <a:r>
              <a:rPr lang="en-US" altLang="cs-CZ"/>
              <a:t> </a:t>
            </a:r>
            <a:r>
              <a:rPr lang="en-US" altLang="cs-CZ" sz="2400"/>
              <a:t>–</a:t>
            </a:r>
            <a:r>
              <a:rPr lang="en-US" altLang="cs-CZ"/>
              <a:t> </a:t>
            </a:r>
            <a:r>
              <a:rPr lang="en-US" altLang="cs-CZ" sz="2400"/>
              <a:t>a technique that uses optimistic, pessimistic, and realistic time estimates to calculate the expected time for a particular task.</a:t>
            </a:r>
            <a:endParaRPr lang="en-US" altLang="en-US" sz="2400"/>
          </a:p>
          <a:p>
            <a:pPr lvl="1">
              <a:lnSpc>
                <a:spcPct val="90000"/>
              </a:lnSpc>
              <a:buFont typeface="Wingdings" panose="05000000000000000000" pitchFamily="2" charset="2"/>
              <a:buNone/>
            </a:pPr>
            <a:endParaRPr lang="en-US" altLang="en-US" sz="24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p:txBody>
          <a:bodyPr>
            <a:normAutofit fontScale="90000"/>
          </a:bodyPr>
          <a:lstStyle/>
          <a:p>
            <a:r>
              <a:rPr lang="en-US" altLang="cs-CZ" sz="4000"/>
              <a:t>Calculating Expected Time Durations using PERT</a:t>
            </a:r>
          </a:p>
        </p:txBody>
      </p:sp>
      <p:sp>
        <p:nvSpPr>
          <p:cNvPr id="248835" name="Rectangle 3" descr="Rectangle: Click to edit Master text styles&#10;Second level&#10;Third level&#10;Fourth level&#10;Fifth level"/>
          <p:cNvSpPr>
            <a:spLocks noGrp="1" noChangeArrowheads="1"/>
          </p:cNvSpPr>
          <p:nvPr>
            <p:ph idx="1"/>
          </p:nvPr>
        </p:nvSpPr>
        <p:spPr/>
        <p:txBody>
          <a:bodyPr>
            <a:normAutofit fontScale="92500" lnSpcReduction="20000"/>
          </a:bodyPr>
          <a:lstStyle/>
          <a:p>
            <a:pPr>
              <a:lnSpc>
                <a:spcPct val="90000"/>
              </a:lnSpc>
              <a:spcAft>
                <a:spcPct val="50000"/>
              </a:spcAft>
            </a:pPr>
            <a:r>
              <a:rPr lang="en-US" altLang="cs-CZ" sz="2400"/>
              <a:t>Formula for Estimated Time:</a:t>
            </a:r>
          </a:p>
          <a:p>
            <a:pPr lvl="1">
              <a:lnSpc>
                <a:spcPct val="90000"/>
              </a:lnSpc>
              <a:spcAft>
                <a:spcPct val="50000"/>
              </a:spcAft>
            </a:pPr>
            <a:r>
              <a:rPr lang="en-US" altLang="cs-CZ" sz="2000" i="1"/>
              <a:t>ET</a:t>
            </a:r>
            <a:r>
              <a:rPr lang="en-US" altLang="cs-CZ" sz="2000"/>
              <a:t> = (</a:t>
            </a:r>
            <a:r>
              <a:rPr lang="en-US" altLang="cs-CZ" sz="2000" i="1"/>
              <a:t>o</a:t>
            </a:r>
            <a:r>
              <a:rPr lang="en-US" altLang="cs-CZ" sz="2000"/>
              <a:t> + 4</a:t>
            </a:r>
            <a:r>
              <a:rPr lang="en-US" altLang="cs-CZ" sz="2000" i="1"/>
              <a:t>r</a:t>
            </a:r>
            <a:r>
              <a:rPr lang="en-US" altLang="cs-CZ" sz="2000"/>
              <a:t> + </a:t>
            </a:r>
            <a:r>
              <a:rPr lang="en-US" altLang="cs-CZ" sz="2000" i="1"/>
              <a:t>p</a:t>
            </a:r>
            <a:r>
              <a:rPr lang="en-US" altLang="cs-CZ" sz="2000"/>
              <a:t>)/6</a:t>
            </a:r>
          </a:p>
          <a:p>
            <a:pPr>
              <a:lnSpc>
                <a:spcPct val="90000"/>
              </a:lnSpc>
              <a:spcAft>
                <a:spcPct val="50000"/>
              </a:spcAft>
            </a:pPr>
            <a:r>
              <a:rPr lang="en-US" altLang="cs-CZ" sz="2400"/>
              <a:t>Where</a:t>
            </a:r>
          </a:p>
          <a:p>
            <a:pPr lvl="1">
              <a:lnSpc>
                <a:spcPct val="90000"/>
              </a:lnSpc>
              <a:spcAft>
                <a:spcPct val="50000"/>
              </a:spcAft>
            </a:pPr>
            <a:r>
              <a:rPr lang="en-US" altLang="cs-CZ" sz="2000" i="1"/>
              <a:t>ET</a:t>
            </a:r>
            <a:r>
              <a:rPr lang="en-US" altLang="cs-CZ" sz="2000"/>
              <a:t> = expected time for the completion of an activity.</a:t>
            </a:r>
          </a:p>
          <a:p>
            <a:pPr lvl="1">
              <a:lnSpc>
                <a:spcPct val="90000"/>
              </a:lnSpc>
              <a:spcAft>
                <a:spcPct val="50000"/>
              </a:spcAft>
            </a:pPr>
            <a:r>
              <a:rPr lang="en-US" altLang="cs-CZ" sz="2000" i="1"/>
              <a:t>o</a:t>
            </a:r>
            <a:r>
              <a:rPr lang="en-US" altLang="cs-CZ" sz="2000"/>
              <a:t> = optimistic completion time for an activity.</a:t>
            </a:r>
          </a:p>
          <a:p>
            <a:pPr lvl="1">
              <a:lnSpc>
                <a:spcPct val="90000"/>
              </a:lnSpc>
              <a:spcAft>
                <a:spcPct val="50000"/>
              </a:spcAft>
            </a:pPr>
            <a:r>
              <a:rPr lang="en-US" altLang="cs-CZ" sz="2000" i="1"/>
              <a:t>r</a:t>
            </a:r>
            <a:r>
              <a:rPr lang="en-US" altLang="cs-CZ" sz="2000"/>
              <a:t> = realistic completion time for an activity.</a:t>
            </a:r>
          </a:p>
          <a:p>
            <a:pPr lvl="1">
              <a:lnSpc>
                <a:spcPct val="90000"/>
              </a:lnSpc>
              <a:spcAft>
                <a:spcPct val="50000"/>
              </a:spcAft>
            </a:pPr>
            <a:r>
              <a:rPr lang="en-US" altLang="cs-CZ" sz="2000" i="1"/>
              <a:t>p</a:t>
            </a:r>
            <a:r>
              <a:rPr lang="en-US" altLang="cs-CZ" sz="2000"/>
              <a:t> = pessimistic completion time for an activity.</a:t>
            </a:r>
          </a:p>
          <a:p>
            <a:pPr>
              <a:lnSpc>
                <a:spcPct val="90000"/>
              </a:lnSpc>
            </a:pPr>
            <a:endParaRPr lang="en-US" altLang="cs-CZ" sz="24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p:txBody>
          <a:bodyPr>
            <a:normAutofit fontScale="90000"/>
          </a:bodyPr>
          <a:lstStyle/>
          <a:p>
            <a:r>
              <a:rPr lang="en-US" altLang="en-US" sz="2000" b="1"/>
              <a:t>Figure 3-16</a:t>
            </a:r>
            <a:br>
              <a:rPr lang="en-US" altLang="en-US" sz="2000" b="1"/>
            </a:br>
            <a:r>
              <a:rPr lang="en-US" altLang="en-US" sz="2000" b="1"/>
              <a:t>Graphical diagrams that depict project plans </a:t>
            </a:r>
            <a:br>
              <a:rPr lang="en-US" altLang="en-US" sz="2000" b="1"/>
            </a:br>
            <a:r>
              <a:rPr lang="en-US" altLang="en-US" sz="2000" b="1"/>
              <a:t>(a) A Gantt Chart </a:t>
            </a:r>
            <a:br>
              <a:rPr lang="en-US" altLang="en-US" sz="2000" b="1"/>
            </a:br>
            <a:r>
              <a:rPr lang="en-US" altLang="en-US" sz="2000" b="1"/>
              <a:t>(b) A PERT chart</a:t>
            </a:r>
            <a:endParaRPr lang="en-US" altLang="en-US" sz="1200">
              <a:solidFill>
                <a:srgbClr val="000000"/>
              </a:solidFill>
              <a:latin typeface="Geneva" charset="0"/>
            </a:endParaRPr>
          </a:p>
        </p:txBody>
      </p:sp>
      <p:pic>
        <p:nvPicPr>
          <p:cNvPr id="204808"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600200"/>
            <a:ext cx="6324600" cy="2482850"/>
          </a:xfrm>
          <a:prstGeom prst="rect">
            <a:avLst/>
          </a:prstGeom>
          <a:noFill/>
          <a:extLst>
            <a:ext uri="{909E8E84-426E-40DD-AFC4-6F175D3DCCD1}">
              <a14:hiddenFill xmlns:a14="http://schemas.microsoft.com/office/drawing/2010/main">
                <a:solidFill>
                  <a:srgbClr val="FFFFFF"/>
                </a:solidFill>
              </a14:hiddenFill>
            </a:ext>
          </a:extLst>
        </p:spPr>
      </p:pic>
      <p:pic>
        <p:nvPicPr>
          <p:cNvPr id="204809"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4103688"/>
            <a:ext cx="4800600" cy="26019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p:txBody>
          <a:bodyPr/>
          <a:lstStyle/>
          <a:p>
            <a:r>
              <a:rPr lang="en-US" altLang="en-US"/>
              <a:t>Comparison of Gantt and PERT Charts</a:t>
            </a:r>
          </a:p>
        </p:txBody>
      </p:sp>
      <p:sp>
        <p:nvSpPr>
          <p:cNvPr id="205827" name="Rectangle 3" descr="Rectangle: Click to edit Master text styles&#10;Second level&#10;Third level&#10;Fourth level&#10;Fifth level"/>
          <p:cNvSpPr>
            <a:spLocks noGrp="1" noChangeArrowheads="1"/>
          </p:cNvSpPr>
          <p:nvPr>
            <p:ph sz="half" idx="1"/>
          </p:nvPr>
        </p:nvSpPr>
        <p:spPr/>
        <p:txBody>
          <a:bodyPr>
            <a:normAutofit fontScale="92500" lnSpcReduction="20000"/>
          </a:bodyPr>
          <a:lstStyle/>
          <a:p>
            <a:r>
              <a:rPr lang="en-US" altLang="en-US" sz="2800">
                <a:solidFill>
                  <a:srgbClr val="FF0000"/>
                </a:solidFill>
              </a:rPr>
              <a:t>Gantt</a:t>
            </a:r>
          </a:p>
          <a:p>
            <a:pPr lvl="1"/>
            <a:r>
              <a:rPr lang="en-US" altLang="en-US" sz="2400"/>
              <a:t>Visually shows duration of tasks</a:t>
            </a:r>
          </a:p>
          <a:p>
            <a:pPr lvl="1"/>
            <a:r>
              <a:rPr lang="en-US" altLang="en-US" sz="2400"/>
              <a:t>Visually shows time overlap between tasks</a:t>
            </a:r>
          </a:p>
          <a:p>
            <a:pPr lvl="1"/>
            <a:r>
              <a:rPr lang="en-US" altLang="en-US" sz="2400"/>
              <a:t>Visually shows slack time</a:t>
            </a:r>
          </a:p>
        </p:txBody>
      </p:sp>
      <p:sp>
        <p:nvSpPr>
          <p:cNvPr id="205828" name="Rectangle 4" descr="Rectangle: Click to edit Master text styles&#10;Second level&#10;Third level&#10;Fourth level&#10;Fifth level"/>
          <p:cNvSpPr>
            <a:spLocks noGrp="1" noChangeArrowheads="1"/>
          </p:cNvSpPr>
          <p:nvPr>
            <p:ph sz="half" idx="2"/>
          </p:nvPr>
        </p:nvSpPr>
        <p:spPr/>
        <p:txBody>
          <a:bodyPr>
            <a:normAutofit fontScale="92500" lnSpcReduction="20000"/>
          </a:bodyPr>
          <a:lstStyle/>
          <a:p>
            <a:r>
              <a:rPr lang="en-US" altLang="en-US" sz="2800">
                <a:solidFill>
                  <a:srgbClr val="FF0000"/>
                </a:solidFill>
              </a:rPr>
              <a:t>PERT</a:t>
            </a:r>
            <a:endParaRPr lang="en-US" altLang="en-US" sz="2800"/>
          </a:p>
          <a:p>
            <a:pPr lvl="1"/>
            <a:r>
              <a:rPr lang="en-US" altLang="en-US" sz="2400"/>
              <a:t>Visually shows dependencies between tasks</a:t>
            </a:r>
          </a:p>
          <a:p>
            <a:pPr lvl="1"/>
            <a:r>
              <a:rPr lang="en-US" altLang="en-US" sz="2400"/>
              <a:t>Visually shows which tasks can be done in parallel</a:t>
            </a:r>
          </a:p>
          <a:p>
            <a:pPr lvl="1"/>
            <a:r>
              <a:rPr lang="en-US" altLang="en-US" sz="2400"/>
              <a:t>Shows slack time by data in rectangles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4" name="Rectangle 6"/>
          <p:cNvSpPr>
            <a:spLocks noGrp="1" noChangeArrowheads="1"/>
          </p:cNvSpPr>
          <p:nvPr>
            <p:ph type="title"/>
          </p:nvPr>
        </p:nvSpPr>
        <p:spPr/>
        <p:txBody>
          <a:bodyPr/>
          <a:lstStyle/>
          <a:p>
            <a:r>
              <a:rPr lang="en-US" altLang="en-US"/>
              <a:t>Gantt and PERT Charts for Pine Valley Furniture</a:t>
            </a:r>
          </a:p>
        </p:txBody>
      </p:sp>
      <p:sp>
        <p:nvSpPr>
          <p:cNvPr id="206855" name="Rectangle 7" descr="Rectangle: Click to edit Master text styles&#10;Second level&#10;Third level&#10;Fourth level&#10;Fifth level"/>
          <p:cNvSpPr>
            <a:spLocks noGrp="1" noChangeArrowheads="1"/>
          </p:cNvSpPr>
          <p:nvPr>
            <p:ph idx="1"/>
          </p:nvPr>
        </p:nvSpPr>
        <p:spPr/>
        <p:txBody>
          <a:bodyPr/>
          <a:lstStyle/>
          <a:p>
            <a:pPr>
              <a:lnSpc>
                <a:spcPct val="90000"/>
              </a:lnSpc>
            </a:pPr>
            <a:r>
              <a:rPr lang="en-US" altLang="en-US"/>
              <a:t>Steps to construct  the chart:</a:t>
            </a:r>
          </a:p>
          <a:p>
            <a:pPr lvl="1">
              <a:lnSpc>
                <a:spcPct val="90000"/>
              </a:lnSpc>
            </a:pPr>
            <a:r>
              <a:rPr lang="en-US" altLang="en-US">
                <a:solidFill>
                  <a:srgbClr val="FF0000"/>
                </a:solidFill>
              </a:rPr>
              <a:t>Identify each activity</a:t>
            </a:r>
            <a:r>
              <a:rPr lang="en-US" altLang="en-US"/>
              <a:t> </a:t>
            </a:r>
          </a:p>
          <a:p>
            <a:pPr lvl="2">
              <a:lnSpc>
                <a:spcPct val="90000"/>
              </a:lnSpc>
            </a:pPr>
            <a:r>
              <a:rPr lang="en-US" altLang="en-US"/>
              <a:t>Requirements Collection</a:t>
            </a:r>
          </a:p>
          <a:p>
            <a:pPr lvl="2">
              <a:lnSpc>
                <a:spcPct val="90000"/>
              </a:lnSpc>
            </a:pPr>
            <a:r>
              <a:rPr lang="en-US" altLang="en-US"/>
              <a:t>Screen Design</a:t>
            </a:r>
          </a:p>
          <a:p>
            <a:pPr lvl="2">
              <a:lnSpc>
                <a:spcPct val="90000"/>
              </a:lnSpc>
            </a:pPr>
            <a:r>
              <a:rPr lang="en-US" altLang="en-US"/>
              <a:t>Report Design</a:t>
            </a:r>
          </a:p>
          <a:p>
            <a:pPr lvl="2">
              <a:lnSpc>
                <a:spcPct val="90000"/>
              </a:lnSpc>
            </a:pPr>
            <a:r>
              <a:rPr lang="en-US" altLang="en-US"/>
              <a:t>Database Design</a:t>
            </a:r>
          </a:p>
          <a:p>
            <a:pPr lvl="2">
              <a:lnSpc>
                <a:spcPct val="90000"/>
              </a:lnSpc>
            </a:pPr>
            <a:r>
              <a:rPr lang="en-US" altLang="en-US"/>
              <a:t>User Documentation</a:t>
            </a:r>
          </a:p>
          <a:p>
            <a:pPr lvl="2">
              <a:lnSpc>
                <a:spcPct val="90000"/>
              </a:lnSpc>
            </a:pPr>
            <a:r>
              <a:rPr lang="en-US" altLang="en-US"/>
              <a:t>Software Programming</a:t>
            </a:r>
          </a:p>
          <a:p>
            <a:pPr lvl="2">
              <a:lnSpc>
                <a:spcPct val="90000"/>
              </a:lnSpc>
            </a:pPr>
            <a:r>
              <a:rPr lang="en-US" altLang="en-US"/>
              <a:t>Installation and Testing</a:t>
            </a:r>
          </a:p>
          <a:p>
            <a:pPr lvl="2">
              <a:lnSpc>
                <a:spcPct val="90000"/>
              </a:lnSpc>
            </a:pPr>
            <a:endParaRPr lang="en-US"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p:txBody>
          <a:bodyPr>
            <a:normAutofit fontScale="90000"/>
          </a:bodyPr>
          <a:lstStyle/>
          <a:p>
            <a:r>
              <a:rPr lang="en-US" altLang="en-US" sz="2000" b="1"/>
              <a:t>Figure 3-1</a:t>
            </a:r>
            <a:br>
              <a:rPr lang="en-US" altLang="en-US" sz="2000" b="1"/>
            </a:br>
            <a:r>
              <a:rPr lang="en-US" altLang="en-US" sz="2000" b="1"/>
              <a:t>Three computer applications at Pine Valley Furniture: Order Filling, Invoicing, and Payroll</a:t>
            </a:r>
            <a:br>
              <a:rPr lang="en-US" altLang="en-US" sz="2000" b="1"/>
            </a:br>
            <a:r>
              <a:rPr lang="en-US" altLang="en-US" sz="2000" b="1"/>
              <a:t> </a:t>
            </a:r>
            <a:endParaRPr lang="en-US" altLang="en-US" sz="1200">
              <a:solidFill>
                <a:srgbClr val="000000"/>
              </a:solidFill>
              <a:latin typeface="Geneva" charset="0"/>
            </a:endParaRPr>
          </a:p>
        </p:txBody>
      </p:sp>
      <p:pic>
        <p:nvPicPr>
          <p:cNvPr id="18944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600200"/>
            <a:ext cx="8077200" cy="4419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8" name="Rectangle 6"/>
          <p:cNvSpPr>
            <a:spLocks noGrp="1" noChangeArrowheads="1"/>
          </p:cNvSpPr>
          <p:nvPr>
            <p:ph type="title"/>
          </p:nvPr>
        </p:nvSpPr>
        <p:spPr/>
        <p:txBody>
          <a:bodyPr/>
          <a:lstStyle/>
          <a:p>
            <a:r>
              <a:rPr lang="en-US" altLang="en-US"/>
              <a:t>Gantt and PERT Charts for Pine Valley Furniture</a:t>
            </a:r>
          </a:p>
        </p:txBody>
      </p:sp>
      <p:sp>
        <p:nvSpPr>
          <p:cNvPr id="207879" name="Rectangle 7" descr="Rectangle: Click to edit Master text styles&#10;Second level&#10;Third level&#10;Fourth level&#10;Fifth level"/>
          <p:cNvSpPr>
            <a:spLocks noGrp="1" noChangeArrowheads="1"/>
          </p:cNvSpPr>
          <p:nvPr>
            <p:ph idx="1"/>
          </p:nvPr>
        </p:nvSpPr>
        <p:spPr/>
        <p:txBody>
          <a:bodyPr/>
          <a:lstStyle/>
          <a:p>
            <a:pPr lvl="1"/>
            <a:r>
              <a:rPr lang="en-US" altLang="en-US">
                <a:solidFill>
                  <a:srgbClr val="FF0000"/>
                </a:solidFill>
              </a:rPr>
              <a:t>Determine time estimates and expected</a:t>
            </a:r>
            <a:r>
              <a:rPr lang="en-US" altLang="en-US"/>
              <a:t> completion times for each activity, Estimated Time= (O+4R+P)/6 where O is optimistic time, R realistic time, and P is pessimistic time. </a:t>
            </a:r>
          </a:p>
          <a:p>
            <a:pPr lvl="1"/>
            <a:r>
              <a:rPr lang="en-US" altLang="en-US">
                <a:solidFill>
                  <a:srgbClr val="FF0000"/>
                </a:solidFill>
              </a:rPr>
              <a:t>Determine sequence of activities</a:t>
            </a:r>
            <a:endParaRPr lang="en-US" altLang="en-US"/>
          </a:p>
          <a:p>
            <a:pPr lvl="1"/>
            <a:r>
              <a:rPr lang="en-US" altLang="en-US">
                <a:solidFill>
                  <a:srgbClr val="FF0000"/>
                </a:solidFill>
              </a:rPr>
              <a:t>Determine critical path</a:t>
            </a:r>
            <a:endParaRPr lang="en-US" altLang="en-US"/>
          </a:p>
          <a:p>
            <a:pPr lvl="2"/>
            <a:r>
              <a:rPr lang="en-US" altLang="en-US"/>
              <a:t>Sequence of events that will affect the final project delivery date</a:t>
            </a:r>
          </a:p>
          <a:p>
            <a:pPr lvl="2"/>
            <a:endParaRPr lang="en-US" altLang="en-US"/>
          </a:p>
          <a:p>
            <a:pPr lvl="1"/>
            <a:endParaRPr lang="en-US"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a:xfrm flipV="1">
            <a:off x="609600" y="0"/>
            <a:ext cx="7772400" cy="304800"/>
          </a:xfrm>
        </p:spPr>
        <p:txBody>
          <a:bodyPr>
            <a:normAutofit fontScale="90000"/>
          </a:bodyPr>
          <a:lstStyle/>
          <a:p>
            <a:endParaRPr lang="en-US" altLang="en-US"/>
          </a:p>
        </p:txBody>
      </p:sp>
      <p:sp>
        <p:nvSpPr>
          <p:cNvPr id="241667" name="Rectangle 3" descr="Rectangle: Click to edit Master text styles&#10;Second level&#10;Third level&#10;Fourth level&#10;Fifth level"/>
          <p:cNvSpPr>
            <a:spLocks noGrp="1" noChangeArrowheads="1"/>
          </p:cNvSpPr>
          <p:nvPr>
            <p:ph idx="1"/>
          </p:nvPr>
        </p:nvSpPr>
        <p:spPr>
          <a:xfrm>
            <a:off x="838200" y="381000"/>
            <a:ext cx="7772400" cy="5638800"/>
          </a:xfrm>
        </p:spPr>
        <p:txBody>
          <a:bodyPr>
            <a:normAutofit lnSpcReduction="10000"/>
          </a:bodyPr>
          <a:lstStyle/>
          <a:p>
            <a:pPr>
              <a:lnSpc>
                <a:spcPct val="80000"/>
              </a:lnSpc>
            </a:pPr>
            <a:endParaRPr lang="en-US" altLang="ar-SA" sz="2800">
              <a:solidFill>
                <a:srgbClr val="FF0000"/>
              </a:solidFill>
            </a:endParaRPr>
          </a:p>
          <a:p>
            <a:pPr>
              <a:lnSpc>
                <a:spcPct val="80000"/>
              </a:lnSpc>
            </a:pPr>
            <a:endParaRPr lang="en-US" altLang="ar-SA" sz="2800">
              <a:solidFill>
                <a:srgbClr val="FF0000"/>
              </a:solidFill>
            </a:endParaRPr>
          </a:p>
          <a:p>
            <a:pPr>
              <a:lnSpc>
                <a:spcPct val="80000"/>
              </a:lnSpc>
            </a:pPr>
            <a:endParaRPr lang="en-US" altLang="ar-SA" sz="2800">
              <a:solidFill>
                <a:srgbClr val="FF0000"/>
              </a:solidFill>
            </a:endParaRPr>
          </a:p>
          <a:p>
            <a:pPr>
              <a:lnSpc>
                <a:spcPct val="80000"/>
              </a:lnSpc>
              <a:spcAft>
                <a:spcPct val="50000"/>
              </a:spcAft>
            </a:pPr>
            <a:r>
              <a:rPr lang="en-US" altLang="cs-CZ" sz="2800" b="1"/>
              <a:t>Slack time </a:t>
            </a:r>
            <a:r>
              <a:rPr lang="en-US" altLang="cs-CZ" sz="2400"/>
              <a:t>–</a:t>
            </a:r>
            <a:r>
              <a:rPr lang="en-US" altLang="cs-CZ" sz="2800"/>
              <a:t> the amount of time that an activity can be delayed without delaying the project.</a:t>
            </a:r>
          </a:p>
          <a:p>
            <a:pPr>
              <a:lnSpc>
                <a:spcPct val="80000"/>
              </a:lnSpc>
              <a:spcAft>
                <a:spcPct val="50000"/>
              </a:spcAft>
            </a:pPr>
            <a:r>
              <a:rPr lang="en-US" altLang="cs-CZ" sz="2800" b="1"/>
              <a:t>Free slack</a:t>
            </a:r>
            <a:r>
              <a:rPr lang="en-US" altLang="cs-CZ" sz="2800"/>
              <a:t> refers to the amount of time a task can be delayed without delaying the early start of any immediately following tasks.</a:t>
            </a:r>
          </a:p>
          <a:p>
            <a:pPr>
              <a:lnSpc>
                <a:spcPct val="80000"/>
              </a:lnSpc>
              <a:spcAft>
                <a:spcPct val="50000"/>
              </a:spcAft>
            </a:pPr>
            <a:r>
              <a:rPr lang="en-US" altLang="cs-CZ" sz="2800" b="1"/>
              <a:t>Total slack</a:t>
            </a:r>
            <a:r>
              <a:rPr lang="en-US" altLang="cs-CZ" sz="2800"/>
              <a:t> refers to the amount of time a task can be delayed without delaying the completion of the project.</a:t>
            </a:r>
            <a:endParaRPr lang="en-US" altLang="ar-SA" sz="2800"/>
          </a:p>
          <a:p>
            <a:pPr>
              <a:lnSpc>
                <a:spcPct val="80000"/>
              </a:lnSpc>
            </a:pPr>
            <a:endParaRPr lang="en-US" altLang="ar-SA" sz="28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p:txBody>
          <a:bodyPr/>
          <a:lstStyle/>
          <a:p>
            <a:r>
              <a:rPr lang="en-US" altLang="en-US"/>
              <a:t>Why Using Project Management Software</a:t>
            </a:r>
          </a:p>
        </p:txBody>
      </p:sp>
      <p:sp>
        <p:nvSpPr>
          <p:cNvPr id="208899" name="Rectangle 3" descr="Rectangle: Click to edit Master text styles&#10;Second level&#10;Third level&#10;Fourth level&#10;Fifth level"/>
          <p:cNvSpPr>
            <a:spLocks noGrp="1" noChangeArrowheads="1"/>
          </p:cNvSpPr>
          <p:nvPr>
            <p:ph idx="1"/>
          </p:nvPr>
        </p:nvSpPr>
        <p:spPr/>
        <p:txBody>
          <a:bodyPr/>
          <a:lstStyle/>
          <a:p>
            <a:r>
              <a:rPr lang="en-US" altLang="en-US"/>
              <a:t>Many systems are available to help you manage a development project. </a:t>
            </a:r>
          </a:p>
          <a:p>
            <a:r>
              <a:rPr lang="en-US" altLang="en-US"/>
              <a:t>Three activities required to use when managing a project:</a:t>
            </a:r>
          </a:p>
          <a:p>
            <a:pPr lvl="1"/>
            <a:r>
              <a:rPr lang="en-US" altLang="en-US"/>
              <a:t>Establish project </a:t>
            </a:r>
            <a:r>
              <a:rPr lang="en-US" altLang="en-US">
                <a:solidFill>
                  <a:srgbClr val="FF0000"/>
                </a:solidFill>
              </a:rPr>
              <a:t>start or end date</a:t>
            </a:r>
            <a:endParaRPr lang="en-US" altLang="en-US"/>
          </a:p>
          <a:p>
            <a:pPr lvl="1"/>
            <a:r>
              <a:rPr lang="en-US" altLang="en-US"/>
              <a:t>Enter </a:t>
            </a:r>
            <a:r>
              <a:rPr lang="en-US" altLang="en-US">
                <a:solidFill>
                  <a:srgbClr val="FF0000"/>
                </a:solidFill>
              </a:rPr>
              <a:t>tasks </a:t>
            </a:r>
            <a:r>
              <a:rPr lang="en-US" altLang="en-US"/>
              <a:t>and assign </a:t>
            </a:r>
            <a:r>
              <a:rPr lang="en-US" altLang="en-US">
                <a:solidFill>
                  <a:srgbClr val="FF0000"/>
                </a:solidFill>
              </a:rPr>
              <a:t>task relationships</a:t>
            </a:r>
            <a:endParaRPr lang="en-US" altLang="en-US"/>
          </a:p>
          <a:p>
            <a:pPr lvl="1"/>
            <a:r>
              <a:rPr lang="en-US" altLang="en-US"/>
              <a:t>Select </a:t>
            </a:r>
            <a:r>
              <a:rPr lang="en-US" altLang="en-US">
                <a:solidFill>
                  <a:srgbClr val="FF0000"/>
                </a:solidFill>
              </a:rPr>
              <a:t>scheduling method</a:t>
            </a:r>
            <a:r>
              <a:rPr lang="en-US" altLang="en-US"/>
              <a:t> to review project reports, such as Gantt or PERT chart.</a:t>
            </a:r>
          </a:p>
          <a:p>
            <a:pPr lvl="1">
              <a:buFont typeface="Wingdings" panose="05000000000000000000" pitchFamily="2" charset="2"/>
              <a:buNone/>
            </a:pPr>
            <a:endParaRPr lang="en-US"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p:txBody>
          <a:bodyPr/>
          <a:lstStyle/>
          <a:p>
            <a:r>
              <a:rPr lang="en-US" altLang="en-US"/>
              <a:t>Pine Valley Furniture (PVF)</a:t>
            </a:r>
          </a:p>
        </p:txBody>
      </p:sp>
      <p:sp>
        <p:nvSpPr>
          <p:cNvPr id="190467" name="Rectangle 3" descr="Rectangle: Click to edit Master text styles&#10;Second level&#10;Third level&#10;Fourth level&#10;Fifth level"/>
          <p:cNvSpPr>
            <a:spLocks noGrp="1" noChangeArrowheads="1"/>
          </p:cNvSpPr>
          <p:nvPr>
            <p:ph idx="1"/>
          </p:nvPr>
        </p:nvSpPr>
        <p:spPr>
          <a:xfrm>
            <a:off x="838200" y="1524000"/>
            <a:ext cx="7772400" cy="4724400"/>
          </a:xfrm>
        </p:spPr>
        <p:txBody>
          <a:bodyPr>
            <a:normAutofit fontScale="85000" lnSpcReduction="10000"/>
          </a:bodyPr>
          <a:lstStyle/>
          <a:p>
            <a:pPr>
              <a:lnSpc>
                <a:spcPct val="80000"/>
              </a:lnSpc>
            </a:pPr>
            <a:endParaRPr lang="en-US" altLang="en-US" sz="800"/>
          </a:p>
          <a:p>
            <a:pPr>
              <a:lnSpc>
                <a:spcPct val="80000"/>
              </a:lnSpc>
              <a:spcAft>
                <a:spcPct val="50000"/>
              </a:spcAft>
            </a:pPr>
            <a:r>
              <a:rPr lang="en-US" altLang="cs-CZ" sz="1800"/>
              <a:t>Manufactures high-quality wood furniture</a:t>
            </a:r>
          </a:p>
          <a:p>
            <a:pPr>
              <a:lnSpc>
                <a:spcPct val="80000"/>
              </a:lnSpc>
              <a:spcAft>
                <a:spcPct val="50000"/>
              </a:spcAft>
            </a:pPr>
            <a:r>
              <a:rPr lang="en-US" altLang="cs-CZ" sz="1800"/>
              <a:t>Distributes to retail stores within the U.S.</a:t>
            </a:r>
          </a:p>
          <a:p>
            <a:pPr>
              <a:lnSpc>
                <a:spcPct val="80000"/>
              </a:lnSpc>
              <a:spcAft>
                <a:spcPct val="50000"/>
              </a:spcAft>
            </a:pPr>
            <a:r>
              <a:rPr lang="en-US" altLang="cs-CZ" sz="1800"/>
              <a:t>Started in the early 1980s and expanded by 1984 doubling sale volume</a:t>
            </a:r>
          </a:p>
          <a:p>
            <a:pPr>
              <a:lnSpc>
                <a:spcPct val="80000"/>
              </a:lnSpc>
              <a:spcAft>
                <a:spcPct val="50000"/>
              </a:spcAft>
            </a:pPr>
            <a:r>
              <a:rPr lang="en-US" altLang="cs-CZ" sz="1800"/>
              <a:t>By 1990, Pine Valley Furniture had become a complex company, employing over 50 persons</a:t>
            </a:r>
            <a:endParaRPr lang="en-US" altLang="en-US" sz="1800"/>
          </a:p>
          <a:p>
            <a:pPr>
              <a:lnSpc>
                <a:spcPct val="80000"/>
              </a:lnSpc>
              <a:spcAft>
                <a:spcPct val="50000"/>
              </a:spcAft>
            </a:pPr>
            <a:r>
              <a:rPr lang="en-US" altLang="cs-CZ" sz="1800"/>
              <a:t>Company organized into functional areas:</a:t>
            </a:r>
          </a:p>
          <a:p>
            <a:pPr lvl="1">
              <a:lnSpc>
                <a:spcPct val="80000"/>
              </a:lnSpc>
              <a:spcAft>
                <a:spcPct val="50000"/>
              </a:spcAft>
            </a:pPr>
            <a:r>
              <a:rPr lang="en-US" altLang="cs-CZ" sz="1800"/>
              <a:t>Sales</a:t>
            </a:r>
          </a:p>
          <a:p>
            <a:pPr lvl="1">
              <a:lnSpc>
                <a:spcPct val="80000"/>
              </a:lnSpc>
              <a:spcAft>
                <a:spcPct val="50000"/>
              </a:spcAft>
            </a:pPr>
            <a:r>
              <a:rPr lang="en-US" altLang="cs-CZ" sz="1800"/>
              <a:t>Manufacturing</a:t>
            </a:r>
          </a:p>
          <a:p>
            <a:pPr lvl="1">
              <a:lnSpc>
                <a:spcPct val="80000"/>
              </a:lnSpc>
              <a:spcAft>
                <a:spcPct val="50000"/>
              </a:spcAft>
            </a:pPr>
            <a:r>
              <a:rPr lang="en-US" altLang="cs-CZ" sz="1800"/>
              <a:t>Orders</a:t>
            </a:r>
          </a:p>
          <a:p>
            <a:pPr lvl="1">
              <a:lnSpc>
                <a:spcPct val="80000"/>
              </a:lnSpc>
              <a:spcAft>
                <a:spcPct val="50000"/>
              </a:spcAft>
            </a:pPr>
            <a:r>
              <a:rPr lang="en-US" altLang="cs-CZ" sz="1800"/>
              <a:t>Accounting</a:t>
            </a:r>
          </a:p>
          <a:p>
            <a:pPr lvl="1">
              <a:lnSpc>
                <a:spcPct val="80000"/>
              </a:lnSpc>
              <a:spcAft>
                <a:spcPct val="50000"/>
              </a:spcAft>
            </a:pPr>
            <a:r>
              <a:rPr lang="en-US" altLang="cs-CZ" sz="1800"/>
              <a:t>Purchasing</a:t>
            </a:r>
          </a:p>
          <a:p>
            <a:pPr>
              <a:lnSpc>
                <a:spcPct val="80000"/>
              </a:lnSpc>
              <a:spcAft>
                <a:spcPct val="50000"/>
              </a:spcAft>
            </a:pPr>
            <a:r>
              <a:rPr lang="en-US" altLang="cs-CZ" sz="1800"/>
              <a:t>Established manual information systems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p:txBody>
          <a:bodyPr/>
          <a:lstStyle/>
          <a:p>
            <a:r>
              <a:rPr lang="en-US" altLang="cs-CZ"/>
              <a:t>PVF</a:t>
            </a:r>
          </a:p>
        </p:txBody>
      </p:sp>
      <p:sp>
        <p:nvSpPr>
          <p:cNvPr id="244739" name="Rectangle 3" descr="Rectangle: Click to edit Master text styles&#10;Second level&#10;Third level&#10;Fourth level&#10;Fifth level"/>
          <p:cNvSpPr>
            <a:spLocks noGrp="1" noChangeArrowheads="1"/>
          </p:cNvSpPr>
          <p:nvPr>
            <p:ph idx="1"/>
          </p:nvPr>
        </p:nvSpPr>
        <p:spPr/>
        <p:txBody>
          <a:bodyPr>
            <a:normAutofit fontScale="85000" lnSpcReduction="10000"/>
          </a:bodyPr>
          <a:lstStyle/>
          <a:p>
            <a:pPr>
              <a:lnSpc>
                <a:spcPct val="80000"/>
              </a:lnSpc>
              <a:spcAft>
                <a:spcPct val="50000"/>
              </a:spcAft>
            </a:pPr>
            <a:r>
              <a:rPr lang="en-US" altLang="cs-CZ" sz="2000"/>
              <a:t>PVF installed a network server to automate invoicing, accounts receivable, and inventory control applications.</a:t>
            </a:r>
          </a:p>
          <a:p>
            <a:pPr>
              <a:lnSpc>
                <a:spcPct val="80000"/>
              </a:lnSpc>
              <a:spcAft>
                <a:spcPct val="50000"/>
              </a:spcAft>
            </a:pPr>
            <a:r>
              <a:rPr lang="en-US" altLang="cs-CZ" sz="2000"/>
              <a:t>In the late 1990s, PVF upgraded the network server and implemented a centralized database management system.</a:t>
            </a:r>
          </a:p>
          <a:p>
            <a:pPr>
              <a:lnSpc>
                <a:spcPct val="80000"/>
              </a:lnSpc>
              <a:spcAft>
                <a:spcPct val="50000"/>
              </a:spcAft>
            </a:pPr>
            <a:r>
              <a:rPr lang="en-US" altLang="cs-CZ" sz="2000"/>
              <a:t>PVF decided to develop its application software in-house.</a:t>
            </a:r>
          </a:p>
          <a:p>
            <a:pPr>
              <a:lnSpc>
                <a:spcPct val="80000"/>
              </a:lnSpc>
              <a:spcAft>
                <a:spcPct val="50000"/>
              </a:spcAft>
            </a:pPr>
            <a:r>
              <a:rPr lang="en-US" altLang="cs-CZ" sz="2000"/>
              <a:t>PVF hired staff and bought computer software and hardware.</a:t>
            </a:r>
          </a:p>
          <a:p>
            <a:pPr>
              <a:lnSpc>
                <a:spcPct val="80000"/>
              </a:lnSpc>
              <a:spcAft>
                <a:spcPct val="50000"/>
              </a:spcAft>
            </a:pPr>
            <a:r>
              <a:rPr lang="en-US" altLang="cs-CZ" sz="2000"/>
              <a:t>The new information system will take into account  market conditions, the Internet, and WWW.</a:t>
            </a:r>
          </a:p>
          <a:p>
            <a:pPr>
              <a:lnSpc>
                <a:spcPct val="80000"/>
              </a:lnSpc>
              <a:spcAft>
                <a:spcPct val="50000"/>
              </a:spcAft>
            </a:pPr>
            <a:r>
              <a:rPr lang="en-US" altLang="cs-CZ" sz="2000"/>
              <a:t>The Project Manager plays the key role in developing the new information system</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p:txBody>
          <a:bodyPr/>
          <a:lstStyle/>
          <a:p>
            <a:r>
              <a:rPr lang="en-US" altLang="en-US"/>
              <a:t>Managing the Information Systems Project</a:t>
            </a:r>
          </a:p>
        </p:txBody>
      </p:sp>
      <p:sp>
        <p:nvSpPr>
          <p:cNvPr id="191491" name="Rectangle 3" descr="Rectangle: Click to edit Master text styles&#10;Second level&#10;Third level&#10;Fourth level&#10;Fifth level"/>
          <p:cNvSpPr>
            <a:spLocks noGrp="1" noChangeArrowheads="1"/>
          </p:cNvSpPr>
          <p:nvPr>
            <p:ph idx="1"/>
          </p:nvPr>
        </p:nvSpPr>
        <p:spPr/>
        <p:txBody>
          <a:bodyPr/>
          <a:lstStyle/>
          <a:p>
            <a:r>
              <a:rPr lang="en-US" altLang="en-US"/>
              <a:t>Focus of project management</a:t>
            </a:r>
          </a:p>
          <a:p>
            <a:pPr lvl="1"/>
            <a:r>
              <a:rPr lang="en-US" altLang="en-US"/>
              <a:t>To ensure that information system projects meet customer expectations</a:t>
            </a:r>
          </a:p>
          <a:p>
            <a:pPr lvl="2"/>
            <a:r>
              <a:rPr lang="en-US" altLang="en-US"/>
              <a:t>Delivered in a timely manner</a:t>
            </a:r>
          </a:p>
          <a:p>
            <a:pPr lvl="2"/>
            <a:r>
              <a:rPr lang="en-US" altLang="en-US"/>
              <a:t>Meet time constraints and requirements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6" name="Rectangle 4"/>
          <p:cNvSpPr>
            <a:spLocks noGrp="1" noChangeArrowheads="1"/>
          </p:cNvSpPr>
          <p:nvPr>
            <p:ph type="title"/>
          </p:nvPr>
        </p:nvSpPr>
        <p:spPr/>
        <p:txBody>
          <a:bodyPr/>
          <a:lstStyle/>
          <a:p>
            <a:r>
              <a:rPr lang="en-US" altLang="en-US"/>
              <a:t>Managing the Information Systems Project</a:t>
            </a:r>
          </a:p>
        </p:txBody>
      </p:sp>
      <p:sp>
        <p:nvSpPr>
          <p:cNvPr id="192514" name="Rectangle 2" descr="Rectangle: Click to edit Master text styles&#10;Second level&#10;Third level&#10;Fourth level&#10;Fifth level"/>
          <p:cNvSpPr>
            <a:spLocks noGrp="1" noChangeArrowheads="1"/>
          </p:cNvSpPr>
          <p:nvPr>
            <p:ph idx="1"/>
          </p:nvPr>
        </p:nvSpPr>
        <p:spPr/>
        <p:txBody>
          <a:bodyPr/>
          <a:lstStyle/>
          <a:p>
            <a:r>
              <a:rPr lang="en-US" altLang="en-US"/>
              <a:t>Project Manager</a:t>
            </a:r>
          </a:p>
          <a:p>
            <a:pPr lvl="1"/>
            <a:r>
              <a:rPr lang="en-US" altLang="en-US"/>
              <a:t>Systems Analyst responsible for:</a:t>
            </a:r>
          </a:p>
          <a:p>
            <a:pPr lvl="2"/>
            <a:r>
              <a:rPr lang="en-US" altLang="en-US">
                <a:solidFill>
                  <a:srgbClr val="FF0000"/>
                </a:solidFill>
              </a:rPr>
              <a:t>Project initiation (</a:t>
            </a:r>
            <a:r>
              <a:rPr lang="en-US" altLang="en-US">
                <a:solidFill>
                  <a:schemeClr val="hlink"/>
                </a:solidFill>
              </a:rPr>
              <a:t>SSR is created</a:t>
            </a:r>
            <a:r>
              <a:rPr lang="en-US" altLang="en-US">
                <a:solidFill>
                  <a:srgbClr val="FF0000"/>
                </a:solidFill>
              </a:rPr>
              <a:t>)</a:t>
            </a:r>
          </a:p>
          <a:p>
            <a:pPr lvl="3"/>
            <a:r>
              <a:rPr lang="en-US" altLang="en-US">
                <a:solidFill>
                  <a:schemeClr val="hlink"/>
                </a:solidFill>
              </a:rPr>
              <a:t>user observed the problem</a:t>
            </a:r>
            <a:endParaRPr lang="en-US" altLang="en-US">
              <a:solidFill>
                <a:srgbClr val="FF0000"/>
              </a:solidFill>
            </a:endParaRPr>
          </a:p>
          <a:p>
            <a:pPr lvl="3"/>
            <a:r>
              <a:rPr lang="en-US" altLang="en-US">
                <a:solidFill>
                  <a:schemeClr val="hlink"/>
                </a:solidFill>
              </a:rPr>
              <a:t>User contact the IS group</a:t>
            </a:r>
          </a:p>
          <a:p>
            <a:pPr lvl="3"/>
            <a:r>
              <a:rPr lang="en-US" altLang="en-US">
                <a:solidFill>
                  <a:schemeClr val="hlink"/>
                </a:solidFill>
              </a:rPr>
              <a:t>SSR was reviewed</a:t>
            </a:r>
          </a:p>
          <a:p>
            <a:pPr lvl="3"/>
            <a:r>
              <a:rPr lang="en-US" altLang="en-US">
                <a:solidFill>
                  <a:schemeClr val="hlink"/>
                </a:solidFill>
              </a:rPr>
              <a:t>Steering committee was assigned</a:t>
            </a:r>
          </a:p>
          <a:p>
            <a:pPr lvl="3"/>
            <a:r>
              <a:rPr lang="en-US" altLang="en-US">
                <a:solidFill>
                  <a:schemeClr val="hlink"/>
                </a:solidFill>
              </a:rPr>
              <a:t>Detailed project plan was developed.</a:t>
            </a:r>
          </a:p>
          <a:p>
            <a:pPr lvl="2"/>
            <a:r>
              <a:rPr lang="en-US" altLang="en-US">
                <a:solidFill>
                  <a:srgbClr val="FF0000"/>
                </a:solidFill>
              </a:rPr>
              <a:t>Planning</a:t>
            </a:r>
          </a:p>
          <a:p>
            <a:pPr lvl="2"/>
            <a:r>
              <a:rPr lang="en-US" altLang="en-US">
                <a:solidFill>
                  <a:srgbClr val="FF0000"/>
                </a:solidFill>
              </a:rPr>
              <a:t>Execution</a:t>
            </a:r>
          </a:p>
          <a:p>
            <a:pPr lvl="2"/>
            <a:r>
              <a:rPr lang="en-US" altLang="en-US">
                <a:solidFill>
                  <a:srgbClr val="FF0000"/>
                </a:solidFill>
              </a:rPr>
              <a:t>Closing down</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p:txBody>
          <a:bodyPr/>
          <a:lstStyle/>
          <a:p>
            <a:r>
              <a:rPr lang="en-US" altLang="en-US"/>
              <a:t>Managing the Information Systems Project</a:t>
            </a:r>
          </a:p>
        </p:txBody>
      </p:sp>
      <p:sp>
        <p:nvSpPr>
          <p:cNvPr id="212995" name="Rectangle 3" descr="Rectangle: Click to edit Master text styles&#10;Second level&#10;Third level&#10;Fourth level&#10;Fifth level"/>
          <p:cNvSpPr>
            <a:spLocks noGrp="1" noChangeArrowheads="1"/>
          </p:cNvSpPr>
          <p:nvPr>
            <p:ph idx="1"/>
          </p:nvPr>
        </p:nvSpPr>
        <p:spPr>
          <a:xfrm>
            <a:off x="838200" y="1600200"/>
            <a:ext cx="7772400" cy="4419600"/>
          </a:xfrm>
        </p:spPr>
        <p:txBody>
          <a:bodyPr>
            <a:normAutofit fontScale="92500" lnSpcReduction="20000"/>
          </a:bodyPr>
          <a:lstStyle/>
          <a:p>
            <a:r>
              <a:rPr lang="en-US" altLang="en-US" sz="2800">
                <a:solidFill>
                  <a:srgbClr val="FF0000"/>
                </a:solidFill>
              </a:rPr>
              <a:t>Project Manager</a:t>
            </a:r>
            <a:r>
              <a:rPr lang="en-US" altLang="en-US" sz="2800"/>
              <a:t> is a system analyst with a diverse set of skills such as:</a:t>
            </a:r>
          </a:p>
          <a:p>
            <a:pPr lvl="2"/>
            <a:r>
              <a:rPr lang="en-US" altLang="en-US" sz="2000"/>
              <a:t>Management</a:t>
            </a:r>
          </a:p>
          <a:p>
            <a:pPr lvl="2"/>
            <a:r>
              <a:rPr lang="en-US" altLang="en-US" sz="2000"/>
              <a:t>Leadership</a:t>
            </a:r>
          </a:p>
          <a:p>
            <a:pPr lvl="2"/>
            <a:r>
              <a:rPr lang="en-US" altLang="en-US" sz="2000"/>
              <a:t>Technical</a:t>
            </a:r>
          </a:p>
          <a:p>
            <a:pPr lvl="2"/>
            <a:r>
              <a:rPr lang="en-US" altLang="en-US" sz="2000"/>
              <a:t>Problem solving</a:t>
            </a:r>
          </a:p>
          <a:p>
            <a:pPr lvl="2"/>
            <a:r>
              <a:rPr lang="en-US" altLang="en-US" sz="2000"/>
              <a:t>Conflict management</a:t>
            </a:r>
          </a:p>
          <a:p>
            <a:pPr lvl="2"/>
            <a:r>
              <a:rPr lang="en-US" altLang="en-US" sz="2000"/>
              <a:t>Customer relations</a:t>
            </a:r>
          </a:p>
          <a:p>
            <a:pPr lvl="2"/>
            <a:r>
              <a:rPr lang="en-US" altLang="en-US" sz="2000"/>
              <a:t>Team management</a:t>
            </a:r>
          </a:p>
          <a:p>
            <a:pPr lvl="2"/>
            <a:r>
              <a:rPr lang="en-US" altLang="en-US" sz="2000"/>
              <a:t>Risk and change management</a:t>
            </a:r>
          </a:p>
          <a:p>
            <a:pPr>
              <a:buFont typeface="Wingdings" panose="05000000000000000000" pitchFamily="2" charset="2"/>
              <a:buNone/>
            </a:pPr>
            <a:r>
              <a:rPr lang="en-US" altLang="en-US" sz="2800"/>
              <a:t>	</a:t>
            </a:r>
            <a:r>
              <a:rPr lang="en-US" altLang="ar-SA" sz="2800"/>
              <a:t>whose responsible for </a:t>
            </a:r>
            <a:r>
              <a:rPr lang="en-US" altLang="ar-SA" sz="2800">
                <a:solidFill>
                  <a:srgbClr val="CC00CC"/>
                </a:solidFill>
              </a:rPr>
              <a:t>initiating, planning, executing and closing down</a:t>
            </a:r>
            <a:r>
              <a:rPr lang="en-US" altLang="ar-SA" sz="2800"/>
              <a:t> a project.</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normAutofit fontScale="90000"/>
          </a:bodyPr>
          <a:lstStyle/>
          <a:p>
            <a:r>
              <a:rPr lang="en-US" altLang="en-US" sz="4000"/>
              <a:t>Managing the Information Systems Project</a:t>
            </a:r>
            <a:endParaRPr lang="en-US" altLang="cs-CZ" sz="4000"/>
          </a:p>
        </p:txBody>
      </p:sp>
      <p:sp>
        <p:nvSpPr>
          <p:cNvPr id="242691" name="Rectangle 3" descr="Rectangle: Click to edit Master text styles&#10;Second level&#10;Third level&#10;Fourth level&#10;Fifth level"/>
          <p:cNvSpPr>
            <a:spLocks noGrp="1" noChangeArrowheads="1"/>
          </p:cNvSpPr>
          <p:nvPr>
            <p:ph idx="1"/>
          </p:nvPr>
        </p:nvSpPr>
        <p:spPr/>
        <p:txBody>
          <a:bodyPr>
            <a:normAutofit fontScale="92500" lnSpcReduction="20000"/>
          </a:bodyPr>
          <a:lstStyle/>
          <a:p>
            <a:pPr>
              <a:lnSpc>
                <a:spcPct val="80000"/>
              </a:lnSpc>
            </a:pPr>
            <a:r>
              <a:rPr lang="en-US" altLang="en-US" sz="2800">
                <a:solidFill>
                  <a:srgbClr val="FF0000"/>
                </a:solidFill>
              </a:rPr>
              <a:t>Project </a:t>
            </a:r>
            <a:r>
              <a:rPr lang="en-US" altLang="en-US" sz="2800"/>
              <a:t>is a planned undertaking of related activities to reach an objective that has a beginning and end.</a:t>
            </a:r>
          </a:p>
          <a:p>
            <a:pPr>
              <a:lnSpc>
                <a:spcPct val="80000"/>
              </a:lnSpc>
            </a:pPr>
            <a:r>
              <a:rPr lang="en-US" altLang="en-US" sz="2800">
                <a:solidFill>
                  <a:srgbClr val="FF0000"/>
                </a:solidFill>
              </a:rPr>
              <a:t>Deliverable</a:t>
            </a:r>
            <a:r>
              <a:rPr lang="en-US" altLang="en-US" sz="2800"/>
              <a:t> is an end product of an SDLC phase.</a:t>
            </a:r>
          </a:p>
          <a:p>
            <a:pPr>
              <a:lnSpc>
                <a:spcPct val="80000"/>
              </a:lnSpc>
            </a:pPr>
            <a:r>
              <a:rPr lang="en-US" altLang="en-US" sz="2800">
                <a:solidFill>
                  <a:srgbClr val="FF0000"/>
                </a:solidFill>
              </a:rPr>
              <a:t>Feasibility Study</a:t>
            </a:r>
            <a:r>
              <a:rPr lang="en-US" altLang="en-US" sz="2800"/>
              <a:t>, is a study that determine if the proposed system make sense for the organization from an economic and operational standpoint.</a:t>
            </a:r>
          </a:p>
          <a:p>
            <a:pPr>
              <a:lnSpc>
                <a:spcPct val="80000"/>
              </a:lnSpc>
            </a:pPr>
            <a:endParaRPr lang="en-US" altLang="en-US" sz="2800"/>
          </a:p>
          <a:p>
            <a:pPr lvl="2">
              <a:lnSpc>
                <a:spcPct val="80000"/>
              </a:lnSpc>
              <a:buFont typeface="Wingdings" panose="05000000000000000000" pitchFamily="2" charset="2"/>
              <a:buNone/>
            </a:pPr>
            <a:r>
              <a:rPr lang="en-US" altLang="en-US" sz="2000"/>
              <a:t>   </a:t>
            </a:r>
            <a:endParaRPr lang="en-US" altLang="cs-CZ" sz="20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Stébla">
  <a:themeElements>
    <a:clrScheme name="Stébla">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Stébl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tébl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Motiv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1599</TotalTime>
  <Words>1645</Words>
  <Application>Microsoft Office PowerPoint</Application>
  <PresentationFormat>Předvádění na obrazovce (4:3)</PresentationFormat>
  <Paragraphs>244</Paragraphs>
  <Slides>32</Slides>
  <Notes>23</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32</vt:i4>
      </vt:variant>
    </vt:vector>
  </HeadingPairs>
  <TitlesOfParts>
    <vt:vector size="39" baseType="lpstr">
      <vt:lpstr>Arial</vt:lpstr>
      <vt:lpstr>Times New Roman (Arabic)</vt:lpstr>
      <vt:lpstr>Tahoma</vt:lpstr>
      <vt:lpstr>Wingdings</vt:lpstr>
      <vt:lpstr>Times New Roman</vt:lpstr>
      <vt:lpstr>Geneva</vt:lpstr>
      <vt:lpstr>Stébla</vt:lpstr>
      <vt:lpstr>Systems Analysis and Design   </vt:lpstr>
      <vt:lpstr>Learning Objectives</vt:lpstr>
      <vt:lpstr>Figure 3-1 Three computer applications at Pine Valley Furniture: Order Filling, Invoicing, and Payroll  </vt:lpstr>
      <vt:lpstr>Pine Valley Furniture (PVF)</vt:lpstr>
      <vt:lpstr>PVF</vt:lpstr>
      <vt:lpstr>Managing the Information Systems Project</vt:lpstr>
      <vt:lpstr>Managing the Information Systems Project</vt:lpstr>
      <vt:lpstr>Managing the Information Systems Project</vt:lpstr>
      <vt:lpstr>Managing the Information Systems Project</vt:lpstr>
      <vt:lpstr>Project Management Process</vt:lpstr>
      <vt:lpstr>Project Management Activities</vt:lpstr>
      <vt:lpstr>Initiating the Project</vt:lpstr>
      <vt:lpstr>Project Workbook</vt:lpstr>
      <vt:lpstr>Project charter</vt:lpstr>
      <vt:lpstr>Planning the Project</vt:lpstr>
      <vt:lpstr>Activities of Planning the Project</vt:lpstr>
      <vt:lpstr>Activities of Planning the Project continues</vt:lpstr>
      <vt:lpstr>Activities of Planning the Project continues</vt:lpstr>
      <vt:lpstr>Activities of Planning the Project continues</vt:lpstr>
      <vt:lpstr>Planning the project</vt:lpstr>
      <vt:lpstr>Activities of Executing the Project</vt:lpstr>
      <vt:lpstr>Activities of Executing the Project continues</vt:lpstr>
      <vt:lpstr>Activities of Closing Down the Project</vt:lpstr>
      <vt:lpstr>Activities of Closing Down the Project continues</vt:lpstr>
      <vt:lpstr>Representing and Scheduling Project Plans</vt:lpstr>
      <vt:lpstr>Calculating Expected Time Durations using PERT</vt:lpstr>
      <vt:lpstr>Figure 3-16 Graphical diagrams that depict project plans  (a) A Gantt Chart  (b) A PERT chart</vt:lpstr>
      <vt:lpstr>Comparison of Gantt and PERT Charts</vt:lpstr>
      <vt:lpstr>Gantt and PERT Charts for Pine Valley Furniture</vt:lpstr>
      <vt:lpstr>Gantt and PERT Charts for Pine Valley Furniture</vt:lpstr>
      <vt:lpstr>Prezentace aplikace PowerPoint</vt:lpstr>
      <vt:lpstr>Why Using Project Management Software</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  Systems Analysis and Design  Joey F. George  Jeffrey A. Hoffer  Joseph S. Valacich</dc:title>
  <dc:creator>John Russo</dc:creator>
  <cp:lastModifiedBy>Beránek Ladislav doc. Ing. CSc.</cp:lastModifiedBy>
  <cp:revision>75</cp:revision>
  <cp:lastPrinted>2009-04-22T19:24:48Z</cp:lastPrinted>
  <dcterms:created xsi:type="dcterms:W3CDTF">2000-04-11T00:26:26Z</dcterms:created>
  <dcterms:modified xsi:type="dcterms:W3CDTF">2020-03-30T07:35:53Z</dcterms:modified>
</cp:coreProperties>
</file>