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17"/>
  </p:notesMasterIdLst>
  <p:sldIdLst>
    <p:sldId id="282" r:id="rId2"/>
    <p:sldId id="257" r:id="rId3"/>
    <p:sldId id="258" r:id="rId4"/>
    <p:sldId id="267" r:id="rId5"/>
    <p:sldId id="268" r:id="rId6"/>
    <p:sldId id="281" r:id="rId7"/>
    <p:sldId id="269" r:id="rId8"/>
    <p:sldId id="270" r:id="rId9"/>
    <p:sldId id="271" r:id="rId10"/>
    <p:sldId id="272" r:id="rId11"/>
    <p:sldId id="274" r:id="rId12"/>
    <p:sldId id="279" r:id="rId13"/>
    <p:sldId id="280" r:id="rId14"/>
    <p:sldId id="273" r:id="rId15"/>
    <p:sldId id="275" r:id="rId16"/>
  </p:sldIdLst>
  <p:sldSz cx="10693400" cy="7561263"/>
  <p:notesSz cx="6797675" cy="9926638"/>
  <p:defaultTextStyle>
    <a:defPPr>
      <a:defRPr lang="cs-CZ"/>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19" autoAdjust="0"/>
    <p:restoredTop sz="94660"/>
  </p:normalViewPr>
  <p:slideViewPr>
    <p:cSldViewPr snapToGrid="0">
      <p:cViewPr varScale="1">
        <p:scale>
          <a:sx n="109" d="100"/>
          <a:sy n="109" d="100"/>
        </p:scale>
        <p:origin x="1620" y="120"/>
      </p:cViewPr>
      <p:guideLst>
        <p:guide orient="horz" pos="2381"/>
        <p:guide pos="336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F7719-2B47-407F-9C85-D010B5446354}" type="doc">
      <dgm:prSet loTypeId="urn:microsoft.com/office/officeart/2005/8/layout/process1" loCatId="process" qsTypeId="urn:microsoft.com/office/officeart/2005/8/quickstyle/3d2" qsCatId="3D" csTypeId="urn:microsoft.com/office/officeart/2005/8/colors/accent1_2" csCatId="accent1" phldr="1"/>
      <dgm:spPr/>
    </dgm:pt>
    <dgm:pt modelId="{D8A676FB-73A0-4A16-90BF-B5092D75E680}">
      <dgm:prSet phldrT="[Text]"/>
      <dgm:spPr/>
      <dgm:t>
        <a:bodyPr/>
        <a:lstStyle/>
        <a:p>
          <a:r>
            <a:rPr lang="cs-CZ" b="1" dirty="0" err="1" smtClean="0"/>
            <a:t>Date</a:t>
          </a:r>
          <a:r>
            <a:rPr lang="cs-CZ" dirty="0" smtClean="0"/>
            <a:t>: 1982</a:t>
          </a:r>
          <a:endParaRPr lang="cs-CZ" dirty="0"/>
        </a:p>
      </dgm:t>
    </dgm:pt>
    <dgm:pt modelId="{B78AC22A-C577-46A5-B4AD-D99CC4AFDD56}" type="parTrans" cxnId="{5E49491C-CD84-463B-B8E6-4A27C0B279B2}">
      <dgm:prSet/>
      <dgm:spPr/>
      <dgm:t>
        <a:bodyPr/>
        <a:lstStyle/>
        <a:p>
          <a:endParaRPr lang="cs-CZ"/>
        </a:p>
      </dgm:t>
    </dgm:pt>
    <dgm:pt modelId="{EABA95A6-962E-476F-870B-FDC59AE8DF3A}" type="sibTrans" cxnId="{5E49491C-CD84-463B-B8E6-4A27C0B279B2}">
      <dgm:prSet/>
      <dgm:spPr/>
      <dgm:t>
        <a:bodyPr/>
        <a:lstStyle/>
        <a:p>
          <a:endParaRPr lang="cs-CZ"/>
        </a:p>
      </dgm:t>
    </dgm:pt>
    <dgm:pt modelId="{187632AE-6987-414A-83AC-60046F99AD3B}">
      <dgm:prSet phldrT="[Text]"/>
      <dgm:spPr/>
      <dgm:t>
        <a:bodyPr/>
        <a:lstStyle/>
        <a:p>
          <a:pPr marL="0" marR="0" indent="0" defTabSz="800100" eaLnBrk="1" fontAlgn="auto" latinLnBrk="0" hangingPunct="1">
            <a:lnSpc>
              <a:spcPct val="90000"/>
            </a:lnSpc>
            <a:spcBef>
              <a:spcPct val="0"/>
            </a:spcBef>
            <a:spcAft>
              <a:spcPct val="35000"/>
            </a:spcAft>
            <a:buClrTx/>
            <a:buSzTx/>
            <a:buFontTx/>
            <a:buNone/>
            <a:tabLst/>
            <a:defRPr/>
          </a:pPr>
          <a:r>
            <a:rPr lang="cs-CZ" b="1" dirty="0" err="1" smtClean="0"/>
            <a:t>Name</a:t>
          </a:r>
          <a:r>
            <a:rPr lang="cs-CZ" b="1" dirty="0" smtClean="0"/>
            <a:t> </a:t>
          </a:r>
          <a:r>
            <a:rPr lang="cs-CZ" b="1" dirty="0" err="1" smtClean="0"/>
            <a:t>of</a:t>
          </a:r>
          <a:r>
            <a:rPr lang="cs-CZ" b="1" dirty="0" smtClean="0"/>
            <a:t> </a:t>
          </a:r>
          <a:r>
            <a:rPr lang="cs-CZ" b="1" dirty="0" err="1" smtClean="0"/>
            <a:t>the</a:t>
          </a:r>
          <a:r>
            <a:rPr lang="cs-CZ" b="1" dirty="0" smtClean="0"/>
            <a:t> </a:t>
          </a:r>
          <a:r>
            <a:rPr lang="cs-CZ" b="1" dirty="0" err="1" smtClean="0"/>
            <a:t>publiccation</a:t>
          </a:r>
          <a:r>
            <a:rPr lang="cs-CZ" dirty="0" smtClean="0"/>
            <a:t>:  </a:t>
          </a:r>
          <a:r>
            <a:rPr lang="en-GB" dirty="0" smtClean="0"/>
            <a:t>“</a:t>
          </a:r>
          <a:r>
            <a:rPr lang="en-GB" i="1" dirty="0" smtClean="0"/>
            <a:t>Time to build and aggregate fluctuations</a:t>
          </a:r>
          <a:r>
            <a:rPr lang="en-GB" dirty="0" smtClean="0"/>
            <a:t>“ </a:t>
          </a:r>
          <a:endParaRPr lang="cs-CZ" dirty="0" smtClean="0"/>
        </a:p>
        <a:p>
          <a:pPr defTabSz="800100">
            <a:lnSpc>
              <a:spcPct val="90000"/>
            </a:lnSpc>
            <a:spcBef>
              <a:spcPct val="0"/>
            </a:spcBef>
            <a:spcAft>
              <a:spcPct val="35000"/>
            </a:spcAft>
          </a:pPr>
          <a:endParaRPr lang="cs-CZ" dirty="0"/>
        </a:p>
      </dgm:t>
    </dgm:pt>
    <dgm:pt modelId="{74824014-97E9-41F3-BA17-BACF692A3F3F}" type="parTrans" cxnId="{4D77CC8B-AA5C-4D7E-8346-64292620021C}">
      <dgm:prSet/>
      <dgm:spPr/>
      <dgm:t>
        <a:bodyPr/>
        <a:lstStyle/>
        <a:p>
          <a:endParaRPr lang="cs-CZ"/>
        </a:p>
      </dgm:t>
    </dgm:pt>
    <dgm:pt modelId="{7268D189-6269-418B-9360-FA1C7D5A67AF}" type="sibTrans" cxnId="{4D77CC8B-AA5C-4D7E-8346-64292620021C}">
      <dgm:prSet/>
      <dgm:spPr/>
      <dgm:t>
        <a:bodyPr/>
        <a:lstStyle/>
        <a:p>
          <a:endParaRPr lang="cs-CZ"/>
        </a:p>
      </dgm:t>
    </dgm:pt>
    <dgm:pt modelId="{4B2DECA0-B3E3-47D4-B0D6-FDE42400FE57}">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cs-CZ" dirty="0" smtClean="0"/>
            <a:t>D</a:t>
          </a:r>
          <a:r>
            <a:rPr lang="en-GB" dirty="0" err="1" smtClean="0"/>
            <a:t>escription</a:t>
          </a:r>
          <a:r>
            <a:rPr lang="en-GB" dirty="0" smtClean="0"/>
            <a:t> of how a numerical stochastic general equilibrium model of the post-war U.S. economy can be build.</a:t>
          </a:r>
          <a:endParaRPr lang="cs-CZ" dirty="0" smtClean="0"/>
        </a:p>
        <a:p>
          <a:pPr defTabSz="711200">
            <a:lnSpc>
              <a:spcPct val="90000"/>
            </a:lnSpc>
            <a:spcBef>
              <a:spcPct val="0"/>
            </a:spcBef>
            <a:spcAft>
              <a:spcPct val="35000"/>
            </a:spcAft>
          </a:pPr>
          <a:endParaRPr lang="cs-CZ" dirty="0"/>
        </a:p>
      </dgm:t>
    </dgm:pt>
    <dgm:pt modelId="{6B348E81-A749-44FB-AF02-FB2A0454078C}" type="parTrans" cxnId="{BE56A501-23A9-4340-AA63-78057C698D21}">
      <dgm:prSet/>
      <dgm:spPr/>
      <dgm:t>
        <a:bodyPr/>
        <a:lstStyle/>
        <a:p>
          <a:endParaRPr lang="cs-CZ"/>
        </a:p>
      </dgm:t>
    </dgm:pt>
    <dgm:pt modelId="{3325FB6E-3FAE-4A5F-BEBF-281879313C95}" type="sibTrans" cxnId="{BE56A501-23A9-4340-AA63-78057C698D21}">
      <dgm:prSet/>
      <dgm:spPr/>
      <dgm:t>
        <a:bodyPr/>
        <a:lstStyle/>
        <a:p>
          <a:endParaRPr lang="cs-CZ"/>
        </a:p>
      </dgm:t>
    </dgm:pt>
    <dgm:pt modelId="{4A9BD43D-EB10-441E-97B0-BE06C519AA1C}">
      <dgm:prSet phldrT="[Text]"/>
      <dgm:spPr/>
      <dgm:t>
        <a:bodyPr/>
        <a:lstStyle/>
        <a:p>
          <a:r>
            <a:rPr lang="cs-CZ" b="1" dirty="0" err="1" smtClean="0"/>
            <a:t>Authors</a:t>
          </a:r>
          <a:r>
            <a:rPr lang="cs-CZ" dirty="0" smtClean="0"/>
            <a:t>: </a:t>
          </a:r>
          <a:r>
            <a:rPr lang="en-US" dirty="0" smtClean="0"/>
            <a:t>Finn </a:t>
          </a:r>
          <a:r>
            <a:rPr lang="en-US" dirty="0" err="1" smtClean="0"/>
            <a:t>Kydland</a:t>
          </a:r>
          <a:r>
            <a:rPr lang="en-US" dirty="0" smtClean="0"/>
            <a:t> and Edward Prescott </a:t>
          </a:r>
          <a:endParaRPr lang="cs-CZ" dirty="0"/>
        </a:p>
      </dgm:t>
    </dgm:pt>
    <dgm:pt modelId="{CA67E181-A123-4A75-ADC2-E677D1E897D3}" type="parTrans" cxnId="{5A55F0EB-7018-433A-BB33-AC3BE83F4F7A}">
      <dgm:prSet/>
      <dgm:spPr/>
      <dgm:t>
        <a:bodyPr/>
        <a:lstStyle/>
        <a:p>
          <a:endParaRPr lang="cs-CZ"/>
        </a:p>
      </dgm:t>
    </dgm:pt>
    <dgm:pt modelId="{56DE82AC-F16F-499E-91BF-D061ADDB4290}" type="sibTrans" cxnId="{5A55F0EB-7018-433A-BB33-AC3BE83F4F7A}">
      <dgm:prSet/>
      <dgm:spPr/>
      <dgm:t>
        <a:bodyPr/>
        <a:lstStyle/>
        <a:p>
          <a:endParaRPr lang="cs-CZ"/>
        </a:p>
      </dgm:t>
    </dgm:pt>
    <dgm:pt modelId="{670BDCCE-D695-4E2F-8AD5-7F99869B7C86}" type="pres">
      <dgm:prSet presAssocID="{94AF7719-2B47-407F-9C85-D010B5446354}" presName="Name0" presStyleCnt="0">
        <dgm:presLayoutVars>
          <dgm:dir/>
          <dgm:resizeHandles val="exact"/>
        </dgm:presLayoutVars>
      </dgm:prSet>
      <dgm:spPr/>
    </dgm:pt>
    <dgm:pt modelId="{BF129F52-B303-4148-AD79-74F705D71626}" type="pres">
      <dgm:prSet presAssocID="{4A9BD43D-EB10-441E-97B0-BE06C519AA1C}" presName="node" presStyleLbl="node1" presStyleIdx="0" presStyleCnt="4">
        <dgm:presLayoutVars>
          <dgm:bulletEnabled val="1"/>
        </dgm:presLayoutVars>
      </dgm:prSet>
      <dgm:spPr/>
      <dgm:t>
        <a:bodyPr/>
        <a:lstStyle/>
        <a:p>
          <a:endParaRPr lang="cs-CZ"/>
        </a:p>
      </dgm:t>
    </dgm:pt>
    <dgm:pt modelId="{1B8E9EFF-B8EC-4758-90A8-1F6FEF937D92}" type="pres">
      <dgm:prSet presAssocID="{56DE82AC-F16F-499E-91BF-D061ADDB4290}" presName="sibTrans" presStyleLbl="sibTrans2D1" presStyleIdx="0" presStyleCnt="3"/>
      <dgm:spPr/>
      <dgm:t>
        <a:bodyPr/>
        <a:lstStyle/>
        <a:p>
          <a:endParaRPr lang="cs-CZ"/>
        </a:p>
      </dgm:t>
    </dgm:pt>
    <dgm:pt modelId="{D18A019D-C803-4B35-8E95-13070496AEAE}" type="pres">
      <dgm:prSet presAssocID="{56DE82AC-F16F-499E-91BF-D061ADDB4290}" presName="connectorText" presStyleLbl="sibTrans2D1" presStyleIdx="0" presStyleCnt="3"/>
      <dgm:spPr/>
      <dgm:t>
        <a:bodyPr/>
        <a:lstStyle/>
        <a:p>
          <a:endParaRPr lang="cs-CZ"/>
        </a:p>
      </dgm:t>
    </dgm:pt>
    <dgm:pt modelId="{0CC8776E-853C-4CC0-8A10-2445EE5D50D3}" type="pres">
      <dgm:prSet presAssocID="{D8A676FB-73A0-4A16-90BF-B5092D75E680}" presName="node" presStyleLbl="node1" presStyleIdx="1" presStyleCnt="4">
        <dgm:presLayoutVars>
          <dgm:bulletEnabled val="1"/>
        </dgm:presLayoutVars>
      </dgm:prSet>
      <dgm:spPr/>
      <dgm:t>
        <a:bodyPr/>
        <a:lstStyle/>
        <a:p>
          <a:endParaRPr lang="cs-CZ"/>
        </a:p>
      </dgm:t>
    </dgm:pt>
    <dgm:pt modelId="{0C4AEB9F-D16B-47D2-89B3-3A570E28A185}" type="pres">
      <dgm:prSet presAssocID="{EABA95A6-962E-476F-870B-FDC59AE8DF3A}" presName="sibTrans" presStyleLbl="sibTrans2D1" presStyleIdx="1" presStyleCnt="3"/>
      <dgm:spPr/>
      <dgm:t>
        <a:bodyPr/>
        <a:lstStyle/>
        <a:p>
          <a:endParaRPr lang="cs-CZ"/>
        </a:p>
      </dgm:t>
    </dgm:pt>
    <dgm:pt modelId="{3BBA68B7-176D-41E6-A606-631BFE034E22}" type="pres">
      <dgm:prSet presAssocID="{EABA95A6-962E-476F-870B-FDC59AE8DF3A}" presName="connectorText" presStyleLbl="sibTrans2D1" presStyleIdx="1" presStyleCnt="3"/>
      <dgm:spPr/>
      <dgm:t>
        <a:bodyPr/>
        <a:lstStyle/>
        <a:p>
          <a:endParaRPr lang="cs-CZ"/>
        </a:p>
      </dgm:t>
    </dgm:pt>
    <dgm:pt modelId="{3E83FE9B-7EAD-4EE4-A834-F7F10CDBDC44}" type="pres">
      <dgm:prSet presAssocID="{187632AE-6987-414A-83AC-60046F99AD3B}" presName="node" presStyleLbl="node1" presStyleIdx="2" presStyleCnt="4" custLinFactNeighborX="3815" custLinFactNeighborY="-1277">
        <dgm:presLayoutVars>
          <dgm:bulletEnabled val="1"/>
        </dgm:presLayoutVars>
      </dgm:prSet>
      <dgm:spPr/>
      <dgm:t>
        <a:bodyPr/>
        <a:lstStyle/>
        <a:p>
          <a:endParaRPr lang="cs-CZ"/>
        </a:p>
      </dgm:t>
    </dgm:pt>
    <dgm:pt modelId="{F3A266A7-DE63-4981-B200-A0FD690AEBA9}" type="pres">
      <dgm:prSet presAssocID="{7268D189-6269-418B-9360-FA1C7D5A67AF}" presName="sibTrans" presStyleLbl="sibTrans2D1" presStyleIdx="2" presStyleCnt="3"/>
      <dgm:spPr/>
      <dgm:t>
        <a:bodyPr/>
        <a:lstStyle/>
        <a:p>
          <a:endParaRPr lang="cs-CZ"/>
        </a:p>
      </dgm:t>
    </dgm:pt>
    <dgm:pt modelId="{6A7F52D8-5E59-4492-AE58-FF1C48D031A4}" type="pres">
      <dgm:prSet presAssocID="{7268D189-6269-418B-9360-FA1C7D5A67AF}" presName="connectorText" presStyleLbl="sibTrans2D1" presStyleIdx="2" presStyleCnt="3"/>
      <dgm:spPr/>
      <dgm:t>
        <a:bodyPr/>
        <a:lstStyle/>
        <a:p>
          <a:endParaRPr lang="cs-CZ"/>
        </a:p>
      </dgm:t>
    </dgm:pt>
    <dgm:pt modelId="{CABC3E5F-8012-489B-99E6-401BBD844FE6}" type="pres">
      <dgm:prSet presAssocID="{4B2DECA0-B3E3-47D4-B0D6-FDE42400FE57}" presName="node" presStyleLbl="node1" presStyleIdx="3" presStyleCnt="4">
        <dgm:presLayoutVars>
          <dgm:bulletEnabled val="1"/>
        </dgm:presLayoutVars>
      </dgm:prSet>
      <dgm:spPr/>
      <dgm:t>
        <a:bodyPr/>
        <a:lstStyle/>
        <a:p>
          <a:endParaRPr lang="cs-CZ"/>
        </a:p>
      </dgm:t>
    </dgm:pt>
  </dgm:ptLst>
  <dgm:cxnLst>
    <dgm:cxn modelId="{BE56A501-23A9-4340-AA63-78057C698D21}" srcId="{94AF7719-2B47-407F-9C85-D010B5446354}" destId="{4B2DECA0-B3E3-47D4-B0D6-FDE42400FE57}" srcOrd="3" destOrd="0" parTransId="{6B348E81-A749-44FB-AF02-FB2A0454078C}" sibTransId="{3325FB6E-3FAE-4A5F-BEBF-281879313C95}"/>
    <dgm:cxn modelId="{E02C1921-1112-4372-ACF2-0947691D3C29}" type="presOf" srcId="{EABA95A6-962E-476F-870B-FDC59AE8DF3A}" destId="{3BBA68B7-176D-41E6-A606-631BFE034E22}" srcOrd="1" destOrd="0" presId="urn:microsoft.com/office/officeart/2005/8/layout/process1"/>
    <dgm:cxn modelId="{19E0921D-25A2-4954-9212-D45D562E6E54}" type="presOf" srcId="{187632AE-6987-414A-83AC-60046F99AD3B}" destId="{3E83FE9B-7EAD-4EE4-A834-F7F10CDBDC44}" srcOrd="0" destOrd="0" presId="urn:microsoft.com/office/officeart/2005/8/layout/process1"/>
    <dgm:cxn modelId="{7ED8426C-4BF3-4699-92D7-15714E9F66E5}" type="presOf" srcId="{4B2DECA0-B3E3-47D4-B0D6-FDE42400FE57}" destId="{CABC3E5F-8012-489B-99E6-401BBD844FE6}" srcOrd="0" destOrd="0" presId="urn:microsoft.com/office/officeart/2005/8/layout/process1"/>
    <dgm:cxn modelId="{7E65D961-A819-47AB-947A-D61EF454AC4E}" type="presOf" srcId="{4A9BD43D-EB10-441E-97B0-BE06C519AA1C}" destId="{BF129F52-B303-4148-AD79-74F705D71626}" srcOrd="0" destOrd="0" presId="urn:microsoft.com/office/officeart/2005/8/layout/process1"/>
    <dgm:cxn modelId="{69B8E0D7-7263-4D02-B008-C2C8AC9D0D32}" type="presOf" srcId="{94AF7719-2B47-407F-9C85-D010B5446354}" destId="{670BDCCE-D695-4E2F-8AD5-7F99869B7C86}" srcOrd="0" destOrd="0" presId="urn:microsoft.com/office/officeart/2005/8/layout/process1"/>
    <dgm:cxn modelId="{88A3C5F6-D2EE-4739-9535-05A7BF40361B}" type="presOf" srcId="{56DE82AC-F16F-499E-91BF-D061ADDB4290}" destId="{D18A019D-C803-4B35-8E95-13070496AEAE}" srcOrd="1" destOrd="0" presId="urn:microsoft.com/office/officeart/2005/8/layout/process1"/>
    <dgm:cxn modelId="{1447BD0F-4C25-4AF1-A138-8E0100DA90A9}" type="presOf" srcId="{D8A676FB-73A0-4A16-90BF-B5092D75E680}" destId="{0CC8776E-853C-4CC0-8A10-2445EE5D50D3}" srcOrd="0" destOrd="0" presId="urn:microsoft.com/office/officeart/2005/8/layout/process1"/>
    <dgm:cxn modelId="{5A55F0EB-7018-433A-BB33-AC3BE83F4F7A}" srcId="{94AF7719-2B47-407F-9C85-D010B5446354}" destId="{4A9BD43D-EB10-441E-97B0-BE06C519AA1C}" srcOrd="0" destOrd="0" parTransId="{CA67E181-A123-4A75-ADC2-E677D1E897D3}" sibTransId="{56DE82AC-F16F-499E-91BF-D061ADDB4290}"/>
    <dgm:cxn modelId="{4D77CC8B-AA5C-4D7E-8346-64292620021C}" srcId="{94AF7719-2B47-407F-9C85-D010B5446354}" destId="{187632AE-6987-414A-83AC-60046F99AD3B}" srcOrd="2" destOrd="0" parTransId="{74824014-97E9-41F3-BA17-BACF692A3F3F}" sibTransId="{7268D189-6269-418B-9360-FA1C7D5A67AF}"/>
    <dgm:cxn modelId="{5E49491C-CD84-463B-B8E6-4A27C0B279B2}" srcId="{94AF7719-2B47-407F-9C85-D010B5446354}" destId="{D8A676FB-73A0-4A16-90BF-B5092D75E680}" srcOrd="1" destOrd="0" parTransId="{B78AC22A-C577-46A5-B4AD-D99CC4AFDD56}" sibTransId="{EABA95A6-962E-476F-870B-FDC59AE8DF3A}"/>
    <dgm:cxn modelId="{27A7C772-97BB-46BF-8A76-72DCABD39287}" type="presOf" srcId="{7268D189-6269-418B-9360-FA1C7D5A67AF}" destId="{F3A266A7-DE63-4981-B200-A0FD690AEBA9}" srcOrd="0" destOrd="0" presId="urn:microsoft.com/office/officeart/2005/8/layout/process1"/>
    <dgm:cxn modelId="{EFC1EA88-B801-4348-9ED0-14AE94284E01}" type="presOf" srcId="{56DE82AC-F16F-499E-91BF-D061ADDB4290}" destId="{1B8E9EFF-B8EC-4758-90A8-1F6FEF937D92}" srcOrd="0" destOrd="0" presId="urn:microsoft.com/office/officeart/2005/8/layout/process1"/>
    <dgm:cxn modelId="{60797BDC-E32B-4D32-8C3C-E589A6B885BA}" type="presOf" srcId="{EABA95A6-962E-476F-870B-FDC59AE8DF3A}" destId="{0C4AEB9F-D16B-47D2-89B3-3A570E28A185}" srcOrd="0" destOrd="0" presId="urn:microsoft.com/office/officeart/2005/8/layout/process1"/>
    <dgm:cxn modelId="{8F77596C-E037-42F0-B9A7-2684DA515CE5}" type="presOf" srcId="{7268D189-6269-418B-9360-FA1C7D5A67AF}" destId="{6A7F52D8-5E59-4492-AE58-FF1C48D031A4}" srcOrd="1" destOrd="0" presId="urn:microsoft.com/office/officeart/2005/8/layout/process1"/>
    <dgm:cxn modelId="{79CBEAD3-DD85-431A-818E-B3A2AAADFDDB}" type="presParOf" srcId="{670BDCCE-D695-4E2F-8AD5-7F99869B7C86}" destId="{BF129F52-B303-4148-AD79-74F705D71626}" srcOrd="0" destOrd="0" presId="urn:microsoft.com/office/officeart/2005/8/layout/process1"/>
    <dgm:cxn modelId="{06FC22CB-AD43-4761-83ED-99C3089939DA}" type="presParOf" srcId="{670BDCCE-D695-4E2F-8AD5-7F99869B7C86}" destId="{1B8E9EFF-B8EC-4758-90A8-1F6FEF937D92}" srcOrd="1" destOrd="0" presId="urn:microsoft.com/office/officeart/2005/8/layout/process1"/>
    <dgm:cxn modelId="{39E55C58-9BE3-47D8-A1E5-839763ABA4DF}" type="presParOf" srcId="{1B8E9EFF-B8EC-4758-90A8-1F6FEF937D92}" destId="{D18A019D-C803-4B35-8E95-13070496AEAE}" srcOrd="0" destOrd="0" presId="urn:microsoft.com/office/officeart/2005/8/layout/process1"/>
    <dgm:cxn modelId="{AC764A47-87D6-437B-8A42-DD2D7EE7D4C0}" type="presParOf" srcId="{670BDCCE-D695-4E2F-8AD5-7F99869B7C86}" destId="{0CC8776E-853C-4CC0-8A10-2445EE5D50D3}" srcOrd="2" destOrd="0" presId="urn:microsoft.com/office/officeart/2005/8/layout/process1"/>
    <dgm:cxn modelId="{605897BB-E3C5-443E-89AF-156DE53F4EE3}" type="presParOf" srcId="{670BDCCE-D695-4E2F-8AD5-7F99869B7C86}" destId="{0C4AEB9F-D16B-47D2-89B3-3A570E28A185}" srcOrd="3" destOrd="0" presId="urn:microsoft.com/office/officeart/2005/8/layout/process1"/>
    <dgm:cxn modelId="{E9B5DAD5-7885-429B-90C4-6F0A72A740BB}" type="presParOf" srcId="{0C4AEB9F-D16B-47D2-89B3-3A570E28A185}" destId="{3BBA68B7-176D-41E6-A606-631BFE034E22}" srcOrd="0" destOrd="0" presId="urn:microsoft.com/office/officeart/2005/8/layout/process1"/>
    <dgm:cxn modelId="{C85EFDFC-CB4F-4734-897D-D9C7B1907858}" type="presParOf" srcId="{670BDCCE-D695-4E2F-8AD5-7F99869B7C86}" destId="{3E83FE9B-7EAD-4EE4-A834-F7F10CDBDC44}" srcOrd="4" destOrd="0" presId="urn:microsoft.com/office/officeart/2005/8/layout/process1"/>
    <dgm:cxn modelId="{F511D36B-C557-44BB-A7E5-E2073F82965B}" type="presParOf" srcId="{670BDCCE-D695-4E2F-8AD5-7F99869B7C86}" destId="{F3A266A7-DE63-4981-B200-A0FD690AEBA9}" srcOrd="5" destOrd="0" presId="urn:microsoft.com/office/officeart/2005/8/layout/process1"/>
    <dgm:cxn modelId="{1DE0E2F0-D408-4C1E-9113-2314B3E0DDB9}" type="presParOf" srcId="{F3A266A7-DE63-4981-B200-A0FD690AEBA9}" destId="{6A7F52D8-5E59-4492-AE58-FF1C48D031A4}" srcOrd="0" destOrd="0" presId="urn:microsoft.com/office/officeart/2005/8/layout/process1"/>
    <dgm:cxn modelId="{EF614BD6-D907-4183-9192-15DD493701C9}" type="presParOf" srcId="{670BDCCE-D695-4E2F-8AD5-7F99869B7C86}" destId="{CABC3E5F-8012-489B-99E6-401BBD844FE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0027C3-9598-4B3C-A3A7-8D0901C8A66F}" type="doc">
      <dgm:prSet loTypeId="urn:microsoft.com/office/officeart/2005/8/layout/hProcess11" loCatId="process" qsTypeId="urn:microsoft.com/office/officeart/2005/8/quickstyle/3d1" qsCatId="3D" csTypeId="urn:microsoft.com/office/officeart/2005/8/colors/accent1_2" csCatId="accent1" phldr="1"/>
      <dgm:spPr/>
    </dgm:pt>
    <dgm:pt modelId="{42109051-29E3-4A73-983C-A3E82889AF4A}">
      <dgm:prSet phldrT="[Text]"/>
      <dgm:spPr/>
      <dgm:t>
        <a:bodyPr/>
        <a:lstStyle/>
        <a:p>
          <a:r>
            <a:rPr lang="cs-CZ" dirty="0" smtClean="0"/>
            <a:t>Real </a:t>
          </a:r>
          <a:r>
            <a:rPr lang="cs-CZ" dirty="0" err="1" smtClean="0"/>
            <a:t>shocks</a:t>
          </a:r>
          <a:endParaRPr lang="cs-CZ" dirty="0"/>
        </a:p>
      </dgm:t>
    </dgm:pt>
    <dgm:pt modelId="{1C01B682-0320-49F1-B492-24D8BC19D615}" type="parTrans" cxnId="{A6978A93-B8AB-48DF-9871-F87B9182DEE9}">
      <dgm:prSet/>
      <dgm:spPr/>
      <dgm:t>
        <a:bodyPr/>
        <a:lstStyle/>
        <a:p>
          <a:endParaRPr lang="cs-CZ"/>
        </a:p>
      </dgm:t>
    </dgm:pt>
    <dgm:pt modelId="{97E5BEFA-A19C-4713-911C-C5260921D0E9}" type="sibTrans" cxnId="{A6978A93-B8AB-48DF-9871-F87B9182DEE9}">
      <dgm:prSet/>
      <dgm:spPr/>
      <dgm:t>
        <a:bodyPr/>
        <a:lstStyle/>
        <a:p>
          <a:endParaRPr lang="cs-CZ"/>
        </a:p>
      </dgm:t>
    </dgm:pt>
    <dgm:pt modelId="{DE6BCC44-EB1F-4AC9-91A5-D3D4BC8A013E}">
      <dgm:prSet phldrT="[Text]"/>
      <dgm:spPr/>
      <dgm:t>
        <a:bodyPr/>
        <a:lstStyle/>
        <a:p>
          <a:r>
            <a:rPr lang="cs-CZ" dirty="0" err="1" smtClean="0"/>
            <a:t>Economic</a:t>
          </a:r>
          <a:r>
            <a:rPr lang="cs-CZ" dirty="0" smtClean="0"/>
            <a:t> </a:t>
          </a:r>
          <a:r>
            <a:rPr lang="cs-CZ" dirty="0" err="1" smtClean="0"/>
            <a:t>fluctuations</a:t>
          </a:r>
          <a:endParaRPr lang="cs-CZ" dirty="0"/>
        </a:p>
      </dgm:t>
    </dgm:pt>
    <dgm:pt modelId="{E014EDBE-6972-46B5-ACFC-7EAD49DA33E2}" type="parTrans" cxnId="{054A561A-088C-4BF0-883C-CAEB0A554331}">
      <dgm:prSet/>
      <dgm:spPr/>
      <dgm:t>
        <a:bodyPr/>
        <a:lstStyle/>
        <a:p>
          <a:endParaRPr lang="cs-CZ"/>
        </a:p>
      </dgm:t>
    </dgm:pt>
    <dgm:pt modelId="{AE2EB625-4656-4C73-A9D4-4B77A077A5B4}" type="sibTrans" cxnId="{054A561A-088C-4BF0-883C-CAEB0A554331}">
      <dgm:prSet/>
      <dgm:spPr/>
      <dgm:t>
        <a:bodyPr/>
        <a:lstStyle/>
        <a:p>
          <a:endParaRPr lang="cs-CZ"/>
        </a:p>
      </dgm:t>
    </dgm:pt>
    <dgm:pt modelId="{171BEDE5-0821-4FB8-8632-A03AB8F1EAE6}" type="pres">
      <dgm:prSet presAssocID="{0B0027C3-9598-4B3C-A3A7-8D0901C8A66F}" presName="Name0" presStyleCnt="0">
        <dgm:presLayoutVars>
          <dgm:dir/>
          <dgm:resizeHandles val="exact"/>
        </dgm:presLayoutVars>
      </dgm:prSet>
      <dgm:spPr/>
    </dgm:pt>
    <dgm:pt modelId="{EC4783F2-517C-422B-9CCA-4F6BE08D0E0A}" type="pres">
      <dgm:prSet presAssocID="{0B0027C3-9598-4B3C-A3A7-8D0901C8A66F}" presName="arrow" presStyleLbl="bgShp" presStyleIdx="0" presStyleCnt="1" custLinFactNeighborY="-9066"/>
      <dgm:spPr/>
    </dgm:pt>
    <dgm:pt modelId="{48435949-0103-4FFA-839F-3F972F7E631D}" type="pres">
      <dgm:prSet presAssocID="{0B0027C3-9598-4B3C-A3A7-8D0901C8A66F}" presName="points" presStyleCnt="0"/>
      <dgm:spPr/>
    </dgm:pt>
    <dgm:pt modelId="{B8789FE8-203B-478A-AADE-F9E7202A747B}" type="pres">
      <dgm:prSet presAssocID="{42109051-29E3-4A73-983C-A3E82889AF4A}" presName="compositeA" presStyleCnt="0"/>
      <dgm:spPr/>
    </dgm:pt>
    <dgm:pt modelId="{EAD9CF21-3A44-476B-A0E2-4C99D3B0CFBE}" type="pres">
      <dgm:prSet presAssocID="{42109051-29E3-4A73-983C-A3E82889AF4A}" presName="textA" presStyleLbl="revTx" presStyleIdx="0" presStyleCnt="2" custScaleX="199293" custLinFactNeighborX="-3393" custLinFactNeighborY="-22532">
        <dgm:presLayoutVars>
          <dgm:bulletEnabled val="1"/>
        </dgm:presLayoutVars>
      </dgm:prSet>
      <dgm:spPr/>
      <dgm:t>
        <a:bodyPr/>
        <a:lstStyle/>
        <a:p>
          <a:endParaRPr lang="cs-CZ"/>
        </a:p>
      </dgm:t>
    </dgm:pt>
    <dgm:pt modelId="{D96B222E-7CF8-427A-88B2-E24956B3408D}" type="pres">
      <dgm:prSet presAssocID="{42109051-29E3-4A73-983C-A3E82889AF4A}" presName="circleA" presStyleLbl="node1" presStyleIdx="0" presStyleCnt="2"/>
      <dgm:spPr/>
    </dgm:pt>
    <dgm:pt modelId="{DED31BD2-C2CA-4320-B797-55C22CDC856A}" type="pres">
      <dgm:prSet presAssocID="{42109051-29E3-4A73-983C-A3E82889AF4A}" presName="spaceA" presStyleCnt="0"/>
      <dgm:spPr/>
    </dgm:pt>
    <dgm:pt modelId="{9F18A13E-9289-4416-88D4-3A5CDAF18638}" type="pres">
      <dgm:prSet presAssocID="{97E5BEFA-A19C-4713-911C-C5260921D0E9}" presName="space" presStyleCnt="0"/>
      <dgm:spPr/>
    </dgm:pt>
    <dgm:pt modelId="{6C850177-1FFD-4B1B-9F26-BA18ABBE5F8F}" type="pres">
      <dgm:prSet presAssocID="{DE6BCC44-EB1F-4AC9-91A5-D3D4BC8A013E}" presName="compositeB" presStyleCnt="0"/>
      <dgm:spPr/>
    </dgm:pt>
    <dgm:pt modelId="{B05A93CD-CEEC-4171-AB84-C399DAC11C53}" type="pres">
      <dgm:prSet presAssocID="{DE6BCC44-EB1F-4AC9-91A5-D3D4BC8A013E}" presName="textB" presStyleLbl="revTx" presStyleIdx="1" presStyleCnt="2" custScaleX="389141">
        <dgm:presLayoutVars>
          <dgm:bulletEnabled val="1"/>
        </dgm:presLayoutVars>
      </dgm:prSet>
      <dgm:spPr/>
      <dgm:t>
        <a:bodyPr/>
        <a:lstStyle/>
        <a:p>
          <a:endParaRPr lang="cs-CZ"/>
        </a:p>
      </dgm:t>
    </dgm:pt>
    <dgm:pt modelId="{8FD7F965-1E1A-4DF8-B2D4-0791C797682E}" type="pres">
      <dgm:prSet presAssocID="{DE6BCC44-EB1F-4AC9-91A5-D3D4BC8A013E}" presName="circleB" presStyleLbl="node1" presStyleIdx="1" presStyleCnt="2"/>
      <dgm:spPr/>
    </dgm:pt>
    <dgm:pt modelId="{E74D2EC5-655B-4A6B-912A-AE48DD67E7D0}" type="pres">
      <dgm:prSet presAssocID="{DE6BCC44-EB1F-4AC9-91A5-D3D4BC8A013E}" presName="spaceB" presStyleCnt="0"/>
      <dgm:spPr/>
    </dgm:pt>
  </dgm:ptLst>
  <dgm:cxnLst>
    <dgm:cxn modelId="{A6978A93-B8AB-48DF-9871-F87B9182DEE9}" srcId="{0B0027C3-9598-4B3C-A3A7-8D0901C8A66F}" destId="{42109051-29E3-4A73-983C-A3E82889AF4A}" srcOrd="0" destOrd="0" parTransId="{1C01B682-0320-49F1-B492-24D8BC19D615}" sibTransId="{97E5BEFA-A19C-4713-911C-C5260921D0E9}"/>
    <dgm:cxn modelId="{642F9598-EBD8-4EB7-8800-77C7032AF449}" type="presOf" srcId="{0B0027C3-9598-4B3C-A3A7-8D0901C8A66F}" destId="{171BEDE5-0821-4FB8-8632-A03AB8F1EAE6}" srcOrd="0" destOrd="0" presId="urn:microsoft.com/office/officeart/2005/8/layout/hProcess11"/>
    <dgm:cxn modelId="{8433B3C2-C85D-4636-94EB-E3998A58232D}" type="presOf" srcId="{42109051-29E3-4A73-983C-A3E82889AF4A}" destId="{EAD9CF21-3A44-476B-A0E2-4C99D3B0CFBE}" srcOrd="0" destOrd="0" presId="urn:microsoft.com/office/officeart/2005/8/layout/hProcess11"/>
    <dgm:cxn modelId="{054A561A-088C-4BF0-883C-CAEB0A554331}" srcId="{0B0027C3-9598-4B3C-A3A7-8D0901C8A66F}" destId="{DE6BCC44-EB1F-4AC9-91A5-D3D4BC8A013E}" srcOrd="1" destOrd="0" parTransId="{E014EDBE-6972-46B5-ACFC-7EAD49DA33E2}" sibTransId="{AE2EB625-4656-4C73-A9D4-4B77A077A5B4}"/>
    <dgm:cxn modelId="{F878A432-A27E-46D3-A832-8F3895704EE0}" type="presOf" srcId="{DE6BCC44-EB1F-4AC9-91A5-D3D4BC8A013E}" destId="{B05A93CD-CEEC-4171-AB84-C399DAC11C53}" srcOrd="0" destOrd="0" presId="urn:microsoft.com/office/officeart/2005/8/layout/hProcess11"/>
    <dgm:cxn modelId="{3F24D978-FAAF-4419-9568-ECE7CC7916DE}" type="presParOf" srcId="{171BEDE5-0821-4FB8-8632-A03AB8F1EAE6}" destId="{EC4783F2-517C-422B-9CCA-4F6BE08D0E0A}" srcOrd="0" destOrd="0" presId="urn:microsoft.com/office/officeart/2005/8/layout/hProcess11"/>
    <dgm:cxn modelId="{23549230-D58C-46D6-ADE1-2150DE9E19C6}" type="presParOf" srcId="{171BEDE5-0821-4FB8-8632-A03AB8F1EAE6}" destId="{48435949-0103-4FFA-839F-3F972F7E631D}" srcOrd="1" destOrd="0" presId="urn:microsoft.com/office/officeart/2005/8/layout/hProcess11"/>
    <dgm:cxn modelId="{551E897A-019E-40D7-B843-B4C64B9AC8B5}" type="presParOf" srcId="{48435949-0103-4FFA-839F-3F972F7E631D}" destId="{B8789FE8-203B-478A-AADE-F9E7202A747B}" srcOrd="0" destOrd="0" presId="urn:microsoft.com/office/officeart/2005/8/layout/hProcess11"/>
    <dgm:cxn modelId="{96521283-83A0-4825-B205-FC0A4A69E8AF}" type="presParOf" srcId="{B8789FE8-203B-478A-AADE-F9E7202A747B}" destId="{EAD9CF21-3A44-476B-A0E2-4C99D3B0CFBE}" srcOrd="0" destOrd="0" presId="urn:microsoft.com/office/officeart/2005/8/layout/hProcess11"/>
    <dgm:cxn modelId="{7C97373B-ADB6-4D99-9E8E-56AF7A31986B}" type="presParOf" srcId="{B8789FE8-203B-478A-AADE-F9E7202A747B}" destId="{D96B222E-7CF8-427A-88B2-E24956B3408D}" srcOrd="1" destOrd="0" presId="urn:microsoft.com/office/officeart/2005/8/layout/hProcess11"/>
    <dgm:cxn modelId="{51D652A9-7FB7-48B7-878F-9B3EB0BA1C63}" type="presParOf" srcId="{B8789FE8-203B-478A-AADE-F9E7202A747B}" destId="{DED31BD2-C2CA-4320-B797-55C22CDC856A}" srcOrd="2" destOrd="0" presId="urn:microsoft.com/office/officeart/2005/8/layout/hProcess11"/>
    <dgm:cxn modelId="{2A3CBFD1-6A23-4E4D-9555-B804A04CA86C}" type="presParOf" srcId="{48435949-0103-4FFA-839F-3F972F7E631D}" destId="{9F18A13E-9289-4416-88D4-3A5CDAF18638}" srcOrd="1" destOrd="0" presId="urn:microsoft.com/office/officeart/2005/8/layout/hProcess11"/>
    <dgm:cxn modelId="{B389A6A0-E9BB-417E-AC4D-89FAB614A08F}" type="presParOf" srcId="{48435949-0103-4FFA-839F-3F972F7E631D}" destId="{6C850177-1FFD-4B1B-9F26-BA18ABBE5F8F}" srcOrd="2" destOrd="0" presId="urn:microsoft.com/office/officeart/2005/8/layout/hProcess11"/>
    <dgm:cxn modelId="{AF8492CA-DA32-44CD-9F05-D6B21698EC3E}" type="presParOf" srcId="{6C850177-1FFD-4B1B-9F26-BA18ABBE5F8F}" destId="{B05A93CD-CEEC-4171-AB84-C399DAC11C53}" srcOrd="0" destOrd="0" presId="urn:microsoft.com/office/officeart/2005/8/layout/hProcess11"/>
    <dgm:cxn modelId="{F89CFEF5-557B-440E-9CBC-6FAC82C51B0E}" type="presParOf" srcId="{6C850177-1FFD-4B1B-9F26-BA18ABBE5F8F}" destId="{8FD7F965-1E1A-4DF8-B2D4-0791C797682E}" srcOrd="1" destOrd="0" presId="urn:microsoft.com/office/officeart/2005/8/layout/hProcess11"/>
    <dgm:cxn modelId="{DCD6CA1F-ABE6-4A0F-BAA5-B6E1C23489F7}" type="presParOf" srcId="{6C850177-1FFD-4B1B-9F26-BA18ABBE5F8F}" destId="{E74D2EC5-655B-4A6B-912A-AE48DD67E7D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29F52-B303-4148-AD79-74F705D71626}">
      <dsp:nvSpPr>
        <dsp:cNvPr id="0" name=""/>
        <dsp:cNvSpPr/>
      </dsp:nvSpPr>
      <dsp:spPr>
        <a:xfrm>
          <a:off x="4539" y="699443"/>
          <a:ext cx="1984918" cy="24889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b="1" kern="1200" dirty="0" err="1" smtClean="0"/>
            <a:t>Authors</a:t>
          </a:r>
          <a:r>
            <a:rPr lang="cs-CZ" sz="1800" kern="1200" dirty="0" smtClean="0"/>
            <a:t>: </a:t>
          </a:r>
          <a:r>
            <a:rPr lang="en-US" sz="1800" kern="1200" dirty="0" smtClean="0"/>
            <a:t>Finn </a:t>
          </a:r>
          <a:r>
            <a:rPr lang="en-US" sz="1800" kern="1200" dirty="0" err="1" smtClean="0"/>
            <a:t>Kydland</a:t>
          </a:r>
          <a:r>
            <a:rPr lang="en-US" sz="1800" kern="1200" dirty="0" smtClean="0"/>
            <a:t> and Edward Prescott </a:t>
          </a:r>
          <a:endParaRPr lang="cs-CZ" sz="1800" kern="1200" dirty="0"/>
        </a:p>
      </dsp:txBody>
      <dsp:txXfrm>
        <a:off x="62675" y="757579"/>
        <a:ext cx="1868646" cy="2372629"/>
      </dsp:txXfrm>
    </dsp:sp>
    <dsp:sp modelId="{1B8E9EFF-B8EC-4758-90A8-1F6FEF937D92}">
      <dsp:nvSpPr>
        <dsp:cNvPr id="0" name=""/>
        <dsp:cNvSpPr/>
      </dsp:nvSpPr>
      <dsp:spPr>
        <a:xfrm>
          <a:off x="2187950" y="1697764"/>
          <a:ext cx="420802" cy="49225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cs-CZ" sz="1400" kern="1200"/>
        </a:p>
      </dsp:txBody>
      <dsp:txXfrm>
        <a:off x="2187950" y="1796216"/>
        <a:ext cx="294561" cy="295355"/>
      </dsp:txXfrm>
    </dsp:sp>
    <dsp:sp modelId="{0CC8776E-853C-4CC0-8A10-2445EE5D50D3}">
      <dsp:nvSpPr>
        <dsp:cNvPr id="0" name=""/>
        <dsp:cNvSpPr/>
      </dsp:nvSpPr>
      <dsp:spPr>
        <a:xfrm>
          <a:off x="2783426" y="699443"/>
          <a:ext cx="1984918" cy="24889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b="1" kern="1200" dirty="0" err="1" smtClean="0"/>
            <a:t>Date</a:t>
          </a:r>
          <a:r>
            <a:rPr lang="cs-CZ" sz="1800" kern="1200" dirty="0" smtClean="0"/>
            <a:t>: 1982</a:t>
          </a:r>
          <a:endParaRPr lang="cs-CZ" sz="1800" kern="1200" dirty="0"/>
        </a:p>
      </dsp:txBody>
      <dsp:txXfrm>
        <a:off x="2841562" y="757579"/>
        <a:ext cx="1868646" cy="2372629"/>
      </dsp:txXfrm>
    </dsp:sp>
    <dsp:sp modelId="{0C4AEB9F-D16B-47D2-89B3-3A570E28A185}">
      <dsp:nvSpPr>
        <dsp:cNvPr id="0" name=""/>
        <dsp:cNvSpPr/>
      </dsp:nvSpPr>
      <dsp:spPr>
        <a:xfrm rot="21561107">
          <a:off x="4974395" y="1681732"/>
          <a:ext cx="436884" cy="49225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cs-CZ" sz="1400" kern="1200"/>
        </a:p>
      </dsp:txBody>
      <dsp:txXfrm>
        <a:off x="4974399" y="1780925"/>
        <a:ext cx="305819" cy="295355"/>
      </dsp:txXfrm>
    </dsp:sp>
    <dsp:sp modelId="{3E83FE9B-7EAD-4EE4-A834-F7F10CDBDC44}">
      <dsp:nvSpPr>
        <dsp:cNvPr id="0" name=""/>
        <dsp:cNvSpPr/>
      </dsp:nvSpPr>
      <dsp:spPr>
        <a:xfrm>
          <a:off x="5592602" y="667659"/>
          <a:ext cx="1984918" cy="24889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lang="cs-CZ" sz="1800" b="1" kern="1200" dirty="0" err="1" smtClean="0"/>
            <a:t>Name</a:t>
          </a:r>
          <a:r>
            <a:rPr lang="cs-CZ" sz="1800" b="1" kern="1200" dirty="0" smtClean="0"/>
            <a:t> </a:t>
          </a:r>
          <a:r>
            <a:rPr lang="cs-CZ" sz="1800" b="1" kern="1200" dirty="0" err="1" smtClean="0"/>
            <a:t>of</a:t>
          </a:r>
          <a:r>
            <a:rPr lang="cs-CZ" sz="1800" b="1" kern="1200" dirty="0" smtClean="0"/>
            <a:t> </a:t>
          </a:r>
          <a:r>
            <a:rPr lang="cs-CZ" sz="1800" b="1" kern="1200" dirty="0" err="1" smtClean="0"/>
            <a:t>the</a:t>
          </a:r>
          <a:r>
            <a:rPr lang="cs-CZ" sz="1800" b="1" kern="1200" dirty="0" smtClean="0"/>
            <a:t> </a:t>
          </a:r>
          <a:r>
            <a:rPr lang="cs-CZ" sz="1800" b="1" kern="1200" dirty="0" err="1" smtClean="0"/>
            <a:t>publiccation</a:t>
          </a:r>
          <a:r>
            <a:rPr lang="cs-CZ" sz="1800" kern="1200" dirty="0" smtClean="0"/>
            <a:t>:  </a:t>
          </a:r>
          <a:r>
            <a:rPr lang="en-GB" sz="1800" kern="1200" dirty="0" smtClean="0"/>
            <a:t>“</a:t>
          </a:r>
          <a:r>
            <a:rPr lang="en-GB" sz="1800" i="1" kern="1200" dirty="0" smtClean="0"/>
            <a:t>Time to build and aggregate fluctuations</a:t>
          </a:r>
          <a:r>
            <a:rPr lang="en-GB" sz="1800" kern="1200" dirty="0" smtClean="0"/>
            <a:t>“ </a:t>
          </a:r>
          <a:endParaRPr lang="cs-CZ" sz="1800" kern="1200" dirty="0" smtClean="0"/>
        </a:p>
        <a:p>
          <a:pPr lvl="0" algn="ctr" defTabSz="800100">
            <a:lnSpc>
              <a:spcPct val="90000"/>
            </a:lnSpc>
            <a:spcBef>
              <a:spcPct val="0"/>
            </a:spcBef>
            <a:spcAft>
              <a:spcPct val="35000"/>
            </a:spcAft>
          </a:pPr>
          <a:endParaRPr lang="cs-CZ" sz="1800" kern="1200" dirty="0"/>
        </a:p>
      </dsp:txBody>
      <dsp:txXfrm>
        <a:off x="5650738" y="725795"/>
        <a:ext cx="1868646" cy="2372629"/>
      </dsp:txXfrm>
    </dsp:sp>
    <dsp:sp modelId="{F3A266A7-DE63-4981-B200-A0FD690AEBA9}">
      <dsp:nvSpPr>
        <dsp:cNvPr id="0" name=""/>
        <dsp:cNvSpPr/>
      </dsp:nvSpPr>
      <dsp:spPr>
        <a:xfrm rot="39750">
          <a:off x="7768426" y="1682004"/>
          <a:ext cx="404776" cy="49225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cs-CZ" sz="1400" kern="1200"/>
        </a:p>
      </dsp:txBody>
      <dsp:txXfrm>
        <a:off x="7768430" y="1779754"/>
        <a:ext cx="283343" cy="295355"/>
      </dsp:txXfrm>
    </dsp:sp>
    <dsp:sp modelId="{CABC3E5F-8012-489B-99E6-401BBD844FE6}">
      <dsp:nvSpPr>
        <dsp:cNvPr id="0" name=""/>
        <dsp:cNvSpPr/>
      </dsp:nvSpPr>
      <dsp:spPr>
        <a:xfrm>
          <a:off x="8341198" y="699443"/>
          <a:ext cx="1984918" cy="24889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cs-CZ" sz="1800" kern="1200" dirty="0" smtClean="0"/>
            <a:t>D</a:t>
          </a:r>
          <a:r>
            <a:rPr lang="en-GB" sz="1800" kern="1200" dirty="0" err="1" smtClean="0"/>
            <a:t>escription</a:t>
          </a:r>
          <a:r>
            <a:rPr lang="en-GB" sz="1800" kern="1200" dirty="0" smtClean="0"/>
            <a:t> of how a numerical stochastic general equilibrium model of the post-war U.S. economy can be build.</a:t>
          </a:r>
          <a:endParaRPr lang="cs-CZ" sz="1800" kern="1200" dirty="0" smtClean="0"/>
        </a:p>
        <a:p>
          <a:pPr lvl="0" algn="ctr" defTabSz="711200">
            <a:lnSpc>
              <a:spcPct val="90000"/>
            </a:lnSpc>
            <a:spcBef>
              <a:spcPct val="0"/>
            </a:spcBef>
            <a:spcAft>
              <a:spcPct val="35000"/>
            </a:spcAft>
          </a:pPr>
          <a:endParaRPr lang="cs-CZ" sz="1800" kern="1200" dirty="0"/>
        </a:p>
      </dsp:txBody>
      <dsp:txXfrm>
        <a:off x="8399334" y="757579"/>
        <a:ext cx="1868646" cy="2372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783F2-517C-422B-9CCA-4F6BE08D0E0A}">
      <dsp:nvSpPr>
        <dsp:cNvPr id="0" name=""/>
        <dsp:cNvSpPr/>
      </dsp:nvSpPr>
      <dsp:spPr>
        <a:xfrm>
          <a:off x="0" y="662097"/>
          <a:ext cx="5362575" cy="1004182"/>
        </a:xfrm>
        <a:prstGeom prst="notched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AD9CF21-3A44-476B-A0E2-4C99D3B0CFBE}">
      <dsp:nvSpPr>
        <dsp:cNvPr id="0" name=""/>
        <dsp:cNvSpPr/>
      </dsp:nvSpPr>
      <dsp:spPr>
        <a:xfrm>
          <a:off x="0" y="0"/>
          <a:ext cx="1620306" cy="1004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cs-CZ" sz="2200" kern="1200" dirty="0" smtClean="0"/>
            <a:t>Real </a:t>
          </a:r>
          <a:r>
            <a:rPr lang="cs-CZ" sz="2200" kern="1200" dirty="0" err="1" smtClean="0"/>
            <a:t>shocks</a:t>
          </a:r>
          <a:endParaRPr lang="cs-CZ" sz="2200" kern="1200" dirty="0"/>
        </a:p>
      </dsp:txBody>
      <dsp:txXfrm>
        <a:off x="0" y="0"/>
        <a:ext cx="1620306" cy="1004182"/>
      </dsp:txXfrm>
    </dsp:sp>
    <dsp:sp modelId="{D96B222E-7CF8-427A-88B2-E24956B3408D}">
      <dsp:nvSpPr>
        <dsp:cNvPr id="0" name=""/>
        <dsp:cNvSpPr/>
      </dsp:nvSpPr>
      <dsp:spPr>
        <a:xfrm>
          <a:off x="685399" y="1129704"/>
          <a:ext cx="251045" cy="25104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05A93CD-CEEC-4171-AB84-C399DAC11C53}">
      <dsp:nvSpPr>
        <dsp:cNvPr id="0" name=""/>
        <dsp:cNvSpPr/>
      </dsp:nvSpPr>
      <dsp:spPr>
        <a:xfrm>
          <a:off x="1661726" y="1506273"/>
          <a:ext cx="3163821" cy="1004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cs-CZ" sz="2100" kern="1200" dirty="0" err="1" smtClean="0"/>
            <a:t>Economic</a:t>
          </a:r>
          <a:r>
            <a:rPr lang="cs-CZ" sz="2100" kern="1200" dirty="0" smtClean="0"/>
            <a:t> </a:t>
          </a:r>
          <a:r>
            <a:rPr lang="cs-CZ" sz="2100" kern="1200" dirty="0" err="1" smtClean="0"/>
            <a:t>fluctuations</a:t>
          </a:r>
          <a:endParaRPr lang="cs-CZ" sz="2100" kern="1200" dirty="0"/>
        </a:p>
      </dsp:txBody>
      <dsp:txXfrm>
        <a:off x="1661726" y="1506273"/>
        <a:ext cx="3163821" cy="1004182"/>
      </dsp:txXfrm>
    </dsp:sp>
    <dsp:sp modelId="{8FD7F965-1E1A-4DF8-B2D4-0791C797682E}">
      <dsp:nvSpPr>
        <dsp:cNvPr id="0" name=""/>
        <dsp:cNvSpPr/>
      </dsp:nvSpPr>
      <dsp:spPr>
        <a:xfrm>
          <a:off x="3118114" y="1129704"/>
          <a:ext cx="251045" cy="25104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C81D14C-5566-445D-BD74-763B41037513}" type="datetimeFigureOut">
              <a:rPr lang="cs-CZ" smtClean="0"/>
              <a:pPr/>
              <a:t>27.02.2019</a:t>
            </a:fld>
            <a:endParaRPr lang="cs-CZ"/>
          </a:p>
        </p:txBody>
      </p:sp>
      <p:sp>
        <p:nvSpPr>
          <p:cNvPr id="4" name="Zástupný symbol pro obrázek snímku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8DD68CE-66E3-4B61-B1C6-4A829A625939}" type="slidenum">
              <a:rPr lang="cs-CZ" smtClean="0"/>
              <a:pPr/>
              <a:t>‹#›</a:t>
            </a:fld>
            <a:endParaRPr lang="cs-CZ"/>
          </a:p>
        </p:txBody>
      </p:sp>
    </p:spTree>
    <p:extLst>
      <p:ext uri="{BB962C8B-B14F-4D97-AF65-F5344CB8AC3E}">
        <p14:creationId xmlns:p14="http://schemas.microsoft.com/office/powerpoint/2010/main" val="37406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DD68CE-66E3-4B61-B1C6-4A829A625939}" type="slidenum">
              <a:rPr lang="cs-CZ" smtClean="0"/>
              <a:pPr/>
              <a:t>2</a:t>
            </a:fld>
            <a:endParaRPr lang="cs-CZ"/>
          </a:p>
        </p:txBody>
      </p:sp>
    </p:spTree>
    <p:extLst>
      <p:ext uri="{BB962C8B-B14F-4D97-AF65-F5344CB8AC3E}">
        <p14:creationId xmlns:p14="http://schemas.microsoft.com/office/powerpoint/2010/main" val="4181224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7" name="Obdélník 16"/>
          <p:cNvSpPr/>
          <p:nvPr/>
        </p:nvSpPr>
        <p:spPr>
          <a:xfrm>
            <a:off x="0" y="0"/>
            <a:ext cx="10693400"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0" y="1887568"/>
            <a:ext cx="10693400" cy="1890000"/>
          </a:xfrm>
          <a:prstGeom prst="rect">
            <a:avLst/>
          </a:prstGeom>
          <a:solidFill>
            <a:srgbClr val="E000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165225" fontAlgn="auto">
              <a:spcBef>
                <a:spcPts val="0"/>
              </a:spcBef>
              <a:spcAft>
                <a:spcPts val="0"/>
              </a:spcAft>
              <a:defRPr/>
            </a:pPr>
            <a:endParaRPr lang="cs-CZ" sz="2800" dirty="0">
              <a:latin typeface="Clara Sans" pitchFamily="50" charset="0"/>
            </a:endParaRPr>
          </a:p>
        </p:txBody>
      </p:sp>
      <p:sp>
        <p:nvSpPr>
          <p:cNvPr id="2" name="Nadpis 1"/>
          <p:cNvSpPr>
            <a:spLocks noGrp="1"/>
          </p:cNvSpPr>
          <p:nvPr>
            <p:ph type="ctrTitle"/>
          </p:nvPr>
        </p:nvSpPr>
        <p:spPr>
          <a:xfrm>
            <a:off x="1602284" y="2024330"/>
            <a:ext cx="8289110" cy="1503745"/>
          </a:xfrm>
        </p:spPr>
        <p:txBody>
          <a:bodyPr/>
          <a:lstStyle>
            <a:lvl1pPr marL="0" indent="0" algn="l">
              <a:defRPr sz="4400">
                <a:solidFill>
                  <a:schemeClr val="bg1"/>
                </a:solidFill>
                <a:latin typeface="Clara Sans" pitchFamily="50" charset="0"/>
              </a:defRPr>
            </a:lvl1pPr>
          </a:lstStyle>
          <a:p>
            <a:r>
              <a:rPr lang="cs-CZ" smtClean="0"/>
              <a:t>Kliknutím lze upravit styl.</a:t>
            </a:r>
            <a:endParaRPr lang="cs-CZ" dirty="0"/>
          </a:p>
        </p:txBody>
      </p:sp>
      <p:sp>
        <p:nvSpPr>
          <p:cNvPr id="3" name="Podnadpis 2"/>
          <p:cNvSpPr>
            <a:spLocks noGrp="1"/>
          </p:cNvSpPr>
          <p:nvPr>
            <p:ph type="subTitle" idx="1"/>
          </p:nvPr>
        </p:nvSpPr>
        <p:spPr>
          <a:xfrm>
            <a:off x="1602284" y="3957618"/>
            <a:ext cx="8640960" cy="720080"/>
          </a:xfrm>
        </p:spPr>
        <p:txBody>
          <a:bodyPr/>
          <a:lstStyle>
            <a:lvl1pPr marL="0" indent="0" algn="l">
              <a:buNone/>
              <a:defRPr sz="2400">
                <a:solidFill>
                  <a:schemeClr val="tx1">
                    <a:tint val="75000"/>
                  </a:schemeClr>
                </a:solidFill>
                <a:latin typeface="Clara Sans"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dirty="0"/>
          </a:p>
        </p:txBody>
      </p:sp>
      <p:sp>
        <p:nvSpPr>
          <p:cNvPr id="5" name="Zástupný symbol pro datum 3"/>
          <p:cNvSpPr>
            <a:spLocks noGrp="1"/>
          </p:cNvSpPr>
          <p:nvPr>
            <p:ph type="dt" sz="half" idx="10"/>
          </p:nvPr>
        </p:nvSpPr>
        <p:spPr/>
        <p:txBody>
          <a:bodyPr/>
          <a:lstStyle>
            <a:lvl1pPr>
              <a:defRPr>
                <a:latin typeface="Clara Sans" pitchFamily="50" charset="0"/>
              </a:defRPr>
            </a:lvl1pPr>
          </a:lstStyle>
          <a:p>
            <a:pPr>
              <a:defRPr/>
            </a:pPr>
            <a:fld id="{B965AE09-01BA-4266-8328-C0FFF388CBE5}" type="datetime1">
              <a:rPr lang="cs-CZ" smtClean="0"/>
              <a:t>27.02.2019</a:t>
            </a:fld>
            <a:endParaRPr lang="cs-CZ"/>
          </a:p>
        </p:txBody>
      </p:sp>
      <p:sp>
        <p:nvSpPr>
          <p:cNvPr id="6" name="Zástupný symbol pro zápatí 4"/>
          <p:cNvSpPr>
            <a:spLocks noGrp="1"/>
          </p:cNvSpPr>
          <p:nvPr>
            <p:ph type="ftr" sz="quarter" idx="11"/>
          </p:nvPr>
        </p:nvSpPr>
        <p:spPr/>
        <p:txBody>
          <a:bodyPr/>
          <a:lstStyle>
            <a:lvl1pPr>
              <a:defRPr>
                <a:latin typeface="Clara Sans" pitchFamily="50" charset="0"/>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atin typeface="Clara Sans" pitchFamily="50" charset="0"/>
              </a:defRPr>
            </a:lvl1pPr>
          </a:lstStyle>
          <a:p>
            <a:pPr>
              <a:defRPr/>
            </a:pPr>
            <a:fld id="{9251B02E-AEA4-4A25-B995-7FBC9F8D11D8}" type="slidenum">
              <a:rPr lang="cs-CZ" smtClean="0"/>
              <a:pPr>
                <a:defRPr/>
              </a:pPr>
              <a:t>‹#›</a:t>
            </a:fld>
            <a:endParaRPr lang="cs-CZ"/>
          </a:p>
        </p:txBody>
      </p:sp>
      <p:sp>
        <p:nvSpPr>
          <p:cNvPr id="8" name="Obdélník 7"/>
          <p:cNvSpPr/>
          <p:nvPr/>
        </p:nvSpPr>
        <p:spPr>
          <a:xfrm>
            <a:off x="0" y="0"/>
            <a:ext cx="3030538" cy="1260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Picture 2" descr="I:\Mayna\!!_práce\RadkaF\JU České Budějovice\PPT prezentace\Podklady\HlavPapir Ekonomická fakul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140" y="212887"/>
            <a:ext cx="3973746" cy="101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9"/>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0913" y="6228903"/>
            <a:ext cx="4610100" cy="638175"/>
          </a:xfrm>
          <a:prstGeom prst="rect">
            <a:avLst/>
          </a:prstGeom>
          <a:noFill/>
          <a:ln>
            <a:noFill/>
          </a:ln>
        </p:spPr>
      </p:pic>
    </p:spTree>
    <p:extLst>
      <p:ext uri="{BB962C8B-B14F-4D97-AF65-F5344CB8AC3E}">
        <p14:creationId xmlns:p14="http://schemas.microsoft.com/office/powerpoint/2010/main" val="990427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8423D6D8-8B58-466D-9727-507594EF472B}" type="datetime1">
              <a:rPr lang="cs-CZ" smtClean="0"/>
              <a:t>27.02.2019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5E80E49-5BFC-4E79-BF4D-A767D26BC07E}" type="slidenum">
              <a:rPr lang="cs-CZ" smtClean="0"/>
              <a:pPr>
                <a:defRPr/>
              </a:pPr>
              <a:t>‹#›</a:t>
            </a:fld>
            <a:endParaRPr lang="cs-CZ"/>
          </a:p>
        </p:txBody>
      </p:sp>
    </p:spTree>
    <p:extLst>
      <p:ext uri="{BB962C8B-B14F-4D97-AF65-F5344CB8AC3E}">
        <p14:creationId xmlns:p14="http://schemas.microsoft.com/office/powerpoint/2010/main" val="2913362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752716" y="1044327"/>
            <a:ext cx="2406015" cy="5710054"/>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534670" y="1044327"/>
            <a:ext cx="7039822" cy="5710054"/>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0BF7ECDB-BBFE-48C1-A32E-F6414F740133}" type="datetime1">
              <a:rPr lang="cs-CZ" smtClean="0"/>
              <a:t>27.02.2019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F254864-5606-4A31-B3E2-746352118BF3}" type="slidenum">
              <a:rPr lang="cs-CZ" smtClean="0"/>
              <a:pPr>
                <a:defRPr/>
              </a:pPr>
              <a:t>‹#›</a:t>
            </a:fld>
            <a:endParaRPr lang="cs-CZ"/>
          </a:p>
        </p:txBody>
      </p:sp>
    </p:spTree>
    <p:extLst>
      <p:ext uri="{BB962C8B-B14F-4D97-AF65-F5344CB8AC3E}">
        <p14:creationId xmlns:p14="http://schemas.microsoft.com/office/powerpoint/2010/main" val="4042746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2731325" y="180231"/>
            <a:ext cx="7427088" cy="662917"/>
          </a:xfrm>
        </p:spPr>
        <p:txBody>
          <a:bodyPr/>
          <a:lstStyle>
            <a:lvl1pPr>
              <a:defRPr sz="3600"/>
            </a:lvl1pPr>
          </a:lstStyle>
          <a:p>
            <a:r>
              <a:rPr lang="cs-CZ" smtClean="0"/>
              <a:t>Kliknutím lze upravit styl.</a:t>
            </a:r>
            <a:endParaRPr lang="cs-CZ" dirty="0"/>
          </a:p>
        </p:txBody>
      </p:sp>
      <p:sp>
        <p:nvSpPr>
          <p:cNvPr id="3" name="Zástupný symbol pro obsah 2"/>
          <p:cNvSpPr>
            <a:spLocks noGrp="1"/>
          </p:cNvSpPr>
          <p:nvPr>
            <p:ph idx="1"/>
          </p:nvPr>
        </p:nvSpPr>
        <p:spPr>
          <a:xfrm>
            <a:off x="534988" y="1187532"/>
            <a:ext cx="9623425" cy="556728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fld id="{99C5BFD9-0192-4EE5-8F41-84010C023BE7}" type="datetime1">
              <a:rPr lang="cs-CZ" smtClean="0"/>
              <a:t>27.02.2019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05B7347-35A8-416A-A6BF-14F7C64C136A}" type="slidenum">
              <a:rPr lang="cs-CZ" smtClean="0"/>
              <a:pPr>
                <a:defRPr/>
              </a:pPr>
              <a:t>‹#›</a:t>
            </a:fld>
            <a:endParaRPr lang="cs-CZ"/>
          </a:p>
        </p:txBody>
      </p:sp>
    </p:spTree>
    <p:extLst>
      <p:ext uri="{BB962C8B-B14F-4D97-AF65-F5344CB8AC3E}">
        <p14:creationId xmlns:p14="http://schemas.microsoft.com/office/powerpoint/2010/main" val="739112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44705" y="4858813"/>
            <a:ext cx="9089390" cy="1501751"/>
          </a:xfrm>
        </p:spPr>
        <p:txBody>
          <a:bodyPr/>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844705" y="3204786"/>
            <a:ext cx="9089390" cy="165402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2D88CDFF-A68B-4F8F-828C-A77DD06A7CF5}" type="datetime1">
              <a:rPr lang="cs-CZ" smtClean="0"/>
              <a:t>27.02.2019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6C60EE9-DB36-4AC0-93AC-EAF55A4D2F9E}" type="slidenum">
              <a:rPr lang="cs-CZ" smtClean="0"/>
              <a:pPr>
                <a:defRPr/>
              </a:pPr>
              <a:t>‹#›</a:t>
            </a:fld>
            <a:endParaRPr lang="cs-CZ"/>
          </a:p>
        </p:txBody>
      </p:sp>
    </p:spTree>
    <p:extLst>
      <p:ext uri="{BB962C8B-B14F-4D97-AF65-F5344CB8AC3E}">
        <p14:creationId xmlns:p14="http://schemas.microsoft.com/office/powerpoint/2010/main" val="2772983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534670" y="1764296"/>
            <a:ext cx="472291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435812" y="1764296"/>
            <a:ext cx="472291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746730AE-6696-4901-A3CE-7F107FBF6E9A}" type="datetime1">
              <a:rPr lang="cs-CZ" smtClean="0"/>
              <a:t>27.02.2019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025203F-6002-47B2-BA6E-0944EEA53219}" type="slidenum">
              <a:rPr lang="cs-CZ" smtClean="0"/>
              <a:pPr>
                <a:defRPr/>
              </a:pPr>
              <a:t>‹#›</a:t>
            </a:fld>
            <a:endParaRPr lang="cs-CZ"/>
          </a:p>
        </p:txBody>
      </p:sp>
    </p:spTree>
    <p:extLst>
      <p:ext uri="{BB962C8B-B14F-4D97-AF65-F5344CB8AC3E}">
        <p14:creationId xmlns:p14="http://schemas.microsoft.com/office/powerpoint/2010/main" val="2858873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522164" y="1188343"/>
            <a:ext cx="4724775"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534671" y="1980431"/>
            <a:ext cx="4724775" cy="4773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444605" y="1188343"/>
            <a:ext cx="4726631"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5432100" y="1980431"/>
            <a:ext cx="4726631" cy="4773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9A3F6785-9B4D-45C0-A8CF-38F445EB0769}" type="datetime1">
              <a:rPr lang="cs-CZ" smtClean="0"/>
              <a:t>27.02.2019</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C9744537-99EA-4D2E-83BE-317CA3E7C592}" type="slidenum">
              <a:rPr lang="cs-CZ" smtClean="0"/>
              <a:pPr>
                <a:defRPr/>
              </a:pPr>
              <a:t>‹#›</a:t>
            </a:fld>
            <a:endParaRPr lang="cs-CZ"/>
          </a:p>
        </p:txBody>
      </p:sp>
    </p:spTree>
    <p:extLst>
      <p:ext uri="{BB962C8B-B14F-4D97-AF65-F5344CB8AC3E}">
        <p14:creationId xmlns:p14="http://schemas.microsoft.com/office/powerpoint/2010/main" val="36366853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4853F61A-C366-47AD-BCCE-FE6BB1CA292A}" type="datetime1">
              <a:rPr lang="cs-CZ" smtClean="0"/>
              <a:t>27.02.2019</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28C53024-765D-4A8F-A60F-9D142B3F1564}" type="slidenum">
              <a:rPr lang="cs-CZ" smtClean="0"/>
              <a:pPr>
                <a:defRPr/>
              </a:pPr>
              <a:t>‹#›</a:t>
            </a:fld>
            <a:endParaRPr lang="cs-CZ"/>
          </a:p>
        </p:txBody>
      </p:sp>
    </p:spTree>
    <p:extLst>
      <p:ext uri="{BB962C8B-B14F-4D97-AF65-F5344CB8AC3E}">
        <p14:creationId xmlns:p14="http://schemas.microsoft.com/office/powerpoint/2010/main" val="7909414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E9DE6686-5864-4E52-AB56-7A227988A402}" type="datetime1">
              <a:rPr lang="cs-CZ" smtClean="0"/>
              <a:t>27.02.2019</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6074965D-B6FC-48F4-BDEB-A25D835DCF79}" type="slidenum">
              <a:rPr lang="cs-CZ" smtClean="0"/>
              <a:pPr>
                <a:defRPr/>
              </a:pPr>
              <a:t>‹#›</a:t>
            </a:fld>
            <a:endParaRPr lang="cs-CZ"/>
          </a:p>
        </p:txBody>
      </p:sp>
    </p:spTree>
    <p:extLst>
      <p:ext uri="{BB962C8B-B14F-4D97-AF65-F5344CB8AC3E}">
        <p14:creationId xmlns:p14="http://schemas.microsoft.com/office/powerpoint/2010/main" val="4094688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4672" y="972318"/>
            <a:ext cx="3518055" cy="609945"/>
          </a:xfrm>
        </p:spPr>
        <p:txBody>
          <a:bodyPr anchor="b"/>
          <a:lstStyle>
            <a:lvl1pPr algn="l">
              <a:defRPr sz="2000" b="1"/>
            </a:lvl1pPr>
          </a:lstStyle>
          <a:p>
            <a:r>
              <a:rPr lang="cs-CZ" smtClean="0"/>
              <a:t>Kliknutím lze upravit styl.</a:t>
            </a:r>
            <a:endParaRPr lang="cs-CZ" dirty="0"/>
          </a:p>
        </p:txBody>
      </p:sp>
      <p:sp>
        <p:nvSpPr>
          <p:cNvPr id="3" name="Zástupný symbol pro obsah 2"/>
          <p:cNvSpPr>
            <a:spLocks noGrp="1"/>
          </p:cNvSpPr>
          <p:nvPr>
            <p:ph idx="1"/>
          </p:nvPr>
        </p:nvSpPr>
        <p:spPr>
          <a:xfrm>
            <a:off x="4180822" y="301052"/>
            <a:ext cx="5977908" cy="64533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34672" y="1582266"/>
            <a:ext cx="3518055" cy="5172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A052B2CA-CCD2-4A3D-93B3-CBE0E9425E5A}" type="datetime1">
              <a:rPr lang="cs-CZ" smtClean="0"/>
              <a:t>27.02.2019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4235B1B-A23A-4D82-B975-BDB1401989B8}" type="slidenum">
              <a:rPr lang="cs-CZ" smtClean="0"/>
              <a:pPr>
                <a:defRPr/>
              </a:pPr>
              <a:t>‹#›</a:t>
            </a:fld>
            <a:endParaRPr lang="cs-CZ"/>
          </a:p>
        </p:txBody>
      </p:sp>
    </p:spTree>
    <p:extLst>
      <p:ext uri="{BB962C8B-B14F-4D97-AF65-F5344CB8AC3E}">
        <p14:creationId xmlns:p14="http://schemas.microsoft.com/office/powerpoint/2010/main" val="3560363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95981" y="5292884"/>
            <a:ext cx="6416040" cy="624855"/>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2095981" y="972319"/>
            <a:ext cx="6416040" cy="42400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p>
        </p:txBody>
      </p:sp>
      <p:sp>
        <p:nvSpPr>
          <p:cNvPr id="4" name="Zástupný symbol pro text 3"/>
          <p:cNvSpPr>
            <a:spLocks noGrp="1"/>
          </p:cNvSpPr>
          <p:nvPr>
            <p:ph type="body" sz="half" idx="2"/>
          </p:nvPr>
        </p:nvSpPr>
        <p:spPr>
          <a:xfrm>
            <a:off x="2095981" y="5917739"/>
            <a:ext cx="6416040" cy="88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FEBA9641-AF1C-4C02-B89B-6E2703D44357}" type="datetime1">
              <a:rPr lang="cs-CZ" smtClean="0"/>
              <a:t>27.02.2019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BE20E438-300D-426D-956D-FF05AA67C7E2}" type="slidenum">
              <a:rPr lang="cs-CZ" smtClean="0"/>
              <a:pPr>
                <a:defRPr/>
              </a:pPr>
              <a:t>‹#›</a:t>
            </a:fld>
            <a:endParaRPr lang="cs-CZ"/>
          </a:p>
        </p:txBody>
      </p:sp>
    </p:spTree>
    <p:extLst>
      <p:ext uri="{BB962C8B-B14F-4D97-AF65-F5344CB8AC3E}">
        <p14:creationId xmlns:p14="http://schemas.microsoft.com/office/powerpoint/2010/main" val="2950503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délník 1"/>
          <p:cNvSpPr/>
          <p:nvPr/>
        </p:nvSpPr>
        <p:spPr>
          <a:xfrm>
            <a:off x="0" y="996333"/>
            <a:ext cx="10693400" cy="6564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6" name="Zástupný symbol pro nadpis 1"/>
          <p:cNvSpPr>
            <a:spLocks noGrp="1"/>
          </p:cNvSpPr>
          <p:nvPr>
            <p:ph type="title"/>
          </p:nvPr>
        </p:nvSpPr>
        <p:spPr bwMode="auto">
          <a:xfrm>
            <a:off x="3030538" y="145125"/>
            <a:ext cx="74883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cs-CZ" dirty="0" smtClean="0"/>
          </a:p>
        </p:txBody>
      </p:sp>
      <p:sp>
        <p:nvSpPr>
          <p:cNvPr id="1027" name="Zástupný symbol pro text 2"/>
          <p:cNvSpPr>
            <a:spLocks noGrp="1"/>
          </p:cNvSpPr>
          <p:nvPr>
            <p:ph type="body" idx="1"/>
          </p:nvPr>
        </p:nvSpPr>
        <p:spPr bwMode="auto">
          <a:xfrm>
            <a:off x="534988" y="1260475"/>
            <a:ext cx="9623425"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534988" y="7008813"/>
            <a:ext cx="2495550" cy="401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Clara Sans" pitchFamily="50" charset="0"/>
              </a:defRPr>
            </a:lvl1pPr>
          </a:lstStyle>
          <a:p>
            <a:pPr>
              <a:defRPr/>
            </a:pPr>
            <a:fld id="{C8D67B0F-2BFE-4566-936E-464C7B9C2FE3}" type="datetime1">
              <a:rPr lang="cs-CZ" smtClean="0"/>
              <a:t>27.02.2019</a:t>
            </a:fld>
            <a:endParaRPr lang="cs-CZ"/>
          </a:p>
        </p:txBody>
      </p:sp>
      <p:sp>
        <p:nvSpPr>
          <p:cNvPr id="5" name="Zástupný symbol pro zápatí 4"/>
          <p:cNvSpPr>
            <a:spLocks noGrp="1"/>
          </p:cNvSpPr>
          <p:nvPr>
            <p:ph type="ftr" sz="quarter" idx="3"/>
          </p:nvPr>
        </p:nvSpPr>
        <p:spPr>
          <a:xfrm>
            <a:off x="3652838" y="7008813"/>
            <a:ext cx="3387725" cy="401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lara Sans" pitchFamily="50" charset="0"/>
              </a:defRPr>
            </a:lvl1pPr>
          </a:lstStyle>
          <a:p>
            <a:pPr>
              <a:defRPr/>
            </a:pPr>
            <a:endParaRPr lang="cs-CZ"/>
          </a:p>
        </p:txBody>
      </p:sp>
      <p:sp>
        <p:nvSpPr>
          <p:cNvPr id="6" name="Zástupný symbol pro číslo snímku 5"/>
          <p:cNvSpPr>
            <a:spLocks noGrp="1"/>
          </p:cNvSpPr>
          <p:nvPr>
            <p:ph type="sldNum" sz="quarter" idx="4"/>
          </p:nvPr>
        </p:nvSpPr>
        <p:spPr>
          <a:xfrm>
            <a:off x="7662863" y="7008813"/>
            <a:ext cx="2495550" cy="401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lara Sans" pitchFamily="50" charset="0"/>
              </a:defRPr>
            </a:lvl1pPr>
          </a:lstStyle>
          <a:p>
            <a:pPr>
              <a:defRPr/>
            </a:pPr>
            <a:fld id="{C0EA4A2D-1AC4-4A39-9436-83225DB5FE6C}" type="slidenum">
              <a:rPr lang="cs-CZ" smtClean="0"/>
              <a:pPr>
                <a:defRPr/>
              </a:pPr>
              <a:t>‹#›</a:t>
            </a:fld>
            <a:endParaRPr lang="cs-CZ"/>
          </a:p>
        </p:txBody>
      </p:sp>
      <p:pic>
        <p:nvPicPr>
          <p:cNvPr id="1031" name="Picture 2" descr="I:\Mayna\!!_práce\RadkaF\JU České Budějovice\PPT prezentace\Podklady\HlavPapir Ekonomická fakulta.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2124" y="216823"/>
            <a:ext cx="2376264" cy="60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2337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ftr="0" dt="0"/>
  <p:txStyles>
    <p:titleStyle>
      <a:lvl1pPr algn="r" rtl="0" eaLnBrk="1" fontAlgn="base" hangingPunct="1">
        <a:spcBef>
          <a:spcPct val="0"/>
        </a:spcBef>
        <a:spcAft>
          <a:spcPct val="0"/>
        </a:spcAft>
        <a:defRPr sz="2800" kern="1200">
          <a:solidFill>
            <a:schemeClr val="tx2"/>
          </a:solidFill>
          <a:latin typeface="Clara Sans" pitchFamily="50" charset="0"/>
          <a:ea typeface="+mj-ea"/>
          <a:cs typeface="+mj-cs"/>
        </a:defRPr>
      </a:lvl1pPr>
      <a:lvl2pPr algn="l" rtl="0" eaLnBrk="1" fontAlgn="base" hangingPunct="1">
        <a:spcBef>
          <a:spcPct val="0"/>
        </a:spcBef>
        <a:spcAft>
          <a:spcPct val="0"/>
        </a:spcAft>
        <a:defRPr sz="2400">
          <a:solidFill>
            <a:schemeClr val="tx1"/>
          </a:solidFill>
          <a:latin typeface="Clara Sans" pitchFamily="50" charset="0"/>
        </a:defRPr>
      </a:lvl2pPr>
      <a:lvl3pPr algn="l" rtl="0" eaLnBrk="1" fontAlgn="base" hangingPunct="1">
        <a:spcBef>
          <a:spcPct val="0"/>
        </a:spcBef>
        <a:spcAft>
          <a:spcPct val="0"/>
        </a:spcAft>
        <a:defRPr sz="2400">
          <a:solidFill>
            <a:schemeClr val="tx1"/>
          </a:solidFill>
          <a:latin typeface="Clara Sans" pitchFamily="50" charset="0"/>
        </a:defRPr>
      </a:lvl3pPr>
      <a:lvl4pPr algn="l" rtl="0" eaLnBrk="1" fontAlgn="base" hangingPunct="1">
        <a:spcBef>
          <a:spcPct val="0"/>
        </a:spcBef>
        <a:spcAft>
          <a:spcPct val="0"/>
        </a:spcAft>
        <a:defRPr sz="2400">
          <a:solidFill>
            <a:schemeClr val="tx1"/>
          </a:solidFill>
          <a:latin typeface="Clara Sans" pitchFamily="50" charset="0"/>
        </a:defRPr>
      </a:lvl4pPr>
      <a:lvl5pPr algn="l" rtl="0" eaLnBrk="1" fontAlgn="base" hangingPunct="1">
        <a:spcBef>
          <a:spcPct val="0"/>
        </a:spcBef>
        <a:spcAft>
          <a:spcPct val="0"/>
        </a:spcAft>
        <a:defRPr sz="2400">
          <a:solidFill>
            <a:schemeClr val="tx1"/>
          </a:solidFill>
          <a:latin typeface="Clara Sans" pitchFamily="50"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Clara Sans" pitchFamily="50"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Clara Sans" pitchFamily="50"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Clara Sans" pitchFamily="50"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lara Sans" pitchFamily="50"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lara Sans"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Business </a:t>
            </a:r>
            <a:r>
              <a:rPr lang="cs-CZ" dirty="0" err="1" smtClean="0"/>
              <a:t>cycle</a:t>
            </a:r>
            <a:r>
              <a:rPr lang="cs-CZ" dirty="0" smtClean="0"/>
              <a:t> </a:t>
            </a:r>
            <a:r>
              <a:rPr lang="cs-CZ" dirty="0" err="1" smtClean="0"/>
              <a:t>theory</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3663689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solidFill>
                  <a:srgbClr val="E00034"/>
                </a:solidFill>
                <a:latin typeface="+mj-lt"/>
              </a:rPr>
              <a:t>Real business cycle theory</a:t>
            </a:r>
            <a:endParaRPr lang="cs-CZ" dirty="0">
              <a:latin typeface="+mj-lt"/>
            </a:endParaRPr>
          </a:p>
        </p:txBody>
      </p:sp>
      <p:sp>
        <p:nvSpPr>
          <p:cNvPr id="3" name="Zástupný symbol pro obsah 2"/>
          <p:cNvSpPr>
            <a:spLocks noGrp="1"/>
          </p:cNvSpPr>
          <p:nvPr>
            <p:ph idx="1"/>
          </p:nvPr>
        </p:nvSpPr>
        <p:spPr>
          <a:xfrm>
            <a:off x="534989" y="1187533"/>
            <a:ext cx="9351962" cy="1803318"/>
          </a:xfrm>
        </p:spPr>
        <p:txBody>
          <a:bodyPr/>
          <a:lstStyle/>
          <a:p>
            <a:r>
              <a:rPr lang="cs-CZ" sz="2000" dirty="0">
                <a:latin typeface="+mn-lt"/>
              </a:rPr>
              <a:t>R</a:t>
            </a:r>
            <a:r>
              <a:rPr lang="en-GB" sz="2000" dirty="0" err="1" smtClean="0">
                <a:latin typeface="+mn-lt"/>
              </a:rPr>
              <a:t>eal</a:t>
            </a:r>
            <a:r>
              <a:rPr lang="en-GB" sz="2000" dirty="0" smtClean="0">
                <a:latin typeface="+mn-lt"/>
              </a:rPr>
              <a:t> </a:t>
            </a:r>
            <a:r>
              <a:rPr lang="en-GB" sz="2000" dirty="0">
                <a:latin typeface="+mn-lt"/>
              </a:rPr>
              <a:t>shocks have big and far-reaching consequences on the economy</a:t>
            </a:r>
            <a:r>
              <a:rPr lang="en-GB" sz="2000" dirty="0" smtClean="0">
                <a:latin typeface="+mn-lt"/>
              </a:rPr>
              <a:t>.</a:t>
            </a:r>
            <a:endParaRPr lang="cs-CZ" sz="2000" dirty="0" smtClean="0">
              <a:latin typeface="+mn-lt"/>
            </a:endParaRPr>
          </a:p>
          <a:p>
            <a:r>
              <a:rPr lang="cs-CZ" sz="2000" dirty="0" smtClean="0">
                <a:latin typeface="+mn-lt"/>
              </a:rPr>
              <a:t>S</a:t>
            </a:r>
            <a:r>
              <a:rPr lang="en-GB" sz="2000" dirty="0" err="1" smtClean="0">
                <a:latin typeface="+mn-lt"/>
              </a:rPr>
              <a:t>ources</a:t>
            </a:r>
            <a:r>
              <a:rPr lang="en-GB" sz="2000" dirty="0" smtClean="0">
                <a:latin typeface="+mn-lt"/>
              </a:rPr>
              <a:t> </a:t>
            </a:r>
            <a:r>
              <a:rPr lang="en-GB" sz="2000" dirty="0">
                <a:latin typeface="+mn-lt"/>
              </a:rPr>
              <a:t>of the changes having an impact on the </a:t>
            </a:r>
            <a:r>
              <a:rPr lang="en-GB" sz="2000" dirty="0" smtClean="0">
                <a:latin typeface="+mn-lt"/>
              </a:rPr>
              <a:t>fluctuations</a:t>
            </a:r>
            <a:r>
              <a:rPr lang="cs-CZ" sz="2000" dirty="0" smtClean="0">
                <a:latin typeface="+mn-lt"/>
              </a:rPr>
              <a:t> are </a:t>
            </a:r>
            <a:r>
              <a:rPr lang="cs-CZ" sz="2000" dirty="0" err="1" smtClean="0">
                <a:latin typeface="+mn-lt"/>
              </a:rPr>
              <a:t>therefore</a:t>
            </a:r>
            <a:r>
              <a:rPr lang="cs-CZ" sz="2000" dirty="0" smtClean="0">
                <a:latin typeface="+mn-lt"/>
              </a:rPr>
              <a:t>, </a:t>
            </a:r>
            <a:r>
              <a:rPr lang="cs-CZ" sz="2000" dirty="0" err="1" smtClean="0">
                <a:latin typeface="+mn-lt"/>
              </a:rPr>
              <a:t>according</a:t>
            </a:r>
            <a:r>
              <a:rPr lang="cs-CZ" sz="2000" dirty="0" smtClean="0">
                <a:latin typeface="+mn-lt"/>
              </a:rPr>
              <a:t> to </a:t>
            </a:r>
            <a:r>
              <a:rPr lang="cs-CZ" sz="2000" dirty="0" err="1" smtClean="0">
                <a:latin typeface="+mn-lt"/>
              </a:rPr>
              <a:t>the</a:t>
            </a:r>
            <a:r>
              <a:rPr lang="cs-CZ" sz="2000" dirty="0" smtClean="0">
                <a:latin typeface="+mn-lt"/>
              </a:rPr>
              <a:t> </a:t>
            </a:r>
            <a:r>
              <a:rPr lang="cs-CZ" sz="2000" dirty="0" err="1" smtClean="0">
                <a:latin typeface="+mn-lt"/>
              </a:rPr>
              <a:t>theory</a:t>
            </a:r>
            <a:r>
              <a:rPr lang="cs-CZ" sz="2000" dirty="0" smtClean="0">
                <a:latin typeface="+mn-lt"/>
              </a:rPr>
              <a:t>, </a:t>
            </a:r>
            <a:r>
              <a:rPr lang="en-GB" sz="2000" dirty="0" smtClean="0">
                <a:latin typeface="+mn-lt"/>
              </a:rPr>
              <a:t>nonmonetary</a:t>
            </a:r>
            <a:r>
              <a:rPr lang="cs-CZ" sz="2000" dirty="0" smtClean="0">
                <a:latin typeface="+mn-lt"/>
              </a:rPr>
              <a:t>.</a:t>
            </a:r>
          </a:p>
          <a:p>
            <a:r>
              <a:rPr lang="cs-CZ" sz="2000" dirty="0" smtClean="0">
                <a:latin typeface="+mn-lt"/>
              </a:rPr>
              <a:t>These s</a:t>
            </a:r>
            <a:r>
              <a:rPr lang="en-GB" sz="2000" dirty="0" err="1" smtClean="0">
                <a:latin typeface="+mn-lt"/>
              </a:rPr>
              <a:t>ources</a:t>
            </a:r>
            <a:r>
              <a:rPr lang="en-GB" sz="2000" dirty="0" smtClean="0">
                <a:latin typeface="+mn-lt"/>
              </a:rPr>
              <a:t> include </a:t>
            </a:r>
            <a:r>
              <a:rPr lang="en-GB" sz="2000" dirty="0">
                <a:latin typeface="+mn-lt"/>
              </a:rPr>
              <a:t>primarily changes in technology but also</a:t>
            </a:r>
            <a:r>
              <a:rPr lang="en-GB" sz="2000" i="1" dirty="0">
                <a:latin typeface="+mn-lt"/>
              </a:rPr>
              <a:t> </a:t>
            </a:r>
            <a:r>
              <a:rPr lang="en-GB" sz="2000" dirty="0">
                <a:latin typeface="+mn-lt"/>
              </a:rPr>
              <a:t>tax rates and government spending, tastes, government regulation, terms of trade, and energy </a:t>
            </a:r>
            <a:r>
              <a:rPr lang="en-GB" sz="2000" dirty="0" smtClean="0">
                <a:latin typeface="+mn-lt"/>
              </a:rPr>
              <a:t>prices</a:t>
            </a:r>
            <a:r>
              <a:rPr lang="cs-CZ" sz="2000" dirty="0" smtClean="0">
                <a:latin typeface="+mn-lt"/>
              </a:rPr>
              <a:t>. </a:t>
            </a:r>
            <a:r>
              <a:rPr lang="en-GB" sz="2000" dirty="0" smtClean="0">
                <a:latin typeface="+mn-lt"/>
              </a:rPr>
              <a:t> </a:t>
            </a:r>
            <a:endParaRPr lang="cs-CZ" sz="2000" dirty="0">
              <a:latin typeface="+mn-lt"/>
            </a:endParaRP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10</a:t>
            </a:fld>
            <a:endParaRPr lang="cs-CZ"/>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5767" y="3278569"/>
            <a:ext cx="3549490" cy="20399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VÃ½sledek obrÃ¡zku pro tax ra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900" y="3180558"/>
            <a:ext cx="2216150" cy="2216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1979" y="3200366"/>
            <a:ext cx="2784096" cy="21963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7799" y="5565776"/>
            <a:ext cx="2765425" cy="18662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771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00299" y="0"/>
            <a:ext cx="8505826" cy="662917"/>
          </a:xfrm>
        </p:spPr>
        <p:txBody>
          <a:bodyPr/>
          <a:lstStyle/>
          <a:p>
            <a:pPr algn="l"/>
            <a:r>
              <a:rPr lang="cs-CZ" dirty="0" smtClean="0">
                <a:latin typeface="+mj-lt"/>
              </a:rPr>
              <a:t/>
            </a:r>
            <a:br>
              <a:rPr lang="cs-CZ" dirty="0" smtClean="0">
                <a:latin typeface="+mj-lt"/>
              </a:rPr>
            </a:br>
            <a:r>
              <a:rPr lang="en-US" dirty="0" smtClean="0">
                <a:latin typeface="+mj-lt"/>
              </a:rPr>
              <a:t>Two </a:t>
            </a:r>
            <a:r>
              <a:rPr lang="en-US" dirty="0">
                <a:latin typeface="+mj-lt"/>
              </a:rPr>
              <a:t>principles of Real business </a:t>
            </a:r>
            <a:r>
              <a:rPr lang="en-US" dirty="0" smtClean="0">
                <a:latin typeface="+mj-lt"/>
              </a:rPr>
              <a:t>cycle</a:t>
            </a:r>
            <a:r>
              <a:rPr lang="cs-CZ" dirty="0" smtClean="0">
                <a:latin typeface="+mj-lt"/>
              </a:rPr>
              <a:t> </a:t>
            </a:r>
            <a:r>
              <a:rPr lang="en-US" dirty="0" err="1" smtClean="0">
                <a:latin typeface="+mj-lt"/>
              </a:rPr>
              <a:t>theor</a:t>
            </a:r>
            <a:r>
              <a:rPr lang="cs-CZ" dirty="0">
                <a:latin typeface="+mj-lt"/>
              </a:rPr>
              <a:t>y</a:t>
            </a: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11</a:t>
            </a:fld>
            <a:endParaRPr lang="cs-CZ"/>
          </a:p>
        </p:txBody>
      </p:sp>
      <p:sp>
        <p:nvSpPr>
          <p:cNvPr id="6" name="Vývojový diagram: postup 5"/>
          <p:cNvSpPr/>
          <p:nvPr/>
        </p:nvSpPr>
        <p:spPr>
          <a:xfrm>
            <a:off x="5629275" y="2085974"/>
            <a:ext cx="4781550" cy="3952875"/>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t"/>
          <a:lstStyle/>
          <a:p>
            <a:pPr algn="ctr"/>
            <a:r>
              <a:rPr lang="en-US" sz="2400" dirty="0"/>
              <a:t>Business cycles are made by rational economic agents responding to real shocks optimally. Productivity growth is considered as the primary cause of fluctuations. However, it can be fluctuations in government purchases , import prices, or preferences as well. Hence, exogenous changes in the economic environment result in fluctuations. </a:t>
            </a:r>
            <a:r>
              <a:rPr lang="en-US" dirty="0"/>
              <a:t>	</a:t>
            </a:r>
          </a:p>
        </p:txBody>
      </p:sp>
      <p:sp>
        <p:nvSpPr>
          <p:cNvPr id="7" name="Vývojový diagram: postup 6"/>
          <p:cNvSpPr/>
          <p:nvPr/>
        </p:nvSpPr>
        <p:spPr>
          <a:xfrm>
            <a:off x="257175" y="2095500"/>
            <a:ext cx="4876800" cy="3952875"/>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t"/>
          <a:lstStyle/>
          <a:p>
            <a:pPr marL="0" indent="0">
              <a:buNone/>
            </a:pPr>
            <a:r>
              <a:rPr lang="cs-CZ" sz="2400" dirty="0" smtClean="0"/>
              <a:t>W</a:t>
            </a:r>
            <a:r>
              <a:rPr lang="en-GB" sz="2400" dirty="0" smtClean="0"/>
              <a:t>e </a:t>
            </a:r>
            <a:r>
              <a:rPr lang="en-GB" sz="2400" dirty="0"/>
              <a:t>attribute a little importance to money in business</a:t>
            </a:r>
            <a:r>
              <a:rPr lang="cs-CZ" sz="2400" dirty="0"/>
              <a:t> </a:t>
            </a:r>
            <a:r>
              <a:rPr lang="en-GB" sz="2400" dirty="0"/>
              <a:t>cycles. Therefore, </a:t>
            </a:r>
            <a:r>
              <a:rPr lang="en-GB" sz="2400" dirty="0" smtClean="0"/>
              <a:t>monetary </a:t>
            </a:r>
            <a:r>
              <a:rPr lang="en-GB" sz="2400" dirty="0"/>
              <a:t>shocks don´t have any significant power to make an explanation of aggregate output fluctuations. </a:t>
            </a:r>
            <a:endParaRPr lang="cs-CZ" sz="24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294" y="1065213"/>
            <a:ext cx="944562"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769" y="1065213"/>
            <a:ext cx="944562"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8338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Examples of Real business cycle theory</a:t>
            </a:r>
            <a:endParaRPr lang="cs-CZ" dirty="0"/>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12</a:t>
            </a:fld>
            <a:endParaRPr lang="cs-CZ"/>
          </a:p>
        </p:txBody>
      </p:sp>
      <p:sp>
        <p:nvSpPr>
          <p:cNvPr id="6" name="Obdélník 5"/>
          <p:cNvSpPr/>
          <p:nvPr/>
        </p:nvSpPr>
        <p:spPr>
          <a:xfrm>
            <a:off x="390525" y="1209675"/>
            <a:ext cx="4267200" cy="1724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dirty="0"/>
              <a:t>A</a:t>
            </a:r>
            <a:r>
              <a:rPr lang="en-GB" dirty="0" smtClean="0"/>
              <a:t>n </a:t>
            </a:r>
            <a:r>
              <a:rPr lang="en-GB" dirty="0"/>
              <a:t>exogenous increase in total factor productivity shifts the long run aggregate supply curve from AS to AS’.  In the following graphic, we can observe the situation when aggregate supply increases, then total output increases as well.</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94" y="3387724"/>
            <a:ext cx="3243262"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5791200" y="1209675"/>
            <a:ext cx="4267200" cy="1724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dirty="0"/>
              <a:t>W</a:t>
            </a:r>
            <a:r>
              <a:rPr lang="en-GB" dirty="0" smtClean="0"/>
              <a:t>hen </a:t>
            </a:r>
            <a:r>
              <a:rPr lang="en-GB" dirty="0"/>
              <a:t>aggregate supply is increased by real shocks, then labour demand increases. Hence, it does increases wages and the number of people working as well.</a:t>
            </a:r>
            <a:endParaRPr lang="cs-CZ" dirty="0"/>
          </a:p>
          <a:p>
            <a:endParaRPr lang="cs-CZ" dirty="0"/>
          </a:p>
        </p:txBody>
      </p:sp>
      <p:pic>
        <p:nvPicPr>
          <p:cNvPr id="9" name="Obrázek 8"/>
          <p:cNvPicPr/>
          <p:nvPr/>
        </p:nvPicPr>
        <p:blipFill rotWithShape="1">
          <a:blip r:embed="rId3">
            <a:extLst>
              <a:ext uri="{28A0092B-C50C-407E-A947-70E740481C1C}">
                <a14:useLocalDpi xmlns:a14="http://schemas.microsoft.com/office/drawing/2010/main" val="0"/>
              </a:ext>
            </a:extLst>
          </a:blip>
          <a:srcRect l="-1" r="-113" b="6353"/>
          <a:stretch/>
        </p:blipFill>
        <p:spPr bwMode="auto">
          <a:xfrm>
            <a:off x="6151880" y="3387725"/>
            <a:ext cx="3717290" cy="29384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12476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31325" y="180231"/>
            <a:ext cx="7565200" cy="696069"/>
          </a:xfrm>
        </p:spPr>
        <p:txBody>
          <a:bodyPr/>
          <a:lstStyle/>
          <a:p>
            <a:r>
              <a:rPr lang="en-GB" dirty="0">
                <a:latin typeface="+mj-lt"/>
              </a:rPr>
              <a:t>Examples of Real business cycle theory</a:t>
            </a:r>
            <a:endParaRPr lang="cs-CZ" dirty="0">
              <a:latin typeface="+mj-lt"/>
            </a:endParaRP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13</a:t>
            </a:fld>
            <a:endParaRPr lang="cs-CZ"/>
          </a:p>
        </p:txBody>
      </p:sp>
      <p:sp>
        <p:nvSpPr>
          <p:cNvPr id="6" name="Obdélník 5"/>
          <p:cNvSpPr/>
          <p:nvPr/>
        </p:nvSpPr>
        <p:spPr>
          <a:xfrm>
            <a:off x="390525" y="1209674"/>
            <a:ext cx="4267200" cy="1724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dirty="0"/>
              <a:t>H</a:t>
            </a:r>
            <a:r>
              <a:rPr lang="en-GB" dirty="0" err="1" smtClean="0"/>
              <a:t>igher</a:t>
            </a:r>
            <a:r>
              <a:rPr lang="en-GB" dirty="0" smtClean="0"/>
              <a:t> </a:t>
            </a:r>
            <a:r>
              <a:rPr lang="en-GB" dirty="0"/>
              <a:t>level of economic activity increases the demand for capital which leads to a higher capital rental rate and capital utilization rate. Hence, more capital is used and corporate profits increase.</a:t>
            </a:r>
            <a:endParaRPr lang="cs-CZ" dirty="0"/>
          </a:p>
          <a:p>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3276598"/>
            <a:ext cx="4267200" cy="366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5874966" y="1209675"/>
            <a:ext cx="4267200" cy="1724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Last graph focuses on the impact on investment. It shows that when higher productivity increases the demand for loans.  As a result, real interest rates grow as well as the amount of investment. </a:t>
            </a:r>
            <a:endParaRPr lang="cs-CZ"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534"/>
          <a:stretch/>
        </p:blipFill>
        <p:spPr bwMode="auto">
          <a:xfrm>
            <a:off x="5874966" y="3348037"/>
            <a:ext cx="426720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2329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latin typeface="+mj-lt"/>
              </a:rPr>
              <a:t>Critical Reflection </a:t>
            </a:r>
            <a:endParaRPr lang="cs-CZ" dirty="0">
              <a:latin typeface="+mj-lt"/>
            </a:endParaRPr>
          </a:p>
        </p:txBody>
      </p:sp>
      <p:sp>
        <p:nvSpPr>
          <p:cNvPr id="3" name="Zástupný symbol pro obsah 2"/>
          <p:cNvSpPr>
            <a:spLocks noGrp="1"/>
          </p:cNvSpPr>
          <p:nvPr>
            <p:ph idx="1"/>
          </p:nvPr>
        </p:nvSpPr>
        <p:spPr>
          <a:xfrm>
            <a:off x="534989" y="1187533"/>
            <a:ext cx="9523412" cy="1365168"/>
          </a:xfrm>
        </p:spPr>
        <p:txBody>
          <a:bodyPr/>
          <a:lstStyle/>
          <a:p>
            <a:r>
              <a:rPr lang="en-US" dirty="0">
                <a:latin typeface="+mn-lt"/>
              </a:rPr>
              <a:t>The real business cycle theory has been controversial and influential since its first introduction</a:t>
            </a:r>
            <a:r>
              <a:rPr lang="en-US" dirty="0" smtClean="0">
                <a:latin typeface="+mn-lt"/>
              </a:rPr>
              <a:t>.</a:t>
            </a:r>
            <a:endParaRPr lang="cs-CZ" dirty="0" smtClean="0">
              <a:latin typeface="+mn-lt"/>
            </a:endParaRP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14</a:t>
            </a:fld>
            <a:endParaRPr lang="cs-CZ" dirty="0"/>
          </a:p>
        </p:txBody>
      </p:sp>
      <p:sp>
        <p:nvSpPr>
          <p:cNvPr id="6" name="Obdélníkový popisek 5"/>
          <p:cNvSpPr/>
          <p:nvPr/>
        </p:nvSpPr>
        <p:spPr>
          <a:xfrm>
            <a:off x="66675" y="2738437"/>
            <a:ext cx="4981575" cy="2419350"/>
          </a:xfrm>
          <a:prstGeom prst="wedgeRectCallout">
            <a:avLst>
              <a:gd name="adj1" fmla="val 29645"/>
              <a:gd name="adj2" fmla="val 1243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a:t>Where are the shocks? </a:t>
            </a:r>
            <a:endParaRPr lang="cs-CZ" dirty="0"/>
          </a:p>
          <a:p>
            <a:pPr marL="0" indent="0">
              <a:buNone/>
            </a:pPr>
            <a:r>
              <a:rPr lang="en-GB" dirty="0"/>
              <a:t>According to the theory, the driving for fluctuations are technological shocks. The theory interprets all movements in measured total factor productivity as the technological shock result. However, discussion of nature of these sources is missing. It seems complicated to interpret the absolute economic contractions that sometimes occur in the real world as a result of productivity shocks. </a:t>
            </a:r>
            <a:endParaRPr lang="cs-CZ" dirty="0"/>
          </a:p>
        </p:txBody>
      </p:sp>
      <p:sp>
        <p:nvSpPr>
          <p:cNvPr id="7" name="Obdélníkový popisek 6"/>
          <p:cNvSpPr/>
          <p:nvPr/>
        </p:nvSpPr>
        <p:spPr>
          <a:xfrm>
            <a:off x="5578475" y="2738437"/>
            <a:ext cx="4981575" cy="3057525"/>
          </a:xfrm>
          <a:prstGeom prst="wedgeRectCallout">
            <a:avLst>
              <a:gd name="adj1" fmla="val -48940"/>
              <a:gd name="adj2" fmla="val 843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a:t>Interpretation of unemployment</a:t>
            </a:r>
            <a:endParaRPr lang="cs-CZ" dirty="0"/>
          </a:p>
          <a:p>
            <a:r>
              <a:rPr lang="en-GB" dirty="0"/>
              <a:t>Real business cycle theory´s assumption is that fluctuations in employment are </a:t>
            </a:r>
            <a:r>
              <a:rPr lang="en-GB" dirty="0" err="1" smtClean="0"/>
              <a:t>fluc</a:t>
            </a:r>
            <a:r>
              <a:rPr lang="cs-CZ" dirty="0" err="1" smtClean="0"/>
              <a:t>tua</a:t>
            </a:r>
            <a:r>
              <a:rPr lang="en-GB" dirty="0" err="1" smtClean="0"/>
              <a:t>tions</a:t>
            </a:r>
            <a:r>
              <a:rPr lang="en-GB" dirty="0" smtClean="0"/>
              <a:t> </a:t>
            </a:r>
            <a:r>
              <a:rPr lang="en-GB" dirty="0"/>
              <a:t>of changes in the amount of people who desire to work. </a:t>
            </a:r>
            <a:r>
              <a:rPr lang="en-GB" dirty="0" smtClean="0"/>
              <a:t>They </a:t>
            </a:r>
            <a:r>
              <a:rPr lang="en-GB" dirty="0"/>
              <a:t>disagree with this assumption and believe that the desired employment is not so sensitive to real wages and the real interest rate. All in all, critics point out the fact that unemployment fluctuates substantially over the business cycle. </a:t>
            </a:r>
            <a:endParaRPr lang="cs-CZ"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6" t="13021" r="19598" b="11694"/>
          <a:stretch/>
        </p:blipFill>
        <p:spPr bwMode="auto">
          <a:xfrm>
            <a:off x="4219576" y="5724393"/>
            <a:ext cx="1492249" cy="17527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6142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latin typeface="+mj-lt"/>
              </a:rPr>
              <a:t>Critical Reflection </a:t>
            </a:r>
            <a:endParaRPr lang="cs-CZ" dirty="0">
              <a:latin typeface="+mj-lt"/>
            </a:endParaRP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15</a:t>
            </a:fld>
            <a:endParaRPr lang="cs-CZ"/>
          </a:p>
        </p:txBody>
      </p:sp>
      <p:sp>
        <p:nvSpPr>
          <p:cNvPr id="7" name="Obdélníkový popisek 6"/>
          <p:cNvSpPr/>
          <p:nvPr/>
        </p:nvSpPr>
        <p:spPr>
          <a:xfrm>
            <a:off x="85724" y="1181100"/>
            <a:ext cx="3495675" cy="2381250"/>
          </a:xfrm>
          <a:prstGeom prst="wedgeRectCallout">
            <a:avLst>
              <a:gd name="adj1" fmla="val 63363"/>
              <a:gd name="adj2" fmla="val 82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a:t>Flexibility of wages and prices</a:t>
            </a:r>
            <a:endParaRPr lang="cs-CZ" dirty="0"/>
          </a:p>
          <a:p>
            <a:r>
              <a:rPr lang="en-GB" dirty="0"/>
              <a:t>Real business cycle theory is based on assumption that wages and prices are completely flexible. Hence, markets are always clear. Many critics argue that money wages and prices are inflexible. </a:t>
            </a:r>
            <a:endParaRPr lang="cs-CZ" dirty="0"/>
          </a:p>
        </p:txBody>
      </p:sp>
      <p:sp>
        <p:nvSpPr>
          <p:cNvPr id="8" name="Obdélníkový popisek 7"/>
          <p:cNvSpPr/>
          <p:nvPr/>
        </p:nvSpPr>
        <p:spPr>
          <a:xfrm>
            <a:off x="5991224" y="1181100"/>
            <a:ext cx="4505325" cy="3295650"/>
          </a:xfrm>
          <a:prstGeom prst="wedgeRectCallout">
            <a:avLst>
              <a:gd name="adj1" fmla="val -56351"/>
              <a:gd name="adj2" fmla="val 489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a:t>Neutrality of money </a:t>
            </a:r>
            <a:endParaRPr lang="cs-CZ" dirty="0"/>
          </a:p>
          <a:p>
            <a:r>
              <a:rPr lang="en-GB" dirty="0"/>
              <a:t>The theory assumes that money is neutral. Hence monetary policy is assumed not to affect real variables, such as output and employment. Many critics doesn´t accept </a:t>
            </a:r>
            <a:r>
              <a:rPr lang="en-GB" dirty="0" err="1"/>
              <a:t>Precott´s</a:t>
            </a:r>
            <a:r>
              <a:rPr lang="en-GB" dirty="0"/>
              <a:t> price-free economic analysis due to the conflict of the theory with the empirical evidence of the strong influence on the real economy of monetary policy. Critics argue that reductions of inflation and money growth are always associated with periods of high unemployment. </a:t>
            </a:r>
            <a:endParaRPr lang="cs-CZ" dirty="0"/>
          </a:p>
        </p:txBody>
      </p:sp>
      <p:sp>
        <p:nvSpPr>
          <p:cNvPr id="9" name="Obdélníkový popisek 8"/>
          <p:cNvSpPr/>
          <p:nvPr/>
        </p:nvSpPr>
        <p:spPr>
          <a:xfrm>
            <a:off x="128585" y="4972050"/>
            <a:ext cx="3914775" cy="2247900"/>
          </a:xfrm>
          <a:prstGeom prst="wedgeRectCallout">
            <a:avLst>
              <a:gd name="adj1" fmla="val 53863"/>
              <a:gd name="adj2" fmla="val -726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a:t>Exchange failures</a:t>
            </a:r>
            <a:endParaRPr lang="cs-CZ" dirty="0"/>
          </a:p>
          <a:p>
            <a:r>
              <a:rPr lang="en-GB" dirty="0"/>
              <a:t>Another fundamental objection to this theory is that the fact, that partial breakdowns in the exchange mechanism are dominant factors in cyclical fluctuations, is ignored. </a:t>
            </a:r>
            <a:endParaRPr lang="cs-CZ" dirty="0"/>
          </a:p>
        </p:txBody>
      </p:sp>
      <p:sp>
        <p:nvSpPr>
          <p:cNvPr id="10" name="Obdélníkový popisek 9"/>
          <p:cNvSpPr/>
          <p:nvPr/>
        </p:nvSpPr>
        <p:spPr>
          <a:xfrm>
            <a:off x="6010274" y="5010150"/>
            <a:ext cx="4486275" cy="2209800"/>
          </a:xfrm>
          <a:prstGeom prst="wedgeRectCallout">
            <a:avLst>
              <a:gd name="adj1" fmla="val -57563"/>
              <a:gd name="adj2" fmla="val -637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a:t>Correctness of the parameters </a:t>
            </a:r>
            <a:endParaRPr lang="cs-CZ" dirty="0"/>
          </a:p>
          <a:p>
            <a:r>
              <a:rPr lang="en-GB" dirty="0" err="1"/>
              <a:t>Acoording</a:t>
            </a:r>
            <a:r>
              <a:rPr lang="en-GB" dirty="0"/>
              <a:t> to some critics, the real business cycle model is not an inconceivable representation of reality. Some critics find the parameterized model, which is supposed to be based on well-established microeconomic and long-run information, as not sustainable. </a:t>
            </a:r>
            <a:endParaRPr lang="cs-CZ" dirty="0"/>
          </a:p>
        </p:txBody>
      </p:sp>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6" t="13021" r="19598" b="11694"/>
          <a:stretch/>
        </p:blipFill>
        <p:spPr bwMode="auto">
          <a:xfrm>
            <a:off x="4206875" y="3486084"/>
            <a:ext cx="1492249" cy="17527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7702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57154" y="194745"/>
            <a:ext cx="7427088" cy="662917"/>
          </a:xfrm>
        </p:spPr>
        <p:txBody>
          <a:bodyPr/>
          <a:lstStyle/>
          <a:p>
            <a:pPr algn="ctr"/>
            <a:r>
              <a:rPr lang="cs-CZ" dirty="0" err="1" smtClean="0">
                <a:latin typeface="+mj-lt"/>
              </a:rPr>
              <a:t>Outline</a:t>
            </a:r>
            <a:endParaRPr lang="cs-CZ" dirty="0">
              <a:latin typeface="+mj-lt"/>
            </a:endParaRPr>
          </a:p>
        </p:txBody>
      </p:sp>
      <p:sp>
        <p:nvSpPr>
          <p:cNvPr id="3" name="Zástupný symbol pro obsah 2"/>
          <p:cNvSpPr>
            <a:spLocks noGrp="1"/>
          </p:cNvSpPr>
          <p:nvPr>
            <p:ph idx="1"/>
          </p:nvPr>
        </p:nvSpPr>
        <p:spPr/>
        <p:txBody>
          <a:bodyPr/>
          <a:lstStyle/>
          <a:p>
            <a:pPr marL="514350" lvl="0" indent="-514350">
              <a:buFont typeface="+mj-lt"/>
              <a:buAutoNum type="arabicPeriod"/>
            </a:pPr>
            <a:r>
              <a:rPr lang="en-US" sz="3600" dirty="0">
                <a:solidFill>
                  <a:schemeClr val="dk1"/>
                </a:solidFill>
                <a:latin typeface="+mn-lt"/>
              </a:rPr>
              <a:t>Historical background	</a:t>
            </a:r>
          </a:p>
          <a:p>
            <a:pPr marL="514350" lvl="0" indent="-514350">
              <a:buFont typeface="+mj-lt"/>
              <a:buAutoNum type="arabicPeriod"/>
            </a:pPr>
            <a:r>
              <a:rPr lang="en-US" sz="3600" dirty="0">
                <a:solidFill>
                  <a:schemeClr val="dk1"/>
                </a:solidFill>
                <a:latin typeface="+mn-lt"/>
              </a:rPr>
              <a:t>Business cycles	</a:t>
            </a:r>
          </a:p>
          <a:p>
            <a:pPr marL="514350" lvl="0" indent="-514350">
              <a:buFont typeface="+mj-lt"/>
              <a:buAutoNum type="arabicPeriod"/>
            </a:pPr>
            <a:r>
              <a:rPr lang="en-US" sz="3600" dirty="0">
                <a:solidFill>
                  <a:schemeClr val="dk1"/>
                </a:solidFill>
                <a:latin typeface="+mn-lt"/>
              </a:rPr>
              <a:t>Real business cycle theory	</a:t>
            </a:r>
          </a:p>
          <a:p>
            <a:pPr marL="514350" lvl="0" indent="-514350">
              <a:buFont typeface="+mj-lt"/>
              <a:buAutoNum type="arabicPeriod"/>
            </a:pPr>
            <a:r>
              <a:rPr lang="en-US" sz="3600" dirty="0">
                <a:solidFill>
                  <a:schemeClr val="dk1"/>
                </a:solidFill>
                <a:latin typeface="+mn-lt"/>
              </a:rPr>
              <a:t>Two principles of Real business cycle theory </a:t>
            </a:r>
            <a:endParaRPr lang="cs-CZ" sz="3600" dirty="0" smtClean="0">
              <a:solidFill>
                <a:schemeClr val="dk1"/>
              </a:solidFill>
              <a:latin typeface="+mn-lt"/>
            </a:endParaRPr>
          </a:p>
          <a:p>
            <a:pPr marL="514350" lvl="0" indent="-514350">
              <a:buFont typeface="+mj-lt"/>
              <a:buAutoNum type="arabicPeriod"/>
            </a:pPr>
            <a:r>
              <a:rPr lang="en-US" sz="3600" dirty="0">
                <a:solidFill>
                  <a:schemeClr val="dk1"/>
                </a:solidFill>
                <a:latin typeface="+mn-lt"/>
              </a:rPr>
              <a:t>Examples of Real business cycle theory</a:t>
            </a:r>
            <a:endParaRPr lang="cs-CZ" sz="3600" dirty="0" smtClean="0">
              <a:solidFill>
                <a:schemeClr val="dk1"/>
              </a:solidFill>
              <a:latin typeface="+mn-lt"/>
            </a:endParaRPr>
          </a:p>
          <a:p>
            <a:pPr marL="514350" lvl="0" indent="-514350">
              <a:buFont typeface="+mj-lt"/>
              <a:buAutoNum type="arabicPeriod"/>
            </a:pPr>
            <a:r>
              <a:rPr lang="en-US" sz="3600" dirty="0" smtClean="0">
                <a:solidFill>
                  <a:schemeClr val="dk1"/>
                </a:solidFill>
                <a:latin typeface="+mn-lt"/>
              </a:rPr>
              <a:t>Critical </a:t>
            </a:r>
            <a:r>
              <a:rPr lang="en-US" sz="3600" dirty="0">
                <a:solidFill>
                  <a:schemeClr val="dk1"/>
                </a:solidFill>
                <a:latin typeface="+mn-lt"/>
              </a:rPr>
              <a:t>Reflection on Real Business </a:t>
            </a:r>
            <a:r>
              <a:rPr lang="en-US" sz="3600" dirty="0" smtClean="0">
                <a:solidFill>
                  <a:schemeClr val="dk1"/>
                </a:solidFill>
                <a:latin typeface="+mn-lt"/>
              </a:rPr>
              <a:t>Cycle</a:t>
            </a:r>
            <a:r>
              <a:rPr lang="cs-CZ" sz="3600" dirty="0" smtClean="0">
                <a:solidFill>
                  <a:schemeClr val="dk1"/>
                </a:solidFill>
                <a:latin typeface="+mn-lt"/>
              </a:rPr>
              <a:t> </a:t>
            </a:r>
            <a:r>
              <a:rPr lang="cs-CZ" sz="3600" dirty="0" err="1" smtClean="0">
                <a:solidFill>
                  <a:schemeClr val="dk1"/>
                </a:solidFill>
                <a:latin typeface="+mn-lt"/>
              </a:rPr>
              <a:t>theory</a:t>
            </a:r>
            <a:endParaRPr lang="cs-CZ" sz="3600" dirty="0">
              <a:solidFill>
                <a:schemeClr val="dk1"/>
              </a:solidFill>
              <a:latin typeface="+mn-lt"/>
            </a:endParaRPr>
          </a:p>
          <a:p>
            <a:pPr marL="514350" lvl="0" indent="-514350">
              <a:buFont typeface="+mj-lt"/>
              <a:buAutoNum type="arabicPeriod"/>
            </a:pPr>
            <a:r>
              <a:rPr lang="cs-CZ" sz="3600" dirty="0" err="1" smtClean="0">
                <a:solidFill>
                  <a:schemeClr val="dk1"/>
                </a:solidFill>
                <a:latin typeface="+mn-lt"/>
              </a:rPr>
              <a:t>Conclusion</a:t>
            </a:r>
            <a:r>
              <a:rPr lang="en-US" sz="4000" dirty="0">
                <a:solidFill>
                  <a:schemeClr val="dk1"/>
                </a:solidFill>
                <a:latin typeface="+mn-lt"/>
              </a:rPr>
              <a:t>	</a:t>
            </a:r>
          </a:p>
          <a:p>
            <a:pPr lvl="0"/>
            <a:endParaRPr lang="en-US" b="1" dirty="0"/>
          </a:p>
          <a:p>
            <a:endParaRPr lang="cs-CZ" dirty="0"/>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2</a:t>
            </a:fld>
            <a:endParaRPr lang="cs-CZ"/>
          </a:p>
        </p:txBody>
      </p:sp>
    </p:spTree>
    <p:extLst>
      <p:ext uri="{BB962C8B-B14F-4D97-AF65-F5344CB8AC3E}">
        <p14:creationId xmlns:p14="http://schemas.microsoft.com/office/powerpoint/2010/main" val="4075186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78183" y="209259"/>
            <a:ext cx="7427088" cy="662917"/>
          </a:xfrm>
        </p:spPr>
        <p:txBody>
          <a:bodyPr/>
          <a:lstStyle/>
          <a:p>
            <a:r>
              <a:rPr lang="en-IE" dirty="0" smtClean="0">
                <a:latin typeface="+mj-lt"/>
              </a:rPr>
              <a:t>Historical </a:t>
            </a:r>
            <a:r>
              <a:rPr lang="en-IE" dirty="0">
                <a:latin typeface="+mj-lt"/>
              </a:rPr>
              <a:t>background</a:t>
            </a:r>
            <a:endParaRPr lang="es-ES" dirty="0">
              <a:latin typeface="+mj-lt"/>
            </a:endParaRPr>
          </a:p>
        </p:txBody>
      </p:sp>
      <p:sp>
        <p:nvSpPr>
          <p:cNvPr id="5" name="4 Marcador de número de diapositiva"/>
          <p:cNvSpPr>
            <a:spLocks noGrp="1"/>
          </p:cNvSpPr>
          <p:nvPr>
            <p:ph type="sldNum" sz="quarter" idx="12"/>
          </p:nvPr>
        </p:nvSpPr>
        <p:spPr/>
        <p:txBody>
          <a:bodyPr/>
          <a:lstStyle/>
          <a:p>
            <a:pPr>
              <a:defRPr/>
            </a:pPr>
            <a:fld id="{005B7347-35A8-416A-A6BF-14F7C64C136A}" type="slidenum">
              <a:rPr lang="cs-CZ" smtClean="0"/>
              <a:pPr>
                <a:defRPr/>
              </a:pPr>
              <a:t>3</a:t>
            </a:fld>
            <a:endParaRPr lang="cs-CZ"/>
          </a:p>
        </p:txBody>
      </p:sp>
      <p:sp>
        <p:nvSpPr>
          <p:cNvPr id="11" name="Obdélník 10"/>
          <p:cNvSpPr/>
          <p:nvPr/>
        </p:nvSpPr>
        <p:spPr>
          <a:xfrm>
            <a:off x="5585308" y="1946763"/>
            <a:ext cx="4635013" cy="1358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New </a:t>
            </a:r>
            <a:r>
              <a:rPr lang="en-GB" dirty="0"/>
              <a:t>Keynesian economics </a:t>
            </a:r>
            <a:r>
              <a:rPr lang="cs-CZ" dirty="0"/>
              <a:t>and </a:t>
            </a:r>
            <a:r>
              <a:rPr lang="en-GB" dirty="0"/>
              <a:t>Real business cycle </a:t>
            </a:r>
            <a:r>
              <a:rPr lang="en-GB" dirty="0" smtClean="0"/>
              <a:t>theory</a:t>
            </a:r>
            <a:r>
              <a:rPr lang="cs-CZ" dirty="0" smtClean="0"/>
              <a:t> </a:t>
            </a:r>
            <a:r>
              <a:rPr lang="cs-CZ" dirty="0" err="1" smtClean="0"/>
              <a:t>were</a:t>
            </a:r>
            <a:r>
              <a:rPr lang="cs-CZ" dirty="0" smtClean="0"/>
              <a:t> </a:t>
            </a:r>
            <a:r>
              <a:rPr lang="cs-CZ" dirty="0" err="1" smtClean="0"/>
              <a:t>developped</a:t>
            </a:r>
            <a:r>
              <a:rPr lang="cs-CZ" dirty="0" smtClean="0"/>
              <a:t>.</a:t>
            </a:r>
            <a:endParaRPr lang="cs-CZ" dirty="0"/>
          </a:p>
          <a:p>
            <a:pPr algn="ctr"/>
            <a:endParaRPr lang="cs-CZ" dirty="0"/>
          </a:p>
        </p:txBody>
      </p:sp>
      <p:sp>
        <p:nvSpPr>
          <p:cNvPr id="12" name="Obdélník 11"/>
          <p:cNvSpPr/>
          <p:nvPr/>
        </p:nvSpPr>
        <p:spPr>
          <a:xfrm>
            <a:off x="5585308" y="4360339"/>
            <a:ext cx="4635013" cy="1674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E</a:t>
            </a:r>
            <a:r>
              <a:rPr lang="en-GB" dirty="0"/>
              <a:t>mergence of Real business cycle theory </a:t>
            </a:r>
            <a:r>
              <a:rPr lang="cs-CZ" dirty="0" err="1"/>
              <a:t>was</a:t>
            </a:r>
            <a:r>
              <a:rPr lang="en-GB" dirty="0"/>
              <a:t> one of the most striking developments in the field of macroeconomics. </a:t>
            </a:r>
            <a:endParaRPr lang="es-ES" dirty="0"/>
          </a:p>
          <a:p>
            <a:pPr algn="ctr"/>
            <a:endParaRPr lang="cs-CZ" dirty="0"/>
          </a:p>
        </p:txBody>
      </p:sp>
      <p:pic>
        <p:nvPicPr>
          <p:cNvPr id="10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b="7755"/>
          <a:stretch/>
        </p:blipFill>
        <p:spPr bwMode="auto">
          <a:xfrm>
            <a:off x="261937" y="1270720"/>
            <a:ext cx="4762974" cy="549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p:nvSpPr>
        <p:spPr>
          <a:xfrm>
            <a:off x="1752241" y="3028950"/>
            <a:ext cx="1782366" cy="13042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1970s</a:t>
            </a:r>
            <a:r>
              <a:rPr lang="cs-CZ" dirty="0">
                <a:solidFill>
                  <a:schemeClr val="tx1"/>
                </a:solidFill>
              </a:rPr>
              <a:t> </a:t>
            </a:r>
            <a:r>
              <a:rPr lang="cs-CZ" dirty="0" err="1" smtClean="0">
                <a:solidFill>
                  <a:schemeClr val="tx1"/>
                </a:solidFill>
              </a:rPr>
              <a:t>brought</a:t>
            </a:r>
            <a:r>
              <a:rPr lang="cs-CZ" dirty="0" smtClean="0">
                <a:solidFill>
                  <a:schemeClr val="tx1"/>
                </a:solidFill>
              </a:rPr>
              <a:t> a</a:t>
            </a:r>
          </a:p>
          <a:p>
            <a:pPr algn="ctr"/>
            <a:r>
              <a:rPr lang="en-GB" dirty="0" smtClean="0">
                <a:solidFill>
                  <a:schemeClr val="tx1"/>
                </a:solidFill>
              </a:rPr>
              <a:t>distinctive </a:t>
            </a:r>
            <a:r>
              <a:rPr lang="en-GB" dirty="0">
                <a:solidFill>
                  <a:schemeClr val="tx1"/>
                </a:solidFill>
              </a:rPr>
              <a:t>shift in</a:t>
            </a:r>
            <a:r>
              <a:rPr lang="cs-CZ" dirty="0">
                <a:solidFill>
                  <a:schemeClr val="tx1"/>
                </a:solidFill>
              </a:rPr>
              <a:t> </a:t>
            </a:r>
            <a:r>
              <a:rPr lang="en-GB" dirty="0">
                <a:solidFill>
                  <a:schemeClr val="tx1"/>
                </a:solidFill>
              </a:rPr>
              <a:t>macroeconomics </a:t>
            </a:r>
            <a:endParaRPr lang="cs-CZ" dirty="0">
              <a:solidFill>
                <a:schemeClr val="tx1"/>
              </a:solidFill>
            </a:endParaRPr>
          </a:p>
          <a:p>
            <a:pPr algn="ctr"/>
            <a:endParaRPr lang="cs-CZ" dirty="0">
              <a:solidFill>
                <a:schemeClr val="accent1">
                  <a:lumMod val="40000"/>
                  <a:lumOff val="6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00325" y="180231"/>
            <a:ext cx="7734300" cy="662917"/>
          </a:xfrm>
        </p:spPr>
        <p:txBody>
          <a:bodyPr/>
          <a:lstStyle/>
          <a:p>
            <a:r>
              <a:rPr lang="cs-CZ" dirty="0" err="1">
                <a:latin typeface="+mj-lt"/>
              </a:rPr>
              <a:t>First</a:t>
            </a:r>
            <a:r>
              <a:rPr lang="cs-CZ" dirty="0">
                <a:latin typeface="+mj-lt"/>
              </a:rPr>
              <a:t> </a:t>
            </a:r>
            <a:r>
              <a:rPr lang="cs-CZ" dirty="0" err="1">
                <a:latin typeface="+mj-lt"/>
              </a:rPr>
              <a:t>introduction</a:t>
            </a:r>
            <a:r>
              <a:rPr lang="cs-CZ" dirty="0">
                <a:latin typeface="+mj-lt"/>
              </a:rPr>
              <a:t> </a:t>
            </a:r>
            <a:r>
              <a:rPr lang="cs-CZ" dirty="0" err="1">
                <a:latin typeface="+mj-lt"/>
              </a:rPr>
              <a:t>of</a:t>
            </a:r>
            <a:r>
              <a:rPr lang="cs-CZ" dirty="0">
                <a:latin typeface="+mj-lt"/>
              </a:rPr>
              <a:t> RBC</a:t>
            </a:r>
          </a:p>
        </p:txBody>
      </p:sp>
      <p:sp>
        <p:nvSpPr>
          <p:cNvPr id="5" name="Zástupný symbol pro číslo snímku 4"/>
          <p:cNvSpPr>
            <a:spLocks noGrp="1"/>
          </p:cNvSpPr>
          <p:nvPr>
            <p:ph type="sldNum" sz="quarter" idx="12"/>
          </p:nvPr>
        </p:nvSpPr>
        <p:spPr>
          <a:xfrm>
            <a:off x="7662863" y="6980238"/>
            <a:ext cx="2495550" cy="401637"/>
          </a:xfrm>
        </p:spPr>
        <p:txBody>
          <a:bodyPr/>
          <a:lstStyle/>
          <a:p>
            <a:pPr>
              <a:defRPr/>
            </a:pPr>
            <a:fld id="{005B7347-35A8-416A-A6BF-14F7C64C136A}" type="slidenum">
              <a:rPr lang="cs-CZ" smtClean="0"/>
              <a:pPr>
                <a:defRPr/>
              </a:pPr>
              <a:t>4</a:t>
            </a:fld>
            <a:endParaRPr lang="cs-CZ"/>
          </a:p>
        </p:txBody>
      </p:sp>
      <p:graphicFrame>
        <p:nvGraphicFramePr>
          <p:cNvPr id="6" name="Diagram 5"/>
          <p:cNvGraphicFramePr/>
          <p:nvPr>
            <p:extLst>
              <p:ext uri="{D42A27DB-BD31-4B8C-83A1-F6EECF244321}">
                <p14:modId xmlns:p14="http://schemas.microsoft.com/office/powerpoint/2010/main" val="4255215252"/>
              </p:ext>
            </p:extLst>
          </p:nvPr>
        </p:nvGraphicFramePr>
        <p:xfrm>
          <a:off x="235743" y="266700"/>
          <a:ext cx="10330657" cy="3887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délník 6"/>
          <p:cNvSpPr/>
          <p:nvPr/>
        </p:nvSpPr>
        <p:spPr>
          <a:xfrm>
            <a:off x="0" y="6367462"/>
            <a:ext cx="10693399" cy="68103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GB" dirty="0" err="1"/>
              <a:t>Kydland</a:t>
            </a:r>
            <a:r>
              <a:rPr lang="en-GB" dirty="0"/>
              <a:t> and Prescott came up with a specific theory, a methodology that serves for testing competing theories of business cycles as well as the first Real Business Cycle model. </a:t>
            </a:r>
            <a:endParaRPr lang="cs-CZ" dirty="0"/>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2623" y="3636961"/>
            <a:ext cx="4361037"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2435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31324" y="180231"/>
            <a:ext cx="7765225" cy="662917"/>
          </a:xfrm>
        </p:spPr>
        <p:txBody>
          <a:bodyPr/>
          <a:lstStyle/>
          <a:p>
            <a:r>
              <a:rPr lang="cs-CZ" dirty="0" err="1" smtClean="0">
                <a:latin typeface="+mj-lt"/>
              </a:rPr>
              <a:t>Current</a:t>
            </a:r>
            <a:r>
              <a:rPr lang="cs-CZ" dirty="0" smtClean="0">
                <a:latin typeface="+mj-lt"/>
              </a:rPr>
              <a:t> </a:t>
            </a:r>
            <a:r>
              <a:rPr lang="cs-CZ" dirty="0" err="1" smtClean="0">
                <a:latin typeface="+mj-lt"/>
              </a:rPr>
              <a:t>state</a:t>
            </a:r>
            <a:r>
              <a:rPr lang="cs-CZ" dirty="0" smtClean="0">
                <a:latin typeface="+mj-lt"/>
              </a:rPr>
              <a:t> </a:t>
            </a:r>
            <a:r>
              <a:rPr lang="cs-CZ" dirty="0" err="1" smtClean="0">
                <a:latin typeface="+mj-lt"/>
              </a:rPr>
              <a:t>of</a:t>
            </a:r>
            <a:r>
              <a:rPr lang="cs-CZ" dirty="0" smtClean="0">
                <a:latin typeface="+mj-lt"/>
              </a:rPr>
              <a:t> </a:t>
            </a:r>
            <a:r>
              <a:rPr lang="cs-CZ" dirty="0" err="1" smtClean="0">
                <a:latin typeface="+mj-lt"/>
              </a:rPr>
              <a:t>the</a:t>
            </a:r>
            <a:r>
              <a:rPr lang="cs-CZ" dirty="0" smtClean="0">
                <a:latin typeface="+mj-lt"/>
              </a:rPr>
              <a:t> </a:t>
            </a:r>
            <a:r>
              <a:rPr lang="cs-CZ" dirty="0" err="1" smtClean="0">
                <a:latin typeface="+mj-lt"/>
              </a:rPr>
              <a:t>theory</a:t>
            </a:r>
            <a:endParaRPr lang="cs-CZ" dirty="0">
              <a:latin typeface="+mj-lt"/>
            </a:endParaRPr>
          </a:p>
        </p:txBody>
      </p:sp>
      <p:sp>
        <p:nvSpPr>
          <p:cNvPr id="3" name="Zástupný symbol pro obsah 2"/>
          <p:cNvSpPr>
            <a:spLocks noGrp="1"/>
          </p:cNvSpPr>
          <p:nvPr>
            <p:ph idx="1"/>
          </p:nvPr>
        </p:nvSpPr>
        <p:spPr/>
        <p:txBody>
          <a:bodyPr/>
          <a:lstStyle/>
          <a:p>
            <a:pPr marL="342900" lvl="1" indent="-342900">
              <a:buFont typeface="Arial" pitchFamily="34" charset="0"/>
              <a:buChar char="•"/>
            </a:pPr>
            <a:r>
              <a:rPr lang="en-GB" sz="3200" dirty="0">
                <a:latin typeface="+mn-lt"/>
              </a:rPr>
              <a:t>It is now more than 35 years since the </a:t>
            </a:r>
            <a:r>
              <a:rPr lang="en-GB" sz="3200" dirty="0" err="1">
                <a:latin typeface="+mn-lt"/>
              </a:rPr>
              <a:t>Kydland</a:t>
            </a:r>
            <a:r>
              <a:rPr lang="en-GB" sz="3200" dirty="0">
                <a:latin typeface="+mn-lt"/>
              </a:rPr>
              <a:t> and </a:t>
            </a:r>
            <a:r>
              <a:rPr lang="en-GB" sz="3200" dirty="0" err="1">
                <a:latin typeface="+mn-lt"/>
              </a:rPr>
              <a:t>Precsott</a:t>
            </a:r>
            <a:r>
              <a:rPr lang="en-GB" sz="3200" dirty="0">
                <a:latin typeface="+mn-lt"/>
              </a:rPr>
              <a:t> </a:t>
            </a:r>
            <a:r>
              <a:rPr lang="en-GB" sz="3200" dirty="0" smtClean="0">
                <a:latin typeface="+mn-lt"/>
              </a:rPr>
              <a:t>paper</a:t>
            </a:r>
            <a:r>
              <a:rPr lang="cs-CZ" sz="3200" dirty="0" smtClean="0">
                <a:latin typeface="+mn-lt"/>
              </a:rPr>
              <a:t>.</a:t>
            </a:r>
            <a:endParaRPr lang="cs-CZ" sz="3200" dirty="0">
              <a:latin typeface="+mn-lt"/>
            </a:endParaRP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5</a:t>
            </a:fld>
            <a:endParaRPr lang="cs-CZ"/>
          </a:p>
        </p:txBody>
      </p:sp>
      <p:sp>
        <p:nvSpPr>
          <p:cNvPr id="7" name="Obdélníkový popisek 6"/>
          <p:cNvSpPr/>
          <p:nvPr/>
        </p:nvSpPr>
        <p:spPr>
          <a:xfrm>
            <a:off x="409575" y="3372643"/>
            <a:ext cx="2514600" cy="2057400"/>
          </a:xfrm>
          <a:prstGeom prst="wedgeRectCallout">
            <a:avLst>
              <a:gd name="adj1" fmla="val 98486"/>
              <a:gd name="adj2" fmla="val -699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a:t>
            </a:r>
            <a:r>
              <a:rPr lang="en-GB" dirty="0" err="1"/>
              <a:t>arious</a:t>
            </a:r>
            <a:r>
              <a:rPr lang="en-GB" dirty="0"/>
              <a:t> extensions</a:t>
            </a:r>
            <a:r>
              <a:rPr lang="cs-CZ" dirty="0"/>
              <a:t> and m</a:t>
            </a:r>
            <a:r>
              <a:rPr lang="en-GB" dirty="0" err="1"/>
              <a:t>odifications</a:t>
            </a:r>
            <a:r>
              <a:rPr lang="cs-CZ" dirty="0"/>
              <a:t> </a:t>
            </a:r>
            <a:r>
              <a:rPr lang="en-GB" dirty="0"/>
              <a:t>have been proposed by many </a:t>
            </a:r>
            <a:r>
              <a:rPr lang="en-GB" dirty="0" smtClean="0"/>
              <a:t>researchers</a:t>
            </a:r>
            <a:r>
              <a:rPr lang="cs-CZ" dirty="0" smtClean="0"/>
              <a:t>.</a:t>
            </a:r>
            <a:endParaRPr lang="cs-CZ" dirty="0"/>
          </a:p>
        </p:txBody>
      </p:sp>
      <p:sp>
        <p:nvSpPr>
          <p:cNvPr id="8" name="Obdélníkový popisek 7"/>
          <p:cNvSpPr/>
          <p:nvPr/>
        </p:nvSpPr>
        <p:spPr>
          <a:xfrm>
            <a:off x="7734300" y="3372643"/>
            <a:ext cx="2514600" cy="2057400"/>
          </a:xfrm>
          <a:prstGeom prst="wedgeRectCallout">
            <a:avLst>
              <a:gd name="adj1" fmla="val -99621"/>
              <a:gd name="adj2" fmla="val -73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cs-CZ" dirty="0" err="1"/>
              <a:t>The</a:t>
            </a:r>
            <a:r>
              <a:rPr lang="cs-CZ" dirty="0"/>
              <a:t> </a:t>
            </a:r>
            <a:r>
              <a:rPr lang="en-GB" dirty="0"/>
              <a:t>theory has been exposed to criticism and challenges. </a:t>
            </a:r>
            <a:endParaRPr lang="cs-CZ" dirty="0"/>
          </a:p>
          <a:p>
            <a:pPr algn="ctr"/>
            <a:endParaRPr lang="cs-CZ"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413" y="2323305"/>
            <a:ext cx="2268537" cy="22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0" y="6257925"/>
            <a:ext cx="10693400" cy="681037"/>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cs-CZ" dirty="0" err="1" smtClean="0"/>
              <a:t>It</a:t>
            </a:r>
            <a:r>
              <a:rPr lang="cs-CZ" dirty="0" smtClean="0"/>
              <a:t> </a:t>
            </a:r>
            <a:r>
              <a:rPr lang="en-GB" dirty="0" smtClean="0"/>
              <a:t>is </a:t>
            </a:r>
            <a:r>
              <a:rPr lang="en-GB" dirty="0"/>
              <a:t>still a very active research area. The current models are far more sophisticated and widely used in international economics, monetary economics, public finance, </a:t>
            </a:r>
            <a:r>
              <a:rPr lang="en-GB" dirty="0" err="1"/>
              <a:t>labor</a:t>
            </a:r>
            <a:r>
              <a:rPr lang="en-GB" dirty="0"/>
              <a:t> economics, and asset </a:t>
            </a:r>
            <a:r>
              <a:rPr lang="en-GB" dirty="0" smtClean="0"/>
              <a:t>pricing</a:t>
            </a:r>
            <a:r>
              <a:rPr lang="cs-CZ" dirty="0" smtClean="0"/>
              <a:t>.</a:t>
            </a:r>
            <a:endParaRPr lang="cs-CZ" dirty="0"/>
          </a:p>
        </p:txBody>
      </p:sp>
    </p:spTree>
    <p:extLst>
      <p:ext uri="{BB962C8B-B14F-4D97-AF65-F5344CB8AC3E}">
        <p14:creationId xmlns:p14="http://schemas.microsoft.com/office/powerpoint/2010/main" val="8242846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mj-lt"/>
              </a:rPr>
              <a:t>Business </a:t>
            </a:r>
            <a:r>
              <a:rPr lang="cs-CZ" dirty="0" err="1">
                <a:latin typeface="+mj-lt"/>
              </a:rPr>
              <a:t>cycles</a:t>
            </a:r>
            <a:endParaRPr lang="cs-CZ" dirty="0">
              <a:latin typeface="+mj-lt"/>
            </a:endParaRPr>
          </a:p>
        </p:txBody>
      </p:sp>
      <p:sp>
        <p:nvSpPr>
          <p:cNvPr id="3" name="Zástupný symbol pro obsah 2"/>
          <p:cNvSpPr>
            <a:spLocks noGrp="1"/>
          </p:cNvSpPr>
          <p:nvPr>
            <p:ph idx="1"/>
          </p:nvPr>
        </p:nvSpPr>
        <p:spPr/>
        <p:txBody>
          <a:bodyPr/>
          <a:lstStyle/>
          <a:p>
            <a:r>
              <a:rPr lang="en-US" dirty="0" smtClean="0">
                <a:latin typeface="+mn-lt"/>
              </a:rPr>
              <a:t>fluctuating </a:t>
            </a:r>
            <a:r>
              <a:rPr lang="en-US" dirty="0">
                <a:latin typeface="+mn-lt"/>
              </a:rPr>
              <a:t>levels of economic activity of a </a:t>
            </a:r>
            <a:r>
              <a:rPr lang="en-US" dirty="0" smtClean="0">
                <a:latin typeface="+mn-lt"/>
              </a:rPr>
              <a:t>country</a:t>
            </a:r>
            <a:endParaRPr lang="cs-CZ" dirty="0" smtClean="0">
              <a:latin typeface="+mn-lt"/>
            </a:endParaRPr>
          </a:p>
          <a:p>
            <a:r>
              <a:rPr lang="en-US" dirty="0" smtClean="0">
                <a:latin typeface="+mn-lt"/>
              </a:rPr>
              <a:t>refer </a:t>
            </a:r>
            <a:r>
              <a:rPr lang="en-US" dirty="0">
                <a:latin typeface="+mn-lt"/>
              </a:rPr>
              <a:t>to the ups and downs in aggregate economic </a:t>
            </a:r>
            <a:r>
              <a:rPr lang="en-US" dirty="0" smtClean="0">
                <a:latin typeface="+mn-lt"/>
              </a:rPr>
              <a:t>economy</a:t>
            </a:r>
            <a:endParaRPr lang="cs-CZ" dirty="0" smtClean="0">
              <a:latin typeface="+mn-lt"/>
            </a:endParaRPr>
          </a:p>
          <a:p>
            <a:r>
              <a:rPr lang="en-US" dirty="0" smtClean="0">
                <a:latin typeface="+mn-lt"/>
              </a:rPr>
              <a:t>Burns </a:t>
            </a:r>
            <a:r>
              <a:rPr lang="en-US" dirty="0">
                <a:latin typeface="+mn-lt"/>
              </a:rPr>
              <a:t>and Mitchell </a:t>
            </a:r>
            <a:r>
              <a:rPr lang="en-US" dirty="0" smtClean="0">
                <a:latin typeface="+mn-lt"/>
              </a:rPr>
              <a:t>defined </a:t>
            </a:r>
            <a:r>
              <a:rPr lang="en-US" dirty="0">
                <a:latin typeface="+mn-lt"/>
              </a:rPr>
              <a:t>business cycles as </a:t>
            </a:r>
            <a:r>
              <a:rPr lang="en-US" i="1" dirty="0">
                <a:latin typeface="+mn-lt"/>
              </a:rPr>
              <a:t>“a type of fluctuation found in the aggregate economic activity of nations”. </a:t>
            </a:r>
            <a:endParaRPr lang="cs-CZ" i="1" dirty="0">
              <a:latin typeface="+mn-lt"/>
            </a:endParaRP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6</a:t>
            </a:fld>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6025" y="4065588"/>
            <a:ext cx="535305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344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mj-lt"/>
              </a:rPr>
              <a:t>Business </a:t>
            </a:r>
            <a:r>
              <a:rPr lang="cs-CZ" dirty="0" err="1" smtClean="0">
                <a:latin typeface="+mj-lt"/>
              </a:rPr>
              <a:t>cycles</a:t>
            </a:r>
            <a:endParaRPr lang="cs-CZ" dirty="0">
              <a:latin typeface="+mj-lt"/>
            </a:endParaRP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7</a:t>
            </a:fld>
            <a:endParaRPr lang="cs-CZ"/>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2" y="3157290"/>
            <a:ext cx="8002588" cy="4403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délník 12"/>
          <p:cNvSpPr/>
          <p:nvPr/>
        </p:nvSpPr>
        <p:spPr>
          <a:xfrm>
            <a:off x="0" y="995360"/>
            <a:ext cx="2690812" cy="2219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b="1" dirty="0" smtClean="0"/>
              <a:t>Expansion</a:t>
            </a:r>
            <a:r>
              <a:rPr lang="cs-CZ" sz="1400" dirty="0" smtClean="0"/>
              <a:t>:</a:t>
            </a:r>
            <a:r>
              <a:rPr lang="en-GB" sz="1400" dirty="0" smtClean="0"/>
              <a:t> An </a:t>
            </a:r>
            <a:r>
              <a:rPr lang="en-GB" sz="1400" dirty="0" err="1" smtClean="0"/>
              <a:t>icrease</a:t>
            </a:r>
            <a:r>
              <a:rPr lang="en-GB" sz="1400" dirty="0" smtClean="0"/>
              <a:t> in positive economic indicators can be observed here such as employment, production, output, wages, profits, demand and supply of products, and sales. This stage is characterised by debtors paying their debts on time, by the high velocity of the money supply as well as high </a:t>
            </a:r>
            <a:r>
              <a:rPr lang="en-GB" sz="1400" dirty="0" err="1" smtClean="0"/>
              <a:t>investement</a:t>
            </a:r>
            <a:r>
              <a:rPr lang="en-GB" sz="1400" dirty="0" smtClean="0"/>
              <a:t>. </a:t>
            </a:r>
            <a:endParaRPr lang="cs-CZ" sz="1400" dirty="0"/>
          </a:p>
        </p:txBody>
      </p:sp>
      <p:sp>
        <p:nvSpPr>
          <p:cNvPr id="18" name="Obdélník 17"/>
          <p:cNvSpPr/>
          <p:nvPr/>
        </p:nvSpPr>
        <p:spPr>
          <a:xfrm>
            <a:off x="2690812" y="995360"/>
            <a:ext cx="2690812" cy="2219326"/>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b="1" dirty="0"/>
              <a:t>Peak</a:t>
            </a:r>
            <a:r>
              <a:rPr lang="en-GB" sz="1400" dirty="0"/>
              <a:t>: </a:t>
            </a:r>
            <a:r>
              <a:rPr lang="en-GB" sz="1400" b="1" dirty="0"/>
              <a:t> </a:t>
            </a:r>
            <a:r>
              <a:rPr lang="en-GB" sz="1400" dirty="0"/>
              <a:t>The economy reaches the peak in that stage.</a:t>
            </a:r>
            <a:r>
              <a:rPr lang="en-GB" sz="1400" b="1" dirty="0"/>
              <a:t> </a:t>
            </a:r>
            <a:r>
              <a:rPr lang="en-GB" sz="1400" dirty="0"/>
              <a:t>The growth attains the maximum limit.</a:t>
            </a:r>
            <a:r>
              <a:rPr lang="en-GB" sz="1400" b="1" dirty="0"/>
              <a:t> </a:t>
            </a:r>
            <a:r>
              <a:rPr lang="en-GB" sz="1400" dirty="0"/>
              <a:t>Regarding the economic indicators, they don´t grow further because they are at their highest.</a:t>
            </a:r>
            <a:r>
              <a:rPr lang="en-GB" sz="1400" b="1" dirty="0"/>
              <a:t> </a:t>
            </a:r>
            <a:r>
              <a:rPr lang="en-GB" sz="1400" dirty="0"/>
              <a:t>Prices are situated at their peak as well. This business cycle stage represents the reversal in the trend of economic growth.</a:t>
            </a:r>
            <a:endParaRPr lang="cs-CZ" sz="1400" dirty="0"/>
          </a:p>
        </p:txBody>
      </p:sp>
      <p:sp>
        <p:nvSpPr>
          <p:cNvPr id="19" name="Obdélník 18"/>
          <p:cNvSpPr/>
          <p:nvPr/>
        </p:nvSpPr>
        <p:spPr>
          <a:xfrm>
            <a:off x="5381624" y="995360"/>
            <a:ext cx="2690812" cy="2219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b="1" dirty="0"/>
              <a:t>Contraction/Recession: </a:t>
            </a:r>
            <a:r>
              <a:rPr lang="en-GB" sz="1400" dirty="0"/>
              <a:t>This phase is characterised by rapidly and steadily declining demand for goods and services.</a:t>
            </a:r>
            <a:r>
              <a:rPr lang="en-GB" sz="1400" b="1" dirty="0"/>
              <a:t> </a:t>
            </a:r>
            <a:r>
              <a:rPr lang="en-GB" sz="1400" dirty="0"/>
              <a:t>Since producers don´t notice the </a:t>
            </a:r>
            <a:r>
              <a:rPr lang="en-GB" sz="1400" dirty="0" err="1"/>
              <a:t>decresing</a:t>
            </a:r>
            <a:r>
              <a:rPr lang="en-GB" sz="1400" dirty="0"/>
              <a:t> demand instantly, they carry on producing which results in excess supply in the market. Prices start to fall as well as all positive economic indicators. </a:t>
            </a:r>
            <a:endParaRPr lang="cs-CZ" sz="1400" dirty="0"/>
          </a:p>
        </p:txBody>
      </p:sp>
      <p:sp>
        <p:nvSpPr>
          <p:cNvPr id="20" name="Obdélník 19"/>
          <p:cNvSpPr/>
          <p:nvPr/>
        </p:nvSpPr>
        <p:spPr>
          <a:xfrm>
            <a:off x="8072436" y="995360"/>
            <a:ext cx="2620964" cy="2219326"/>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1400" b="1" dirty="0"/>
              <a:t>Depression:  </a:t>
            </a:r>
            <a:r>
              <a:rPr lang="en-US" sz="1400" dirty="0" err="1"/>
              <a:t>Unemploment</a:t>
            </a:r>
            <a:r>
              <a:rPr lang="en-US" sz="1400" dirty="0"/>
              <a:t> rises in that phase while the growth keeps </a:t>
            </a:r>
            <a:r>
              <a:rPr lang="en-US" sz="1400" dirty="0" err="1"/>
              <a:t>declinig</a:t>
            </a:r>
            <a:r>
              <a:rPr lang="en-US" sz="1400" dirty="0"/>
              <a:t>. </a:t>
            </a:r>
          </a:p>
        </p:txBody>
      </p:sp>
      <p:sp>
        <p:nvSpPr>
          <p:cNvPr id="22" name="Obdélník 21"/>
          <p:cNvSpPr/>
          <p:nvPr/>
        </p:nvSpPr>
        <p:spPr>
          <a:xfrm>
            <a:off x="0" y="3214686"/>
            <a:ext cx="2690812" cy="1633539"/>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b="1" dirty="0" smtClean="0"/>
              <a:t>Trough: </a:t>
            </a:r>
            <a:r>
              <a:rPr lang="en-GB" sz="1400" dirty="0" smtClean="0"/>
              <a:t>The prices of factors, as well as the demand and supply of goods and services, reach their lowest in that phase. This is the lowest the economy can go and represents the negative saturation point for an economy. </a:t>
            </a:r>
            <a:endParaRPr lang="cs-CZ" sz="1400" dirty="0"/>
          </a:p>
        </p:txBody>
      </p:sp>
      <p:sp>
        <p:nvSpPr>
          <p:cNvPr id="23" name="Obdélník 22"/>
          <p:cNvSpPr/>
          <p:nvPr/>
        </p:nvSpPr>
        <p:spPr>
          <a:xfrm>
            <a:off x="0" y="4833936"/>
            <a:ext cx="2690812" cy="1633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b="1" dirty="0"/>
              <a:t> Recovery: </a:t>
            </a:r>
            <a:r>
              <a:rPr lang="en-GB" sz="1400" dirty="0"/>
              <a:t>This phase represents a turnaround from the trough. From this point the economy starts to recover. The recovery </a:t>
            </a:r>
            <a:r>
              <a:rPr lang="en-GB" sz="1400" dirty="0" err="1"/>
              <a:t>proces</a:t>
            </a:r>
            <a:r>
              <a:rPr lang="en-GB" sz="1400" dirty="0"/>
              <a:t> keep continuing tills the economy returns to steady growth levels. </a:t>
            </a:r>
            <a:endParaRPr lang="cs-CZ" sz="1400" dirty="0"/>
          </a:p>
        </p:txBody>
      </p:sp>
    </p:spTree>
    <p:extLst>
      <p:ext uri="{BB962C8B-B14F-4D97-AF65-F5344CB8AC3E}">
        <p14:creationId xmlns:p14="http://schemas.microsoft.com/office/powerpoint/2010/main" val="12652860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mj-lt"/>
              </a:rPr>
              <a:t>Real </a:t>
            </a:r>
            <a:r>
              <a:rPr lang="en-US" dirty="0">
                <a:latin typeface="+mj-lt"/>
              </a:rPr>
              <a:t>business cycle theory</a:t>
            </a:r>
            <a:endParaRPr lang="cs-CZ" dirty="0">
              <a:latin typeface="+mj-lt"/>
            </a:endParaRP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8</a:t>
            </a:fld>
            <a:endParaRPr lang="cs-CZ"/>
          </a:p>
        </p:txBody>
      </p:sp>
      <p:sp>
        <p:nvSpPr>
          <p:cNvPr id="7" name="Obdélník 6"/>
          <p:cNvSpPr/>
          <p:nvPr/>
        </p:nvSpPr>
        <p:spPr>
          <a:xfrm>
            <a:off x="114300" y="1548605"/>
            <a:ext cx="9420224" cy="1362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dirty="0" smtClean="0"/>
              <a:t>T</a:t>
            </a:r>
            <a:r>
              <a:rPr lang="en-GB" dirty="0"/>
              <a:t>he theory specifies a dynamic stochastic general equilibrium model, which includes a specification of the stochastic process for the exogenous shocks that generate fluctuations in the model economy</a:t>
            </a:r>
            <a:endParaRPr lang="cs-CZ" dirty="0"/>
          </a:p>
          <a:p>
            <a:pPr algn="ctr"/>
            <a:endParaRPr lang="cs-CZ" dirty="0"/>
          </a:p>
        </p:txBody>
      </p:sp>
      <p:sp>
        <p:nvSpPr>
          <p:cNvPr id="9" name="TextovéPole 8"/>
          <p:cNvSpPr txBox="1"/>
          <p:nvPr/>
        </p:nvSpPr>
        <p:spPr>
          <a:xfrm>
            <a:off x="114300" y="3238500"/>
            <a:ext cx="9391650" cy="2308324"/>
          </a:xfrm>
          <a:prstGeom prst="rect">
            <a:avLst/>
          </a:prstGeom>
          <a:noFill/>
        </p:spPr>
        <p:txBody>
          <a:bodyPr wrap="square" rtlCol="0">
            <a:spAutoFit/>
          </a:bodyPr>
          <a:lstStyle/>
          <a:p>
            <a:pPr marL="285750" indent="-285750">
              <a:buFont typeface="Arial" pitchFamily="34" charset="0"/>
              <a:buChar char="•"/>
            </a:pPr>
            <a:r>
              <a:rPr lang="en-GB" b="1" dirty="0" smtClean="0">
                <a:latin typeface="+mn-lt"/>
              </a:rPr>
              <a:t>Dynamic</a:t>
            </a:r>
            <a:r>
              <a:rPr lang="cs-CZ" dirty="0" smtClean="0">
                <a:latin typeface="+mn-lt"/>
              </a:rPr>
              <a:t>=</a:t>
            </a:r>
            <a:r>
              <a:rPr lang="en-GB" dirty="0" smtClean="0">
                <a:latin typeface="+mn-lt"/>
              </a:rPr>
              <a:t> involvement </a:t>
            </a:r>
            <a:r>
              <a:rPr lang="en-GB" dirty="0">
                <a:latin typeface="+mn-lt"/>
              </a:rPr>
              <a:t>of </a:t>
            </a:r>
            <a:r>
              <a:rPr lang="en-GB" dirty="0" smtClean="0">
                <a:latin typeface="+mn-lt"/>
              </a:rPr>
              <a:t>time</a:t>
            </a:r>
            <a:r>
              <a:rPr lang="cs-CZ" dirty="0" smtClean="0">
                <a:latin typeface="+mn-lt"/>
              </a:rPr>
              <a:t>. </a:t>
            </a:r>
            <a:r>
              <a:rPr lang="en-GB" dirty="0" smtClean="0">
                <a:latin typeface="+mn-lt"/>
              </a:rPr>
              <a:t>The </a:t>
            </a:r>
            <a:r>
              <a:rPr lang="en-GB" dirty="0">
                <a:latin typeface="+mn-lt"/>
              </a:rPr>
              <a:t>model takes into consideration the economy over time rather than only an isolated moment</a:t>
            </a:r>
            <a:r>
              <a:rPr lang="en-GB" dirty="0" smtClean="0">
                <a:latin typeface="+mn-lt"/>
              </a:rPr>
              <a:t>.</a:t>
            </a:r>
            <a:endParaRPr lang="cs-CZ" dirty="0" smtClean="0">
              <a:latin typeface="+mn-lt"/>
            </a:endParaRPr>
          </a:p>
          <a:p>
            <a:pPr marL="285750" indent="-285750">
              <a:buFont typeface="Arial" pitchFamily="34" charset="0"/>
              <a:buChar char="•"/>
            </a:pPr>
            <a:endParaRPr lang="cs-CZ" dirty="0" smtClean="0">
              <a:latin typeface="+mn-lt"/>
            </a:endParaRPr>
          </a:p>
          <a:p>
            <a:pPr marL="285750" indent="-285750">
              <a:buFont typeface="Arial" pitchFamily="34" charset="0"/>
              <a:buChar char="•"/>
            </a:pPr>
            <a:r>
              <a:rPr lang="cs-CZ" b="1" dirty="0" smtClean="0">
                <a:latin typeface="+mn-lt"/>
              </a:rPr>
              <a:t>S</a:t>
            </a:r>
            <a:r>
              <a:rPr lang="en-GB" b="1" dirty="0" err="1" smtClean="0">
                <a:latin typeface="+mn-lt"/>
              </a:rPr>
              <a:t>tochaistic</a:t>
            </a:r>
            <a:r>
              <a:rPr lang="cs-CZ" dirty="0" smtClean="0">
                <a:latin typeface="+mn-lt"/>
              </a:rPr>
              <a:t>= </a:t>
            </a:r>
            <a:r>
              <a:rPr lang="en-GB" dirty="0" smtClean="0">
                <a:latin typeface="+mn-lt"/>
              </a:rPr>
              <a:t>stands </a:t>
            </a:r>
            <a:r>
              <a:rPr lang="en-GB" dirty="0">
                <a:latin typeface="+mn-lt"/>
              </a:rPr>
              <a:t>for randomness built into the model. It corresponds to unexpected events to which probability can´t be assigned and that are characterised by truly </a:t>
            </a:r>
            <a:r>
              <a:rPr lang="en-GB" dirty="0" smtClean="0">
                <a:latin typeface="+mn-lt"/>
              </a:rPr>
              <a:t>uncertainty. </a:t>
            </a:r>
            <a:endParaRPr lang="cs-CZ" dirty="0" smtClean="0">
              <a:latin typeface="+mn-lt"/>
            </a:endParaRPr>
          </a:p>
          <a:p>
            <a:pPr marL="285750" indent="-285750">
              <a:buFont typeface="Arial" pitchFamily="34" charset="0"/>
              <a:buChar char="•"/>
            </a:pPr>
            <a:endParaRPr lang="cs-CZ" dirty="0" smtClean="0">
              <a:latin typeface="+mn-lt"/>
            </a:endParaRPr>
          </a:p>
          <a:p>
            <a:pPr marL="285750" indent="-285750">
              <a:buFont typeface="Arial" pitchFamily="34" charset="0"/>
              <a:buChar char="•"/>
            </a:pPr>
            <a:r>
              <a:rPr lang="cs-CZ" b="1" dirty="0">
                <a:latin typeface="+mn-lt"/>
              </a:rPr>
              <a:t>G</a:t>
            </a:r>
            <a:r>
              <a:rPr lang="en-GB" b="1" dirty="0" err="1" smtClean="0">
                <a:latin typeface="+mn-lt"/>
              </a:rPr>
              <a:t>eneral</a:t>
            </a:r>
            <a:r>
              <a:rPr lang="en-GB" b="1" dirty="0" smtClean="0">
                <a:latin typeface="+mn-lt"/>
              </a:rPr>
              <a:t> equilibrium</a:t>
            </a:r>
            <a:r>
              <a:rPr lang="cs-CZ" dirty="0" smtClean="0">
                <a:latin typeface="+mn-lt"/>
              </a:rPr>
              <a:t>=</a:t>
            </a:r>
            <a:r>
              <a:rPr lang="en-GB" dirty="0" smtClean="0">
                <a:latin typeface="+mn-lt"/>
              </a:rPr>
              <a:t> indicate</a:t>
            </a:r>
            <a:r>
              <a:rPr lang="cs-CZ" dirty="0" smtClean="0">
                <a:latin typeface="+mn-lt"/>
              </a:rPr>
              <a:t>s</a:t>
            </a:r>
            <a:r>
              <a:rPr lang="en-GB" dirty="0" smtClean="0">
                <a:latin typeface="+mn-lt"/>
              </a:rPr>
              <a:t> </a:t>
            </a:r>
            <a:r>
              <a:rPr lang="en-GB" dirty="0">
                <a:latin typeface="+mn-lt"/>
              </a:rPr>
              <a:t>that we take into account the system as a whole. Hence, it includes all markets in the economy. </a:t>
            </a:r>
            <a:endParaRPr lang="cs-CZ" dirty="0">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6282" y="1757361"/>
            <a:ext cx="944562"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1996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latin typeface="+mj-lt"/>
              </a:rPr>
              <a:t>Real business cycle theory</a:t>
            </a:r>
            <a:endParaRPr lang="cs-CZ" dirty="0">
              <a:latin typeface="+mj-lt"/>
            </a:endParaRP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9</a:t>
            </a:fld>
            <a:endParaRPr lang="cs-CZ" dirty="0"/>
          </a:p>
        </p:txBody>
      </p:sp>
      <p:sp>
        <p:nvSpPr>
          <p:cNvPr id="6" name="Obdélník 5"/>
          <p:cNvSpPr/>
          <p:nvPr/>
        </p:nvSpPr>
        <p:spPr>
          <a:xfrm>
            <a:off x="190500" y="1149347"/>
            <a:ext cx="9420224" cy="96520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dirty="0" smtClean="0"/>
          </a:p>
          <a:p>
            <a:r>
              <a:rPr lang="cs-CZ" dirty="0" smtClean="0"/>
              <a:t>T</a:t>
            </a:r>
            <a:r>
              <a:rPr lang="en-GB" dirty="0"/>
              <a:t>he Real business cycle theory attributes aggregate output fluctuations to a large extent to the real shocks</a:t>
            </a:r>
            <a:r>
              <a:rPr lang="en-GB" b="1" dirty="0"/>
              <a:t> </a:t>
            </a:r>
            <a:r>
              <a:rPr lang="en-GB" dirty="0"/>
              <a:t>rather than nominal shocks to the economy.</a:t>
            </a:r>
            <a:endParaRPr lang="cs-CZ" dirty="0"/>
          </a:p>
          <a:p>
            <a:pPr algn="ctr"/>
            <a:endParaRPr lang="cs-CZ" dirty="0"/>
          </a:p>
          <a:p>
            <a:pPr algn="ctr"/>
            <a:endParaRPr lang="cs-CZ"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8838" y="1169988"/>
            <a:ext cx="944562"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extLst>
              <p:ext uri="{D42A27DB-BD31-4B8C-83A1-F6EECF244321}">
                <p14:modId xmlns:p14="http://schemas.microsoft.com/office/powerpoint/2010/main" val="556163730"/>
              </p:ext>
            </p:extLst>
          </p:nvPr>
        </p:nvGraphicFramePr>
        <p:xfrm>
          <a:off x="438149" y="3733816"/>
          <a:ext cx="5362575" cy="2510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4154" y="3541724"/>
            <a:ext cx="3194684" cy="26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80994" y="2419350"/>
            <a:ext cx="3133727" cy="1573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dirty="0"/>
              <a:t>R</a:t>
            </a:r>
            <a:r>
              <a:rPr lang="en-GB" dirty="0" err="1"/>
              <a:t>eal</a:t>
            </a:r>
            <a:r>
              <a:rPr lang="en-GB" dirty="0"/>
              <a:t> </a:t>
            </a:r>
            <a:r>
              <a:rPr lang="en-GB" dirty="0" smtClean="0"/>
              <a:t>shock</a:t>
            </a:r>
            <a:r>
              <a:rPr lang="cs-CZ" dirty="0" smtClean="0"/>
              <a:t>s </a:t>
            </a:r>
            <a:r>
              <a:rPr lang="en-GB" dirty="0" smtClean="0"/>
              <a:t>can </a:t>
            </a:r>
            <a:r>
              <a:rPr lang="en-GB" dirty="0"/>
              <a:t>be understand as an unpredictable or unexpected event that can have both negative as well as positive effects on economy.</a:t>
            </a:r>
            <a:endParaRPr lang="cs-CZ" dirty="0"/>
          </a:p>
        </p:txBody>
      </p:sp>
      <p:sp>
        <p:nvSpPr>
          <p:cNvPr id="11" name="Obdélník 10"/>
          <p:cNvSpPr/>
          <p:nvPr/>
        </p:nvSpPr>
        <p:spPr>
          <a:xfrm>
            <a:off x="2471737" y="5940424"/>
            <a:ext cx="3319463" cy="1449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dirty="0" err="1" smtClean="0"/>
              <a:t>Economic</a:t>
            </a:r>
            <a:r>
              <a:rPr lang="cs-CZ" dirty="0" smtClean="0"/>
              <a:t> </a:t>
            </a:r>
            <a:r>
              <a:rPr lang="cs-CZ" dirty="0" err="1" smtClean="0"/>
              <a:t>fluctuations</a:t>
            </a:r>
            <a:r>
              <a:rPr lang="cs-CZ" dirty="0" smtClean="0"/>
              <a:t> </a:t>
            </a:r>
            <a:r>
              <a:rPr lang="en-GB" dirty="0"/>
              <a:t>are seen by that theory as </a:t>
            </a:r>
            <a:r>
              <a:rPr lang="en-GB" dirty="0" smtClean="0"/>
              <a:t>efficient </a:t>
            </a:r>
            <a:r>
              <a:rPr lang="en-GB" dirty="0"/>
              <a:t>responses to exogenous changes in the real economic </a:t>
            </a:r>
            <a:r>
              <a:rPr lang="en-GB" dirty="0" smtClean="0"/>
              <a:t>environment</a:t>
            </a:r>
            <a:r>
              <a:rPr lang="cs-CZ" dirty="0"/>
              <a:t>.</a:t>
            </a:r>
            <a:r>
              <a:rPr lang="en-GB" dirty="0" smtClean="0"/>
              <a:t> </a:t>
            </a:r>
            <a:endParaRPr lang="cs-CZ" dirty="0"/>
          </a:p>
          <a:p>
            <a:endParaRPr lang="cs-CZ" dirty="0"/>
          </a:p>
        </p:txBody>
      </p:sp>
    </p:spTree>
    <p:extLst>
      <p:ext uri="{BB962C8B-B14F-4D97-AF65-F5344CB8AC3E}">
        <p14:creationId xmlns:p14="http://schemas.microsoft.com/office/powerpoint/2010/main" val="15363409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JU_OPVVV">
  <a:themeElements>
    <a:clrScheme name="JU">
      <a:dk1>
        <a:srgbClr val="151515"/>
      </a:dk1>
      <a:lt1>
        <a:sysClr val="window" lastClr="FFFFFF"/>
      </a:lt1>
      <a:dk2>
        <a:srgbClr val="E00034"/>
      </a:dk2>
      <a:lt2>
        <a:srgbClr val="D8D8D8"/>
      </a:lt2>
      <a:accent1>
        <a:srgbClr val="E00034"/>
      </a:accent1>
      <a:accent2>
        <a:srgbClr val="E98300"/>
      </a:accent2>
      <a:accent3>
        <a:srgbClr val="007D57"/>
      </a:accent3>
      <a:accent4>
        <a:srgbClr val="9C5FB5"/>
      </a:accent4>
      <a:accent5>
        <a:srgbClr val="5BBBB7"/>
      </a:accent5>
      <a:accent6>
        <a:srgbClr val="D10074"/>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U_OPVVV" id="{308B95AC-FC2F-4F17-80AD-0B8665254CCB}" vid="{353A2476-A1C0-4E71-97AE-34FA5EB80CF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389</TotalTime>
  <Words>1368</Words>
  <Application>Microsoft Office PowerPoint</Application>
  <PresentationFormat>Vlastní</PresentationFormat>
  <Paragraphs>93</Paragraphs>
  <Slides>15</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Arial</vt:lpstr>
      <vt:lpstr>Calibri</vt:lpstr>
      <vt:lpstr>Clara Sans</vt:lpstr>
      <vt:lpstr>JU_OPVVV</vt:lpstr>
      <vt:lpstr>Business cycle theory</vt:lpstr>
      <vt:lpstr>Outline</vt:lpstr>
      <vt:lpstr>Historical background</vt:lpstr>
      <vt:lpstr>First introduction of RBC</vt:lpstr>
      <vt:lpstr>Current state of the theory</vt:lpstr>
      <vt:lpstr>Business cycles</vt:lpstr>
      <vt:lpstr>Business cycles</vt:lpstr>
      <vt:lpstr>Real business cycle theory</vt:lpstr>
      <vt:lpstr>Real business cycle theory</vt:lpstr>
      <vt:lpstr>Real business cycle theory</vt:lpstr>
      <vt:lpstr> Two principles of Real business cycle theory</vt:lpstr>
      <vt:lpstr>Examples of Real business cycle theory</vt:lpstr>
      <vt:lpstr>Examples of Real business cycle theory</vt:lpstr>
      <vt:lpstr>Critical Reflection </vt:lpstr>
      <vt:lpstr>Critical Reflection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Ing. Tomáš Lysenko-Chvíla</dc:creator>
  <cp:lastModifiedBy>Alina Jiří Ing. Ph.D.</cp:lastModifiedBy>
  <cp:revision>47</cp:revision>
  <dcterms:created xsi:type="dcterms:W3CDTF">2017-07-17T18:52:59Z</dcterms:created>
  <dcterms:modified xsi:type="dcterms:W3CDTF">2019-02-27T13:43:27Z</dcterms:modified>
</cp:coreProperties>
</file>