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3"/>
  </p:notesMasterIdLst>
  <p:sldIdLst>
    <p:sldId id="256" r:id="rId2"/>
    <p:sldId id="287" r:id="rId3"/>
    <p:sldId id="284" r:id="rId4"/>
    <p:sldId id="285" r:id="rId5"/>
    <p:sldId id="281" r:id="rId6"/>
    <p:sldId id="282" r:id="rId7"/>
    <p:sldId id="283" r:id="rId8"/>
    <p:sldId id="292" r:id="rId9"/>
    <p:sldId id="301" r:id="rId10"/>
    <p:sldId id="302" r:id="rId11"/>
    <p:sldId id="295" r:id="rId12"/>
    <p:sldId id="289" r:id="rId13"/>
    <p:sldId id="290" r:id="rId14"/>
    <p:sldId id="296" r:id="rId15"/>
    <p:sldId id="297" r:id="rId16"/>
    <p:sldId id="298" r:id="rId17"/>
    <p:sldId id="300" r:id="rId18"/>
    <p:sldId id="286" r:id="rId19"/>
    <p:sldId id="288" r:id="rId20"/>
    <p:sldId id="293" r:id="rId21"/>
    <p:sldId id="294" r:id="rId22"/>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114" y="22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10.04.2021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10.04.2021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10.04.2021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10.04.2021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10.04.2021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10.04.2021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10.04.2021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10.04.2021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10.04.2021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10.04.2021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10.04.2021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10.04.2021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10.04.2021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Payment</a:t>
            </a:r>
            <a:r>
              <a:rPr lang="cs-CZ" dirty="0" smtClean="0"/>
              <a:t> </a:t>
            </a:r>
            <a:r>
              <a:rPr lang="cs-CZ" dirty="0" err="1"/>
              <a:t>methods</a:t>
            </a:r>
            <a:r>
              <a:rPr lang="en-US" dirty="0"/>
              <a:t/>
            </a:r>
            <a:br>
              <a:rPr lang="en-US" dirty="0"/>
            </a:b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a:t>A bill of exchange transaction can involve up to three parties. </a:t>
            </a:r>
            <a:r>
              <a:rPr lang="en-US" sz="2400" dirty="0" smtClean="0"/>
              <a:t>The</a:t>
            </a:r>
            <a:r>
              <a:rPr lang="cs-CZ" sz="2400" dirty="0" smtClean="0"/>
              <a:t> </a:t>
            </a:r>
            <a:r>
              <a:rPr lang="cs-CZ" sz="2400" dirty="0" err="1" smtClean="0"/>
              <a:t>drawee</a:t>
            </a:r>
            <a:r>
              <a:rPr lang="en-US" sz="2400" dirty="0"/>
              <a:t> is the party that pays the sum specified by the bill of exchange. </a:t>
            </a:r>
            <a:r>
              <a:rPr lang="en-US" sz="2400" dirty="0" smtClean="0"/>
              <a:t>The</a:t>
            </a:r>
            <a:r>
              <a:rPr lang="cs-CZ" sz="2400" dirty="0" smtClean="0"/>
              <a:t> </a:t>
            </a:r>
            <a:r>
              <a:rPr lang="cs-CZ" sz="2400" dirty="0" err="1" smtClean="0"/>
              <a:t>paye</a:t>
            </a:r>
            <a:r>
              <a:rPr lang="cs-CZ" sz="2400" dirty="0" smtClean="0"/>
              <a:t> </a:t>
            </a:r>
            <a:r>
              <a:rPr lang="en-US" sz="2400" dirty="0" smtClean="0"/>
              <a:t>is </a:t>
            </a:r>
            <a:r>
              <a:rPr lang="en-US" sz="2400" dirty="0"/>
              <a:t>the one who receives that sum. The drawer is the party that obliges the drawee to pay the payee. </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41819810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b="1" dirty="0" smtClean="0"/>
              <a:t>4. </a:t>
            </a:r>
            <a:r>
              <a:rPr lang="en-US" sz="2400" b="1" dirty="0" smtClean="0"/>
              <a:t>Bank transfer</a:t>
            </a:r>
            <a:endParaRPr lang="cs-CZ" sz="2400" b="1" dirty="0" smtClean="0"/>
          </a:p>
          <a:p>
            <a:r>
              <a:rPr lang="en-US" sz="2400" dirty="0" smtClean="0"/>
              <a:t>The </a:t>
            </a:r>
            <a:r>
              <a:rPr lang="en-US" sz="2400" dirty="0"/>
              <a:t>most common method of </a:t>
            </a:r>
            <a:r>
              <a:rPr lang="en-US" sz="2400" dirty="0" smtClean="0"/>
              <a:t>payment</a:t>
            </a:r>
            <a:endParaRPr lang="cs-CZ" sz="2400" dirty="0" smtClean="0"/>
          </a:p>
          <a:p>
            <a:r>
              <a:rPr lang="en-US" sz="2400" dirty="0" smtClean="0"/>
              <a:t>Payment </a:t>
            </a:r>
            <a:r>
              <a:rPr lang="en-US" sz="2400" dirty="0"/>
              <a:t>procedure</a:t>
            </a:r>
            <a:r>
              <a:rPr lang="en-US" sz="2400" dirty="0" smtClean="0"/>
              <a:t>:</a:t>
            </a:r>
            <a:endParaRPr lang="cs-CZ" sz="2400" dirty="0" smtClean="0"/>
          </a:p>
          <a:p>
            <a:pPr lvl="1"/>
            <a:r>
              <a:rPr lang="en-US" sz="2000" dirty="0"/>
              <a:t>The payer submits a payment </a:t>
            </a:r>
            <a:r>
              <a:rPr lang="en-US" sz="2000" dirty="0" smtClean="0"/>
              <a:t>order</a:t>
            </a:r>
            <a:endParaRPr lang="cs-CZ" sz="2000" dirty="0" smtClean="0"/>
          </a:p>
          <a:p>
            <a:pPr lvl="1"/>
            <a:r>
              <a:rPr lang="en-US" sz="2000" dirty="0" smtClean="0"/>
              <a:t>The </a:t>
            </a:r>
            <a:r>
              <a:rPr lang="en-US" sz="2000" dirty="0"/>
              <a:t>payer's bank submits a payment order to the CNB's clearing center</a:t>
            </a:r>
            <a:r>
              <a:rPr lang="en-US" sz="2000" dirty="0" smtClean="0"/>
              <a:t>.</a:t>
            </a:r>
            <a:endParaRPr lang="cs-CZ" sz="2000" dirty="0" smtClean="0"/>
          </a:p>
          <a:p>
            <a:pPr lvl="1"/>
            <a:r>
              <a:rPr lang="en-US" sz="2000" dirty="0" smtClean="0"/>
              <a:t>The </a:t>
            </a:r>
            <a:r>
              <a:rPr lang="en-US" sz="2000" dirty="0"/>
              <a:t>CNB will send the amount to the beneficiary's bank account</a:t>
            </a:r>
            <a:r>
              <a:rPr lang="en-US" sz="2000" dirty="0" smtClean="0"/>
              <a:t>.</a:t>
            </a:r>
            <a:endParaRPr lang="cs-CZ" sz="2000" dirty="0" smtClean="0"/>
          </a:p>
          <a:p>
            <a:pPr lvl="1"/>
            <a:r>
              <a:rPr lang="en-US" sz="2000" dirty="0" smtClean="0"/>
              <a:t>The </a:t>
            </a:r>
            <a:r>
              <a:rPr lang="en-US" sz="2000" dirty="0"/>
              <a:t>beneficiary's bank sends the amount to the beneficiary's </a:t>
            </a:r>
            <a:r>
              <a:rPr lang="en-US" sz="2000" dirty="0" smtClean="0"/>
              <a:t>account.</a:t>
            </a:r>
            <a:endParaRPr lang="cs-CZ" sz="2000" dirty="0"/>
          </a:p>
          <a:p>
            <a:pPr marL="342900" lvl="1" indent="-342900">
              <a:buFont typeface="Arial" pitchFamily="34" charset="0"/>
              <a:buChar char="•"/>
            </a:pPr>
            <a:r>
              <a:rPr lang="en-US" sz="2400" dirty="0"/>
              <a:t>Disadvantage</a:t>
            </a:r>
            <a:r>
              <a:rPr lang="cs-CZ" sz="2400" dirty="0"/>
              <a:t>s</a:t>
            </a:r>
            <a:r>
              <a:rPr lang="en-US" sz="2400" dirty="0"/>
              <a:t> </a:t>
            </a:r>
            <a:r>
              <a:rPr lang="en-US" sz="2400" dirty="0"/>
              <a:t>of the </a:t>
            </a:r>
            <a:r>
              <a:rPr lang="en-US" sz="2400" dirty="0"/>
              <a:t>method</a:t>
            </a:r>
            <a:r>
              <a:rPr lang="cs-CZ" sz="2400" dirty="0"/>
              <a:t>:</a:t>
            </a:r>
            <a:r>
              <a:rPr lang="en-US" sz="2400" dirty="0"/>
              <a:t> </a:t>
            </a:r>
            <a:r>
              <a:rPr lang="cs-CZ" sz="2400" dirty="0" smtClean="0"/>
              <a:t>h</a:t>
            </a:r>
            <a:r>
              <a:rPr lang="en-US" sz="2400" dirty="0" err="1" smtClean="0"/>
              <a:t>igh</a:t>
            </a:r>
            <a:r>
              <a:rPr lang="en-US" sz="2400" dirty="0" smtClean="0"/>
              <a:t> </a:t>
            </a:r>
            <a:r>
              <a:rPr lang="en-US" sz="2400" dirty="0"/>
              <a:t>risk with a high proportion of bad </a:t>
            </a:r>
            <a:r>
              <a:rPr lang="en-US" sz="2400" dirty="0"/>
              <a:t>debts </a:t>
            </a:r>
            <a:endParaRPr lang="cs-CZ" sz="2400" dirty="0"/>
          </a:p>
          <a:p>
            <a:r>
              <a:rPr lang="en-US" sz="2400" dirty="0" smtClean="0"/>
              <a:t>Advantage</a:t>
            </a:r>
            <a:r>
              <a:rPr lang="cs-CZ" sz="2400" dirty="0" smtClean="0"/>
              <a:t>s</a:t>
            </a:r>
            <a:r>
              <a:rPr lang="en-US" sz="2400" dirty="0" smtClean="0"/>
              <a:t> </a:t>
            </a:r>
            <a:r>
              <a:rPr lang="en-US" sz="2400" dirty="0"/>
              <a:t>of the </a:t>
            </a:r>
            <a:r>
              <a:rPr lang="en-US" sz="2400" dirty="0" smtClean="0"/>
              <a:t>method</a:t>
            </a:r>
            <a:r>
              <a:rPr lang="cs-CZ" sz="2400" dirty="0" smtClean="0"/>
              <a:t>: </a:t>
            </a:r>
            <a:r>
              <a:rPr lang="en-US" sz="2400" dirty="0" smtClean="0"/>
              <a:t>low </a:t>
            </a:r>
            <a:r>
              <a:rPr lang="en-US" sz="2400" dirty="0"/>
              <a:t>cost</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23788412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b="1" dirty="0" smtClean="0"/>
              <a:t>5. </a:t>
            </a:r>
            <a:r>
              <a:rPr lang="cs-CZ" sz="2400" b="1" dirty="0" err="1" smtClean="0"/>
              <a:t>Documerntary</a:t>
            </a:r>
            <a:r>
              <a:rPr lang="cs-CZ" sz="2400" b="1" dirty="0" smtClean="0"/>
              <a:t> </a:t>
            </a:r>
            <a:r>
              <a:rPr lang="cs-CZ" sz="2400" b="1" dirty="0" err="1" smtClean="0"/>
              <a:t>collection</a:t>
            </a:r>
            <a:endParaRPr lang="cs-CZ" sz="2400" b="1" dirty="0" smtClean="0"/>
          </a:p>
          <a:p>
            <a:pPr marL="0" indent="0">
              <a:buNone/>
            </a:pPr>
            <a:r>
              <a:rPr lang="cs-CZ" sz="2400" dirty="0" smtClean="0"/>
              <a:t>D</a:t>
            </a:r>
            <a:r>
              <a:rPr lang="en-US" sz="2400" dirty="0" err="1" smtClean="0"/>
              <a:t>ocumentary</a:t>
            </a:r>
            <a:r>
              <a:rPr lang="en-US" sz="2400" dirty="0" smtClean="0"/>
              <a:t> </a:t>
            </a:r>
            <a:r>
              <a:rPr lang="en-US" sz="2400" dirty="0"/>
              <a:t>collection is a process in which a seller instructs their bank to forward documents related to the export of goods to a buyer's bank with a request to present these documents to the buyer for payment, indicating when and on what conditions these documents can be released to the </a:t>
            </a:r>
            <a:r>
              <a:rPr lang="en-US" sz="2400" dirty="0" smtClean="0"/>
              <a:t>buyer.</a:t>
            </a:r>
            <a:endParaRPr lang="cs-CZ" sz="2400" dirty="0" smtClean="0"/>
          </a:p>
          <a:p>
            <a:pPr marL="0" indent="0">
              <a:buNone/>
            </a:pPr>
            <a:r>
              <a:rPr lang="en-US" sz="2400" dirty="0"/>
              <a:t>The buyer may obtain possession of goods and clear them through customs, if the buyer has the shipping documents (original bill of lading, certificate of origin, etc.). The documents, however, are only released to the buyer after payment has been made</a:t>
            </a:r>
            <a:r>
              <a:rPr lang="cs-CZ" sz="2400" dirty="0"/>
              <a:t>.</a:t>
            </a:r>
          </a:p>
          <a:p>
            <a:pPr marL="0" indent="0">
              <a:buNone/>
            </a:pP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359555366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smtClean="0"/>
              <a:t>Documentary </a:t>
            </a:r>
            <a:r>
              <a:rPr lang="en-US" sz="2400" dirty="0"/>
              <a:t>Collections facilitate import/export operations. </a:t>
            </a:r>
            <a:endParaRPr lang="cs-CZ" sz="2400" dirty="0" smtClean="0"/>
          </a:p>
          <a:p>
            <a:r>
              <a:rPr lang="en-US" sz="2400" dirty="0" smtClean="0"/>
              <a:t>They </a:t>
            </a:r>
            <a:r>
              <a:rPr lang="en-US" sz="2400" dirty="0"/>
              <a:t>do not provide the same level of security as Letters of </a:t>
            </a:r>
            <a:r>
              <a:rPr lang="en-US" sz="2400" dirty="0" smtClean="0"/>
              <a:t>Credit</a:t>
            </a:r>
            <a:endParaRPr lang="cs-CZ" sz="2400" dirty="0" smtClean="0"/>
          </a:p>
          <a:p>
            <a:r>
              <a:rPr lang="cs-CZ" sz="2400" dirty="0" smtClean="0"/>
              <a:t>T</a:t>
            </a:r>
            <a:r>
              <a:rPr lang="en-US" sz="2400" dirty="0" smtClean="0"/>
              <a:t>he </a:t>
            </a:r>
            <a:r>
              <a:rPr lang="en-US" sz="2400" dirty="0"/>
              <a:t>costs are </a:t>
            </a:r>
            <a:r>
              <a:rPr lang="en-US" sz="2400" dirty="0" smtClean="0"/>
              <a:t>lower</a:t>
            </a:r>
            <a:r>
              <a:rPr lang="cs-CZ" sz="2400" dirty="0" smtClean="0"/>
              <a:t> </a:t>
            </a:r>
            <a:r>
              <a:rPr lang="cs-CZ" sz="2400" dirty="0" err="1" smtClean="0"/>
              <a:t>compared</a:t>
            </a:r>
            <a:r>
              <a:rPr lang="cs-CZ" sz="2400" dirty="0" smtClean="0"/>
              <a:t> to  </a:t>
            </a:r>
            <a:r>
              <a:rPr lang="en-US" sz="2400" dirty="0" smtClean="0"/>
              <a:t>Letters </a:t>
            </a:r>
            <a:r>
              <a:rPr lang="en-US" sz="2400" dirty="0"/>
              <a:t>of Credit</a:t>
            </a:r>
            <a:endParaRPr lang="cs-CZ" sz="2400" dirty="0"/>
          </a:p>
          <a:p>
            <a:r>
              <a:rPr lang="en-US" sz="2400" dirty="0" smtClean="0"/>
              <a:t>Unlike </a:t>
            </a:r>
            <a:r>
              <a:rPr lang="en-US" sz="2400" dirty="0"/>
              <a:t>the Letters of Credit, for a Documentary Collection, the bank acts as a channel for the documents but does not issue any payment covenants (does not guarantee payment). </a:t>
            </a:r>
            <a:endParaRPr lang="cs-CZ" sz="2400" dirty="0" smtClean="0"/>
          </a:p>
          <a:p>
            <a:r>
              <a:rPr lang="en-US" sz="2400" dirty="0" smtClean="0"/>
              <a:t>The </a:t>
            </a:r>
            <a:r>
              <a:rPr lang="en-US" sz="2400" dirty="0"/>
              <a:t>bank that has received a documentary collection may debit the buyer's account and make payment only if </a:t>
            </a:r>
            <a:r>
              <a:rPr lang="en-US" sz="2400" dirty="0" err="1"/>
              <a:t>authorised</a:t>
            </a:r>
            <a:r>
              <a:rPr lang="en-US" sz="2400" dirty="0"/>
              <a:t> by the buyer.</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285701555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b="1" dirty="0" smtClean="0"/>
              <a:t>6. L</a:t>
            </a:r>
            <a:r>
              <a:rPr lang="en-US" sz="2400" b="1" dirty="0" err="1" smtClean="0"/>
              <a:t>etter</a:t>
            </a:r>
            <a:r>
              <a:rPr lang="en-US" sz="2400" b="1" dirty="0" smtClean="0"/>
              <a:t> </a:t>
            </a:r>
            <a:r>
              <a:rPr lang="en-US" sz="2400" b="1" dirty="0"/>
              <a:t>of credit (LC), also known as a </a:t>
            </a:r>
            <a:r>
              <a:rPr lang="cs-CZ" sz="2400" b="1" dirty="0" smtClean="0"/>
              <a:t>D</a:t>
            </a:r>
            <a:r>
              <a:rPr lang="en-US" sz="2400" b="1" dirty="0" err="1" smtClean="0"/>
              <a:t>ocumentary</a:t>
            </a:r>
            <a:r>
              <a:rPr lang="en-US" sz="2400" b="1" dirty="0" smtClean="0"/>
              <a:t> credit</a:t>
            </a:r>
            <a:endParaRPr lang="cs-CZ" sz="2400" b="1" dirty="0" smtClean="0"/>
          </a:p>
          <a:p>
            <a:pPr marL="0" indent="0">
              <a:buNone/>
            </a:pPr>
            <a:r>
              <a:rPr lang="cs-CZ" sz="2400" dirty="0" smtClean="0"/>
              <a:t>LC </a:t>
            </a:r>
            <a:r>
              <a:rPr lang="en-US" sz="2400" dirty="0" smtClean="0"/>
              <a:t>is </a:t>
            </a:r>
            <a:r>
              <a:rPr lang="en-US" sz="2400" dirty="0"/>
              <a:t>a payment mechanism used in international trade to provide an economic guarantee from a creditworthy bank to an exporter of goods. </a:t>
            </a:r>
            <a:endParaRPr lang="cs-CZ" sz="2400" dirty="0" smtClean="0"/>
          </a:p>
          <a:p>
            <a:pPr marL="0" indent="0">
              <a:buNone/>
            </a:pPr>
            <a:r>
              <a:rPr lang="en-US" sz="2400" dirty="0" smtClean="0"/>
              <a:t>Letters </a:t>
            </a:r>
            <a:r>
              <a:rPr lang="en-US" sz="2400" dirty="0"/>
              <a:t>of credit are used extensively in the financing of international trade, where the reliability of contracting parties cannot be readily and easily determined</a:t>
            </a:r>
            <a:r>
              <a:rPr lang="en-US" sz="2400" dirty="0" smtClean="0"/>
              <a:t>.</a:t>
            </a:r>
            <a:endParaRPr lang="cs-CZ" sz="2400" dirty="0" smtClean="0"/>
          </a:p>
          <a:p>
            <a:pPr marL="0" indent="0">
              <a:buNone/>
            </a:pPr>
            <a:r>
              <a:rPr lang="en-US" sz="2400" dirty="0"/>
              <a:t>Bank credential (written commitment of the bank) to pay a specified amount of money (or accept a bill of exchange) after fulfilling the letter of credit conditions (</a:t>
            </a:r>
            <a:r>
              <a:rPr lang="en-US" sz="2400" dirty="0" err="1"/>
              <a:t>eg</a:t>
            </a:r>
            <a:r>
              <a:rPr lang="en-US" sz="2400" dirty="0"/>
              <a:t> submission of certain documents) </a:t>
            </a:r>
            <a:endParaRPr lang="cs-CZ" sz="2400" dirty="0" smtClean="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25189120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smtClean="0"/>
              <a:t>Procedure</a:t>
            </a:r>
            <a:r>
              <a:rPr lang="cs-CZ" sz="2400" dirty="0" smtClean="0"/>
              <a:t>:</a:t>
            </a:r>
          </a:p>
          <a:p>
            <a:pPr>
              <a:buFont typeface="+mj-lt"/>
              <a:buAutoNum type="arabicPeriod"/>
            </a:pPr>
            <a:r>
              <a:rPr lang="en-US" sz="2000" dirty="0" smtClean="0"/>
              <a:t>The </a:t>
            </a:r>
            <a:r>
              <a:rPr lang="en-US" sz="2000" dirty="0"/>
              <a:t>customer (payer) asks his bank to open a letter of credit</a:t>
            </a:r>
            <a:r>
              <a:rPr lang="en-US" sz="2000" dirty="0" smtClean="0"/>
              <a:t>.</a:t>
            </a:r>
            <a:endParaRPr lang="cs-CZ" sz="2000" dirty="0" smtClean="0"/>
          </a:p>
          <a:p>
            <a:pPr>
              <a:buFont typeface="+mj-lt"/>
              <a:buAutoNum type="arabicPeriod"/>
            </a:pPr>
            <a:r>
              <a:rPr lang="en-US" sz="2000" dirty="0" smtClean="0"/>
              <a:t>The </a:t>
            </a:r>
            <a:r>
              <a:rPr lang="en-US" sz="2000" dirty="0"/>
              <a:t>bank opens the letter of credit (and informs the client about its opening</a:t>
            </a:r>
            <a:r>
              <a:rPr lang="en-US" sz="2000" dirty="0" smtClean="0"/>
              <a:t>)</a:t>
            </a:r>
            <a:endParaRPr lang="cs-CZ" sz="2000" dirty="0" smtClean="0"/>
          </a:p>
          <a:p>
            <a:pPr>
              <a:buFont typeface="+mj-lt"/>
              <a:buAutoNum type="arabicPeriod"/>
            </a:pPr>
            <a:r>
              <a:rPr lang="en-US" sz="2000" dirty="0" smtClean="0"/>
              <a:t>The </a:t>
            </a:r>
            <a:r>
              <a:rPr lang="en-US" sz="2000" dirty="0"/>
              <a:t>supplier delivers the </a:t>
            </a:r>
            <a:r>
              <a:rPr lang="en-US" sz="2000" dirty="0" smtClean="0"/>
              <a:t>goods</a:t>
            </a:r>
            <a:endParaRPr lang="cs-CZ" sz="2000" dirty="0" smtClean="0"/>
          </a:p>
          <a:p>
            <a:pPr>
              <a:buFont typeface="+mj-lt"/>
              <a:buAutoNum type="arabicPeriod"/>
            </a:pPr>
            <a:r>
              <a:rPr lang="en-US" sz="2000" dirty="0" smtClean="0"/>
              <a:t>The </a:t>
            </a:r>
            <a:r>
              <a:rPr lang="en-US" sz="2000" dirty="0"/>
              <a:t>supplier receives bank documents from the customer (through the carrier</a:t>
            </a:r>
            <a:r>
              <a:rPr lang="en-US" sz="2000" dirty="0" smtClean="0"/>
              <a:t>)</a:t>
            </a:r>
            <a:endParaRPr lang="cs-CZ" sz="2000" dirty="0" smtClean="0"/>
          </a:p>
          <a:p>
            <a:pPr>
              <a:buFont typeface="+mj-lt"/>
              <a:buAutoNum type="arabicPeriod"/>
            </a:pPr>
            <a:r>
              <a:rPr lang="en-US" sz="2000" dirty="0" smtClean="0"/>
              <a:t>The </a:t>
            </a:r>
            <a:r>
              <a:rPr lang="en-US" sz="2000" dirty="0"/>
              <a:t>supplier will deliver these documents to his </a:t>
            </a:r>
            <a:r>
              <a:rPr lang="en-US" sz="2000" dirty="0" smtClean="0"/>
              <a:t>bank</a:t>
            </a:r>
            <a:endParaRPr lang="cs-CZ" sz="2000" dirty="0" smtClean="0"/>
          </a:p>
          <a:p>
            <a:pPr>
              <a:buFont typeface="+mj-lt"/>
              <a:buAutoNum type="arabicPeriod"/>
            </a:pPr>
            <a:r>
              <a:rPr lang="en-US" sz="2000" dirty="0" smtClean="0"/>
              <a:t>The </a:t>
            </a:r>
            <a:r>
              <a:rPr lang="en-US" sz="2000" dirty="0"/>
              <a:t>supplier's bank hands over the documents to the customer's </a:t>
            </a:r>
            <a:r>
              <a:rPr lang="en-US" sz="2000" dirty="0" smtClean="0"/>
              <a:t>bank</a:t>
            </a:r>
            <a:endParaRPr lang="cs-CZ" sz="2000" dirty="0" smtClean="0"/>
          </a:p>
          <a:p>
            <a:pPr>
              <a:buFont typeface="+mj-lt"/>
              <a:buAutoNum type="arabicPeriod"/>
            </a:pPr>
            <a:r>
              <a:rPr lang="en-US" sz="2000" dirty="0" smtClean="0"/>
              <a:t>The </a:t>
            </a:r>
            <a:r>
              <a:rPr lang="en-US" sz="2000" dirty="0"/>
              <a:t>customer's bank checks the </a:t>
            </a:r>
            <a:r>
              <a:rPr lang="en-US" sz="2000" dirty="0" smtClean="0"/>
              <a:t>documents</a:t>
            </a:r>
            <a:endParaRPr lang="cs-CZ" sz="2000" dirty="0" smtClean="0"/>
          </a:p>
          <a:p>
            <a:pPr>
              <a:buFont typeface="+mj-lt"/>
              <a:buAutoNum type="arabicPeriod"/>
            </a:pPr>
            <a:r>
              <a:rPr lang="en-US" sz="2000" dirty="0" smtClean="0"/>
              <a:t>Settlement </a:t>
            </a:r>
            <a:r>
              <a:rPr lang="en-US" sz="2000" dirty="0"/>
              <a:t>is performed via a clearing </a:t>
            </a:r>
            <a:r>
              <a:rPr lang="en-US" sz="2000" dirty="0" smtClean="0"/>
              <a:t>center</a:t>
            </a:r>
            <a:endParaRPr lang="cs-CZ" sz="2000" dirty="0" smtClean="0"/>
          </a:p>
          <a:p>
            <a:pPr>
              <a:buFont typeface="+mj-lt"/>
              <a:buAutoNum type="arabicPeriod"/>
            </a:pPr>
            <a:r>
              <a:rPr lang="en-US" sz="2000" dirty="0" smtClean="0"/>
              <a:t>The </a:t>
            </a:r>
            <a:r>
              <a:rPr lang="en-US" sz="2000" dirty="0"/>
              <a:t>supplier's bank will repay the </a:t>
            </a:r>
            <a:r>
              <a:rPr lang="en-US" sz="2000" dirty="0" smtClean="0"/>
              <a:t>amount</a:t>
            </a:r>
            <a:endParaRPr lang="cs-CZ" sz="2000" dirty="0" smtClean="0"/>
          </a:p>
          <a:p>
            <a:pPr>
              <a:buFont typeface="+mj-lt"/>
              <a:buAutoNum type="arabicPeriod"/>
            </a:pPr>
            <a:r>
              <a:rPr lang="en-US" sz="2000" dirty="0" smtClean="0"/>
              <a:t>The </a:t>
            </a:r>
            <a:r>
              <a:rPr lang="en-US" sz="2000" dirty="0"/>
              <a:t>customer's bank debits the customer's account</a:t>
            </a:r>
            <a:endParaRPr lang="cs-CZ" sz="20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25218872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Advantages of the method: </a:t>
            </a:r>
            <a:endParaRPr lang="cs-CZ" sz="2400" dirty="0" smtClean="0"/>
          </a:p>
          <a:p>
            <a:r>
              <a:rPr lang="en-US" sz="2400" dirty="0" smtClean="0"/>
              <a:t>secure </a:t>
            </a:r>
            <a:r>
              <a:rPr lang="en-US" sz="2400" dirty="0"/>
              <a:t>method of </a:t>
            </a:r>
            <a:r>
              <a:rPr lang="en-US" sz="2400" dirty="0" smtClean="0"/>
              <a:t>payment</a:t>
            </a:r>
            <a:endParaRPr lang="cs-CZ" sz="2400" dirty="0" smtClean="0"/>
          </a:p>
          <a:p>
            <a:pPr marL="0" indent="0">
              <a:buNone/>
            </a:pPr>
            <a:r>
              <a:rPr lang="en-US" sz="2400" dirty="0" smtClean="0"/>
              <a:t>Disadvantages </a:t>
            </a:r>
            <a:r>
              <a:rPr lang="en-US" sz="2400" dirty="0"/>
              <a:t>of the method:  </a:t>
            </a:r>
            <a:endParaRPr lang="cs-CZ" sz="2400" dirty="0" smtClean="0"/>
          </a:p>
          <a:p>
            <a:r>
              <a:rPr lang="en-US" sz="2400" dirty="0" smtClean="0"/>
              <a:t>high </a:t>
            </a:r>
            <a:r>
              <a:rPr lang="en-US" sz="2400" dirty="0"/>
              <a:t>costs (even higher than for direct debits</a:t>
            </a:r>
            <a:r>
              <a:rPr lang="en-US" sz="2400" dirty="0" smtClean="0"/>
              <a:t>)</a:t>
            </a:r>
            <a:endParaRPr lang="cs-CZ" sz="2400" dirty="0" smtClean="0"/>
          </a:p>
          <a:p>
            <a:r>
              <a:rPr lang="en-US" sz="2400" dirty="0" smtClean="0"/>
              <a:t>the </a:t>
            </a:r>
            <a:r>
              <a:rPr lang="en-US" sz="2400" dirty="0"/>
              <a:t>supplier is not sure that the customer will collect the goods</a:t>
            </a:r>
            <a:r>
              <a:rPr lang="en-US" sz="2400" dirty="0" smtClean="0"/>
              <a:t>.</a:t>
            </a:r>
            <a:endParaRPr lang="cs-CZ" sz="2400" dirty="0" smtClean="0"/>
          </a:p>
          <a:p>
            <a:endParaRPr lang="cs-CZ" sz="2400" dirty="0"/>
          </a:p>
          <a:p>
            <a:r>
              <a:rPr lang="en-US" sz="2400" dirty="0" smtClean="0"/>
              <a:t>The </a:t>
            </a:r>
            <a:r>
              <a:rPr lang="en-US" sz="2400" dirty="0"/>
              <a:t>legislation is international. Conditions are uniform in all countries.</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72043395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b="1" dirty="0"/>
              <a:t>7. </a:t>
            </a:r>
            <a:r>
              <a:rPr lang="cs-CZ" sz="2400" b="1" dirty="0"/>
              <a:t>P</a:t>
            </a:r>
            <a:r>
              <a:rPr lang="en-US" sz="2400" b="1" dirty="0" err="1"/>
              <a:t>ayment</a:t>
            </a:r>
            <a:r>
              <a:rPr lang="en-US" sz="2400" b="1" dirty="0"/>
              <a:t> </a:t>
            </a:r>
            <a:r>
              <a:rPr lang="cs-CZ" sz="2400" b="1" dirty="0" smtClean="0"/>
              <a:t>C</a:t>
            </a:r>
            <a:r>
              <a:rPr lang="en-US" sz="2400" b="1" dirty="0" err="1" smtClean="0"/>
              <a:t>ommitments</a:t>
            </a:r>
            <a:endParaRPr lang="cs-CZ" sz="2400" b="1" dirty="0"/>
          </a:p>
          <a:p>
            <a:r>
              <a:rPr lang="en-US" sz="2400" dirty="0" smtClean="0"/>
              <a:t>Similar </a:t>
            </a:r>
            <a:r>
              <a:rPr lang="en-US" sz="2400" dirty="0"/>
              <a:t>principle and procedure as for a documentary letter of credit</a:t>
            </a:r>
            <a:r>
              <a:rPr lang="en-US" sz="2400" dirty="0" smtClean="0"/>
              <a:t>.</a:t>
            </a:r>
            <a:endParaRPr lang="cs-CZ" sz="2400" dirty="0" smtClean="0"/>
          </a:p>
          <a:p>
            <a:r>
              <a:rPr lang="en-US" sz="2400" dirty="0" smtClean="0"/>
              <a:t>The </a:t>
            </a:r>
            <a:r>
              <a:rPr lang="en-US" sz="2400" dirty="0"/>
              <a:t>difference is that the bank does not undertake to pay, but only undertakes to transfer the relevant amount from the payer's account</a:t>
            </a:r>
            <a:r>
              <a:rPr lang="en-US" sz="2400" dirty="0" smtClean="0"/>
              <a:t>.</a:t>
            </a:r>
            <a:endParaRPr lang="cs-CZ" sz="2400" dirty="0" smtClean="0"/>
          </a:p>
          <a:p>
            <a:r>
              <a:rPr lang="en-US" sz="2400" dirty="0" smtClean="0"/>
              <a:t>The </a:t>
            </a:r>
            <a:r>
              <a:rPr lang="en-US" sz="2400" dirty="0"/>
              <a:t>Bank does not guarantee that the payer will have the relevant amount in the account within the given deadline.</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3606932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b="1" dirty="0" smtClean="0"/>
              <a:t>8. </a:t>
            </a:r>
            <a:r>
              <a:rPr lang="en-US" sz="2400" b="1" dirty="0" err="1" smtClean="0"/>
              <a:t>Cheque</a:t>
            </a:r>
            <a:r>
              <a:rPr lang="en-US" sz="2400" b="1" dirty="0" smtClean="0"/>
              <a:t> </a:t>
            </a:r>
            <a:r>
              <a:rPr lang="en-US" sz="2400" b="1" dirty="0"/>
              <a:t>clearing</a:t>
            </a:r>
          </a:p>
          <a:p>
            <a:r>
              <a:rPr lang="en-US" sz="2400" dirty="0" err="1" smtClean="0"/>
              <a:t>Cheque</a:t>
            </a:r>
            <a:r>
              <a:rPr lang="en-US" sz="2400" dirty="0" smtClean="0"/>
              <a:t> </a:t>
            </a:r>
            <a:r>
              <a:rPr lang="en-US" sz="2400" dirty="0"/>
              <a:t>clearing </a:t>
            </a:r>
            <a:r>
              <a:rPr lang="en-US" sz="2400" dirty="0" smtClean="0"/>
              <a:t>is </a:t>
            </a:r>
            <a:r>
              <a:rPr lang="en-US" sz="2400" dirty="0"/>
              <a:t>the process of moving cash (or its equivalent) from the bank on which a </a:t>
            </a:r>
            <a:r>
              <a:rPr lang="en-US" sz="2400" dirty="0" err="1"/>
              <a:t>cheque</a:t>
            </a:r>
            <a:r>
              <a:rPr lang="en-US" sz="2400" dirty="0"/>
              <a:t> is drawn to the bank in which it was </a:t>
            </a:r>
            <a:r>
              <a:rPr lang="en-US" sz="2400" dirty="0" smtClean="0"/>
              <a:t>deposited, usually </a:t>
            </a:r>
            <a:r>
              <a:rPr lang="en-US" sz="2400" dirty="0"/>
              <a:t>accompanied by the movement of the </a:t>
            </a:r>
            <a:r>
              <a:rPr lang="en-US" sz="2400" dirty="0" err="1"/>
              <a:t>cheque</a:t>
            </a:r>
            <a:r>
              <a:rPr lang="en-US" sz="2400" dirty="0"/>
              <a:t> to the paying bank, either in the traditional physical paper form or digitally under a </a:t>
            </a:r>
            <a:r>
              <a:rPr lang="en-US" sz="2400" dirty="0" err="1"/>
              <a:t>cheque</a:t>
            </a:r>
            <a:r>
              <a:rPr lang="en-US" sz="2400" dirty="0"/>
              <a:t> truncation system. </a:t>
            </a:r>
            <a:endParaRPr lang="cs-CZ" sz="2400" dirty="0" smtClean="0"/>
          </a:p>
          <a:p>
            <a:r>
              <a:rPr lang="en-US" sz="2400" dirty="0" smtClean="0"/>
              <a:t>This </a:t>
            </a:r>
            <a:r>
              <a:rPr lang="en-US" sz="2400" dirty="0"/>
              <a:t>process is called the clearing cycle and normally results in a credit to the account at the bank of deposit, and an equivalent debit to the account at the bank on which it was drawn, with a corresponding adjustment of accounts of the banks themselves. </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4308285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a:t>If there are not enough funds in the account when the </a:t>
            </a:r>
            <a:r>
              <a:rPr lang="en-US" sz="2400" dirty="0" err="1"/>
              <a:t>cheque</a:t>
            </a:r>
            <a:r>
              <a:rPr lang="en-US" sz="2400" dirty="0"/>
              <a:t> arrived at the issuing bank, the </a:t>
            </a:r>
            <a:r>
              <a:rPr lang="en-US" sz="2400" dirty="0" err="1"/>
              <a:t>cheque</a:t>
            </a:r>
            <a:r>
              <a:rPr lang="en-US" sz="2400" dirty="0"/>
              <a:t> would be returned as a </a:t>
            </a:r>
            <a:r>
              <a:rPr lang="en-US" sz="2400" dirty="0" err="1"/>
              <a:t>dishonoured</a:t>
            </a:r>
            <a:r>
              <a:rPr lang="en-US" sz="2400" dirty="0"/>
              <a:t> </a:t>
            </a:r>
            <a:r>
              <a:rPr lang="en-US" sz="2400" dirty="0" err="1"/>
              <a:t>cheque</a:t>
            </a:r>
            <a:r>
              <a:rPr lang="en-US" sz="2400" dirty="0"/>
              <a:t> marked as non-sufficient funds.</a:t>
            </a:r>
            <a:endParaRPr lang="cs-CZ" sz="2400"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spTree>
    <p:extLst>
      <p:ext uri="{BB962C8B-B14F-4D97-AF65-F5344CB8AC3E}">
        <p14:creationId xmlns:p14="http://schemas.microsoft.com/office/powerpoint/2010/main" val="20226704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dirty="0"/>
              <a:t>The most used payment </a:t>
            </a:r>
            <a:r>
              <a:rPr lang="en-US" dirty="0" smtClean="0"/>
              <a:t>methods:</a:t>
            </a:r>
            <a:endParaRPr lang="cs-CZ" dirty="0" smtClean="0"/>
          </a:p>
          <a:p>
            <a:r>
              <a:rPr lang="en-US" dirty="0" smtClean="0"/>
              <a:t>1</a:t>
            </a:r>
            <a:r>
              <a:rPr lang="en-US" dirty="0"/>
              <a:t>. </a:t>
            </a:r>
            <a:r>
              <a:rPr lang="cs-CZ" dirty="0" smtClean="0"/>
              <a:t>Barter (</a:t>
            </a:r>
            <a:r>
              <a:rPr lang="en-US" dirty="0" smtClean="0"/>
              <a:t>Using </a:t>
            </a:r>
            <a:r>
              <a:rPr lang="en-US" dirty="0"/>
              <a:t>other </a:t>
            </a:r>
            <a:r>
              <a:rPr lang="en-US" dirty="0" smtClean="0"/>
              <a:t>goods</a:t>
            </a:r>
            <a:r>
              <a:rPr lang="cs-CZ" dirty="0" smtClean="0"/>
              <a:t>)</a:t>
            </a:r>
          </a:p>
          <a:p>
            <a:r>
              <a:rPr lang="en-US" dirty="0" smtClean="0"/>
              <a:t>2</a:t>
            </a:r>
            <a:r>
              <a:rPr lang="en-US" dirty="0"/>
              <a:t>. </a:t>
            </a:r>
            <a:r>
              <a:rPr lang="cs-CZ" dirty="0" smtClean="0"/>
              <a:t>Cash p</a:t>
            </a:r>
            <a:r>
              <a:rPr lang="en-US" dirty="0" err="1" smtClean="0"/>
              <a:t>ayment</a:t>
            </a:r>
            <a:endParaRPr lang="cs-CZ" dirty="0" smtClean="0"/>
          </a:p>
          <a:p>
            <a:r>
              <a:rPr lang="en-US" dirty="0" smtClean="0">
                <a:solidFill>
                  <a:srgbClr val="FF0000"/>
                </a:solidFill>
              </a:rPr>
              <a:t>3</a:t>
            </a:r>
            <a:r>
              <a:rPr lang="en-US" dirty="0">
                <a:solidFill>
                  <a:srgbClr val="FF0000"/>
                </a:solidFill>
              </a:rPr>
              <a:t>. </a:t>
            </a:r>
            <a:r>
              <a:rPr lang="en-US" dirty="0" smtClean="0">
                <a:solidFill>
                  <a:srgbClr val="FF0000"/>
                </a:solidFill>
              </a:rPr>
              <a:t>Using a bill </a:t>
            </a:r>
            <a:r>
              <a:rPr lang="en-US" dirty="0">
                <a:solidFill>
                  <a:srgbClr val="FF0000"/>
                </a:solidFill>
              </a:rPr>
              <a:t>of </a:t>
            </a:r>
            <a:r>
              <a:rPr lang="en-US" dirty="0" smtClean="0">
                <a:solidFill>
                  <a:srgbClr val="FF0000"/>
                </a:solidFill>
              </a:rPr>
              <a:t>exchange</a:t>
            </a:r>
            <a:endParaRPr lang="cs-CZ" dirty="0" smtClean="0">
              <a:solidFill>
                <a:srgbClr val="FF0000"/>
              </a:solidFill>
            </a:endParaRPr>
          </a:p>
          <a:p>
            <a:r>
              <a:rPr lang="en-US" dirty="0" smtClean="0"/>
              <a:t>4</a:t>
            </a:r>
            <a:r>
              <a:rPr lang="en-US" dirty="0"/>
              <a:t>. Bank </a:t>
            </a:r>
            <a:r>
              <a:rPr lang="en-US" dirty="0" smtClean="0"/>
              <a:t>transfer</a:t>
            </a:r>
            <a:endParaRPr lang="cs-CZ" dirty="0" smtClean="0"/>
          </a:p>
          <a:p>
            <a:r>
              <a:rPr lang="en-US" dirty="0" smtClean="0"/>
              <a:t>5</a:t>
            </a:r>
            <a:r>
              <a:rPr lang="en-US" dirty="0"/>
              <a:t>. </a:t>
            </a:r>
            <a:r>
              <a:rPr lang="cs-CZ" dirty="0" smtClean="0"/>
              <a:t>D</a:t>
            </a:r>
            <a:r>
              <a:rPr lang="en-US" dirty="0" err="1" smtClean="0"/>
              <a:t>ocumentary</a:t>
            </a:r>
            <a:r>
              <a:rPr lang="en-US" dirty="0" smtClean="0"/>
              <a:t> collection</a:t>
            </a:r>
            <a:endParaRPr lang="cs-CZ" dirty="0" smtClean="0"/>
          </a:p>
          <a:p>
            <a:r>
              <a:rPr lang="en-US" dirty="0" smtClean="0"/>
              <a:t>6</a:t>
            </a:r>
            <a:r>
              <a:rPr lang="en-US" dirty="0"/>
              <a:t>. </a:t>
            </a:r>
            <a:r>
              <a:rPr lang="cs-CZ" dirty="0" smtClean="0"/>
              <a:t>Le</a:t>
            </a:r>
            <a:r>
              <a:rPr lang="en-US" dirty="0" err="1" smtClean="0"/>
              <a:t>tter</a:t>
            </a:r>
            <a:r>
              <a:rPr lang="en-US" dirty="0" smtClean="0"/>
              <a:t> </a:t>
            </a:r>
            <a:r>
              <a:rPr lang="en-US" dirty="0"/>
              <a:t>of </a:t>
            </a:r>
            <a:r>
              <a:rPr lang="en-US" dirty="0" smtClean="0"/>
              <a:t>credit</a:t>
            </a:r>
            <a:endParaRPr lang="cs-CZ" dirty="0" smtClean="0"/>
          </a:p>
          <a:p>
            <a:r>
              <a:rPr lang="en-US" dirty="0" smtClean="0"/>
              <a:t>7</a:t>
            </a:r>
            <a:r>
              <a:rPr lang="en-US" dirty="0"/>
              <a:t>. </a:t>
            </a:r>
            <a:r>
              <a:rPr lang="cs-CZ" dirty="0" smtClean="0"/>
              <a:t>P</a:t>
            </a:r>
            <a:r>
              <a:rPr lang="en-US" dirty="0" err="1" smtClean="0"/>
              <a:t>ayment</a:t>
            </a:r>
            <a:r>
              <a:rPr lang="en-US" dirty="0" smtClean="0"/>
              <a:t> commitments</a:t>
            </a:r>
            <a:endParaRPr lang="cs-CZ" dirty="0" smtClean="0"/>
          </a:p>
          <a:p>
            <a:r>
              <a:rPr lang="cs-CZ" dirty="0" smtClean="0"/>
              <a:t>8. </a:t>
            </a:r>
            <a:r>
              <a:rPr lang="en-US" dirty="0" err="1"/>
              <a:t>Cheque</a:t>
            </a:r>
            <a:r>
              <a:rPr lang="en-US" dirty="0"/>
              <a:t> </a:t>
            </a:r>
            <a:r>
              <a:rPr lang="cs-CZ" dirty="0" smtClean="0"/>
              <a:t>(</a:t>
            </a:r>
            <a:r>
              <a:rPr lang="cs-CZ" dirty="0" err="1" smtClean="0"/>
              <a:t>check</a:t>
            </a:r>
            <a:r>
              <a:rPr lang="cs-CZ" dirty="0" smtClean="0"/>
              <a:t>-in US </a:t>
            </a:r>
            <a:r>
              <a:rPr lang="cs-CZ" dirty="0" err="1" smtClean="0"/>
              <a:t>english</a:t>
            </a:r>
            <a:r>
              <a:rPr lang="cs-CZ" dirty="0" smtClean="0"/>
              <a:t>)</a:t>
            </a:r>
            <a:endParaRPr lang="cs-CZ" dirty="0"/>
          </a:p>
          <a:p>
            <a:r>
              <a:rPr lang="cs-CZ" dirty="0" smtClean="0"/>
              <a:t>9. </a:t>
            </a:r>
            <a:r>
              <a:rPr lang="en-US" dirty="0"/>
              <a:t>Factoring</a:t>
            </a:r>
            <a:r>
              <a:rPr lang="cs-CZ" dirty="0"/>
              <a:t> and </a:t>
            </a:r>
            <a:r>
              <a:rPr lang="en-US" dirty="0"/>
              <a:t>Forfaiting </a:t>
            </a:r>
            <a:endParaRPr lang="cs-CZ"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16758520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sz="2400" b="1" dirty="0" smtClean="0"/>
              <a:t>9. </a:t>
            </a:r>
            <a:r>
              <a:rPr lang="en-US" sz="2400" b="1" dirty="0" smtClean="0"/>
              <a:t>Factoring</a:t>
            </a:r>
            <a:r>
              <a:rPr lang="cs-CZ" sz="2400" b="1" dirty="0" smtClean="0"/>
              <a:t> and </a:t>
            </a:r>
            <a:r>
              <a:rPr lang="en-US" sz="2400" b="1" dirty="0"/>
              <a:t>Forfaiting </a:t>
            </a:r>
            <a:endParaRPr lang="cs-CZ" sz="2400" b="1" dirty="0" smtClean="0"/>
          </a:p>
          <a:p>
            <a:r>
              <a:rPr lang="en-US" sz="2400" dirty="0" smtClean="0"/>
              <a:t>Factoring </a:t>
            </a:r>
            <a:r>
              <a:rPr lang="en-US" sz="2400" dirty="0"/>
              <a:t>is a financial transaction and a type of debtor finance in which a business sells its accounts receivable (i.e., invoices) to a third party (called a factor) at a </a:t>
            </a:r>
            <a:r>
              <a:rPr lang="en-US" sz="2400" dirty="0" smtClean="0"/>
              <a:t>discount.</a:t>
            </a:r>
            <a:r>
              <a:rPr lang="cs-CZ" sz="2400" dirty="0" smtClean="0"/>
              <a:t> </a:t>
            </a:r>
            <a:r>
              <a:rPr lang="en-US" sz="2400" dirty="0" smtClean="0"/>
              <a:t>A </a:t>
            </a:r>
            <a:r>
              <a:rPr lang="en-US" sz="2400" dirty="0"/>
              <a:t>business will sometimes factor its receivable assets to meet its present and immediate cash needs</a:t>
            </a:r>
            <a:r>
              <a:rPr lang="en-US" sz="2400" dirty="0" smtClean="0"/>
              <a:t>.</a:t>
            </a:r>
            <a:endParaRPr lang="cs-CZ" sz="2400" dirty="0" smtClean="0"/>
          </a:p>
          <a:p>
            <a:r>
              <a:rPr lang="en-US" sz="2400" dirty="0" smtClean="0"/>
              <a:t>Forfaiting </a:t>
            </a:r>
            <a:r>
              <a:rPr lang="en-US" sz="2400" dirty="0"/>
              <a:t>is a factoring arrangement used in international trade finance by exporters who wish to </a:t>
            </a:r>
            <a:r>
              <a:rPr lang="en-US" sz="2400" dirty="0" smtClean="0"/>
              <a:t>sel</a:t>
            </a:r>
            <a:r>
              <a:rPr lang="en-US" sz="2400" dirty="0"/>
              <a:t>l their receivables to a </a:t>
            </a:r>
            <a:r>
              <a:rPr lang="en-US" sz="2400" dirty="0" err="1"/>
              <a:t>forfaiter</a:t>
            </a:r>
            <a:r>
              <a:rPr lang="cs-CZ" sz="2400" dirty="0"/>
              <a:t>.</a:t>
            </a:r>
          </a:p>
          <a:p>
            <a:pPr marL="0" indent="0">
              <a:buNone/>
            </a:pPr>
            <a:endParaRPr lang="cs-CZ" sz="2400" dirty="0" smtClean="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20</a:t>
            </a:fld>
            <a:endParaRPr lang="cs-CZ"/>
          </a:p>
        </p:txBody>
      </p:sp>
    </p:spTree>
    <p:extLst>
      <p:ext uri="{BB962C8B-B14F-4D97-AF65-F5344CB8AC3E}">
        <p14:creationId xmlns:p14="http://schemas.microsoft.com/office/powerpoint/2010/main" val="346516562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a:t>Factoring conditions vary considerably from country to country.  The differences are in the method of accounting, calculation of the factor's remuneration and in taxation</a:t>
            </a:r>
            <a:r>
              <a:rPr lang="en-US" sz="2400" dirty="0" smtClean="0"/>
              <a:t>.</a:t>
            </a:r>
            <a:r>
              <a:rPr lang="cs-CZ" sz="2400" dirty="0" smtClean="0"/>
              <a:t> </a:t>
            </a:r>
            <a:r>
              <a:rPr lang="en-US" sz="2400" dirty="0" smtClean="0"/>
              <a:t>The </a:t>
            </a:r>
            <a:r>
              <a:rPr lang="en-US" sz="2400" dirty="0"/>
              <a:t>differences are mainly between the EU countries and the </a:t>
            </a:r>
            <a:r>
              <a:rPr lang="en-US" sz="2400" dirty="0" smtClean="0"/>
              <a:t>USA</a:t>
            </a:r>
            <a:r>
              <a:rPr lang="cs-CZ" sz="2400" dirty="0" smtClean="0"/>
              <a:t>.</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21</a:t>
            </a:fld>
            <a:endParaRPr lang="cs-CZ"/>
          </a:p>
        </p:txBody>
      </p:sp>
    </p:spTree>
    <p:extLst>
      <p:ext uri="{BB962C8B-B14F-4D97-AF65-F5344CB8AC3E}">
        <p14:creationId xmlns:p14="http://schemas.microsoft.com/office/powerpoint/2010/main" val="36315801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b="1" dirty="0" smtClean="0"/>
              <a:t>1. Barter</a:t>
            </a:r>
          </a:p>
          <a:p>
            <a:r>
              <a:rPr lang="en-US" sz="2400" dirty="0"/>
              <a:t>In trade, barter </a:t>
            </a:r>
            <a:r>
              <a:rPr lang="en-US" sz="2400" dirty="0" smtClean="0"/>
              <a:t>is </a:t>
            </a:r>
            <a:r>
              <a:rPr lang="en-US" sz="2400" dirty="0"/>
              <a:t>a system of exchange in which participants in a transaction directly exchange goods or services for other goods or services without using a medium of exchange, such as </a:t>
            </a:r>
            <a:r>
              <a:rPr lang="en-US" sz="2400" dirty="0" smtClean="0"/>
              <a:t>money.</a:t>
            </a:r>
            <a:endParaRPr lang="cs-CZ" sz="2400" dirty="0" smtClean="0"/>
          </a:p>
          <a:p>
            <a:r>
              <a:rPr lang="en-US" sz="2400" dirty="0" smtClean="0"/>
              <a:t>Economists </a:t>
            </a:r>
            <a:r>
              <a:rPr lang="en-US" sz="2400" dirty="0"/>
              <a:t>distinguish barter from gift economies in many ways; barter, for example, features immediate reciprocal exchange, not one delayed in time. Barter usually takes place on a bilateral basis, but may be multilateral (if it is mediated through a trade exchange). </a:t>
            </a:r>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13038291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a:t>In most developed countries, barter usually exists parallel to monetary systems only to a very limited extent. Market actors use barter as a replacement for money as the method of exchange in times of monetary crisis, such as when currency becomes unstable (such as hyperinflation or a deflationary spiral) or simply unavailable for conducting commerce.</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16590777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Advantages</a:t>
            </a:r>
          </a:p>
          <a:p>
            <a:r>
              <a:rPr lang="en-US" sz="2400" dirty="0"/>
              <a:t>Since direct barter does not require payment in money, it can be utilized when money is in short supply, when there is little information about the credit worthiness of trade partners, or when there is a lack of trust between those trading.</a:t>
            </a:r>
          </a:p>
          <a:p>
            <a:r>
              <a:rPr lang="en-US" sz="2400" dirty="0" smtClean="0"/>
              <a:t>Barter </a:t>
            </a:r>
            <a:r>
              <a:rPr lang="en-US" sz="2400" dirty="0"/>
              <a:t>is an option to those who cannot afford to store their small supply of wealth in money, especially in hyperinflation situations where money devalues </a:t>
            </a:r>
            <a:r>
              <a:rPr lang="en-US" sz="2400" dirty="0" smtClean="0"/>
              <a:t>quickly.</a:t>
            </a:r>
            <a:endParaRPr lang="en-US"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264863552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smtClean="0"/>
              <a:t>Limitations</a:t>
            </a:r>
            <a:endParaRPr lang="en-US" sz="2400" dirty="0"/>
          </a:p>
          <a:p>
            <a:pPr marL="0" indent="0">
              <a:buNone/>
            </a:pPr>
            <a:r>
              <a:rPr lang="en-US" sz="2400" dirty="0"/>
              <a:t>The limitations of barter are often explained in terms of its inefficiencies in facilitating exchange in comparison to money.</a:t>
            </a:r>
          </a:p>
          <a:p>
            <a:r>
              <a:rPr lang="en-US" sz="2400" dirty="0" smtClean="0"/>
              <a:t>There </a:t>
            </a:r>
            <a:r>
              <a:rPr lang="en-US" sz="2400" dirty="0"/>
              <a:t>needs to be a 'double coincidence of wants'</a:t>
            </a:r>
          </a:p>
          <a:p>
            <a:r>
              <a:rPr lang="en-US" sz="2400" dirty="0"/>
              <a:t>For barter to occur between two parties, both parties need to have what the other wants.</a:t>
            </a:r>
          </a:p>
          <a:p>
            <a:r>
              <a:rPr lang="en-US" sz="2400" dirty="0"/>
              <a:t>There is no common measure of value</a:t>
            </a:r>
          </a:p>
          <a:p>
            <a:r>
              <a:rPr lang="en-US" sz="2400" dirty="0"/>
              <a:t>In a monetary economy, money plays the role of a measure of value of all goods, so their values can be assessed against each other; this role may be absent in a barter economy.</a:t>
            </a:r>
          </a:p>
          <a:p>
            <a:r>
              <a:rPr lang="en-US" sz="2400" dirty="0"/>
              <a:t>Indivisibility of certain goods</a:t>
            </a:r>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26761354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200" dirty="0"/>
              <a:t>If a person wants to buy a certain amount of another's goods, but only has for payment one indivisible unit of another good which is worth more than what the person wants to obtain, a barter transaction cannot occur.</a:t>
            </a:r>
          </a:p>
          <a:p>
            <a:r>
              <a:rPr lang="en-US" sz="2200" dirty="0"/>
              <a:t>Lack of standards for deferred payments</a:t>
            </a:r>
          </a:p>
          <a:p>
            <a:r>
              <a:rPr lang="en-US" sz="2200" dirty="0"/>
              <a:t>This is related to the absence of a common measure of value, although if the debt is denominated in units of the good that will eventually be used in payment, it is not a problem.</a:t>
            </a:r>
          </a:p>
          <a:p>
            <a:r>
              <a:rPr lang="en-US" sz="2200" dirty="0"/>
              <a:t>Difficulty in storing wealth</a:t>
            </a:r>
          </a:p>
          <a:p>
            <a:r>
              <a:rPr lang="en-US" sz="2200" dirty="0"/>
              <a:t>If a society relies exclusively on perishable goods, storing wealth for the future may be impractical. However, some barter economies rely on durable goods like sheep or cattle for this purpose</a:t>
            </a:r>
            <a:endParaRPr lang="cs-CZ" sz="22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30982437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b="1" dirty="0" smtClean="0"/>
              <a:t>2. </a:t>
            </a:r>
            <a:r>
              <a:rPr lang="en-US" sz="2400" b="1" dirty="0" smtClean="0"/>
              <a:t>Payment </a:t>
            </a:r>
            <a:r>
              <a:rPr lang="en-US" sz="2400" b="1" dirty="0"/>
              <a:t>in </a:t>
            </a:r>
            <a:r>
              <a:rPr lang="en-US" sz="2400" b="1" dirty="0" smtClean="0"/>
              <a:t>cash</a:t>
            </a:r>
            <a:endParaRPr lang="cs-CZ" sz="2400" b="1" dirty="0" smtClean="0"/>
          </a:p>
          <a:p>
            <a:pPr marL="0" indent="0">
              <a:buNone/>
            </a:pPr>
            <a:r>
              <a:rPr lang="en-US" sz="2400" dirty="0"/>
              <a:t>The method was used in the 90s of the last </a:t>
            </a:r>
            <a:r>
              <a:rPr lang="en-US" sz="2400" dirty="0" smtClean="0"/>
              <a:t>century.</a:t>
            </a:r>
            <a:r>
              <a:rPr lang="cs-CZ" sz="2400" dirty="0"/>
              <a:t> </a:t>
            </a:r>
            <a:r>
              <a:rPr lang="en-US" sz="2400" dirty="0" smtClean="0"/>
              <a:t>The </a:t>
            </a:r>
            <a:r>
              <a:rPr lang="en-US" sz="2400" dirty="0"/>
              <a:t>reason for introducing the method was untrustworthy business relations between business entities </a:t>
            </a:r>
            <a:r>
              <a:rPr lang="cs-CZ" sz="2400" dirty="0" smtClean="0"/>
              <a:t>and </a:t>
            </a:r>
            <a:r>
              <a:rPr lang="en-US" sz="2400" dirty="0" smtClean="0"/>
              <a:t>difficult </a:t>
            </a:r>
            <a:r>
              <a:rPr lang="en-US" sz="2400" dirty="0"/>
              <a:t>debt </a:t>
            </a:r>
            <a:r>
              <a:rPr lang="en-US" sz="2400" dirty="0" smtClean="0"/>
              <a:t>collection.</a:t>
            </a:r>
            <a:endParaRPr lang="cs-CZ" sz="2400" dirty="0" smtClean="0"/>
          </a:p>
          <a:p>
            <a:pPr marL="0" indent="0">
              <a:buNone/>
            </a:pPr>
            <a:r>
              <a:rPr lang="en-US" sz="2400" dirty="0" smtClean="0"/>
              <a:t>Currently</a:t>
            </a:r>
            <a:r>
              <a:rPr lang="en-US" sz="2400" dirty="0"/>
              <a:t>, the usability of the method is minimal</a:t>
            </a:r>
            <a:r>
              <a:rPr lang="en-US" sz="2400" dirty="0" smtClean="0"/>
              <a:t>.</a:t>
            </a:r>
            <a:endParaRPr lang="cs-CZ" sz="2400" dirty="0" smtClean="0"/>
          </a:p>
          <a:p>
            <a:pPr marL="0" indent="0">
              <a:buNone/>
            </a:pPr>
            <a:r>
              <a:rPr lang="en-US" sz="2400" dirty="0" smtClean="0"/>
              <a:t>In </a:t>
            </a:r>
            <a:r>
              <a:rPr lang="en-US" sz="2400" dirty="0"/>
              <a:t>the Czech Republic, the amount of the payment is limited to CZK 270,000</a:t>
            </a:r>
            <a:r>
              <a:rPr lang="en-US" sz="2400" dirty="0" smtClean="0"/>
              <a:t>.</a:t>
            </a:r>
            <a:endParaRPr lang="cs-CZ" sz="2400" dirty="0" smtClean="0"/>
          </a:p>
          <a:p>
            <a:pPr marL="0" indent="0">
              <a:buNone/>
            </a:pPr>
            <a:r>
              <a:rPr lang="en-US" sz="2400" dirty="0" smtClean="0"/>
              <a:t>Payment </a:t>
            </a:r>
            <a:r>
              <a:rPr lang="en-US" sz="2400" dirty="0"/>
              <a:t>can be made in advance, at the same time as the delivery of goods, or subsequently after the delivery of </a:t>
            </a:r>
            <a:r>
              <a:rPr lang="en-US" sz="2400" dirty="0" smtClean="0"/>
              <a:t>go</a:t>
            </a:r>
            <a:endParaRPr lang="cs-CZ" sz="2400" dirty="0" smtClean="0"/>
          </a:p>
          <a:p>
            <a:pPr marL="0" indent="0">
              <a:buNone/>
            </a:pPr>
            <a:r>
              <a:rPr lang="en-US" sz="2400" dirty="0"/>
              <a:t>The advantage of the method was the security of the payment</a:t>
            </a:r>
            <a:r>
              <a:rPr lang="en-US" sz="2400" dirty="0" smtClean="0"/>
              <a:t>.</a:t>
            </a:r>
            <a:endParaRPr lang="cs-CZ" sz="2400" dirty="0" smtClean="0"/>
          </a:p>
          <a:p>
            <a:pPr marL="0" indent="0">
              <a:buNone/>
            </a:pPr>
            <a:r>
              <a:rPr lang="en-US" sz="2400" dirty="0" smtClean="0"/>
              <a:t>The </a:t>
            </a:r>
            <a:r>
              <a:rPr lang="en-US" sz="2400" dirty="0"/>
              <a:t>disadvantage of the method was in danger of </a:t>
            </a:r>
            <a:r>
              <a:rPr lang="en-US" sz="2400" dirty="0" smtClean="0"/>
              <a:t>robbery.</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19125705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dirty="0" smtClean="0"/>
              <a:t>3. </a:t>
            </a:r>
            <a:r>
              <a:rPr lang="cs-CZ" sz="2400" b="1" dirty="0" err="1" smtClean="0"/>
              <a:t>Promissory</a:t>
            </a:r>
            <a:r>
              <a:rPr lang="cs-CZ" sz="2400" b="1" dirty="0" smtClean="0"/>
              <a:t> </a:t>
            </a:r>
            <a:r>
              <a:rPr lang="cs-CZ" sz="2400" b="1" dirty="0" err="1" smtClean="0"/>
              <a:t>Note</a:t>
            </a:r>
            <a:r>
              <a:rPr lang="cs-CZ" sz="2400" b="1" dirty="0" smtClean="0"/>
              <a:t> and Bill </a:t>
            </a:r>
            <a:r>
              <a:rPr lang="cs-CZ" sz="2400" b="1" dirty="0" err="1" smtClean="0"/>
              <a:t>of</a:t>
            </a:r>
            <a:r>
              <a:rPr lang="cs-CZ" sz="2400" b="1" dirty="0" smtClean="0"/>
              <a:t> Exchange</a:t>
            </a:r>
          </a:p>
          <a:p>
            <a:r>
              <a:rPr lang="en-US" sz="2400" dirty="0" smtClean="0"/>
              <a:t>A </a:t>
            </a:r>
            <a:r>
              <a:rPr lang="en-US" sz="2400" dirty="0"/>
              <a:t>promissory note is a financial instrument that contains a written promise by one party (the note's issuer or maker) to pay another party (the note's payee) a definite sum of money, either on demand or at a specified future date.</a:t>
            </a:r>
          </a:p>
          <a:p>
            <a:r>
              <a:rPr lang="en-US" sz="2400" dirty="0"/>
              <a:t>A promissory note typically contains all the terms pertaining to the indebtedness, such as the principal amount, interest rate, maturity date, date and place of issuance, and issuer's signature</a:t>
            </a:r>
            <a:r>
              <a:rPr lang="en-US" sz="2400" dirty="0" smtClean="0"/>
              <a:t>.</a:t>
            </a:r>
            <a:endParaRPr lang="cs-CZ" sz="2400" dirty="0" smtClean="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10.04.2021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39381066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192</TotalTime>
  <Words>1650</Words>
  <Application>Microsoft Office PowerPoint</Application>
  <PresentationFormat>Vlastní</PresentationFormat>
  <Paragraphs>132</Paragraphs>
  <Slides>21</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21</vt:i4>
      </vt:variant>
    </vt:vector>
  </HeadingPairs>
  <TitlesOfParts>
    <vt:vector size="25" baseType="lpstr">
      <vt:lpstr>Arial</vt:lpstr>
      <vt:lpstr>Calibri</vt:lpstr>
      <vt:lpstr>Clara Sans</vt:lpstr>
      <vt:lpstr>JU_OPVVV</vt:lpstr>
      <vt:lpstr>Payment methods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Kopta Daniel Ing. Ph.D.</cp:lastModifiedBy>
  <cp:revision>21</cp:revision>
  <dcterms:created xsi:type="dcterms:W3CDTF">2017-07-17T18:52:59Z</dcterms:created>
  <dcterms:modified xsi:type="dcterms:W3CDTF">2021-04-10T16:22:36Z</dcterms:modified>
</cp:coreProperties>
</file>