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3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2" d="100"/>
          <a:sy n="62" d="100"/>
        </p:scale>
        <p:origin x="1120" y="5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01.02.2019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01.02.2019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01.02.2019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01.02.2019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01.02.2019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01.02.2019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01.02.2019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01.02.2019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01.02.2019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01.02.2019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01.02.2019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01.02.2019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01.02.2019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03FA01-1270-46E4-8A90-0E84C05C12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Inflation</a:t>
            </a:r>
            <a:r>
              <a:rPr lang="cs-CZ" dirty="0"/>
              <a:t> and </a:t>
            </a:r>
            <a:r>
              <a:rPr lang="cs-CZ" dirty="0" err="1"/>
              <a:t>monetary</a:t>
            </a:r>
            <a:r>
              <a:rPr lang="cs-CZ" dirty="0"/>
              <a:t> </a:t>
            </a:r>
            <a:r>
              <a:rPr lang="cs-CZ" dirty="0" err="1"/>
              <a:t>policy</a:t>
            </a:r>
            <a:endParaRPr lang="cs-CZ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1789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A56A32-9A8B-4414-8610-AF0733F85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Monetary</a:t>
            </a:r>
            <a:r>
              <a:rPr lang="cs-CZ" dirty="0"/>
              <a:t> </a:t>
            </a:r>
            <a:r>
              <a:rPr lang="cs-CZ" dirty="0" err="1"/>
              <a:t>policy</a:t>
            </a:r>
            <a:r>
              <a:rPr lang="cs-CZ" dirty="0"/>
              <a:t> - </a:t>
            </a:r>
            <a:r>
              <a:rPr lang="cs-CZ" dirty="0" err="1"/>
              <a:t>instruments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E7DC999-2582-4F90-831B-643710E0A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Changes</a:t>
            </a:r>
            <a:r>
              <a:rPr lang="cs-CZ" dirty="0"/>
              <a:t> in </a:t>
            </a:r>
            <a:r>
              <a:rPr lang="cs-CZ" dirty="0" err="1"/>
              <a:t>Discount</a:t>
            </a:r>
            <a:r>
              <a:rPr lang="cs-CZ" dirty="0"/>
              <a:t> </a:t>
            </a:r>
            <a:r>
              <a:rPr lang="cs-CZ" dirty="0" err="1"/>
              <a:t>Rate</a:t>
            </a:r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C389E40C-ADCD-4C47-A29F-3BC55ACF96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5420" y="3550111"/>
            <a:ext cx="3900657" cy="1684154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4AADED7B-C683-4D05-9658-6E82885413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0086" y="3510258"/>
            <a:ext cx="3661094" cy="1724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511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CBB782-67BA-41AF-9718-F26EB163E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Summary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8DD513F-4B9C-4374-ABE6-69DC48145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INFLATION </a:t>
            </a:r>
          </a:p>
          <a:p>
            <a:pPr lvl="1"/>
            <a:r>
              <a:rPr lang="cs-CZ" dirty="0"/>
              <a:t>A </a:t>
            </a:r>
            <a:r>
              <a:rPr lang="cs-CZ" dirty="0" err="1"/>
              <a:t>threat</a:t>
            </a:r>
            <a:r>
              <a:rPr lang="cs-CZ" dirty="0"/>
              <a:t> to </a:t>
            </a:r>
            <a:r>
              <a:rPr lang="cs-CZ" dirty="0" err="1"/>
              <a:t>economy</a:t>
            </a:r>
            <a:r>
              <a:rPr lang="cs-CZ" dirty="0"/>
              <a:t> (</a:t>
            </a: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have</a:t>
            </a:r>
            <a:r>
              <a:rPr lang="cs-CZ" dirty="0"/>
              <a:t> to </a:t>
            </a:r>
            <a:r>
              <a:rPr lang="cs-CZ" dirty="0" err="1"/>
              <a:t>control</a:t>
            </a:r>
            <a:r>
              <a:rPr lang="cs-CZ" dirty="0"/>
              <a:t> </a:t>
            </a:r>
            <a:r>
              <a:rPr lang="cs-CZ" dirty="0" err="1"/>
              <a:t>permanently</a:t>
            </a:r>
            <a:r>
              <a:rPr lang="cs-CZ" dirty="0"/>
              <a:t>)</a:t>
            </a:r>
          </a:p>
          <a:p>
            <a:pPr lvl="1"/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faced</a:t>
            </a:r>
            <a:r>
              <a:rPr lang="cs-CZ" dirty="0"/>
              <a:t> by </a:t>
            </a:r>
            <a:r>
              <a:rPr lang="cs-CZ" dirty="0" err="1"/>
              <a:t>well</a:t>
            </a:r>
            <a:r>
              <a:rPr lang="cs-CZ" dirty="0"/>
              <a:t> </a:t>
            </a:r>
            <a:r>
              <a:rPr lang="cs-CZ" dirty="0" err="1"/>
              <a:t>executed</a:t>
            </a:r>
            <a:r>
              <a:rPr lang="cs-CZ" dirty="0"/>
              <a:t> →</a:t>
            </a:r>
          </a:p>
          <a:p>
            <a:r>
              <a:rPr lang="cs-CZ" dirty="0"/>
              <a:t>→ MONETARY POLICY</a:t>
            </a:r>
          </a:p>
          <a:p>
            <a:pPr lvl="1"/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done by </a:t>
            </a:r>
            <a:r>
              <a:rPr lang="cs-CZ" dirty="0" err="1"/>
              <a:t>Central</a:t>
            </a:r>
            <a:r>
              <a:rPr lang="cs-CZ" dirty="0"/>
              <a:t> </a:t>
            </a:r>
            <a:r>
              <a:rPr lang="cs-CZ" dirty="0" err="1"/>
              <a:t>banks</a:t>
            </a:r>
            <a:r>
              <a:rPr lang="cs-CZ" dirty="0"/>
              <a:t> – </a:t>
            </a:r>
            <a:r>
              <a:rPr lang="cs-CZ" dirty="0" err="1"/>
              <a:t>they</a:t>
            </a:r>
            <a:r>
              <a:rPr lang="cs-CZ" dirty="0"/>
              <a:t> use </a:t>
            </a:r>
            <a:r>
              <a:rPr lang="cs-CZ" dirty="0" err="1"/>
              <a:t>some</a:t>
            </a:r>
            <a:r>
              <a:rPr lang="cs-CZ" dirty="0"/>
              <a:t> </a:t>
            </a:r>
            <a:r>
              <a:rPr lang="cs-CZ" b="1" dirty="0" err="1"/>
              <a:t>instruments</a:t>
            </a:r>
            <a:r>
              <a:rPr lang="cs-CZ" dirty="0"/>
              <a:t> in </a:t>
            </a:r>
            <a:r>
              <a:rPr lang="cs-CZ" dirty="0" err="1"/>
              <a:t>order</a:t>
            </a:r>
            <a:r>
              <a:rPr lang="cs-CZ" dirty="0"/>
              <a:t> to influence </a:t>
            </a:r>
            <a:r>
              <a:rPr lang="cs-CZ" dirty="0" err="1"/>
              <a:t>supply</a:t>
            </a:r>
            <a:r>
              <a:rPr lang="cs-CZ" dirty="0"/>
              <a:t> and </a:t>
            </a:r>
            <a:r>
              <a:rPr lang="cs-CZ" dirty="0" err="1"/>
              <a:t>control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nation‘s</a:t>
            </a:r>
            <a:r>
              <a:rPr lang="cs-CZ" dirty="0"/>
              <a:t> </a:t>
            </a:r>
            <a:r>
              <a:rPr lang="cs-CZ" dirty="0" err="1"/>
              <a:t>money</a:t>
            </a:r>
            <a:r>
              <a:rPr lang="cs-CZ" dirty="0"/>
              <a:t> </a:t>
            </a:r>
          </a:p>
          <a:p>
            <a:pPr lvl="2"/>
            <a:r>
              <a:rPr lang="cs-CZ" dirty="0"/>
              <a:t>Open-</a:t>
            </a:r>
            <a:r>
              <a:rPr lang="cs-CZ" dirty="0" err="1"/>
              <a:t>markets</a:t>
            </a:r>
            <a:r>
              <a:rPr lang="cs-CZ" dirty="0"/>
              <a:t> </a:t>
            </a:r>
            <a:r>
              <a:rPr lang="cs-CZ" dirty="0" err="1"/>
              <a:t>operations</a:t>
            </a:r>
            <a:endParaRPr lang="cs-CZ" dirty="0"/>
          </a:p>
          <a:p>
            <a:pPr lvl="2"/>
            <a:r>
              <a:rPr lang="cs-CZ" dirty="0" err="1"/>
              <a:t>Changes</a:t>
            </a:r>
            <a:r>
              <a:rPr lang="cs-CZ" dirty="0"/>
              <a:t> in </a:t>
            </a:r>
            <a:r>
              <a:rPr lang="cs-CZ" dirty="0" err="1"/>
              <a:t>Reserve</a:t>
            </a:r>
            <a:r>
              <a:rPr lang="cs-CZ" dirty="0"/>
              <a:t> </a:t>
            </a:r>
            <a:r>
              <a:rPr lang="cs-CZ" dirty="0" err="1"/>
              <a:t>requirements</a:t>
            </a:r>
            <a:r>
              <a:rPr lang="cs-CZ" dirty="0"/>
              <a:t> </a:t>
            </a:r>
          </a:p>
          <a:p>
            <a:pPr lvl="2"/>
            <a:r>
              <a:rPr lang="cs-CZ" dirty="0" err="1"/>
              <a:t>Changes</a:t>
            </a:r>
            <a:r>
              <a:rPr lang="cs-CZ" dirty="0"/>
              <a:t> in D</a:t>
            </a:r>
            <a:r>
              <a:rPr lang="cs-CZ"/>
              <a:t>iscount</a:t>
            </a:r>
            <a:r>
              <a:rPr lang="cs-CZ" dirty="0"/>
              <a:t> </a:t>
            </a:r>
            <a:r>
              <a:rPr lang="cs-CZ" dirty="0" err="1"/>
              <a:t>rate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2605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36F4B7-AC62-44D1-A637-163D939EB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Outline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28A2D4A-7D40-40C6-A6F7-1915291403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Inflation</a:t>
            </a:r>
            <a:endParaRPr lang="cs-CZ" dirty="0"/>
          </a:p>
          <a:p>
            <a:r>
              <a:rPr lang="cs-CZ" dirty="0" err="1"/>
              <a:t>Monetary</a:t>
            </a:r>
            <a:r>
              <a:rPr lang="cs-CZ" dirty="0"/>
              <a:t> </a:t>
            </a:r>
            <a:r>
              <a:rPr lang="cs-CZ" dirty="0" err="1"/>
              <a:t>policy</a:t>
            </a:r>
            <a:endParaRPr lang="cs-CZ" dirty="0"/>
          </a:p>
          <a:p>
            <a:r>
              <a:rPr lang="cs-CZ" dirty="0" err="1"/>
              <a:t>Summary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7760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8955D1-6060-4793-B932-9B9A40673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Inflation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A1D6D2A-35C4-4240-8A27-F6739AF4D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709" y="1982912"/>
            <a:ext cx="9110352" cy="3936399"/>
          </a:xfrm>
        </p:spPr>
        <p:txBody>
          <a:bodyPr>
            <a:normAutofit fontScale="77500" lnSpcReduction="20000"/>
          </a:bodyPr>
          <a:lstStyle/>
          <a:p>
            <a:r>
              <a:rPr lang="en-GB" i="1" dirty="0"/>
              <a:t>“the inflation between two points in time is defined as the percentage increase of the price index between these two points in time”</a:t>
            </a:r>
            <a:endParaRPr lang="cs-CZ" i="1" dirty="0"/>
          </a:p>
          <a:p>
            <a:pPr marL="0" indent="0" algn="r">
              <a:buNone/>
            </a:pPr>
            <a:r>
              <a:rPr lang="cs-CZ" b="1" dirty="0"/>
              <a:t>Essentials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Economics</a:t>
            </a:r>
            <a:endParaRPr lang="cs-CZ" b="1" dirty="0"/>
          </a:p>
          <a:p>
            <a:pPr marL="0" indent="0" algn="r">
              <a:buNone/>
            </a:pPr>
            <a:endParaRPr lang="cs-CZ" b="1" dirty="0"/>
          </a:p>
          <a:p>
            <a:r>
              <a:rPr lang="en-GB" i="1" dirty="0"/>
              <a:t>“the percentage annual increase in a general price level, commonly measured by the consumer price index (CPI) or some comparable price index”</a:t>
            </a:r>
            <a:endParaRPr lang="cs-CZ" i="1" dirty="0"/>
          </a:p>
          <a:p>
            <a:pPr marL="0" indent="0" algn="r">
              <a:buNone/>
            </a:pPr>
            <a:r>
              <a:rPr lang="cs-CZ" b="1" dirty="0" err="1"/>
              <a:t>Macroeconomics</a:t>
            </a: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5948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240CED-D5F5-4452-B87F-04F9CC6C9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Inflation</a:t>
            </a:r>
            <a:r>
              <a:rPr lang="cs-CZ" dirty="0"/>
              <a:t> - </a:t>
            </a:r>
            <a:r>
              <a:rPr lang="cs-CZ" dirty="0" err="1"/>
              <a:t>calculation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A67B622-7B73-4375-ACF0-F2947A165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795" y="1649870"/>
            <a:ext cx="9623425" cy="5567281"/>
          </a:xfrm>
        </p:spPr>
        <p:txBody>
          <a:bodyPr>
            <a:normAutofit fontScale="92500"/>
          </a:bodyPr>
          <a:lstStyle/>
          <a:p>
            <a:r>
              <a:rPr lang="cs-CZ" dirty="0" err="1"/>
              <a:t>Calculation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inflation</a:t>
            </a:r>
            <a:r>
              <a:rPr lang="cs-CZ" dirty="0"/>
              <a:t> </a:t>
            </a:r>
            <a:r>
              <a:rPr lang="cs-CZ" dirty="0" err="1"/>
              <a:t>rate</a:t>
            </a:r>
            <a:r>
              <a:rPr lang="cs-CZ" dirty="0"/>
              <a:t>: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 err="1"/>
              <a:t>Consumer</a:t>
            </a:r>
            <a:r>
              <a:rPr lang="cs-CZ" dirty="0"/>
              <a:t> </a:t>
            </a:r>
            <a:r>
              <a:rPr lang="cs-CZ" dirty="0" err="1"/>
              <a:t>price</a:t>
            </a:r>
            <a:r>
              <a:rPr lang="cs-CZ" dirty="0"/>
              <a:t> index (CPI) </a:t>
            </a:r>
          </a:p>
          <a:p>
            <a:pPr lvl="1"/>
            <a:r>
              <a:rPr lang="cs-CZ" dirty="0"/>
              <a:t>In </a:t>
            </a:r>
            <a:r>
              <a:rPr lang="cs-CZ" dirty="0" err="1"/>
              <a:t>order</a:t>
            </a:r>
            <a:r>
              <a:rPr lang="cs-CZ" dirty="0"/>
              <a:t> to </a:t>
            </a:r>
            <a:r>
              <a:rPr lang="cs-CZ" dirty="0" err="1"/>
              <a:t>measure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overal </a:t>
            </a:r>
            <a:r>
              <a:rPr lang="cs-CZ" dirty="0" err="1"/>
              <a:t>price</a:t>
            </a:r>
            <a:r>
              <a:rPr lang="cs-CZ" dirty="0"/>
              <a:t> level</a:t>
            </a:r>
          </a:p>
          <a:p>
            <a:pPr lvl="1"/>
            <a:r>
              <a:rPr lang="en-GB" dirty="0"/>
              <a:t>“the cost of a fixed basket of goods (items like food, shelter, clothing and medical care) bought by the typical urban consumer”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0BACAAB9-E1A7-478D-81C3-1B96C018614A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416713" y="2832526"/>
            <a:ext cx="5531201" cy="1033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97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222965-C66B-4C9F-A8F8-F463F6D56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Inflation</a:t>
            </a:r>
            <a:r>
              <a:rPr lang="cs-CZ" dirty="0"/>
              <a:t> - </a:t>
            </a:r>
            <a:r>
              <a:rPr lang="cs-CZ" dirty="0" err="1"/>
              <a:t>types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8F0EF93-DFBE-4645-B488-36919878A4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Hyperinflation</a:t>
            </a:r>
            <a:endParaRPr lang="cs-CZ" dirty="0"/>
          </a:p>
          <a:p>
            <a:pPr lvl="1"/>
            <a:r>
              <a:rPr lang="cs-CZ" dirty="0"/>
              <a:t>CPI &lt; 1 </a:t>
            </a:r>
            <a:r>
              <a:rPr lang="cs-CZ" dirty="0" err="1"/>
              <a:t>million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1 </a:t>
            </a:r>
            <a:r>
              <a:rPr lang="cs-CZ" dirty="0" err="1"/>
              <a:t>billion</a:t>
            </a:r>
            <a:r>
              <a:rPr lang="cs-CZ" dirty="0"/>
              <a:t> </a:t>
            </a:r>
            <a:r>
              <a:rPr lang="cs-CZ" dirty="0" err="1"/>
              <a:t>percent</a:t>
            </a:r>
            <a:r>
              <a:rPr lang="cs-CZ" dirty="0"/>
              <a:t> a </a:t>
            </a:r>
            <a:r>
              <a:rPr lang="cs-CZ" dirty="0" err="1"/>
              <a:t>year</a:t>
            </a:r>
            <a:endParaRPr lang="cs-CZ" dirty="0"/>
          </a:p>
          <a:p>
            <a:pPr lvl="1"/>
            <a:endParaRPr lang="cs-CZ" dirty="0"/>
          </a:p>
          <a:p>
            <a:r>
              <a:rPr lang="cs-CZ" dirty="0" err="1"/>
              <a:t>Galloping</a:t>
            </a:r>
            <a:r>
              <a:rPr lang="cs-CZ" dirty="0"/>
              <a:t> </a:t>
            </a:r>
            <a:r>
              <a:rPr lang="cs-CZ" dirty="0" err="1"/>
              <a:t>inflation</a:t>
            </a:r>
            <a:endParaRPr lang="cs-CZ" dirty="0"/>
          </a:p>
          <a:p>
            <a:pPr lvl="1"/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rate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50 </a:t>
            </a:r>
            <a:r>
              <a:rPr lang="cs-CZ" dirty="0" err="1"/>
              <a:t>or</a:t>
            </a:r>
            <a:r>
              <a:rPr lang="cs-CZ" dirty="0"/>
              <a:t> 100 </a:t>
            </a:r>
            <a:r>
              <a:rPr lang="cs-CZ" dirty="0" err="1"/>
              <a:t>or</a:t>
            </a:r>
            <a:r>
              <a:rPr lang="cs-CZ" dirty="0"/>
              <a:t> 200 </a:t>
            </a:r>
            <a:r>
              <a:rPr lang="cs-CZ" dirty="0" err="1"/>
              <a:t>percent</a:t>
            </a:r>
            <a:r>
              <a:rPr lang="cs-CZ" dirty="0"/>
              <a:t> a </a:t>
            </a:r>
            <a:r>
              <a:rPr lang="cs-CZ" dirty="0" err="1"/>
              <a:t>year</a:t>
            </a:r>
            <a:endParaRPr lang="cs-CZ" dirty="0"/>
          </a:p>
          <a:p>
            <a:pPr lvl="1"/>
            <a:endParaRPr lang="cs-CZ" dirty="0"/>
          </a:p>
          <a:p>
            <a:r>
              <a:rPr lang="cs-CZ" dirty="0" err="1"/>
              <a:t>Moderate</a:t>
            </a:r>
            <a:r>
              <a:rPr lang="cs-CZ" dirty="0"/>
              <a:t> </a:t>
            </a:r>
            <a:r>
              <a:rPr lang="cs-CZ" dirty="0" err="1"/>
              <a:t>inflation</a:t>
            </a:r>
            <a:endParaRPr lang="cs-CZ" dirty="0"/>
          </a:p>
          <a:p>
            <a:pPr lvl="1"/>
            <a:r>
              <a:rPr lang="cs-CZ" dirty="0" err="1"/>
              <a:t>Price</a:t>
            </a:r>
            <a:r>
              <a:rPr lang="cs-CZ" dirty="0"/>
              <a:t>-level </a:t>
            </a:r>
            <a:r>
              <a:rPr lang="cs-CZ" dirty="0" err="1"/>
              <a:t>rise</a:t>
            </a:r>
            <a:r>
              <a:rPr lang="cs-CZ" dirty="0"/>
              <a:t>, but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does</a:t>
            </a:r>
            <a:r>
              <a:rPr lang="cs-CZ" dirty="0"/>
              <a:t> not </a:t>
            </a:r>
            <a:r>
              <a:rPr lang="cs-CZ" dirty="0" err="1"/>
              <a:t>change</a:t>
            </a:r>
            <a:r>
              <a:rPr lang="cs-CZ" dirty="0"/>
              <a:t> </a:t>
            </a:r>
            <a:r>
              <a:rPr lang="cs-CZ" dirty="0" err="1"/>
              <a:t>relative</a:t>
            </a:r>
            <a:r>
              <a:rPr lang="cs-CZ" dirty="0"/>
              <a:t> </a:t>
            </a:r>
            <a:r>
              <a:rPr lang="cs-CZ" dirty="0" err="1"/>
              <a:t>prices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incomes</a:t>
            </a:r>
            <a:r>
              <a:rPr lang="cs-CZ" dirty="0"/>
              <a:t> </a:t>
            </a:r>
            <a:r>
              <a:rPr lang="cs-CZ" dirty="0" err="1"/>
              <a:t>gravely</a:t>
            </a:r>
            <a:r>
              <a:rPr lang="cs-CZ" dirty="0"/>
              <a:t> 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380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E908C2-ED45-4232-8205-C8DBBCFD5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Monetary</a:t>
            </a:r>
            <a:r>
              <a:rPr lang="cs-CZ" dirty="0"/>
              <a:t> </a:t>
            </a:r>
            <a:r>
              <a:rPr lang="cs-CZ" dirty="0" err="1"/>
              <a:t>policy</a:t>
            </a:r>
            <a:r>
              <a:rPr lang="cs-CZ" dirty="0"/>
              <a:t> - </a:t>
            </a:r>
            <a:r>
              <a:rPr lang="cs-CZ" dirty="0" err="1"/>
              <a:t>introduction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4829BEF-AEA5-4D44-AC9A-E244D53D18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one of the major tools of macroeconomics</a:t>
            </a:r>
            <a:endParaRPr lang="cs-CZ" dirty="0"/>
          </a:p>
          <a:p>
            <a:endParaRPr lang="cs-CZ" dirty="0"/>
          </a:p>
          <a:p>
            <a:r>
              <a:rPr lang="en-GB" dirty="0"/>
              <a:t>aims to ensure the stability of prices</a:t>
            </a:r>
            <a:endParaRPr lang="cs-CZ" dirty="0"/>
          </a:p>
          <a:p>
            <a:endParaRPr lang="cs-CZ" dirty="0"/>
          </a:p>
          <a:p>
            <a:r>
              <a:rPr lang="en-GB" dirty="0"/>
              <a:t>tries to support the economic growth</a:t>
            </a:r>
            <a:endParaRPr lang="cs-CZ" dirty="0"/>
          </a:p>
          <a:p>
            <a:endParaRPr lang="cs-CZ" dirty="0"/>
          </a:p>
          <a:p>
            <a:r>
              <a:rPr lang="cs-CZ" dirty="0"/>
              <a:t>→ </a:t>
            </a:r>
            <a:r>
              <a:rPr lang="en-GB" dirty="0"/>
              <a:t>control the money supply and the interest rates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287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FD9046-8D35-4415-ABBE-3CE5273E3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Monetary</a:t>
            </a:r>
            <a:r>
              <a:rPr lang="cs-CZ" dirty="0"/>
              <a:t> </a:t>
            </a:r>
            <a:r>
              <a:rPr lang="cs-CZ" dirty="0" err="1"/>
              <a:t>policy</a:t>
            </a:r>
            <a:r>
              <a:rPr lang="cs-CZ" dirty="0"/>
              <a:t> – </a:t>
            </a:r>
            <a:r>
              <a:rPr lang="cs-CZ" dirty="0" err="1"/>
              <a:t>Central</a:t>
            </a:r>
            <a:r>
              <a:rPr lang="cs-CZ" dirty="0"/>
              <a:t> bank(s)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EEAE5AE-AEB0-4F52-9952-C1A2A99088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144" y="1582220"/>
            <a:ext cx="10048125" cy="4604426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the main public authority that is responsible for monetary policy</a:t>
            </a:r>
            <a:endParaRPr lang="cs-CZ" dirty="0"/>
          </a:p>
          <a:p>
            <a:endParaRPr lang="cs-CZ" dirty="0"/>
          </a:p>
          <a:p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Central</a:t>
            </a:r>
            <a:r>
              <a:rPr lang="cs-CZ" dirty="0"/>
              <a:t> Bank (ECB) + </a:t>
            </a:r>
            <a:r>
              <a:rPr lang="cs-CZ" dirty="0" err="1"/>
              <a:t>Federal</a:t>
            </a:r>
            <a:r>
              <a:rPr lang="cs-CZ" dirty="0"/>
              <a:t> bank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U.S. = </a:t>
            </a:r>
            <a:r>
              <a:rPr lang="cs-CZ" dirty="0" err="1"/>
              <a:t>the</a:t>
            </a:r>
            <a:r>
              <a:rPr lang="cs-CZ" dirty="0"/>
              <a:t> most </a:t>
            </a:r>
            <a:r>
              <a:rPr lang="cs-CZ" dirty="0" err="1"/>
              <a:t>important</a:t>
            </a:r>
            <a:endParaRPr lang="cs-CZ" dirty="0"/>
          </a:p>
          <a:p>
            <a:endParaRPr lang="cs-CZ" dirty="0"/>
          </a:p>
          <a:p>
            <a:r>
              <a:rPr lang="en-GB" dirty="0"/>
              <a:t>various objectives</a:t>
            </a:r>
            <a:endParaRPr lang="cs-CZ" dirty="0"/>
          </a:p>
          <a:p>
            <a:pPr lvl="1"/>
            <a:r>
              <a:rPr lang="en-GB" dirty="0"/>
              <a:t>issuing the national currency</a:t>
            </a:r>
            <a:endParaRPr lang="cs-CZ" dirty="0"/>
          </a:p>
          <a:p>
            <a:pPr lvl="1"/>
            <a:r>
              <a:rPr lang="en-GB" dirty="0"/>
              <a:t>maintain a stable national currency for a country</a:t>
            </a:r>
            <a:endParaRPr lang="cs-CZ" dirty="0"/>
          </a:p>
          <a:p>
            <a:pPr lvl="1"/>
            <a:r>
              <a:rPr lang="en-GB" dirty="0"/>
              <a:t>specify stability</a:t>
            </a:r>
            <a:endParaRPr lang="cs-CZ" dirty="0"/>
          </a:p>
          <a:p>
            <a:pPr lvl="1"/>
            <a:r>
              <a:rPr lang="en-GB" dirty="0"/>
              <a:t>providing of banking services to commercial banks and the government</a:t>
            </a:r>
            <a:endParaRPr lang="cs-CZ" dirty="0"/>
          </a:p>
          <a:p>
            <a:pPr lvl="1"/>
            <a:r>
              <a:rPr lang="en-GB" dirty="0"/>
              <a:t>regulating financial markets and institutions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5254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33539B-6671-4D0D-B33D-56E2E919E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Monetary</a:t>
            </a:r>
            <a:r>
              <a:rPr lang="cs-CZ" dirty="0"/>
              <a:t> </a:t>
            </a:r>
            <a:r>
              <a:rPr lang="cs-CZ" dirty="0" err="1"/>
              <a:t>policy</a:t>
            </a:r>
            <a:r>
              <a:rPr lang="cs-CZ" dirty="0"/>
              <a:t> - </a:t>
            </a:r>
            <a:r>
              <a:rPr lang="cs-CZ" dirty="0" err="1"/>
              <a:t>instruments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3288C94-B199-413B-B8DE-25D22E83F4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Open-market </a:t>
            </a:r>
            <a:r>
              <a:rPr lang="cs-CZ" dirty="0" err="1"/>
              <a:t>operations</a:t>
            </a:r>
            <a:endParaRPr lang="cs-CZ" dirty="0"/>
          </a:p>
          <a:p>
            <a:pPr lvl="1"/>
            <a:r>
              <a:rPr lang="cs-CZ" dirty="0" err="1"/>
              <a:t>Lower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higher</a:t>
            </a:r>
            <a:r>
              <a:rPr lang="cs-CZ" dirty="0"/>
              <a:t> </a:t>
            </a:r>
            <a:r>
              <a:rPr lang="cs-CZ" dirty="0" err="1"/>
              <a:t>interest</a:t>
            </a:r>
            <a:r>
              <a:rPr lang="cs-CZ" dirty="0"/>
              <a:t> </a:t>
            </a:r>
            <a:r>
              <a:rPr lang="cs-CZ" dirty="0" err="1"/>
              <a:t>rates</a:t>
            </a:r>
            <a:r>
              <a:rPr lang="cs-CZ" dirty="0"/>
              <a:t>?</a:t>
            </a:r>
          </a:p>
          <a:p>
            <a:pPr lvl="1"/>
            <a:endParaRPr lang="cs-CZ" dirty="0"/>
          </a:p>
        </p:txBody>
      </p:sp>
      <p:pic>
        <p:nvPicPr>
          <p:cNvPr id="4" name="Obrázek 3" descr="VÃ½sledek obrÃ¡zku pro an increase in the money supply">
            <a:extLst>
              <a:ext uri="{FF2B5EF4-FFF2-40B4-BE49-F238E27FC236}">
                <a16:creationId xmlns:a16="http://schemas.microsoft.com/office/drawing/2014/main" id="{40AC94A2-A69C-4061-9BE1-CBF73412922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3484" y="1374616"/>
            <a:ext cx="2294068" cy="193483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6ADE8BB9-7A3C-4C52-AE7B-2C7DB618EDEA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489753" y="3653838"/>
            <a:ext cx="8000639" cy="1129346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2A92DDB-160D-4C9A-8086-AD85E83F55D9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1489753" y="5127568"/>
            <a:ext cx="8000639" cy="1253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721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396161-4D80-49C3-A363-9DC3FBE15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Monetary</a:t>
            </a:r>
            <a:r>
              <a:rPr lang="cs-CZ" dirty="0"/>
              <a:t> </a:t>
            </a:r>
            <a:r>
              <a:rPr lang="cs-CZ" dirty="0" err="1"/>
              <a:t>policy</a:t>
            </a:r>
            <a:r>
              <a:rPr lang="cs-CZ" dirty="0"/>
              <a:t> - </a:t>
            </a:r>
            <a:r>
              <a:rPr lang="cs-CZ" dirty="0" err="1"/>
              <a:t>instruments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E7FABA2-6DB0-4634-9F95-EC6F7FDAF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Changes</a:t>
            </a:r>
            <a:r>
              <a:rPr lang="cs-CZ" dirty="0"/>
              <a:t> in </a:t>
            </a:r>
            <a:r>
              <a:rPr lang="cs-CZ" dirty="0" err="1"/>
              <a:t>reserve</a:t>
            </a:r>
            <a:r>
              <a:rPr lang="cs-CZ" dirty="0"/>
              <a:t> </a:t>
            </a:r>
            <a:r>
              <a:rPr lang="cs-CZ" dirty="0" err="1"/>
              <a:t>requirements</a:t>
            </a: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821B447-EBBF-4A7E-A316-028791F52F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5149" y="3577091"/>
            <a:ext cx="4190204" cy="1898686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9DF4C830-FBA8-46E0-93AB-33F07811F7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2629" y="3596838"/>
            <a:ext cx="3704800" cy="1878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026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4</TotalTime>
  <Words>338</Words>
  <Application>Microsoft Office PowerPoint</Application>
  <PresentationFormat>Vlastní</PresentationFormat>
  <Paragraphs>64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Clara Sans</vt:lpstr>
      <vt:lpstr>JU_OPVVV</vt:lpstr>
      <vt:lpstr>Inflation and monetary policy</vt:lpstr>
      <vt:lpstr>Outline</vt:lpstr>
      <vt:lpstr>Inflation</vt:lpstr>
      <vt:lpstr>Inflation - calculation</vt:lpstr>
      <vt:lpstr>Inflation - types </vt:lpstr>
      <vt:lpstr>Monetary policy - introduction</vt:lpstr>
      <vt:lpstr>Monetary policy – Central bank(s)</vt:lpstr>
      <vt:lpstr>Monetary policy - instruments</vt:lpstr>
      <vt:lpstr>Monetary policy - instruments</vt:lpstr>
      <vt:lpstr>Monetary policy - instruments</vt:lpstr>
      <vt:lpstr>Summary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Alina Jiří Ing. Ph.D.</cp:lastModifiedBy>
  <cp:revision>2</cp:revision>
  <dcterms:created xsi:type="dcterms:W3CDTF">2017-07-17T18:52:59Z</dcterms:created>
  <dcterms:modified xsi:type="dcterms:W3CDTF">2019-02-01T10:43:35Z</dcterms:modified>
</cp:coreProperties>
</file>