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20" y="5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01.02.2019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01.02.2019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01.02.2019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3FA01-1270-46E4-8A90-0E84C05C1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Inflation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7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56A32-9A8B-4414-8610-AF0733F8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- </a:t>
            </a:r>
            <a:r>
              <a:rPr lang="cs-CZ" dirty="0" err="1"/>
              <a:t>instruments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DC999-2582-4F90-831B-643710E0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Discount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389E40C-ADCD-4C47-A29F-3BC55ACF9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420" y="3550111"/>
            <a:ext cx="3900657" cy="168415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AADED7B-C683-4D05-9658-6E8288541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086" y="3510258"/>
            <a:ext cx="3661094" cy="172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BB782-67BA-41AF-9718-F26EB163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DD513F-4B9C-4374-ABE6-69DC4814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INFLATION 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threat</a:t>
            </a:r>
            <a:r>
              <a:rPr lang="cs-CZ" dirty="0"/>
              <a:t> to </a:t>
            </a:r>
            <a:r>
              <a:rPr lang="cs-CZ" dirty="0" err="1"/>
              <a:t>economy</a:t>
            </a:r>
            <a:r>
              <a:rPr lang="cs-CZ" dirty="0"/>
              <a:t> (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permanently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faced</a:t>
            </a:r>
            <a:r>
              <a:rPr lang="cs-CZ" dirty="0"/>
              <a:t> by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executed</a:t>
            </a:r>
            <a:r>
              <a:rPr lang="cs-CZ" dirty="0"/>
              <a:t> →</a:t>
            </a:r>
          </a:p>
          <a:p>
            <a:r>
              <a:rPr lang="cs-CZ" dirty="0"/>
              <a:t>→ MONETARY POLICY</a:t>
            </a:r>
          </a:p>
          <a:p>
            <a:pPr lvl="1"/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done by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banks</a:t>
            </a:r>
            <a:r>
              <a:rPr lang="cs-CZ" dirty="0"/>
              <a:t> – </a:t>
            </a:r>
            <a:r>
              <a:rPr lang="cs-CZ" dirty="0" err="1"/>
              <a:t>they</a:t>
            </a:r>
            <a:r>
              <a:rPr lang="cs-CZ" dirty="0"/>
              <a:t> use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b="1" dirty="0" err="1"/>
              <a:t>instruments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influence </a:t>
            </a:r>
            <a:r>
              <a:rPr lang="cs-CZ" dirty="0" err="1"/>
              <a:t>supply</a:t>
            </a:r>
            <a:r>
              <a:rPr lang="cs-CZ" dirty="0"/>
              <a:t> and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nation‘s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Open-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operations</a:t>
            </a:r>
            <a:endParaRPr lang="cs-CZ" dirty="0"/>
          </a:p>
          <a:p>
            <a:pPr lvl="2"/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Reserve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Changes</a:t>
            </a:r>
            <a:r>
              <a:rPr lang="cs-CZ" dirty="0"/>
              <a:t> in D</a:t>
            </a:r>
            <a:r>
              <a:rPr lang="cs-CZ"/>
              <a:t>iscount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60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6F4B7-AC62-44D1-A637-163D939E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8A2D4A-7D40-40C6-A6F7-191529140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Inflation</a:t>
            </a:r>
            <a:endParaRPr lang="cs-CZ" dirty="0"/>
          </a:p>
          <a:p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r>
              <a:rPr lang="cs-CZ" dirty="0" err="1"/>
              <a:t>Summary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7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955D1-6060-4793-B932-9B9A40673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Inflation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1D6D2A-35C4-4240-8A27-F6739AF4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9" y="1982912"/>
            <a:ext cx="9110352" cy="3936399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/>
              <a:t>“the inflation between two points in time is defined as the percentage increase of the price index between these two points in time”</a:t>
            </a:r>
            <a:endParaRPr lang="cs-CZ" i="1" dirty="0"/>
          </a:p>
          <a:p>
            <a:pPr marL="0" indent="0" algn="r">
              <a:buNone/>
            </a:pPr>
            <a:r>
              <a:rPr lang="cs-CZ" b="1" dirty="0"/>
              <a:t>Essentials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endParaRPr lang="cs-CZ" b="1" dirty="0"/>
          </a:p>
          <a:p>
            <a:pPr marL="0" indent="0" algn="r">
              <a:buNone/>
            </a:pPr>
            <a:endParaRPr lang="cs-CZ" b="1" dirty="0"/>
          </a:p>
          <a:p>
            <a:r>
              <a:rPr lang="en-GB" i="1" dirty="0"/>
              <a:t>“the percentage annual increase in a general price level, commonly measured by the consumer price index (CPI) or some comparable price index”</a:t>
            </a:r>
            <a:endParaRPr lang="cs-CZ" i="1" dirty="0"/>
          </a:p>
          <a:p>
            <a:pPr marL="0" indent="0" algn="r">
              <a:buNone/>
            </a:pPr>
            <a:r>
              <a:rPr lang="cs-CZ" b="1" dirty="0" err="1"/>
              <a:t>Macroeconomics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94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40CED-D5F5-4452-B87F-04F9CC6C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Inflation</a:t>
            </a:r>
            <a:r>
              <a:rPr lang="cs-CZ" dirty="0"/>
              <a:t> - </a:t>
            </a:r>
            <a:r>
              <a:rPr lang="cs-CZ" dirty="0" err="1"/>
              <a:t>calculation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7B622-7B73-4375-ACF0-F2947A16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95" y="1649870"/>
            <a:ext cx="9623425" cy="5567281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Calculation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inflation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index (CPI) 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overal </a:t>
            </a:r>
            <a:r>
              <a:rPr lang="cs-CZ" dirty="0" err="1"/>
              <a:t>price</a:t>
            </a:r>
            <a:r>
              <a:rPr lang="cs-CZ" dirty="0"/>
              <a:t> level</a:t>
            </a:r>
          </a:p>
          <a:p>
            <a:pPr lvl="1"/>
            <a:r>
              <a:rPr lang="en-GB" dirty="0"/>
              <a:t>“the cost of a fixed basket of goods (items like food, shelter, clothing and medical care) bought by the typical urban consumer”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BACAAB9-E1A7-478D-81C3-1B96C01861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16713" y="2832526"/>
            <a:ext cx="5531201" cy="10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22965-C66B-4C9F-A8F8-F463F6D5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Inflation</a:t>
            </a:r>
            <a:r>
              <a:rPr lang="cs-CZ" dirty="0"/>
              <a:t> - </a:t>
            </a:r>
            <a:r>
              <a:rPr lang="cs-CZ" dirty="0" err="1"/>
              <a:t>types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0EF93-DFBE-4645-B488-36919878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Hyperinflation</a:t>
            </a:r>
            <a:endParaRPr lang="cs-CZ" dirty="0"/>
          </a:p>
          <a:p>
            <a:pPr lvl="1"/>
            <a:r>
              <a:rPr lang="cs-CZ" dirty="0"/>
              <a:t>CPI &lt; 1 </a:t>
            </a:r>
            <a:r>
              <a:rPr lang="cs-CZ" dirty="0" err="1"/>
              <a:t>million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1 </a:t>
            </a:r>
            <a:r>
              <a:rPr lang="cs-CZ" dirty="0" err="1"/>
              <a:t>billion</a:t>
            </a:r>
            <a:r>
              <a:rPr lang="cs-CZ" dirty="0"/>
              <a:t> </a:t>
            </a:r>
            <a:r>
              <a:rPr lang="cs-CZ" dirty="0" err="1"/>
              <a:t>percent</a:t>
            </a:r>
            <a:r>
              <a:rPr lang="cs-CZ" dirty="0"/>
              <a:t> a </a:t>
            </a:r>
            <a:r>
              <a:rPr lang="cs-CZ" dirty="0" err="1"/>
              <a:t>year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Galloping</a:t>
            </a:r>
            <a:r>
              <a:rPr lang="cs-CZ" dirty="0"/>
              <a:t> </a:t>
            </a:r>
            <a:r>
              <a:rPr lang="cs-CZ" dirty="0" err="1"/>
              <a:t>inflation</a:t>
            </a:r>
            <a:endParaRPr lang="cs-CZ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50 </a:t>
            </a:r>
            <a:r>
              <a:rPr lang="cs-CZ" dirty="0" err="1"/>
              <a:t>or</a:t>
            </a:r>
            <a:r>
              <a:rPr lang="cs-CZ" dirty="0"/>
              <a:t> 100 </a:t>
            </a:r>
            <a:r>
              <a:rPr lang="cs-CZ" dirty="0" err="1"/>
              <a:t>or</a:t>
            </a:r>
            <a:r>
              <a:rPr lang="cs-CZ" dirty="0"/>
              <a:t> 200 </a:t>
            </a:r>
            <a:r>
              <a:rPr lang="cs-CZ" dirty="0" err="1"/>
              <a:t>percent</a:t>
            </a:r>
            <a:r>
              <a:rPr lang="cs-CZ" dirty="0"/>
              <a:t> a </a:t>
            </a:r>
            <a:r>
              <a:rPr lang="cs-CZ" dirty="0" err="1"/>
              <a:t>year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Moderate</a:t>
            </a:r>
            <a:r>
              <a:rPr lang="cs-CZ" dirty="0"/>
              <a:t> </a:t>
            </a:r>
            <a:r>
              <a:rPr lang="cs-CZ" dirty="0" err="1"/>
              <a:t>inflation</a:t>
            </a:r>
            <a:endParaRPr lang="cs-CZ" dirty="0"/>
          </a:p>
          <a:p>
            <a:pPr lvl="1"/>
            <a:r>
              <a:rPr lang="cs-CZ" dirty="0" err="1"/>
              <a:t>Price</a:t>
            </a:r>
            <a:r>
              <a:rPr lang="cs-CZ" dirty="0"/>
              <a:t>-level </a:t>
            </a:r>
            <a:r>
              <a:rPr lang="cs-CZ" dirty="0" err="1"/>
              <a:t>rise</a:t>
            </a:r>
            <a:r>
              <a:rPr lang="cs-CZ" dirty="0"/>
              <a:t>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prices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incomes</a:t>
            </a:r>
            <a:r>
              <a:rPr lang="cs-CZ" dirty="0"/>
              <a:t> </a:t>
            </a:r>
            <a:r>
              <a:rPr lang="cs-CZ" dirty="0" err="1"/>
              <a:t>gravely</a:t>
            </a:r>
            <a:r>
              <a:rPr lang="cs-CZ" dirty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908C2-ED45-4232-8205-C8DBBCFD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- </a:t>
            </a:r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29BEF-AEA5-4D44-AC9A-E244D53D1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major tools of macroeconomics</a:t>
            </a:r>
            <a:endParaRPr lang="cs-CZ" dirty="0"/>
          </a:p>
          <a:p>
            <a:endParaRPr lang="cs-CZ" dirty="0"/>
          </a:p>
          <a:p>
            <a:r>
              <a:rPr lang="en-GB" dirty="0"/>
              <a:t>aims to ensure the stability of prices</a:t>
            </a:r>
            <a:endParaRPr lang="cs-CZ" dirty="0"/>
          </a:p>
          <a:p>
            <a:endParaRPr lang="cs-CZ" dirty="0"/>
          </a:p>
          <a:p>
            <a:r>
              <a:rPr lang="en-GB" dirty="0"/>
              <a:t>tries to support the economic growth</a:t>
            </a:r>
            <a:endParaRPr lang="cs-CZ" dirty="0"/>
          </a:p>
          <a:p>
            <a:endParaRPr lang="cs-CZ" dirty="0"/>
          </a:p>
          <a:p>
            <a:r>
              <a:rPr lang="cs-CZ" dirty="0"/>
              <a:t>→ </a:t>
            </a:r>
            <a:r>
              <a:rPr lang="en-GB" dirty="0"/>
              <a:t>control the money supply and the interest rates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87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D9046-8D35-4415-ABBE-3CE5273E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– </a:t>
            </a:r>
            <a:r>
              <a:rPr lang="cs-CZ" dirty="0" err="1"/>
              <a:t>Central</a:t>
            </a:r>
            <a:r>
              <a:rPr lang="cs-CZ" dirty="0"/>
              <a:t> bank(s)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EAE5AE-AEB0-4F52-9952-C1A2A9908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1582220"/>
            <a:ext cx="10048125" cy="460442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main public authority that is responsible for monetary policy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Bank (ECB) + </a:t>
            </a:r>
            <a:r>
              <a:rPr lang="cs-CZ" dirty="0" err="1"/>
              <a:t>Federal</a:t>
            </a:r>
            <a:r>
              <a:rPr lang="cs-CZ" dirty="0"/>
              <a:t> bank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U.S. =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important</a:t>
            </a:r>
            <a:endParaRPr lang="cs-CZ" dirty="0"/>
          </a:p>
          <a:p>
            <a:endParaRPr lang="cs-CZ" dirty="0"/>
          </a:p>
          <a:p>
            <a:r>
              <a:rPr lang="en-GB" dirty="0"/>
              <a:t>various objectives</a:t>
            </a:r>
            <a:endParaRPr lang="cs-CZ" dirty="0"/>
          </a:p>
          <a:p>
            <a:pPr lvl="1"/>
            <a:r>
              <a:rPr lang="en-GB" dirty="0"/>
              <a:t>issuing the national currency</a:t>
            </a:r>
            <a:endParaRPr lang="cs-CZ" dirty="0"/>
          </a:p>
          <a:p>
            <a:pPr lvl="1"/>
            <a:r>
              <a:rPr lang="en-GB" dirty="0"/>
              <a:t>maintain a stable national currency for a country</a:t>
            </a:r>
            <a:endParaRPr lang="cs-CZ" dirty="0"/>
          </a:p>
          <a:p>
            <a:pPr lvl="1"/>
            <a:r>
              <a:rPr lang="en-GB" dirty="0"/>
              <a:t>specify stability</a:t>
            </a:r>
            <a:endParaRPr lang="cs-CZ" dirty="0"/>
          </a:p>
          <a:p>
            <a:pPr lvl="1"/>
            <a:r>
              <a:rPr lang="en-GB" dirty="0"/>
              <a:t>providing of banking services to commercial banks and the government</a:t>
            </a:r>
            <a:endParaRPr lang="cs-CZ" dirty="0"/>
          </a:p>
          <a:p>
            <a:pPr lvl="1"/>
            <a:r>
              <a:rPr lang="en-GB" dirty="0"/>
              <a:t>regulating financial markets and institutions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25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3539B-6671-4D0D-B33D-56E2E919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- </a:t>
            </a:r>
            <a:r>
              <a:rPr lang="cs-CZ" dirty="0" err="1"/>
              <a:t>instruments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288C94-B199-413B-B8DE-25D22E83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Open-market </a:t>
            </a:r>
            <a:r>
              <a:rPr lang="cs-CZ" dirty="0" err="1"/>
              <a:t>operations</a:t>
            </a:r>
            <a:endParaRPr lang="cs-CZ" dirty="0"/>
          </a:p>
          <a:p>
            <a:pPr lvl="1"/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?</a:t>
            </a:r>
          </a:p>
          <a:p>
            <a:pPr lvl="1"/>
            <a:endParaRPr lang="cs-CZ" dirty="0"/>
          </a:p>
        </p:txBody>
      </p:sp>
      <p:pic>
        <p:nvPicPr>
          <p:cNvPr id="4" name="Obrázek 3" descr="VÃ½sledek obrÃ¡zku pro an increase in the money supply">
            <a:extLst>
              <a:ext uri="{FF2B5EF4-FFF2-40B4-BE49-F238E27FC236}">
                <a16:creationId xmlns:a16="http://schemas.microsoft.com/office/drawing/2014/main" id="{40AC94A2-A69C-4061-9BE1-CBF73412922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484" y="1374616"/>
            <a:ext cx="2294068" cy="1934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ADE8BB9-7A3C-4C52-AE7B-2C7DB618EDE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89753" y="3653838"/>
            <a:ext cx="8000639" cy="112934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2A92DDB-160D-4C9A-8086-AD85E83F55D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489753" y="5127568"/>
            <a:ext cx="8000639" cy="12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2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96161-4D80-49C3-A363-9DC3FBE1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- </a:t>
            </a:r>
            <a:r>
              <a:rPr lang="cs-CZ" dirty="0" err="1"/>
              <a:t>instruments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FABA2-6DB0-4634-9F95-EC6F7FDAF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reserve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821B447-EBBF-4A7E-A316-028791F52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149" y="3577091"/>
            <a:ext cx="4190204" cy="18986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DF4C830-FBA8-46E0-93AB-33F07811F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629" y="3596838"/>
            <a:ext cx="3704800" cy="187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2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</TotalTime>
  <Words>338</Words>
  <Application>Microsoft Office PowerPoint</Application>
  <PresentationFormat>Vlastní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Inflation and monetary policy</vt:lpstr>
      <vt:lpstr>Outline</vt:lpstr>
      <vt:lpstr>Inflation</vt:lpstr>
      <vt:lpstr>Inflation - calculation</vt:lpstr>
      <vt:lpstr>Inflation - types </vt:lpstr>
      <vt:lpstr>Monetary policy - introduction</vt:lpstr>
      <vt:lpstr>Monetary policy – Central bank(s)</vt:lpstr>
      <vt:lpstr>Monetary policy - instruments</vt:lpstr>
      <vt:lpstr>Monetary policy - instruments</vt:lpstr>
      <vt:lpstr>Monetary policy - instruments</vt:lpstr>
      <vt:lpstr>Summary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Alina Jiří Ing. Ph.D.</cp:lastModifiedBy>
  <cp:revision>2</cp:revision>
  <dcterms:created xsi:type="dcterms:W3CDTF">2017-07-17T18:52:59Z</dcterms:created>
  <dcterms:modified xsi:type="dcterms:W3CDTF">2019-02-01T10:43:35Z</dcterms:modified>
</cp:coreProperties>
</file>