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46" r:id="rId3"/>
    <p:sldId id="298" r:id="rId4"/>
    <p:sldId id="312" r:id="rId5"/>
    <p:sldId id="341" r:id="rId6"/>
    <p:sldId id="340" r:id="rId7"/>
    <p:sldId id="344" r:id="rId8"/>
    <p:sldId id="283" r:id="rId9"/>
    <p:sldId id="257" r:id="rId10"/>
    <p:sldId id="259" r:id="rId11"/>
    <p:sldId id="284" r:id="rId12"/>
    <p:sldId id="258" r:id="rId13"/>
    <p:sldId id="333" r:id="rId14"/>
    <p:sldId id="342" r:id="rId15"/>
    <p:sldId id="286" r:id="rId16"/>
    <p:sldId id="287" r:id="rId17"/>
    <p:sldId id="272" r:id="rId18"/>
    <p:sldId id="290" r:id="rId19"/>
    <p:sldId id="291" r:id="rId20"/>
    <p:sldId id="292" r:id="rId21"/>
    <p:sldId id="293" r:id="rId22"/>
    <p:sldId id="288" r:id="rId23"/>
    <p:sldId id="289" r:id="rId24"/>
    <p:sldId id="294" r:id="rId25"/>
    <p:sldId id="295" r:id="rId26"/>
    <p:sldId id="296" r:id="rId27"/>
    <p:sldId id="297" r:id="rId28"/>
    <p:sldId id="339" r:id="rId29"/>
    <p:sldId id="299" r:id="rId30"/>
    <p:sldId id="300" r:id="rId31"/>
    <p:sldId id="347" r:id="rId32"/>
    <p:sldId id="304" r:id="rId33"/>
    <p:sldId id="305" r:id="rId34"/>
    <p:sldId id="309" r:id="rId35"/>
    <p:sldId id="311" r:id="rId36"/>
    <p:sldId id="332" r:id="rId37"/>
    <p:sldId id="313" r:id="rId38"/>
    <p:sldId id="318" r:id="rId39"/>
    <p:sldId id="334" r:id="rId40"/>
    <p:sldId id="336" r:id="rId41"/>
    <p:sldId id="306" r:id="rId42"/>
    <p:sldId id="303" r:id="rId43"/>
    <p:sldId id="314" r:id="rId44"/>
    <p:sldId id="349" r:id="rId45"/>
    <p:sldId id="329" r:id="rId46"/>
    <p:sldId id="345" r:id="rId4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5" d="100"/>
          <a:sy n="105" d="100"/>
        </p:scale>
        <p:origin x="120"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E8D5BD62-4D3D-4A5C-9E01-7318C3BD623D}"/>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 xmlns:a16="http://schemas.microsoft.com/office/drawing/2014/main" id="{07241A5A-7F87-4158-B708-E8EF1AC1EB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 xmlns:a16="http://schemas.microsoft.com/office/drawing/2014/main" id="{B181A213-AE6E-4048-AFF6-7D920D3D3EF8}"/>
              </a:ext>
            </a:extLst>
          </p:cNvPr>
          <p:cNvSpPr>
            <a:spLocks noGrp="1"/>
          </p:cNvSpPr>
          <p:nvPr>
            <p:ph type="dt" sz="half" idx="10"/>
          </p:nvPr>
        </p:nvSpPr>
        <p:spPr/>
        <p:txBody>
          <a:bodyPr/>
          <a:lstStyle/>
          <a:p>
            <a:fld id="{332E91AD-A566-409B-A76F-59E2F50CBAD4}" type="datetimeFigureOut">
              <a:rPr lang="de-DE" smtClean="0"/>
              <a:t>21.02.2020</a:t>
            </a:fld>
            <a:endParaRPr lang="de-DE"/>
          </a:p>
        </p:txBody>
      </p:sp>
      <p:sp>
        <p:nvSpPr>
          <p:cNvPr id="5" name="Fußzeilenplatzhalter 4">
            <a:extLst>
              <a:ext uri="{FF2B5EF4-FFF2-40B4-BE49-F238E27FC236}">
                <a16:creationId xmlns="" xmlns:a16="http://schemas.microsoft.com/office/drawing/2014/main" id="{BC45972F-C3C5-4ACB-B038-E440822EA1C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 xmlns:a16="http://schemas.microsoft.com/office/drawing/2014/main" id="{1CB3F958-FC89-4377-9DB6-D30324F783A3}"/>
              </a:ext>
            </a:extLst>
          </p:cNvPr>
          <p:cNvSpPr>
            <a:spLocks noGrp="1"/>
          </p:cNvSpPr>
          <p:nvPr>
            <p:ph type="sldNum" sz="quarter" idx="12"/>
          </p:nvPr>
        </p:nvSpPr>
        <p:spPr/>
        <p:txBody>
          <a:bodyPr/>
          <a:lstStyle/>
          <a:p>
            <a:fld id="{1B6E55B7-F85F-4C01-972E-4FC2606E78CC}" type="slidenum">
              <a:rPr lang="de-DE" smtClean="0"/>
              <a:t>‹#›</a:t>
            </a:fld>
            <a:endParaRPr lang="de-DE"/>
          </a:p>
        </p:txBody>
      </p:sp>
    </p:spTree>
    <p:extLst>
      <p:ext uri="{BB962C8B-B14F-4D97-AF65-F5344CB8AC3E}">
        <p14:creationId xmlns:p14="http://schemas.microsoft.com/office/powerpoint/2010/main" val="336964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BFCDF541-6261-44D9-92C2-DF5AD1C9F4FB}"/>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 xmlns:a16="http://schemas.microsoft.com/office/drawing/2014/main" id="{0A4FDD20-BA1C-4725-85D7-B2459C2FF72F}"/>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 xmlns:a16="http://schemas.microsoft.com/office/drawing/2014/main" id="{60483FB5-155F-4F69-BA36-A2AC4BD5F559}"/>
              </a:ext>
            </a:extLst>
          </p:cNvPr>
          <p:cNvSpPr>
            <a:spLocks noGrp="1"/>
          </p:cNvSpPr>
          <p:nvPr>
            <p:ph type="dt" sz="half" idx="10"/>
          </p:nvPr>
        </p:nvSpPr>
        <p:spPr/>
        <p:txBody>
          <a:bodyPr/>
          <a:lstStyle/>
          <a:p>
            <a:fld id="{332E91AD-A566-409B-A76F-59E2F50CBAD4}" type="datetimeFigureOut">
              <a:rPr lang="de-DE" smtClean="0"/>
              <a:t>21.02.2020</a:t>
            </a:fld>
            <a:endParaRPr lang="de-DE"/>
          </a:p>
        </p:txBody>
      </p:sp>
      <p:sp>
        <p:nvSpPr>
          <p:cNvPr id="5" name="Fußzeilenplatzhalter 4">
            <a:extLst>
              <a:ext uri="{FF2B5EF4-FFF2-40B4-BE49-F238E27FC236}">
                <a16:creationId xmlns="" xmlns:a16="http://schemas.microsoft.com/office/drawing/2014/main" id="{B3AF63C1-A743-43CD-BC77-C094CD1F23D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 xmlns:a16="http://schemas.microsoft.com/office/drawing/2014/main" id="{E9628B82-AC73-4E27-952E-4B3EEAEF43A3}"/>
              </a:ext>
            </a:extLst>
          </p:cNvPr>
          <p:cNvSpPr>
            <a:spLocks noGrp="1"/>
          </p:cNvSpPr>
          <p:nvPr>
            <p:ph type="sldNum" sz="quarter" idx="12"/>
          </p:nvPr>
        </p:nvSpPr>
        <p:spPr/>
        <p:txBody>
          <a:bodyPr/>
          <a:lstStyle/>
          <a:p>
            <a:fld id="{1B6E55B7-F85F-4C01-972E-4FC2606E78CC}" type="slidenum">
              <a:rPr lang="de-DE" smtClean="0"/>
              <a:t>‹#›</a:t>
            </a:fld>
            <a:endParaRPr lang="de-DE"/>
          </a:p>
        </p:txBody>
      </p:sp>
    </p:spTree>
    <p:extLst>
      <p:ext uri="{BB962C8B-B14F-4D97-AF65-F5344CB8AC3E}">
        <p14:creationId xmlns:p14="http://schemas.microsoft.com/office/powerpoint/2010/main" val="439710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 xmlns:a16="http://schemas.microsoft.com/office/drawing/2014/main" id="{C29A8B2B-A328-438F-84EF-FBB35B0483D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 xmlns:a16="http://schemas.microsoft.com/office/drawing/2014/main" id="{E3F74482-666D-4D44-8915-436A25F6D950}"/>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 xmlns:a16="http://schemas.microsoft.com/office/drawing/2014/main" id="{45167D59-E43E-409C-84F0-CF7A35DAB1EB}"/>
              </a:ext>
            </a:extLst>
          </p:cNvPr>
          <p:cNvSpPr>
            <a:spLocks noGrp="1"/>
          </p:cNvSpPr>
          <p:nvPr>
            <p:ph type="dt" sz="half" idx="10"/>
          </p:nvPr>
        </p:nvSpPr>
        <p:spPr/>
        <p:txBody>
          <a:bodyPr/>
          <a:lstStyle/>
          <a:p>
            <a:fld id="{332E91AD-A566-409B-A76F-59E2F50CBAD4}" type="datetimeFigureOut">
              <a:rPr lang="de-DE" smtClean="0"/>
              <a:t>21.02.2020</a:t>
            </a:fld>
            <a:endParaRPr lang="de-DE"/>
          </a:p>
        </p:txBody>
      </p:sp>
      <p:sp>
        <p:nvSpPr>
          <p:cNvPr id="5" name="Fußzeilenplatzhalter 4">
            <a:extLst>
              <a:ext uri="{FF2B5EF4-FFF2-40B4-BE49-F238E27FC236}">
                <a16:creationId xmlns="" xmlns:a16="http://schemas.microsoft.com/office/drawing/2014/main" id="{ADAE7178-08AD-4511-9621-64B90DEA266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 xmlns:a16="http://schemas.microsoft.com/office/drawing/2014/main" id="{D0A0EFA8-BB69-4B05-B11E-1D776276514B}"/>
              </a:ext>
            </a:extLst>
          </p:cNvPr>
          <p:cNvSpPr>
            <a:spLocks noGrp="1"/>
          </p:cNvSpPr>
          <p:nvPr>
            <p:ph type="sldNum" sz="quarter" idx="12"/>
          </p:nvPr>
        </p:nvSpPr>
        <p:spPr/>
        <p:txBody>
          <a:bodyPr/>
          <a:lstStyle/>
          <a:p>
            <a:fld id="{1B6E55B7-F85F-4C01-972E-4FC2606E78CC}" type="slidenum">
              <a:rPr lang="de-DE" smtClean="0"/>
              <a:t>‹#›</a:t>
            </a:fld>
            <a:endParaRPr lang="de-DE"/>
          </a:p>
        </p:txBody>
      </p:sp>
    </p:spTree>
    <p:extLst>
      <p:ext uri="{BB962C8B-B14F-4D97-AF65-F5344CB8AC3E}">
        <p14:creationId xmlns:p14="http://schemas.microsoft.com/office/powerpoint/2010/main" val="117699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C1F761C1-3B5C-49F8-9016-E539F5427E1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 xmlns:a16="http://schemas.microsoft.com/office/drawing/2014/main" id="{FE3E9214-8CE3-4AF4-A2D1-45DFD7903A2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 xmlns:a16="http://schemas.microsoft.com/office/drawing/2014/main" id="{57AE04BB-E0D4-4D16-BEA1-26867D95E2AA}"/>
              </a:ext>
            </a:extLst>
          </p:cNvPr>
          <p:cNvSpPr>
            <a:spLocks noGrp="1"/>
          </p:cNvSpPr>
          <p:nvPr>
            <p:ph type="dt" sz="half" idx="10"/>
          </p:nvPr>
        </p:nvSpPr>
        <p:spPr/>
        <p:txBody>
          <a:bodyPr/>
          <a:lstStyle/>
          <a:p>
            <a:fld id="{332E91AD-A566-409B-A76F-59E2F50CBAD4}" type="datetimeFigureOut">
              <a:rPr lang="de-DE" smtClean="0"/>
              <a:t>21.02.2020</a:t>
            </a:fld>
            <a:endParaRPr lang="de-DE"/>
          </a:p>
        </p:txBody>
      </p:sp>
      <p:sp>
        <p:nvSpPr>
          <p:cNvPr id="5" name="Fußzeilenplatzhalter 4">
            <a:extLst>
              <a:ext uri="{FF2B5EF4-FFF2-40B4-BE49-F238E27FC236}">
                <a16:creationId xmlns="" xmlns:a16="http://schemas.microsoft.com/office/drawing/2014/main" id="{6AB4CBEB-A53D-44E9-835F-798600DE1F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 xmlns:a16="http://schemas.microsoft.com/office/drawing/2014/main" id="{7A533366-AF64-49C4-8E81-277552A782B0}"/>
              </a:ext>
            </a:extLst>
          </p:cNvPr>
          <p:cNvSpPr>
            <a:spLocks noGrp="1"/>
          </p:cNvSpPr>
          <p:nvPr>
            <p:ph type="sldNum" sz="quarter" idx="12"/>
          </p:nvPr>
        </p:nvSpPr>
        <p:spPr/>
        <p:txBody>
          <a:bodyPr/>
          <a:lstStyle/>
          <a:p>
            <a:fld id="{1B6E55B7-F85F-4C01-972E-4FC2606E78CC}" type="slidenum">
              <a:rPr lang="de-DE" smtClean="0"/>
              <a:t>‹#›</a:t>
            </a:fld>
            <a:endParaRPr lang="de-DE"/>
          </a:p>
        </p:txBody>
      </p:sp>
    </p:spTree>
    <p:extLst>
      <p:ext uri="{BB962C8B-B14F-4D97-AF65-F5344CB8AC3E}">
        <p14:creationId xmlns:p14="http://schemas.microsoft.com/office/powerpoint/2010/main" val="2435924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FD685006-A26E-456C-ACB6-B964D4150D2B}"/>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 xmlns:a16="http://schemas.microsoft.com/office/drawing/2014/main" id="{79EF6E9A-CC09-45B4-884A-E71968A609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 xmlns:a16="http://schemas.microsoft.com/office/drawing/2014/main" id="{83761AF7-0CDD-4714-857D-79893D4936B9}"/>
              </a:ext>
            </a:extLst>
          </p:cNvPr>
          <p:cNvSpPr>
            <a:spLocks noGrp="1"/>
          </p:cNvSpPr>
          <p:nvPr>
            <p:ph type="dt" sz="half" idx="10"/>
          </p:nvPr>
        </p:nvSpPr>
        <p:spPr/>
        <p:txBody>
          <a:bodyPr/>
          <a:lstStyle/>
          <a:p>
            <a:fld id="{332E91AD-A566-409B-A76F-59E2F50CBAD4}" type="datetimeFigureOut">
              <a:rPr lang="de-DE" smtClean="0"/>
              <a:t>21.02.2020</a:t>
            </a:fld>
            <a:endParaRPr lang="de-DE"/>
          </a:p>
        </p:txBody>
      </p:sp>
      <p:sp>
        <p:nvSpPr>
          <p:cNvPr id="5" name="Fußzeilenplatzhalter 4">
            <a:extLst>
              <a:ext uri="{FF2B5EF4-FFF2-40B4-BE49-F238E27FC236}">
                <a16:creationId xmlns="" xmlns:a16="http://schemas.microsoft.com/office/drawing/2014/main" id="{B2E22B8A-D2A6-4097-A040-DEA1521CBA8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 xmlns:a16="http://schemas.microsoft.com/office/drawing/2014/main" id="{E4A580E9-4E1A-4FEC-A710-713869F15E00}"/>
              </a:ext>
            </a:extLst>
          </p:cNvPr>
          <p:cNvSpPr>
            <a:spLocks noGrp="1"/>
          </p:cNvSpPr>
          <p:nvPr>
            <p:ph type="sldNum" sz="quarter" idx="12"/>
          </p:nvPr>
        </p:nvSpPr>
        <p:spPr/>
        <p:txBody>
          <a:bodyPr/>
          <a:lstStyle/>
          <a:p>
            <a:fld id="{1B6E55B7-F85F-4C01-972E-4FC2606E78CC}" type="slidenum">
              <a:rPr lang="de-DE" smtClean="0"/>
              <a:t>‹#›</a:t>
            </a:fld>
            <a:endParaRPr lang="de-DE"/>
          </a:p>
        </p:txBody>
      </p:sp>
    </p:spTree>
    <p:extLst>
      <p:ext uri="{BB962C8B-B14F-4D97-AF65-F5344CB8AC3E}">
        <p14:creationId xmlns:p14="http://schemas.microsoft.com/office/powerpoint/2010/main" val="1484894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E656537B-9E08-4738-ABAA-81DC9843A16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 xmlns:a16="http://schemas.microsoft.com/office/drawing/2014/main" id="{B22D2061-A82B-4F4A-9D03-C8D90F819994}"/>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 xmlns:a16="http://schemas.microsoft.com/office/drawing/2014/main" id="{A42282AB-4B4B-44D7-A9AC-718582B8DC50}"/>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 xmlns:a16="http://schemas.microsoft.com/office/drawing/2014/main" id="{EAB41891-E4DD-47BB-82EC-AB8A1E18AA13}"/>
              </a:ext>
            </a:extLst>
          </p:cNvPr>
          <p:cNvSpPr>
            <a:spLocks noGrp="1"/>
          </p:cNvSpPr>
          <p:nvPr>
            <p:ph type="dt" sz="half" idx="10"/>
          </p:nvPr>
        </p:nvSpPr>
        <p:spPr/>
        <p:txBody>
          <a:bodyPr/>
          <a:lstStyle/>
          <a:p>
            <a:fld id="{332E91AD-A566-409B-A76F-59E2F50CBAD4}" type="datetimeFigureOut">
              <a:rPr lang="de-DE" smtClean="0"/>
              <a:t>21.02.2020</a:t>
            </a:fld>
            <a:endParaRPr lang="de-DE"/>
          </a:p>
        </p:txBody>
      </p:sp>
      <p:sp>
        <p:nvSpPr>
          <p:cNvPr id="6" name="Fußzeilenplatzhalter 5">
            <a:extLst>
              <a:ext uri="{FF2B5EF4-FFF2-40B4-BE49-F238E27FC236}">
                <a16:creationId xmlns="" xmlns:a16="http://schemas.microsoft.com/office/drawing/2014/main" id="{A88EE168-B2F1-4192-9E0B-244690A8CDB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 xmlns:a16="http://schemas.microsoft.com/office/drawing/2014/main" id="{67C97D8A-2490-42BE-80A1-8F63B1318634}"/>
              </a:ext>
            </a:extLst>
          </p:cNvPr>
          <p:cNvSpPr>
            <a:spLocks noGrp="1"/>
          </p:cNvSpPr>
          <p:nvPr>
            <p:ph type="sldNum" sz="quarter" idx="12"/>
          </p:nvPr>
        </p:nvSpPr>
        <p:spPr/>
        <p:txBody>
          <a:bodyPr/>
          <a:lstStyle/>
          <a:p>
            <a:fld id="{1B6E55B7-F85F-4C01-972E-4FC2606E78CC}" type="slidenum">
              <a:rPr lang="de-DE" smtClean="0"/>
              <a:t>‹#›</a:t>
            </a:fld>
            <a:endParaRPr lang="de-DE"/>
          </a:p>
        </p:txBody>
      </p:sp>
    </p:spTree>
    <p:extLst>
      <p:ext uri="{BB962C8B-B14F-4D97-AF65-F5344CB8AC3E}">
        <p14:creationId xmlns:p14="http://schemas.microsoft.com/office/powerpoint/2010/main" val="3356819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9061379A-58C4-4677-BA2E-DC387C5A9138}"/>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 xmlns:a16="http://schemas.microsoft.com/office/drawing/2014/main" id="{BDE977ED-3FCD-4F1C-B84F-4B87E1281A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 xmlns:a16="http://schemas.microsoft.com/office/drawing/2014/main" id="{CB033803-9C31-4B99-AF60-5627088E5898}"/>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 xmlns:a16="http://schemas.microsoft.com/office/drawing/2014/main" id="{693C922E-33BB-4B9F-A322-2BB4EB80EC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 xmlns:a16="http://schemas.microsoft.com/office/drawing/2014/main" id="{93A56649-0563-4646-BB25-4F73BEE79B03}"/>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 xmlns:a16="http://schemas.microsoft.com/office/drawing/2014/main" id="{8A60EE75-F7B0-454E-BF2B-FA6DE1551317}"/>
              </a:ext>
            </a:extLst>
          </p:cNvPr>
          <p:cNvSpPr>
            <a:spLocks noGrp="1"/>
          </p:cNvSpPr>
          <p:nvPr>
            <p:ph type="dt" sz="half" idx="10"/>
          </p:nvPr>
        </p:nvSpPr>
        <p:spPr/>
        <p:txBody>
          <a:bodyPr/>
          <a:lstStyle/>
          <a:p>
            <a:fld id="{332E91AD-A566-409B-A76F-59E2F50CBAD4}" type="datetimeFigureOut">
              <a:rPr lang="de-DE" smtClean="0"/>
              <a:t>21.02.2020</a:t>
            </a:fld>
            <a:endParaRPr lang="de-DE"/>
          </a:p>
        </p:txBody>
      </p:sp>
      <p:sp>
        <p:nvSpPr>
          <p:cNvPr id="8" name="Fußzeilenplatzhalter 7">
            <a:extLst>
              <a:ext uri="{FF2B5EF4-FFF2-40B4-BE49-F238E27FC236}">
                <a16:creationId xmlns="" xmlns:a16="http://schemas.microsoft.com/office/drawing/2014/main" id="{91125F3E-5629-47B5-BDFA-8C2B78C608BB}"/>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 xmlns:a16="http://schemas.microsoft.com/office/drawing/2014/main" id="{A19D916F-5A91-4763-9E45-9EE9DA933944}"/>
              </a:ext>
            </a:extLst>
          </p:cNvPr>
          <p:cNvSpPr>
            <a:spLocks noGrp="1"/>
          </p:cNvSpPr>
          <p:nvPr>
            <p:ph type="sldNum" sz="quarter" idx="12"/>
          </p:nvPr>
        </p:nvSpPr>
        <p:spPr/>
        <p:txBody>
          <a:bodyPr/>
          <a:lstStyle/>
          <a:p>
            <a:fld id="{1B6E55B7-F85F-4C01-972E-4FC2606E78CC}" type="slidenum">
              <a:rPr lang="de-DE" smtClean="0"/>
              <a:t>‹#›</a:t>
            </a:fld>
            <a:endParaRPr lang="de-DE"/>
          </a:p>
        </p:txBody>
      </p:sp>
    </p:spTree>
    <p:extLst>
      <p:ext uri="{BB962C8B-B14F-4D97-AF65-F5344CB8AC3E}">
        <p14:creationId xmlns:p14="http://schemas.microsoft.com/office/powerpoint/2010/main" val="623024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9C5034A4-47FA-4BDD-84AC-9F591ED444FC}"/>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 xmlns:a16="http://schemas.microsoft.com/office/drawing/2014/main" id="{78A1CA36-C42D-434B-9BEF-DFED1836FC75}"/>
              </a:ext>
            </a:extLst>
          </p:cNvPr>
          <p:cNvSpPr>
            <a:spLocks noGrp="1"/>
          </p:cNvSpPr>
          <p:nvPr>
            <p:ph type="dt" sz="half" idx="10"/>
          </p:nvPr>
        </p:nvSpPr>
        <p:spPr/>
        <p:txBody>
          <a:bodyPr/>
          <a:lstStyle/>
          <a:p>
            <a:fld id="{332E91AD-A566-409B-A76F-59E2F50CBAD4}" type="datetimeFigureOut">
              <a:rPr lang="de-DE" smtClean="0"/>
              <a:t>21.02.2020</a:t>
            </a:fld>
            <a:endParaRPr lang="de-DE"/>
          </a:p>
        </p:txBody>
      </p:sp>
      <p:sp>
        <p:nvSpPr>
          <p:cNvPr id="4" name="Fußzeilenplatzhalter 3">
            <a:extLst>
              <a:ext uri="{FF2B5EF4-FFF2-40B4-BE49-F238E27FC236}">
                <a16:creationId xmlns="" xmlns:a16="http://schemas.microsoft.com/office/drawing/2014/main" id="{1F6A5142-3EEF-45D2-8A4D-5F7263414BF2}"/>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 xmlns:a16="http://schemas.microsoft.com/office/drawing/2014/main" id="{81AEC1DE-E2FE-4B46-88BF-AFDDBAA285C1}"/>
              </a:ext>
            </a:extLst>
          </p:cNvPr>
          <p:cNvSpPr>
            <a:spLocks noGrp="1"/>
          </p:cNvSpPr>
          <p:nvPr>
            <p:ph type="sldNum" sz="quarter" idx="12"/>
          </p:nvPr>
        </p:nvSpPr>
        <p:spPr/>
        <p:txBody>
          <a:bodyPr/>
          <a:lstStyle/>
          <a:p>
            <a:fld id="{1B6E55B7-F85F-4C01-972E-4FC2606E78CC}" type="slidenum">
              <a:rPr lang="de-DE" smtClean="0"/>
              <a:t>‹#›</a:t>
            </a:fld>
            <a:endParaRPr lang="de-DE"/>
          </a:p>
        </p:txBody>
      </p:sp>
    </p:spTree>
    <p:extLst>
      <p:ext uri="{BB962C8B-B14F-4D97-AF65-F5344CB8AC3E}">
        <p14:creationId xmlns:p14="http://schemas.microsoft.com/office/powerpoint/2010/main" val="1209934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 xmlns:a16="http://schemas.microsoft.com/office/drawing/2014/main" id="{1703F21A-C47E-4464-8C0C-78E63ABBFFC4}"/>
              </a:ext>
            </a:extLst>
          </p:cNvPr>
          <p:cNvSpPr>
            <a:spLocks noGrp="1"/>
          </p:cNvSpPr>
          <p:nvPr>
            <p:ph type="dt" sz="half" idx="10"/>
          </p:nvPr>
        </p:nvSpPr>
        <p:spPr/>
        <p:txBody>
          <a:bodyPr/>
          <a:lstStyle/>
          <a:p>
            <a:fld id="{332E91AD-A566-409B-A76F-59E2F50CBAD4}" type="datetimeFigureOut">
              <a:rPr lang="de-DE" smtClean="0"/>
              <a:t>21.02.2020</a:t>
            </a:fld>
            <a:endParaRPr lang="de-DE"/>
          </a:p>
        </p:txBody>
      </p:sp>
      <p:sp>
        <p:nvSpPr>
          <p:cNvPr id="3" name="Fußzeilenplatzhalter 2">
            <a:extLst>
              <a:ext uri="{FF2B5EF4-FFF2-40B4-BE49-F238E27FC236}">
                <a16:creationId xmlns="" xmlns:a16="http://schemas.microsoft.com/office/drawing/2014/main" id="{F1C9DB59-5C92-4204-A132-28B5A543B7B0}"/>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 xmlns:a16="http://schemas.microsoft.com/office/drawing/2014/main" id="{05717C69-E283-4FE3-9B37-B948D0238256}"/>
              </a:ext>
            </a:extLst>
          </p:cNvPr>
          <p:cNvSpPr>
            <a:spLocks noGrp="1"/>
          </p:cNvSpPr>
          <p:nvPr>
            <p:ph type="sldNum" sz="quarter" idx="12"/>
          </p:nvPr>
        </p:nvSpPr>
        <p:spPr/>
        <p:txBody>
          <a:bodyPr/>
          <a:lstStyle/>
          <a:p>
            <a:fld id="{1B6E55B7-F85F-4C01-972E-4FC2606E78CC}" type="slidenum">
              <a:rPr lang="de-DE" smtClean="0"/>
              <a:t>‹#›</a:t>
            </a:fld>
            <a:endParaRPr lang="de-DE"/>
          </a:p>
        </p:txBody>
      </p:sp>
    </p:spTree>
    <p:extLst>
      <p:ext uri="{BB962C8B-B14F-4D97-AF65-F5344CB8AC3E}">
        <p14:creationId xmlns:p14="http://schemas.microsoft.com/office/powerpoint/2010/main" val="4009502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29838652-9F47-4BDC-A9DA-15A6D7E509F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 xmlns:a16="http://schemas.microsoft.com/office/drawing/2014/main" id="{71A6D2BA-8BCC-4DC4-B59D-7C63706AE6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 xmlns:a16="http://schemas.microsoft.com/office/drawing/2014/main" id="{51213585-84CB-4C97-B3F4-F6CD379F85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 xmlns:a16="http://schemas.microsoft.com/office/drawing/2014/main" id="{01A29705-0EDA-477C-BF4C-E50F228EF5CE}"/>
              </a:ext>
            </a:extLst>
          </p:cNvPr>
          <p:cNvSpPr>
            <a:spLocks noGrp="1"/>
          </p:cNvSpPr>
          <p:nvPr>
            <p:ph type="dt" sz="half" idx="10"/>
          </p:nvPr>
        </p:nvSpPr>
        <p:spPr/>
        <p:txBody>
          <a:bodyPr/>
          <a:lstStyle/>
          <a:p>
            <a:fld id="{332E91AD-A566-409B-A76F-59E2F50CBAD4}" type="datetimeFigureOut">
              <a:rPr lang="de-DE" smtClean="0"/>
              <a:t>21.02.2020</a:t>
            </a:fld>
            <a:endParaRPr lang="de-DE"/>
          </a:p>
        </p:txBody>
      </p:sp>
      <p:sp>
        <p:nvSpPr>
          <p:cNvPr id="6" name="Fußzeilenplatzhalter 5">
            <a:extLst>
              <a:ext uri="{FF2B5EF4-FFF2-40B4-BE49-F238E27FC236}">
                <a16:creationId xmlns="" xmlns:a16="http://schemas.microsoft.com/office/drawing/2014/main" id="{BEFEDD99-1A86-4176-93E7-F31E05550DF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 xmlns:a16="http://schemas.microsoft.com/office/drawing/2014/main" id="{05D0A7FA-7185-4C8D-90FE-4079E90BB128}"/>
              </a:ext>
            </a:extLst>
          </p:cNvPr>
          <p:cNvSpPr>
            <a:spLocks noGrp="1"/>
          </p:cNvSpPr>
          <p:nvPr>
            <p:ph type="sldNum" sz="quarter" idx="12"/>
          </p:nvPr>
        </p:nvSpPr>
        <p:spPr/>
        <p:txBody>
          <a:bodyPr/>
          <a:lstStyle/>
          <a:p>
            <a:fld id="{1B6E55B7-F85F-4C01-972E-4FC2606E78CC}" type="slidenum">
              <a:rPr lang="de-DE" smtClean="0"/>
              <a:t>‹#›</a:t>
            </a:fld>
            <a:endParaRPr lang="de-DE"/>
          </a:p>
        </p:txBody>
      </p:sp>
    </p:spTree>
    <p:extLst>
      <p:ext uri="{BB962C8B-B14F-4D97-AF65-F5344CB8AC3E}">
        <p14:creationId xmlns:p14="http://schemas.microsoft.com/office/powerpoint/2010/main" val="3709712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75E298DC-30BA-4A07-8ABB-3DE067CE2560}"/>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 xmlns:a16="http://schemas.microsoft.com/office/drawing/2014/main" id="{55D43954-4E95-4EF1-986F-974836361F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 xmlns:a16="http://schemas.microsoft.com/office/drawing/2014/main" id="{347C0222-3705-494A-AC7E-C1538D5F66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 xmlns:a16="http://schemas.microsoft.com/office/drawing/2014/main" id="{97F0139A-7F8D-4132-AD35-0D0BA4F598DA}"/>
              </a:ext>
            </a:extLst>
          </p:cNvPr>
          <p:cNvSpPr>
            <a:spLocks noGrp="1"/>
          </p:cNvSpPr>
          <p:nvPr>
            <p:ph type="dt" sz="half" idx="10"/>
          </p:nvPr>
        </p:nvSpPr>
        <p:spPr/>
        <p:txBody>
          <a:bodyPr/>
          <a:lstStyle/>
          <a:p>
            <a:fld id="{332E91AD-A566-409B-A76F-59E2F50CBAD4}" type="datetimeFigureOut">
              <a:rPr lang="de-DE" smtClean="0"/>
              <a:t>21.02.2020</a:t>
            </a:fld>
            <a:endParaRPr lang="de-DE"/>
          </a:p>
        </p:txBody>
      </p:sp>
      <p:sp>
        <p:nvSpPr>
          <p:cNvPr id="6" name="Fußzeilenplatzhalter 5">
            <a:extLst>
              <a:ext uri="{FF2B5EF4-FFF2-40B4-BE49-F238E27FC236}">
                <a16:creationId xmlns="" xmlns:a16="http://schemas.microsoft.com/office/drawing/2014/main" id="{7873CD16-82D6-4AC4-91EF-5E146F25722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 xmlns:a16="http://schemas.microsoft.com/office/drawing/2014/main" id="{FAF50380-FD23-4B69-8D6D-7A4B69AD192C}"/>
              </a:ext>
            </a:extLst>
          </p:cNvPr>
          <p:cNvSpPr>
            <a:spLocks noGrp="1"/>
          </p:cNvSpPr>
          <p:nvPr>
            <p:ph type="sldNum" sz="quarter" idx="12"/>
          </p:nvPr>
        </p:nvSpPr>
        <p:spPr/>
        <p:txBody>
          <a:bodyPr/>
          <a:lstStyle/>
          <a:p>
            <a:fld id="{1B6E55B7-F85F-4C01-972E-4FC2606E78CC}" type="slidenum">
              <a:rPr lang="de-DE" smtClean="0"/>
              <a:t>‹#›</a:t>
            </a:fld>
            <a:endParaRPr lang="de-DE"/>
          </a:p>
        </p:txBody>
      </p:sp>
    </p:spTree>
    <p:extLst>
      <p:ext uri="{BB962C8B-B14F-4D97-AF65-F5344CB8AC3E}">
        <p14:creationId xmlns:p14="http://schemas.microsoft.com/office/powerpoint/2010/main" val="2631898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 xmlns:a16="http://schemas.microsoft.com/office/drawing/2014/main" id="{F391741F-B441-4D2E-95CB-1C22B9723E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 xmlns:a16="http://schemas.microsoft.com/office/drawing/2014/main" id="{70408378-AE58-444D-A2F3-B5D96B2E01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 xmlns:a16="http://schemas.microsoft.com/office/drawing/2014/main" id="{9D2481E5-95D1-4058-B8BD-FF0E438ACF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2E91AD-A566-409B-A76F-59E2F50CBAD4}" type="datetimeFigureOut">
              <a:rPr lang="de-DE" smtClean="0"/>
              <a:t>21.02.2020</a:t>
            </a:fld>
            <a:endParaRPr lang="de-DE"/>
          </a:p>
        </p:txBody>
      </p:sp>
      <p:sp>
        <p:nvSpPr>
          <p:cNvPr id="5" name="Fußzeilenplatzhalter 4">
            <a:extLst>
              <a:ext uri="{FF2B5EF4-FFF2-40B4-BE49-F238E27FC236}">
                <a16:creationId xmlns="" xmlns:a16="http://schemas.microsoft.com/office/drawing/2014/main" id="{8E7BA905-2824-4AC2-83C0-378F4D9112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 xmlns:a16="http://schemas.microsoft.com/office/drawing/2014/main" id="{84B04804-E0D7-42D1-948F-E3240E0449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6E55B7-F85F-4C01-972E-4FC2606E78CC}" type="slidenum">
              <a:rPr lang="de-DE" smtClean="0"/>
              <a:t>‹#›</a:t>
            </a:fld>
            <a:endParaRPr lang="de-DE"/>
          </a:p>
        </p:txBody>
      </p:sp>
    </p:spTree>
    <p:extLst>
      <p:ext uri="{BB962C8B-B14F-4D97-AF65-F5344CB8AC3E}">
        <p14:creationId xmlns:p14="http://schemas.microsoft.com/office/powerpoint/2010/main" val="2988483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s://www.youtube.com/watch?v=hkrx4vnJFCo"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hkrx4vnJFCo"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hyperlink" Target="https://www.youtube.com/watch?v=OqFcgVvD7pY" TargetMode="Externa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hyperlink" Target="https://www.youtube.com/watch?v=quDrbVzRTKE"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hyperlink" Target="http://cornelia-warnke.de/mascha_ka/berlintexte/berliner_mundart.htm" TargetMode="Externa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hyperlink" Target="https://www.youtube.com/watch?v=EZsEnInFZY0" TargetMode="Externa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CDD6A279-D769-4A13-8BA5-624B1F9CAAD8}"/>
              </a:ext>
            </a:extLst>
          </p:cNvPr>
          <p:cNvSpPr>
            <a:spLocks noGrp="1"/>
          </p:cNvSpPr>
          <p:nvPr>
            <p:ph type="ctrTitle"/>
          </p:nvPr>
        </p:nvSpPr>
        <p:spPr>
          <a:xfrm>
            <a:off x="1524000" y="1122363"/>
            <a:ext cx="9144000" cy="1730565"/>
          </a:xfrm>
        </p:spPr>
        <p:txBody>
          <a:bodyPr>
            <a:normAutofit/>
          </a:bodyPr>
          <a:lstStyle/>
          <a:p>
            <a:r>
              <a:rPr lang="de-DE" sz="3600" b="1" dirty="0"/>
              <a:t>Die deutschen Standardvarietäten</a:t>
            </a:r>
            <a:endParaRPr lang="de-DE" sz="3600" dirty="0"/>
          </a:p>
        </p:txBody>
      </p:sp>
      <p:sp>
        <p:nvSpPr>
          <p:cNvPr id="3" name="Untertitel 2">
            <a:extLst>
              <a:ext uri="{FF2B5EF4-FFF2-40B4-BE49-F238E27FC236}">
                <a16:creationId xmlns="" xmlns:a16="http://schemas.microsoft.com/office/drawing/2014/main" id="{0338D298-6AAF-4FC9-8FD6-89CDEE67D86D}"/>
              </a:ext>
            </a:extLst>
          </p:cNvPr>
          <p:cNvSpPr>
            <a:spLocks noGrp="1"/>
          </p:cNvSpPr>
          <p:nvPr>
            <p:ph type="subTitle" idx="1"/>
          </p:nvPr>
        </p:nvSpPr>
        <p:spPr/>
        <p:txBody>
          <a:bodyPr/>
          <a:lstStyle/>
          <a:p>
            <a:r>
              <a:rPr lang="de-DE" b="1" cap="small" dirty="0"/>
              <a:t>Block I:</a:t>
            </a:r>
          </a:p>
          <a:p>
            <a:r>
              <a:rPr lang="de-DE" b="1" dirty="0"/>
              <a:t>Geschichte der deutschen Sprache</a:t>
            </a:r>
          </a:p>
          <a:p>
            <a:endParaRPr lang="de-DE" b="1" dirty="0"/>
          </a:p>
          <a:p>
            <a:endParaRPr lang="de-DE" b="1" dirty="0"/>
          </a:p>
          <a:p>
            <a:endParaRPr lang="de-DE" dirty="0"/>
          </a:p>
        </p:txBody>
      </p:sp>
      <p:sp>
        <p:nvSpPr>
          <p:cNvPr id="4" name="Textfeld 3">
            <a:extLst>
              <a:ext uri="{FF2B5EF4-FFF2-40B4-BE49-F238E27FC236}">
                <a16:creationId xmlns="" xmlns:a16="http://schemas.microsoft.com/office/drawing/2014/main" id="{C9847D07-2656-4F27-8438-AACB9A443B47}"/>
              </a:ext>
            </a:extLst>
          </p:cNvPr>
          <p:cNvSpPr txBox="1"/>
          <p:nvPr/>
        </p:nvSpPr>
        <p:spPr>
          <a:xfrm>
            <a:off x="1609344" y="5257800"/>
            <a:ext cx="3104824" cy="830997"/>
          </a:xfrm>
          <a:prstGeom prst="rect">
            <a:avLst/>
          </a:prstGeom>
          <a:noFill/>
        </p:spPr>
        <p:txBody>
          <a:bodyPr wrap="none" rtlCol="0">
            <a:spAutoFit/>
          </a:bodyPr>
          <a:lstStyle/>
          <a:p>
            <a:r>
              <a:rPr lang="de-DE" sz="1600" dirty="0"/>
              <a:t>Dr. Christine Pretzl</a:t>
            </a:r>
          </a:p>
          <a:p>
            <a:r>
              <a:rPr lang="de-DE" sz="1600" dirty="0"/>
              <a:t>Südböhmische Universität Budweis</a:t>
            </a:r>
          </a:p>
          <a:p>
            <a:r>
              <a:rPr lang="de-DE" sz="1600" dirty="0"/>
              <a:t>Sommersemester 2020</a:t>
            </a:r>
          </a:p>
        </p:txBody>
      </p:sp>
    </p:spTree>
    <p:extLst>
      <p:ext uri="{BB962C8B-B14F-4D97-AF65-F5344CB8AC3E}">
        <p14:creationId xmlns:p14="http://schemas.microsoft.com/office/powerpoint/2010/main" val="33440068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4E28A95C-80D7-44FE-B80E-12161C96F009}"/>
              </a:ext>
            </a:extLst>
          </p:cNvPr>
          <p:cNvSpPr txBox="1"/>
          <p:nvPr/>
        </p:nvSpPr>
        <p:spPr>
          <a:xfrm>
            <a:off x="1536192" y="914400"/>
            <a:ext cx="8715976" cy="3970318"/>
          </a:xfrm>
          <a:prstGeom prst="rect">
            <a:avLst/>
          </a:prstGeom>
          <a:noFill/>
        </p:spPr>
        <p:txBody>
          <a:bodyPr wrap="none" rtlCol="0">
            <a:spAutoFit/>
          </a:bodyPr>
          <a:lstStyle/>
          <a:p>
            <a:r>
              <a:rPr lang="de-DE" dirty="0"/>
              <a:t>Wenn Sprachwandel stattfindet, wird immer gefragt:</a:t>
            </a:r>
          </a:p>
          <a:p>
            <a:endParaRPr lang="de-DE" dirty="0"/>
          </a:p>
          <a:p>
            <a:endParaRPr lang="de-DE" dirty="0"/>
          </a:p>
          <a:p>
            <a:pPr marL="285750" indent="-285750">
              <a:buFontTx/>
              <a:buChar char="-"/>
            </a:pPr>
            <a:r>
              <a:rPr lang="de-DE" dirty="0"/>
              <a:t>WANN gegenüber wann 		(dia</a:t>
            </a:r>
            <a:r>
              <a:rPr lang="de-DE" b="1" dirty="0"/>
              <a:t>chronisch</a:t>
            </a:r>
            <a:r>
              <a:rPr lang="de-DE" dirty="0"/>
              <a:t> = zeitlich)</a:t>
            </a:r>
          </a:p>
          <a:p>
            <a:pPr marL="285750" indent="-285750">
              <a:buFontTx/>
              <a:buChar char="-"/>
            </a:pPr>
            <a:endParaRPr lang="de-DE" dirty="0"/>
          </a:p>
          <a:p>
            <a:pPr marL="285750" indent="-285750">
              <a:buFontTx/>
              <a:buChar char="-"/>
            </a:pPr>
            <a:r>
              <a:rPr lang="de-DE" dirty="0"/>
              <a:t>WO gegenüber wo 		(dia</a:t>
            </a:r>
            <a:r>
              <a:rPr lang="de-DE" b="1" dirty="0"/>
              <a:t>topisch</a:t>
            </a:r>
            <a:r>
              <a:rPr lang="de-DE" dirty="0"/>
              <a:t> = räumlich)</a:t>
            </a:r>
          </a:p>
          <a:p>
            <a:pPr marL="285750" indent="-285750">
              <a:buFontTx/>
              <a:buChar char="-"/>
            </a:pPr>
            <a:endParaRPr lang="de-DE" dirty="0"/>
          </a:p>
          <a:p>
            <a:pPr marL="285750" indent="-285750">
              <a:buFontTx/>
              <a:buChar char="-"/>
            </a:pPr>
            <a:r>
              <a:rPr lang="de-DE" dirty="0"/>
              <a:t>BEI WEM gegenüber wem 	(dia</a:t>
            </a:r>
            <a:r>
              <a:rPr lang="de-DE" b="1" dirty="0"/>
              <a:t>stratisch</a:t>
            </a:r>
            <a:r>
              <a:rPr lang="de-DE" dirty="0"/>
              <a:t> = sozial)</a:t>
            </a:r>
          </a:p>
          <a:p>
            <a:pPr marL="285750" indent="-285750">
              <a:buFontTx/>
              <a:buChar char="-"/>
            </a:pPr>
            <a:endParaRPr lang="de-DE" dirty="0"/>
          </a:p>
          <a:p>
            <a:pPr marL="285750" indent="-285750">
              <a:buFontTx/>
              <a:buChar char="-"/>
            </a:pPr>
            <a:r>
              <a:rPr lang="de-DE" dirty="0"/>
              <a:t>WIESO 			(dia</a:t>
            </a:r>
            <a:r>
              <a:rPr lang="de-DE" b="1" dirty="0"/>
              <a:t>typisch</a:t>
            </a:r>
            <a:r>
              <a:rPr lang="de-DE" dirty="0"/>
              <a:t> = funktional)</a:t>
            </a:r>
          </a:p>
          <a:p>
            <a:pPr marL="285750" indent="-285750">
              <a:buFontTx/>
              <a:buChar char="-"/>
            </a:pPr>
            <a:endParaRPr lang="de-DE" dirty="0"/>
          </a:p>
          <a:p>
            <a:endParaRPr lang="de-DE" dirty="0">
              <a:sym typeface="Wingdings" panose="05000000000000000000" pitchFamily="2" charset="2"/>
            </a:endParaRPr>
          </a:p>
          <a:p>
            <a:r>
              <a:rPr lang="de-DE" b="1" cap="small" dirty="0">
                <a:sym typeface="Wingdings" panose="05000000000000000000" pitchFamily="2" charset="2"/>
              </a:rPr>
              <a:t>Beachte:</a:t>
            </a:r>
          </a:p>
          <a:p>
            <a:r>
              <a:rPr lang="de-DE" dirty="0">
                <a:sym typeface="Wingdings" panose="05000000000000000000" pitchFamily="2" charset="2"/>
              </a:rPr>
              <a:t>Sprachwandel vollzieht sich nie plötzlich, sondern in allmählichen Merkmalsveränderungen.</a:t>
            </a:r>
            <a:endParaRPr lang="de-DE" dirty="0"/>
          </a:p>
        </p:txBody>
      </p:sp>
    </p:spTree>
    <p:extLst>
      <p:ext uri="{BB962C8B-B14F-4D97-AF65-F5344CB8AC3E}">
        <p14:creationId xmlns:p14="http://schemas.microsoft.com/office/powerpoint/2010/main" val="2923013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12" end="1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76CA4D3E-5EE8-4AA8-8C7A-662BE9CDC1C5}"/>
              </a:ext>
            </a:extLst>
          </p:cNvPr>
          <p:cNvSpPr txBox="1"/>
          <p:nvPr/>
        </p:nvSpPr>
        <p:spPr>
          <a:xfrm>
            <a:off x="1335024" y="777240"/>
            <a:ext cx="9430980" cy="5232202"/>
          </a:xfrm>
          <a:prstGeom prst="rect">
            <a:avLst/>
          </a:prstGeom>
          <a:noFill/>
        </p:spPr>
        <p:txBody>
          <a:bodyPr wrap="none" rtlCol="0">
            <a:spAutoFit/>
          </a:bodyPr>
          <a:lstStyle/>
          <a:p>
            <a:r>
              <a:rPr lang="de-DE" b="1" dirty="0"/>
              <a:t>Anlässe für Sprachwandel</a:t>
            </a:r>
          </a:p>
          <a:p>
            <a:endParaRPr lang="de-DE" dirty="0"/>
          </a:p>
          <a:p>
            <a:pPr marL="285750" indent="-285750">
              <a:buFont typeface="Arial" panose="020B0604020202020204" pitchFamily="34" charset="0"/>
              <a:buChar char="•"/>
            </a:pPr>
            <a:r>
              <a:rPr lang="de-DE" u="sng" dirty="0"/>
              <a:t>Sprachinterne Gründe</a:t>
            </a:r>
            <a:r>
              <a:rPr lang="de-DE" dirty="0"/>
              <a:t>:  </a:t>
            </a:r>
            <a:r>
              <a:rPr lang="de-DE" sz="1600" dirty="0"/>
              <a:t>-  Veränderung von Akzentverhältnissen</a:t>
            </a:r>
          </a:p>
          <a:p>
            <a:pPr marL="285750" indent="-285750">
              <a:buFont typeface="Arial" panose="020B0604020202020204" pitchFamily="34" charset="0"/>
              <a:buChar char="•"/>
            </a:pPr>
            <a:endParaRPr lang="de-DE" sz="1600" dirty="0"/>
          </a:p>
          <a:p>
            <a:pPr lvl="5"/>
            <a:r>
              <a:rPr lang="de-DE" sz="1600" dirty="0"/>
              <a:t>     -  Sprachökonomie (z. B. Ausspracheerleichterung: </a:t>
            </a:r>
            <a:r>
              <a:rPr lang="de-DE" sz="1400" i="1" dirty="0"/>
              <a:t>Fasnacht </a:t>
            </a:r>
            <a:r>
              <a:rPr lang="de-DE" sz="1400" dirty="0"/>
              <a:t>&lt;</a:t>
            </a:r>
            <a:r>
              <a:rPr lang="de-DE" sz="1400" i="1" dirty="0"/>
              <a:t> Fastnacht</a:t>
            </a:r>
            <a:r>
              <a:rPr lang="de-DE" sz="1600" dirty="0"/>
              <a:t>)</a:t>
            </a:r>
          </a:p>
          <a:p>
            <a:pPr lvl="5"/>
            <a:endParaRPr lang="de-DE" sz="1600" dirty="0"/>
          </a:p>
          <a:p>
            <a:pPr lvl="5"/>
            <a:r>
              <a:rPr lang="de-DE" sz="1600" dirty="0"/>
              <a:t>     -  Analogiebildung (z. B. Vereinheitlichung: </a:t>
            </a:r>
            <a:r>
              <a:rPr lang="de-DE" sz="1400" dirty="0"/>
              <a:t>ahd.</a:t>
            </a:r>
            <a:r>
              <a:rPr lang="de-DE" sz="1400" i="1" dirty="0"/>
              <a:t> was – warum</a:t>
            </a:r>
            <a:r>
              <a:rPr lang="de-DE" sz="1400" dirty="0"/>
              <a:t>: nhd.: </a:t>
            </a:r>
            <a:r>
              <a:rPr lang="de-DE" sz="1400" i="1" dirty="0"/>
              <a:t>war – waren</a:t>
            </a:r>
            <a:r>
              <a:rPr lang="de-DE" sz="1600" dirty="0"/>
              <a:t>)</a:t>
            </a:r>
          </a:p>
          <a:p>
            <a:pPr lvl="5"/>
            <a:endParaRPr lang="de-DE" sz="1600" dirty="0"/>
          </a:p>
          <a:p>
            <a:r>
              <a:rPr lang="de-DE" dirty="0"/>
              <a:t>		             </a:t>
            </a:r>
            <a:r>
              <a:rPr lang="de-DE" sz="1600" dirty="0"/>
              <a:t>-  sprachliche Anregungen von außen </a:t>
            </a:r>
            <a:r>
              <a:rPr lang="de-DE" sz="1400" dirty="0"/>
              <a:t>(z. B. Entlehnung )</a:t>
            </a:r>
          </a:p>
          <a:p>
            <a:endParaRPr lang="de-DE" sz="1400" dirty="0"/>
          </a:p>
          <a:p>
            <a:endParaRPr lang="de-DE" sz="1400" dirty="0"/>
          </a:p>
          <a:p>
            <a:pPr marL="285750" indent="-285750">
              <a:buFont typeface="Arial" panose="020B0604020202020204" pitchFamily="34" charset="0"/>
              <a:buChar char="•"/>
            </a:pPr>
            <a:r>
              <a:rPr lang="de-DE" u="sng" dirty="0"/>
              <a:t>Sprachexterne Gründe</a:t>
            </a:r>
            <a:r>
              <a:rPr lang="de-DE" dirty="0"/>
              <a:t>: -  </a:t>
            </a:r>
            <a:r>
              <a:rPr lang="de-DE" sz="1600" dirty="0"/>
              <a:t>Klima, Wirtschaft, Politik, gesellschaftliche Veränderungen:</a:t>
            </a:r>
          </a:p>
          <a:p>
            <a:r>
              <a:rPr lang="de-DE" dirty="0"/>
              <a:t>			</a:t>
            </a:r>
            <a:r>
              <a:rPr lang="de-DE" sz="1600" dirty="0"/>
              <a:t>betreffen v. a. Wortschatz, Satz- und Textebene</a:t>
            </a:r>
          </a:p>
          <a:p>
            <a:endParaRPr lang="de-DE" dirty="0"/>
          </a:p>
          <a:p>
            <a:r>
              <a:rPr lang="de-DE" dirty="0"/>
              <a:t>		             -  </a:t>
            </a:r>
            <a:r>
              <a:rPr lang="de-DE" sz="1600" dirty="0"/>
              <a:t>Soziologische Gründe:</a:t>
            </a:r>
          </a:p>
          <a:p>
            <a:r>
              <a:rPr lang="de-DE" dirty="0"/>
              <a:t>			</a:t>
            </a:r>
            <a:r>
              <a:rPr lang="de-DE" sz="1600" dirty="0"/>
              <a:t>spielen v. a. bei der Durchsetzung von Neuerungen eine Rolle</a:t>
            </a:r>
          </a:p>
          <a:p>
            <a:endParaRPr lang="de-DE" sz="1600" dirty="0"/>
          </a:p>
          <a:p>
            <a:r>
              <a:rPr lang="de-DE" sz="1600" dirty="0"/>
              <a:t>      </a:t>
            </a:r>
            <a:r>
              <a:rPr lang="de-DE" sz="1600" dirty="0">
                <a:sym typeface="Wingdings" panose="05000000000000000000" pitchFamily="2" charset="2"/>
              </a:rPr>
              <a:t>     </a:t>
            </a:r>
            <a:r>
              <a:rPr lang="de-DE" sz="1600" dirty="0"/>
              <a:t>Die Sprachgeschichtsschreibung </a:t>
            </a:r>
            <a:r>
              <a:rPr lang="de-DE" sz="1600" dirty="0" smtClean="0"/>
              <a:t>sucht </a:t>
            </a:r>
            <a:r>
              <a:rPr lang="de-DE" sz="1600" dirty="0"/>
              <a:t>nach außersprachlichen Ursachen und Wirkungen</a:t>
            </a:r>
          </a:p>
          <a:p>
            <a:r>
              <a:rPr lang="de-DE" sz="1600" dirty="0"/>
              <a:t>                für den Sprachwandel.</a:t>
            </a:r>
          </a:p>
          <a:p>
            <a:r>
              <a:rPr lang="de-DE" sz="1600" dirty="0"/>
              <a:t>                Es geht um die historische Stellung der Sprache in der Gesamtkultur.</a:t>
            </a:r>
          </a:p>
        </p:txBody>
      </p:sp>
    </p:spTree>
    <p:extLst>
      <p:ext uri="{BB962C8B-B14F-4D97-AF65-F5344CB8AC3E}">
        <p14:creationId xmlns:p14="http://schemas.microsoft.com/office/powerpoint/2010/main" val="2527429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11" end="1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2" end="1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4" end="1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5" end="1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17" end="1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18" end="1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3F7F069A-1BE8-4473-BBAD-D53567EFF1FA}"/>
              </a:ext>
            </a:extLst>
          </p:cNvPr>
          <p:cNvSpPr txBox="1"/>
          <p:nvPr/>
        </p:nvSpPr>
        <p:spPr>
          <a:xfrm>
            <a:off x="1152144" y="243512"/>
            <a:ext cx="6099811" cy="6247864"/>
          </a:xfrm>
          <a:prstGeom prst="rect">
            <a:avLst/>
          </a:prstGeom>
          <a:noFill/>
        </p:spPr>
        <p:txBody>
          <a:bodyPr wrap="none" rtlCol="0">
            <a:spAutoFit/>
          </a:bodyPr>
          <a:lstStyle/>
          <a:p>
            <a:r>
              <a:rPr lang="de-DE" b="1" dirty="0"/>
              <a:t>Die Ebenen des Sprachwandels</a:t>
            </a:r>
            <a:r>
              <a:rPr lang="de-DE" dirty="0"/>
              <a:t>:</a:t>
            </a:r>
          </a:p>
          <a:p>
            <a:endParaRPr lang="de-DE" dirty="0"/>
          </a:p>
          <a:p>
            <a:r>
              <a:rPr lang="de-DE" dirty="0"/>
              <a:t>1. 	</a:t>
            </a:r>
            <a:r>
              <a:rPr lang="de-DE" sz="1600" dirty="0"/>
              <a:t>Prosodische Ebene (Betonung)</a:t>
            </a:r>
          </a:p>
          <a:p>
            <a:r>
              <a:rPr lang="de-DE" sz="1600" dirty="0"/>
              <a:t>	</a:t>
            </a:r>
            <a:r>
              <a:rPr lang="de-DE" sz="1400" dirty="0"/>
              <a:t>Bsp. griech.: </a:t>
            </a:r>
            <a:r>
              <a:rPr lang="de-DE" sz="1400" i="1" dirty="0" err="1"/>
              <a:t>patér</a:t>
            </a:r>
            <a:r>
              <a:rPr lang="de-DE" sz="1400" dirty="0"/>
              <a:t> – dt. </a:t>
            </a:r>
            <a:r>
              <a:rPr lang="de-DE" sz="1400" i="1" dirty="0" err="1"/>
              <a:t>váter</a:t>
            </a:r>
            <a:endParaRPr lang="de-DE" sz="1400" i="1" dirty="0"/>
          </a:p>
          <a:p>
            <a:pPr marL="342900" indent="-342900">
              <a:buAutoNum type="arabicPeriod"/>
            </a:pPr>
            <a:endParaRPr lang="de-DE" sz="1400" dirty="0"/>
          </a:p>
          <a:p>
            <a:r>
              <a:rPr lang="de-DE" sz="1600" dirty="0"/>
              <a:t>2. 	Phonematische Ebene (Aussprache)</a:t>
            </a:r>
          </a:p>
          <a:p>
            <a:r>
              <a:rPr lang="de-DE" sz="1600" dirty="0"/>
              <a:t>	 </a:t>
            </a:r>
            <a:r>
              <a:rPr lang="de-DE" sz="1400" dirty="0"/>
              <a:t>Bsp. mhd.: </a:t>
            </a:r>
            <a:r>
              <a:rPr lang="de-DE" sz="1400" i="1" dirty="0" err="1"/>
              <a:t>zît</a:t>
            </a:r>
            <a:r>
              <a:rPr lang="de-DE" sz="1400" dirty="0"/>
              <a:t> – </a:t>
            </a:r>
            <a:r>
              <a:rPr lang="de-DE" sz="1400" dirty="0" err="1"/>
              <a:t>frnhd</a:t>
            </a:r>
            <a:r>
              <a:rPr lang="de-DE" sz="1400" dirty="0"/>
              <a:t>.: </a:t>
            </a:r>
            <a:r>
              <a:rPr lang="de-DE" sz="1400" i="1" dirty="0"/>
              <a:t>zeit</a:t>
            </a:r>
          </a:p>
          <a:p>
            <a:r>
              <a:rPr lang="de-DE" sz="1400" dirty="0"/>
              <a:t>	</a:t>
            </a:r>
          </a:p>
          <a:p>
            <a:r>
              <a:rPr lang="de-DE" sz="1600" dirty="0"/>
              <a:t>3. 	Graphematische Ebene (Schreibung)</a:t>
            </a:r>
          </a:p>
          <a:p>
            <a:r>
              <a:rPr lang="de-DE" sz="1600" dirty="0"/>
              <a:t>	</a:t>
            </a:r>
            <a:r>
              <a:rPr lang="de-DE" sz="1400" dirty="0"/>
              <a:t>Bsp.: Einführung der Großschreibung im Barock (17. Jh.)</a:t>
            </a:r>
          </a:p>
          <a:p>
            <a:pPr marL="342900" indent="-342900">
              <a:buAutoNum type="arabicPeriod"/>
            </a:pPr>
            <a:endParaRPr lang="de-DE" sz="1600" dirty="0"/>
          </a:p>
          <a:p>
            <a:r>
              <a:rPr lang="de-DE" sz="1600" dirty="0"/>
              <a:t>4. 	Morphematische Ebene (Beugung)</a:t>
            </a:r>
          </a:p>
          <a:p>
            <a:r>
              <a:rPr lang="de-DE" sz="1600" dirty="0"/>
              <a:t>	</a:t>
            </a:r>
            <a:r>
              <a:rPr lang="de-DE" sz="1400" dirty="0"/>
              <a:t>Bsp.: Endungs-</a:t>
            </a:r>
            <a:r>
              <a:rPr lang="de-DE" sz="1400" i="1" dirty="0"/>
              <a:t>e</a:t>
            </a:r>
            <a:r>
              <a:rPr lang="de-DE" sz="1400" dirty="0"/>
              <a:t> in der Flexion bestimmter Substantive (</a:t>
            </a:r>
            <a:r>
              <a:rPr lang="de-DE" sz="1400" i="1" dirty="0"/>
              <a:t>Tage</a:t>
            </a:r>
            <a:r>
              <a:rPr lang="de-DE" sz="1400" dirty="0"/>
              <a:t>, </a:t>
            </a:r>
            <a:r>
              <a:rPr lang="de-DE" sz="1400" i="1" dirty="0"/>
              <a:t>Hause</a:t>
            </a:r>
            <a:r>
              <a:rPr lang="de-DE" sz="1400" dirty="0"/>
              <a:t>)</a:t>
            </a:r>
          </a:p>
          <a:p>
            <a:endParaRPr lang="de-DE" sz="1600" dirty="0"/>
          </a:p>
          <a:p>
            <a:r>
              <a:rPr lang="de-DE" sz="1600" dirty="0"/>
              <a:t>5. 	Syntagmatische Ebene (Wortstellung)</a:t>
            </a:r>
          </a:p>
          <a:p>
            <a:r>
              <a:rPr lang="de-DE" sz="1600" dirty="0"/>
              <a:t>	</a:t>
            </a:r>
            <a:r>
              <a:rPr lang="de-DE" sz="1400" dirty="0" err="1"/>
              <a:t>Bsp</a:t>
            </a:r>
            <a:r>
              <a:rPr lang="de-DE" sz="1400" dirty="0"/>
              <a:t>: Anfangsstellung des Prädikats im Ahd. möglich</a:t>
            </a:r>
          </a:p>
          <a:p>
            <a:endParaRPr lang="de-DE" sz="1400" dirty="0"/>
          </a:p>
          <a:p>
            <a:r>
              <a:rPr lang="de-DE" sz="1600" dirty="0"/>
              <a:t>6.</a:t>
            </a:r>
            <a:r>
              <a:rPr lang="de-DE" sz="1400" dirty="0"/>
              <a:t>	</a:t>
            </a:r>
            <a:r>
              <a:rPr lang="de-DE" sz="1600" dirty="0"/>
              <a:t>Lexematische Ebene (Wortschatz)</a:t>
            </a:r>
          </a:p>
          <a:p>
            <a:r>
              <a:rPr lang="de-DE" sz="1600" dirty="0"/>
              <a:t>	</a:t>
            </a:r>
            <a:r>
              <a:rPr lang="de-DE" sz="1400" dirty="0" err="1"/>
              <a:t>Bsp</a:t>
            </a:r>
            <a:r>
              <a:rPr lang="de-DE" sz="1400" dirty="0"/>
              <a:t>: Entlehnungen: </a:t>
            </a:r>
            <a:r>
              <a:rPr lang="de-DE" sz="1400" i="1" dirty="0"/>
              <a:t>taufen</a:t>
            </a:r>
            <a:r>
              <a:rPr lang="de-DE" sz="1400" dirty="0"/>
              <a:t>, </a:t>
            </a:r>
            <a:r>
              <a:rPr lang="de-DE" sz="1400" i="1" dirty="0"/>
              <a:t>fasten</a:t>
            </a:r>
          </a:p>
          <a:p>
            <a:pPr marL="342900" indent="-342900">
              <a:buAutoNum type="arabicPeriod" startAt="6"/>
            </a:pPr>
            <a:endParaRPr lang="de-DE" sz="1600" dirty="0"/>
          </a:p>
          <a:p>
            <a:r>
              <a:rPr lang="de-DE" sz="1600" dirty="0"/>
              <a:t>7.	Semantische Ebene (Bedeutung)</a:t>
            </a:r>
          </a:p>
          <a:p>
            <a:r>
              <a:rPr lang="de-DE" sz="1600" dirty="0"/>
              <a:t>	</a:t>
            </a:r>
            <a:r>
              <a:rPr lang="de-DE" sz="1400" dirty="0"/>
              <a:t>Bsp.: Bedeutungswandel (</a:t>
            </a:r>
            <a:r>
              <a:rPr lang="de-DE" sz="1400" i="1" dirty="0" err="1"/>
              <a:t>wîp</a:t>
            </a:r>
            <a:r>
              <a:rPr lang="de-DE" sz="1400" i="1" dirty="0"/>
              <a:t> – </a:t>
            </a:r>
            <a:r>
              <a:rPr lang="de-DE" sz="1400" i="1" dirty="0" err="1"/>
              <a:t>weib</a:t>
            </a:r>
            <a:r>
              <a:rPr lang="de-DE" sz="1400" dirty="0"/>
              <a:t>)</a:t>
            </a:r>
          </a:p>
          <a:p>
            <a:endParaRPr lang="de-DE" sz="1600" dirty="0"/>
          </a:p>
          <a:p>
            <a:r>
              <a:rPr lang="de-DE" sz="1600" dirty="0"/>
              <a:t>8. 	Textebene</a:t>
            </a:r>
          </a:p>
          <a:p>
            <a:r>
              <a:rPr lang="de-DE" sz="1600" dirty="0"/>
              <a:t>	</a:t>
            </a:r>
            <a:r>
              <a:rPr lang="de-DE" sz="1400" dirty="0"/>
              <a:t>Bsp.: neue Textsorten; Formulierungsmuster wie z. B: Anrede  </a:t>
            </a:r>
          </a:p>
        </p:txBody>
      </p:sp>
    </p:spTree>
    <p:extLst>
      <p:ext uri="{BB962C8B-B14F-4D97-AF65-F5344CB8AC3E}">
        <p14:creationId xmlns:p14="http://schemas.microsoft.com/office/powerpoint/2010/main" val="1174045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14" end="14"/>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
                                            <p:txEl>
                                              <p:pRg st="15" end="15"/>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
                                            <p:txEl>
                                              <p:pRg st="17" end="17"/>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
                                            <p:txEl>
                                              <p:pRg st="18" end="1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20" end="20"/>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
                                            <p:txEl>
                                              <p:pRg st="21" end="21"/>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
                                            <p:txEl>
                                              <p:pRg st="23" end="23"/>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
                                            <p:txEl>
                                              <p:pRg st="24" end="2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 xmlns:a16="http://schemas.microsoft.com/office/drawing/2014/main" id="{94A0CC6C-6EDF-48BE-BBF2-45F831225B58}"/>
              </a:ext>
            </a:extLst>
          </p:cNvPr>
          <p:cNvSpPr/>
          <p:nvPr/>
        </p:nvSpPr>
        <p:spPr>
          <a:xfrm>
            <a:off x="574794" y="401899"/>
            <a:ext cx="10580886" cy="6505884"/>
          </a:xfrm>
          <a:prstGeom prst="rect">
            <a:avLst/>
          </a:prstGeom>
        </p:spPr>
        <p:txBody>
          <a:bodyPr wrap="square">
            <a:spAutoFit/>
          </a:bodyPr>
          <a:lstStyle/>
          <a:p>
            <a:pPr>
              <a:lnSpc>
                <a:spcPct val="150000"/>
              </a:lnSpc>
              <a:spcAft>
                <a:spcPts val="0"/>
              </a:spcAft>
            </a:pPr>
            <a:r>
              <a:rPr lang="de-DE" sz="1600" u="sng" dirty="0">
                <a:ea typeface="Calibri" panose="020F0502020204030204" pitchFamily="34" charset="0"/>
                <a:hlinkClick r:id="rId2">
                  <a:extLst>
                    <a:ext uri="{A12FA001-AC4F-418D-AE19-62706E023703}">
                      <ahyp:hlinkClr xmlns:ahyp="http://schemas.microsoft.com/office/drawing/2018/hyperlinkcolor" xmlns="" val="tx"/>
                    </a:ext>
                  </a:extLst>
                </a:hlinkClick>
              </a:rPr>
              <a:t>https://www.youtube.com/watch?v=hkrx4vnJFCo</a:t>
            </a:r>
            <a:endParaRPr lang="de-DE" sz="1600" u="sng" dirty="0">
              <a:ea typeface="Calibri" panose="020F0502020204030204" pitchFamily="34" charset="0"/>
            </a:endParaRPr>
          </a:p>
          <a:p>
            <a:pPr>
              <a:lnSpc>
                <a:spcPct val="150000"/>
              </a:lnSpc>
              <a:spcAft>
                <a:spcPts val="0"/>
              </a:spcAft>
            </a:pPr>
            <a:endParaRPr lang="de-DE" u="sng" dirty="0">
              <a:solidFill>
                <a:srgbClr val="0000FF"/>
              </a:solidFill>
              <a:latin typeface="Times New Roman" panose="02020603050405020304" pitchFamily="18" charset="0"/>
              <a:ea typeface="Calibri" panose="020F0502020204030204" pitchFamily="34" charset="0"/>
            </a:endParaRPr>
          </a:p>
          <a:p>
            <a:pPr>
              <a:lnSpc>
                <a:spcPct val="150000"/>
              </a:lnSpc>
              <a:spcAft>
                <a:spcPts val="0"/>
              </a:spcAft>
            </a:pPr>
            <a:r>
              <a:rPr lang="de-DE" sz="1600" u="sng" dirty="0">
                <a:latin typeface="Calibri" panose="020F0502020204030204" pitchFamily="34" charset="0"/>
                <a:ea typeface="Calibri" panose="020F0502020204030204" pitchFamily="34" charset="0"/>
              </a:rPr>
              <a:t>Transkript:</a:t>
            </a:r>
          </a:p>
          <a:p>
            <a:pPr>
              <a:lnSpc>
                <a:spcPct val="150000"/>
              </a:lnSpc>
              <a:spcAft>
                <a:spcPts val="0"/>
              </a:spcAft>
            </a:pPr>
            <a:endParaRPr lang="de-DE" sz="1600" b="1" u="sng" dirty="0">
              <a:latin typeface="Calibri" panose="020F0502020204030204" pitchFamily="34" charset="0"/>
              <a:ea typeface="Calibri" panose="020F0502020204030204" pitchFamily="34" charset="0"/>
            </a:endParaRPr>
          </a:p>
          <a:p>
            <a:pPr marL="342900" indent="-342900">
              <a:lnSpc>
                <a:spcPct val="150000"/>
              </a:lnSpc>
              <a:spcAft>
                <a:spcPts val="0"/>
              </a:spcAft>
              <a:buAutoNum type="arabicPeriod"/>
            </a:pPr>
            <a:r>
              <a:rPr lang="de-DE" sz="1400" dirty="0">
                <a:latin typeface="Calibri" panose="020F0502020204030204" pitchFamily="34" charset="0"/>
                <a:ea typeface="Calibri" panose="020F0502020204030204" pitchFamily="34" charset="0"/>
              </a:rPr>
              <a:t>Mit der neuen Familie verstand sich Teresa auf Anhieb gut, so dass sie die verbleibende Zeit in den USA unbeschwert genießen konnte. </a:t>
            </a:r>
          </a:p>
          <a:p>
            <a:pPr marL="342900" indent="-342900">
              <a:lnSpc>
                <a:spcPct val="150000"/>
              </a:lnSpc>
              <a:spcAft>
                <a:spcPts val="0"/>
              </a:spcAft>
              <a:buAutoNum type="arabicPeriod"/>
            </a:pPr>
            <a:r>
              <a:rPr lang="de-DE" sz="1400" dirty="0">
                <a:latin typeface="Calibri" panose="020F0502020204030204" pitchFamily="34" charset="0"/>
                <a:ea typeface="Calibri" panose="020F0502020204030204" pitchFamily="34" charset="0"/>
              </a:rPr>
              <a:t>Doch nicht immer ist auf die Organisation und den Betreuer Verlass. Das musste Ferdinand </a:t>
            </a:r>
            <a:r>
              <a:rPr lang="de-DE" sz="1400" dirty="0" err="1">
                <a:latin typeface="Calibri" panose="020F0502020204030204" pitchFamily="34" charset="0"/>
                <a:ea typeface="Calibri" panose="020F0502020204030204" pitchFamily="34" charset="0"/>
              </a:rPr>
              <a:t>Rab</a:t>
            </a:r>
            <a:r>
              <a:rPr lang="de-DE" sz="1400" dirty="0">
                <a:latin typeface="Calibri" panose="020F0502020204030204" pitchFamily="34" charset="0"/>
                <a:ea typeface="Calibri" panose="020F0502020204030204" pitchFamily="34" charset="0"/>
              </a:rPr>
              <a:t> aus </a:t>
            </a:r>
            <a:r>
              <a:rPr lang="de-DE" sz="1400" dirty="0" err="1">
                <a:latin typeface="Calibri" panose="020F0502020204030204" pitchFamily="34" charset="0"/>
                <a:ea typeface="Calibri" panose="020F0502020204030204" pitchFamily="34" charset="0"/>
              </a:rPr>
              <a:t>Arnstein</a:t>
            </a:r>
            <a:r>
              <a:rPr lang="de-DE" sz="1400" dirty="0">
                <a:latin typeface="Calibri" panose="020F0502020204030204" pitchFamily="34" charset="0"/>
                <a:ea typeface="Calibri" panose="020F0502020204030204" pitchFamily="34" charset="0"/>
              </a:rPr>
              <a:t> auf einem Schüleraustausch erleben.</a:t>
            </a:r>
          </a:p>
          <a:p>
            <a:pPr marL="342900" indent="-342900">
              <a:lnSpc>
                <a:spcPct val="150000"/>
              </a:lnSpc>
              <a:spcAft>
                <a:spcPts val="0"/>
              </a:spcAft>
              <a:buAutoNum type="arabicPeriod"/>
            </a:pPr>
            <a:r>
              <a:rPr lang="de-DE" sz="1400" dirty="0">
                <a:latin typeface="Calibri" panose="020F0502020204030204" pitchFamily="34" charset="0"/>
                <a:ea typeface="Calibri" panose="020F0502020204030204" pitchFamily="34" charset="0"/>
              </a:rPr>
              <a:t>So musste er die erste Zeit  mit zwei weiteren Schülern  bei seiner Betreuerin verbringen.</a:t>
            </a:r>
          </a:p>
          <a:p>
            <a:pPr marL="342900" indent="-342900">
              <a:lnSpc>
                <a:spcPct val="150000"/>
              </a:lnSpc>
              <a:spcAft>
                <a:spcPts val="0"/>
              </a:spcAft>
              <a:buAutoNum type="arabicPeriod"/>
            </a:pPr>
            <a:r>
              <a:rPr lang="de-DE" sz="1400" dirty="0">
                <a:latin typeface="Calibri" panose="020F0502020204030204" pitchFamily="34" charset="0"/>
                <a:ea typeface="Calibri" panose="020F0502020204030204" pitchFamily="34" charset="0"/>
              </a:rPr>
              <a:t>Obwohl Ferdinand bei der Organisation angegeben hatte, dass er an Allergien leidet, wurde ihm eine Familie mit zahlreichen Haustieren zugeteilt,</a:t>
            </a:r>
          </a:p>
          <a:p>
            <a:pPr marL="342900" indent="-342900">
              <a:lnSpc>
                <a:spcPct val="150000"/>
              </a:lnSpc>
              <a:spcAft>
                <a:spcPts val="0"/>
              </a:spcAft>
              <a:buAutoNum type="arabicPeriod"/>
            </a:pPr>
            <a:r>
              <a:rPr lang="de-DE" sz="1400" dirty="0">
                <a:latin typeface="Calibri" panose="020F0502020204030204" pitchFamily="34" charset="0"/>
                <a:ea typeface="Calibri" panose="020F0502020204030204" pitchFamily="34" charset="0"/>
              </a:rPr>
              <a:t>die sich noch dazu nicht um ihn kümmerte. Er hat mehrmals versucht mit der Betreuerin vor Ort über die Probleme und den Wechsel in eine andere Familie zu sprechen.</a:t>
            </a:r>
          </a:p>
          <a:p>
            <a:pPr marL="342900" indent="-342900">
              <a:lnSpc>
                <a:spcPct val="150000"/>
              </a:lnSpc>
              <a:spcAft>
                <a:spcPts val="0"/>
              </a:spcAft>
              <a:buAutoNum type="arabicPeriod"/>
            </a:pPr>
            <a:r>
              <a:rPr lang="de-DE" sz="1400" dirty="0">
                <a:latin typeface="Calibri" panose="020F0502020204030204" pitchFamily="34" charset="0"/>
                <a:ea typeface="Calibri" panose="020F0502020204030204" pitchFamily="34" charset="0"/>
              </a:rPr>
              <a:t>Das wurde aber immer abgetan, sagt seine Mutter Karin </a:t>
            </a:r>
            <a:r>
              <a:rPr lang="de-DE" sz="1400" dirty="0" err="1">
                <a:latin typeface="Calibri" panose="020F0502020204030204" pitchFamily="34" charset="0"/>
                <a:ea typeface="Calibri" panose="020F0502020204030204" pitchFamily="34" charset="0"/>
              </a:rPr>
              <a:t>Rab</a:t>
            </a:r>
            <a:r>
              <a:rPr lang="de-DE" sz="1400" dirty="0">
                <a:latin typeface="Calibri" panose="020F0502020204030204" pitchFamily="34" charset="0"/>
                <a:ea typeface="Calibri" panose="020F0502020204030204" pitchFamily="34" charset="0"/>
              </a:rPr>
              <a:t>, zu wenig Gastfamilien in Wien standen der Organisation zur Verfügung.</a:t>
            </a:r>
          </a:p>
          <a:p>
            <a:pPr marL="342900" indent="-342900">
              <a:lnSpc>
                <a:spcPct val="150000"/>
              </a:lnSpc>
              <a:spcAft>
                <a:spcPts val="0"/>
              </a:spcAft>
              <a:buAutoNum type="arabicPeriod"/>
            </a:pPr>
            <a:r>
              <a:rPr lang="de-DE" sz="1400" dirty="0">
                <a:latin typeface="Calibri" panose="020F0502020204030204" pitchFamily="34" charset="0"/>
                <a:ea typeface="Calibri" panose="020F0502020204030204" pitchFamily="34" charset="0"/>
              </a:rPr>
              <a:t>Ferdinand blieb also nichts anderes übrig, als seinen Aufenthalt nach acht Monaten  vorzeitig abzubrechen. Eigentlich waren es elf Monate.</a:t>
            </a:r>
          </a:p>
          <a:p>
            <a:pPr marL="342900" indent="-342900">
              <a:lnSpc>
                <a:spcPct val="150000"/>
              </a:lnSpc>
              <a:spcAft>
                <a:spcPts val="0"/>
              </a:spcAft>
              <a:buAutoNum type="arabicPeriod"/>
            </a:pPr>
            <a:r>
              <a:rPr lang="de-DE" sz="1400" dirty="0">
                <a:latin typeface="Calibri" panose="020F0502020204030204" pitchFamily="34" charset="0"/>
                <a:ea typeface="Calibri" panose="020F0502020204030204" pitchFamily="34" charset="0"/>
              </a:rPr>
              <a:t>Über ihre Austauschorganisation „Education First“ war ihre Betreuerin an die Seite gestellt worden, die immer erreichbar war und sie einmal im Monat in der Familie besuchte. Auch sie hat gemerkt, dass etwas nicht stimmt. Ich habe es aber erst einmal abgestritten und den Fehler bei mir gesucht, sagt Teresa.</a:t>
            </a:r>
          </a:p>
          <a:p>
            <a:pPr>
              <a:lnSpc>
                <a:spcPct val="150000"/>
              </a:lnSpc>
              <a:spcAft>
                <a:spcPts val="0"/>
              </a:spcAft>
            </a:pPr>
            <a:endParaRPr lang="de-DE" sz="1400" dirty="0">
              <a:latin typeface="Calibri" panose="020F0502020204030204" pitchFamily="34" charset="0"/>
              <a:ea typeface="Calibri" panose="020F0502020204030204" pitchFamily="34" charset="0"/>
            </a:endParaRPr>
          </a:p>
          <a:p>
            <a:pPr>
              <a:lnSpc>
                <a:spcPct val="150000"/>
              </a:lnSpc>
              <a:spcAft>
                <a:spcPts val="0"/>
              </a:spcAft>
            </a:pPr>
            <a:endParaRPr lang="de-DE"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6337836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 xmlns:a16="http://schemas.microsoft.com/office/drawing/2014/main" id="{94A0CC6C-6EDF-48BE-BBF2-45F831225B58}"/>
              </a:ext>
            </a:extLst>
          </p:cNvPr>
          <p:cNvSpPr/>
          <p:nvPr/>
        </p:nvSpPr>
        <p:spPr>
          <a:xfrm>
            <a:off x="501642" y="100147"/>
            <a:ext cx="11376414" cy="7429213"/>
          </a:xfrm>
          <a:prstGeom prst="rect">
            <a:avLst/>
          </a:prstGeom>
        </p:spPr>
        <p:txBody>
          <a:bodyPr wrap="square">
            <a:spAutoFit/>
          </a:bodyPr>
          <a:lstStyle/>
          <a:p>
            <a:pPr marL="342900" indent="-342900">
              <a:lnSpc>
                <a:spcPct val="150000"/>
              </a:lnSpc>
              <a:spcAft>
                <a:spcPts val="0"/>
              </a:spcAft>
              <a:buAutoNum type="arabicPeriod"/>
            </a:pPr>
            <a:r>
              <a:rPr lang="de-DE" sz="1200" dirty="0">
                <a:latin typeface="Calibri" panose="020F0502020204030204" pitchFamily="34" charset="0"/>
                <a:ea typeface="Calibri" panose="020F0502020204030204" pitchFamily="34" charset="0"/>
              </a:rPr>
              <a:t>Mit der neuen Familie verstand sich Teresa auf Anhieb gut, so dass sie die verbleibende Zeit in den USA unbeschwert genießen konnte. </a:t>
            </a:r>
          </a:p>
          <a:p>
            <a:pPr>
              <a:lnSpc>
                <a:spcPct val="150000"/>
              </a:lnSpc>
              <a:spcAft>
                <a:spcPts val="0"/>
              </a:spcAft>
            </a:pPr>
            <a:r>
              <a:rPr lang="de-DE" sz="1200" dirty="0">
                <a:latin typeface="Calibri" panose="020F0502020204030204" pitchFamily="34" charset="0"/>
                <a:ea typeface="Calibri" panose="020F0502020204030204" pitchFamily="34" charset="0"/>
              </a:rPr>
              <a:t>	</a:t>
            </a:r>
            <a:r>
              <a:rPr lang="de-DE" sz="1200" dirty="0">
                <a:latin typeface="Calibri" panose="020F0502020204030204" pitchFamily="34" charset="0"/>
                <a:ea typeface="Calibri" panose="020F0502020204030204" pitchFamily="34" charset="0"/>
                <a:sym typeface="Wingdings" panose="05000000000000000000" pitchFamily="2" charset="2"/>
              </a:rPr>
              <a:t> </a:t>
            </a:r>
            <a:r>
              <a:rPr lang="de-DE" sz="1200" b="1" dirty="0">
                <a:solidFill>
                  <a:srgbClr val="C00000"/>
                </a:solidFill>
                <a:latin typeface="Calibri" panose="020F0502020204030204" pitchFamily="34" charset="0"/>
                <a:ea typeface="Calibri" panose="020F0502020204030204" pitchFamily="34" charset="0"/>
                <a:sym typeface="Wingdings" panose="05000000000000000000" pitchFamily="2" charset="2"/>
              </a:rPr>
              <a:t>Bremen</a:t>
            </a:r>
          </a:p>
          <a:p>
            <a:pPr>
              <a:lnSpc>
                <a:spcPct val="150000"/>
              </a:lnSpc>
              <a:spcAft>
                <a:spcPts val="0"/>
              </a:spcAft>
            </a:pPr>
            <a:endParaRPr lang="de-DE" sz="1200" b="1" dirty="0">
              <a:solidFill>
                <a:srgbClr val="C00000"/>
              </a:solidFill>
              <a:latin typeface="Calibri" panose="020F0502020204030204" pitchFamily="34" charset="0"/>
              <a:ea typeface="Calibri" panose="020F0502020204030204" pitchFamily="34" charset="0"/>
            </a:endParaRPr>
          </a:p>
          <a:p>
            <a:pPr>
              <a:lnSpc>
                <a:spcPct val="150000"/>
              </a:lnSpc>
              <a:spcAft>
                <a:spcPts val="0"/>
              </a:spcAft>
            </a:pPr>
            <a:r>
              <a:rPr lang="de-DE" sz="1200" dirty="0">
                <a:latin typeface="Calibri" panose="020F0502020204030204" pitchFamily="34" charset="0"/>
                <a:ea typeface="Calibri" panose="020F0502020204030204" pitchFamily="34" charset="0"/>
              </a:rPr>
              <a:t>2.      Doch nicht immer ist auf die Organisation und den Betreuer Verlass. Das musste Ferdinand </a:t>
            </a:r>
            <a:r>
              <a:rPr lang="de-DE" sz="1200" dirty="0" err="1">
                <a:latin typeface="Calibri" panose="020F0502020204030204" pitchFamily="34" charset="0"/>
                <a:ea typeface="Calibri" panose="020F0502020204030204" pitchFamily="34" charset="0"/>
              </a:rPr>
              <a:t>Rab</a:t>
            </a:r>
            <a:r>
              <a:rPr lang="de-DE" sz="1200" dirty="0">
                <a:latin typeface="Calibri" panose="020F0502020204030204" pitchFamily="34" charset="0"/>
                <a:ea typeface="Calibri" panose="020F0502020204030204" pitchFamily="34" charset="0"/>
              </a:rPr>
              <a:t> aus </a:t>
            </a:r>
            <a:r>
              <a:rPr lang="de-DE" sz="1200" dirty="0" err="1">
                <a:latin typeface="Calibri" panose="020F0502020204030204" pitchFamily="34" charset="0"/>
                <a:ea typeface="Calibri" panose="020F0502020204030204" pitchFamily="34" charset="0"/>
              </a:rPr>
              <a:t>Arnstein</a:t>
            </a:r>
            <a:r>
              <a:rPr lang="de-DE" sz="1200" dirty="0">
                <a:latin typeface="Calibri" panose="020F0502020204030204" pitchFamily="34" charset="0"/>
                <a:ea typeface="Calibri" panose="020F0502020204030204" pitchFamily="34" charset="0"/>
              </a:rPr>
              <a:t> auf einem Schüleraustausch erleben.</a:t>
            </a:r>
          </a:p>
          <a:p>
            <a:pPr>
              <a:lnSpc>
                <a:spcPct val="150000"/>
              </a:lnSpc>
              <a:spcAft>
                <a:spcPts val="0"/>
              </a:spcAft>
            </a:pPr>
            <a:r>
              <a:rPr lang="de-DE" sz="1200" dirty="0">
                <a:latin typeface="Calibri" panose="020F0502020204030204" pitchFamily="34" charset="0"/>
                <a:ea typeface="Calibri" panose="020F0502020204030204" pitchFamily="34" charset="0"/>
                <a:sym typeface="Wingdings" panose="05000000000000000000" pitchFamily="2" charset="2"/>
              </a:rPr>
              <a:t>	 </a:t>
            </a:r>
            <a:r>
              <a:rPr lang="de-DE" sz="1200" b="1" dirty="0">
                <a:solidFill>
                  <a:srgbClr val="C00000"/>
                </a:solidFill>
                <a:latin typeface="Calibri" panose="020F0502020204030204" pitchFamily="34" charset="0"/>
                <a:ea typeface="Calibri" panose="020F0502020204030204" pitchFamily="34" charset="0"/>
                <a:sym typeface="Wingdings" panose="05000000000000000000" pitchFamily="2" charset="2"/>
              </a:rPr>
              <a:t>Sachsen</a:t>
            </a:r>
          </a:p>
          <a:p>
            <a:pPr>
              <a:lnSpc>
                <a:spcPct val="150000"/>
              </a:lnSpc>
              <a:spcAft>
                <a:spcPts val="0"/>
              </a:spcAft>
            </a:pPr>
            <a:endParaRPr lang="de-DE" sz="1200" b="1" dirty="0">
              <a:solidFill>
                <a:srgbClr val="C00000"/>
              </a:solidFill>
              <a:latin typeface="Calibri" panose="020F0502020204030204" pitchFamily="34" charset="0"/>
              <a:ea typeface="Calibri" panose="020F0502020204030204" pitchFamily="34" charset="0"/>
            </a:endParaRPr>
          </a:p>
          <a:p>
            <a:pPr>
              <a:lnSpc>
                <a:spcPct val="150000"/>
              </a:lnSpc>
              <a:spcAft>
                <a:spcPts val="0"/>
              </a:spcAft>
            </a:pPr>
            <a:r>
              <a:rPr lang="de-DE" sz="1200" dirty="0">
                <a:latin typeface="Calibri" panose="020F0502020204030204" pitchFamily="34" charset="0"/>
                <a:ea typeface="Calibri" panose="020F0502020204030204" pitchFamily="34" charset="0"/>
              </a:rPr>
              <a:t>3.      So musste er die erste Zeit  mit zwei weiteren Schülern  bei seiner Betreuerin verbringen.</a:t>
            </a:r>
          </a:p>
          <a:p>
            <a:pPr lvl="1">
              <a:lnSpc>
                <a:spcPct val="150000"/>
              </a:lnSpc>
            </a:pPr>
            <a:r>
              <a:rPr lang="de-DE" sz="1200" dirty="0">
                <a:latin typeface="Calibri" panose="020F0502020204030204" pitchFamily="34" charset="0"/>
                <a:ea typeface="Calibri" panose="020F0502020204030204" pitchFamily="34" charset="0"/>
                <a:sym typeface="Wingdings" panose="05000000000000000000" pitchFamily="2" charset="2"/>
              </a:rPr>
              <a:t>	  </a:t>
            </a:r>
            <a:r>
              <a:rPr lang="de-DE" sz="1200" b="1" dirty="0">
                <a:solidFill>
                  <a:srgbClr val="C00000"/>
                </a:solidFill>
                <a:latin typeface="Calibri" panose="020F0502020204030204" pitchFamily="34" charset="0"/>
                <a:ea typeface="Calibri" panose="020F0502020204030204" pitchFamily="34" charset="0"/>
                <a:sym typeface="Wingdings" panose="05000000000000000000" pitchFamily="2" charset="2"/>
              </a:rPr>
              <a:t>Schwaben</a:t>
            </a:r>
          </a:p>
          <a:p>
            <a:pPr lvl="1">
              <a:lnSpc>
                <a:spcPct val="150000"/>
              </a:lnSpc>
            </a:pPr>
            <a:endParaRPr lang="de-DE" sz="1200" b="1" dirty="0">
              <a:solidFill>
                <a:srgbClr val="C00000"/>
              </a:solidFill>
              <a:latin typeface="Calibri" panose="020F0502020204030204" pitchFamily="34" charset="0"/>
              <a:ea typeface="Calibri" panose="020F0502020204030204" pitchFamily="34" charset="0"/>
            </a:endParaRPr>
          </a:p>
          <a:p>
            <a:pPr>
              <a:lnSpc>
                <a:spcPct val="150000"/>
              </a:lnSpc>
              <a:spcAft>
                <a:spcPts val="0"/>
              </a:spcAft>
            </a:pPr>
            <a:r>
              <a:rPr lang="de-DE" sz="1200" dirty="0">
                <a:latin typeface="Calibri" panose="020F0502020204030204" pitchFamily="34" charset="0"/>
                <a:ea typeface="Calibri" panose="020F0502020204030204" pitchFamily="34" charset="0"/>
              </a:rPr>
              <a:t>4.     Obwohl Ferdinand bei der Organisation angegeben hatte, dass er an Allergien leidet, wurde ihm eine Familie mit zahlreichen Haustieren zugeteilt,</a:t>
            </a:r>
          </a:p>
          <a:p>
            <a:pPr>
              <a:lnSpc>
                <a:spcPct val="150000"/>
              </a:lnSpc>
              <a:spcAft>
                <a:spcPts val="0"/>
              </a:spcAft>
            </a:pPr>
            <a:r>
              <a:rPr lang="de-DE" sz="1200" dirty="0">
                <a:latin typeface="Calibri" panose="020F0502020204030204" pitchFamily="34" charset="0"/>
                <a:ea typeface="Calibri" panose="020F0502020204030204" pitchFamily="34" charset="0"/>
                <a:sym typeface="Wingdings" panose="05000000000000000000" pitchFamily="2" charset="2"/>
              </a:rPr>
              <a:t>	  </a:t>
            </a:r>
            <a:r>
              <a:rPr lang="de-DE" sz="1200" b="1" dirty="0">
                <a:solidFill>
                  <a:srgbClr val="C00000"/>
                </a:solidFill>
                <a:latin typeface="Calibri" panose="020F0502020204030204" pitchFamily="34" charset="0"/>
                <a:ea typeface="Calibri" panose="020F0502020204030204" pitchFamily="34" charset="0"/>
                <a:sym typeface="Wingdings" panose="05000000000000000000" pitchFamily="2" charset="2"/>
              </a:rPr>
              <a:t>Bayern</a:t>
            </a:r>
          </a:p>
          <a:p>
            <a:pPr>
              <a:lnSpc>
                <a:spcPct val="150000"/>
              </a:lnSpc>
              <a:spcAft>
                <a:spcPts val="0"/>
              </a:spcAft>
            </a:pPr>
            <a:endParaRPr lang="de-DE" sz="1200" b="1" dirty="0">
              <a:solidFill>
                <a:srgbClr val="C00000"/>
              </a:solidFill>
              <a:latin typeface="Calibri" panose="020F0502020204030204" pitchFamily="34" charset="0"/>
              <a:ea typeface="Calibri" panose="020F0502020204030204" pitchFamily="34" charset="0"/>
            </a:endParaRPr>
          </a:p>
          <a:p>
            <a:pPr>
              <a:lnSpc>
                <a:spcPct val="150000"/>
              </a:lnSpc>
              <a:spcAft>
                <a:spcPts val="0"/>
              </a:spcAft>
            </a:pPr>
            <a:r>
              <a:rPr lang="de-DE" sz="1200" dirty="0">
                <a:latin typeface="Calibri" panose="020F0502020204030204" pitchFamily="34" charset="0"/>
                <a:ea typeface="Calibri" panose="020F0502020204030204" pitchFamily="34" charset="0"/>
              </a:rPr>
              <a:t>5.     die sich noch dazu nicht um ihn kümmerte. Er hat mehrmals versucht mit der Betreuerin vor Ort über die Probleme und den Wechsel in eine andere Familie zu sprechen.</a:t>
            </a:r>
          </a:p>
          <a:p>
            <a:pPr>
              <a:lnSpc>
                <a:spcPct val="150000"/>
              </a:lnSpc>
              <a:spcAft>
                <a:spcPts val="0"/>
              </a:spcAft>
            </a:pPr>
            <a:r>
              <a:rPr lang="de-DE" sz="1200" dirty="0">
                <a:latin typeface="Calibri" panose="020F0502020204030204" pitchFamily="34" charset="0"/>
                <a:ea typeface="Calibri" panose="020F0502020204030204" pitchFamily="34" charset="0"/>
                <a:sym typeface="Wingdings" panose="05000000000000000000" pitchFamily="2" charset="2"/>
              </a:rPr>
              <a:t>	  </a:t>
            </a:r>
            <a:r>
              <a:rPr lang="de-DE" sz="1200" b="1" dirty="0">
                <a:solidFill>
                  <a:srgbClr val="C00000"/>
                </a:solidFill>
                <a:latin typeface="Calibri" panose="020F0502020204030204" pitchFamily="34" charset="0"/>
                <a:ea typeface="Calibri" panose="020F0502020204030204" pitchFamily="34" charset="0"/>
                <a:sym typeface="Wingdings" panose="05000000000000000000" pitchFamily="2" charset="2"/>
              </a:rPr>
              <a:t>Köln</a:t>
            </a:r>
          </a:p>
          <a:p>
            <a:pPr>
              <a:lnSpc>
                <a:spcPct val="150000"/>
              </a:lnSpc>
              <a:spcAft>
                <a:spcPts val="0"/>
              </a:spcAft>
            </a:pPr>
            <a:endParaRPr lang="de-DE" sz="1200" b="1" dirty="0">
              <a:solidFill>
                <a:srgbClr val="C00000"/>
              </a:solidFill>
              <a:latin typeface="Calibri" panose="020F0502020204030204" pitchFamily="34" charset="0"/>
              <a:ea typeface="Calibri" panose="020F0502020204030204" pitchFamily="34" charset="0"/>
            </a:endParaRPr>
          </a:p>
          <a:p>
            <a:pPr>
              <a:lnSpc>
                <a:spcPct val="150000"/>
              </a:lnSpc>
              <a:spcAft>
                <a:spcPts val="0"/>
              </a:spcAft>
            </a:pPr>
            <a:r>
              <a:rPr lang="de-DE" sz="1200" dirty="0">
                <a:latin typeface="Calibri" panose="020F0502020204030204" pitchFamily="34" charset="0"/>
                <a:ea typeface="Calibri" panose="020F0502020204030204" pitchFamily="34" charset="0"/>
              </a:rPr>
              <a:t>6.     Das wurde aber immer abgetan, sagt seine Mutter Karin </a:t>
            </a:r>
            <a:r>
              <a:rPr lang="de-DE" sz="1200" dirty="0" err="1">
                <a:latin typeface="Calibri" panose="020F0502020204030204" pitchFamily="34" charset="0"/>
                <a:ea typeface="Calibri" panose="020F0502020204030204" pitchFamily="34" charset="0"/>
              </a:rPr>
              <a:t>Rab</a:t>
            </a:r>
            <a:r>
              <a:rPr lang="de-DE" sz="1200" dirty="0">
                <a:latin typeface="Calibri" panose="020F0502020204030204" pitchFamily="34" charset="0"/>
                <a:ea typeface="Calibri" panose="020F0502020204030204" pitchFamily="34" charset="0"/>
              </a:rPr>
              <a:t>, zu wenig Gastfamilien in Wien standen der Organisation zur Verfügung.</a:t>
            </a:r>
          </a:p>
          <a:p>
            <a:pPr>
              <a:lnSpc>
                <a:spcPct val="150000"/>
              </a:lnSpc>
              <a:spcAft>
                <a:spcPts val="0"/>
              </a:spcAft>
            </a:pPr>
            <a:r>
              <a:rPr lang="de-DE" sz="1200" dirty="0">
                <a:latin typeface="Calibri" panose="020F0502020204030204" pitchFamily="34" charset="0"/>
                <a:ea typeface="Calibri" panose="020F0502020204030204" pitchFamily="34" charset="0"/>
              </a:rPr>
              <a:t>	</a:t>
            </a:r>
            <a:r>
              <a:rPr lang="de-DE" sz="1200" dirty="0">
                <a:latin typeface="Calibri" panose="020F0502020204030204" pitchFamily="34" charset="0"/>
                <a:ea typeface="Calibri" panose="020F0502020204030204" pitchFamily="34" charset="0"/>
                <a:sym typeface="Wingdings" panose="05000000000000000000" pitchFamily="2" charset="2"/>
              </a:rPr>
              <a:t> </a:t>
            </a:r>
            <a:r>
              <a:rPr lang="de-DE" sz="1200" b="1" dirty="0">
                <a:solidFill>
                  <a:srgbClr val="C00000"/>
                </a:solidFill>
                <a:latin typeface="Calibri" panose="020F0502020204030204" pitchFamily="34" charset="0"/>
                <a:ea typeface="Calibri" panose="020F0502020204030204" pitchFamily="34" charset="0"/>
                <a:sym typeface="Wingdings" panose="05000000000000000000" pitchFamily="2" charset="2"/>
              </a:rPr>
              <a:t>Tirol</a:t>
            </a:r>
            <a:endParaRPr lang="de-DE" sz="1200" b="1" dirty="0">
              <a:solidFill>
                <a:srgbClr val="C00000"/>
              </a:solidFill>
              <a:latin typeface="Calibri" panose="020F0502020204030204" pitchFamily="34" charset="0"/>
              <a:ea typeface="Calibri" panose="020F0502020204030204" pitchFamily="34" charset="0"/>
            </a:endParaRPr>
          </a:p>
          <a:p>
            <a:pPr>
              <a:lnSpc>
                <a:spcPct val="150000"/>
              </a:lnSpc>
              <a:spcAft>
                <a:spcPts val="0"/>
              </a:spcAft>
            </a:pPr>
            <a:endParaRPr lang="de-DE" sz="1200" b="1" dirty="0">
              <a:solidFill>
                <a:srgbClr val="C00000"/>
              </a:solidFill>
              <a:latin typeface="Calibri" panose="020F0502020204030204" pitchFamily="34" charset="0"/>
              <a:ea typeface="Calibri" panose="020F0502020204030204" pitchFamily="34" charset="0"/>
            </a:endParaRPr>
          </a:p>
          <a:p>
            <a:pPr>
              <a:lnSpc>
                <a:spcPct val="150000"/>
              </a:lnSpc>
              <a:spcAft>
                <a:spcPts val="0"/>
              </a:spcAft>
            </a:pPr>
            <a:r>
              <a:rPr lang="de-DE" sz="1200" dirty="0">
                <a:latin typeface="Calibri" panose="020F0502020204030204" pitchFamily="34" charset="0"/>
                <a:ea typeface="Calibri" panose="020F0502020204030204" pitchFamily="34" charset="0"/>
              </a:rPr>
              <a:t>7.     Ferdinand blieb also nichts anderes übrig, als seinen Aufenthalt nach acht Monaten  vorzeitig abzubrechen. Eigentlich waren es elf Monate.</a:t>
            </a:r>
          </a:p>
          <a:p>
            <a:pPr>
              <a:lnSpc>
                <a:spcPct val="150000"/>
              </a:lnSpc>
              <a:spcAft>
                <a:spcPts val="0"/>
              </a:spcAft>
            </a:pPr>
            <a:r>
              <a:rPr lang="de-DE" sz="1200" dirty="0">
                <a:latin typeface="Calibri" panose="020F0502020204030204" pitchFamily="34" charset="0"/>
                <a:ea typeface="Calibri" panose="020F0502020204030204" pitchFamily="34" charset="0"/>
                <a:sym typeface="Wingdings" panose="05000000000000000000" pitchFamily="2" charset="2"/>
              </a:rPr>
              <a:t>	 </a:t>
            </a:r>
            <a:r>
              <a:rPr lang="de-DE" sz="1200" b="1" dirty="0">
                <a:solidFill>
                  <a:srgbClr val="C00000"/>
                </a:solidFill>
                <a:latin typeface="Calibri" panose="020F0502020204030204" pitchFamily="34" charset="0"/>
                <a:ea typeface="Calibri" panose="020F0502020204030204" pitchFamily="34" charset="0"/>
                <a:sym typeface="Wingdings" panose="05000000000000000000" pitchFamily="2" charset="2"/>
              </a:rPr>
              <a:t>Schweiz</a:t>
            </a:r>
          </a:p>
          <a:p>
            <a:pPr>
              <a:lnSpc>
                <a:spcPct val="150000"/>
              </a:lnSpc>
              <a:spcAft>
                <a:spcPts val="0"/>
              </a:spcAft>
            </a:pPr>
            <a:endParaRPr lang="de-DE" sz="1200" b="1" dirty="0">
              <a:solidFill>
                <a:srgbClr val="C00000"/>
              </a:solidFill>
              <a:latin typeface="Calibri" panose="020F0502020204030204" pitchFamily="34" charset="0"/>
              <a:ea typeface="Calibri" panose="020F0502020204030204" pitchFamily="34" charset="0"/>
            </a:endParaRPr>
          </a:p>
          <a:p>
            <a:pPr marL="228600" indent="-228600">
              <a:lnSpc>
                <a:spcPct val="150000"/>
              </a:lnSpc>
              <a:spcAft>
                <a:spcPts val="0"/>
              </a:spcAft>
              <a:buAutoNum type="arabicPeriod" startAt="8"/>
            </a:pPr>
            <a:r>
              <a:rPr lang="de-DE" sz="1200" dirty="0">
                <a:latin typeface="Calibri" panose="020F0502020204030204" pitchFamily="34" charset="0"/>
                <a:ea typeface="Calibri" panose="020F0502020204030204" pitchFamily="34" charset="0"/>
              </a:rPr>
              <a:t>  Über ihre Austauschorganisation „Education First“ war ihre Betreuerin an die Seite gestellt worden, die immer erreichbar war und sie einmal im Monat in der Familie besuchte.</a:t>
            </a:r>
          </a:p>
          <a:p>
            <a:pPr>
              <a:lnSpc>
                <a:spcPct val="150000"/>
              </a:lnSpc>
              <a:spcAft>
                <a:spcPts val="0"/>
              </a:spcAft>
            </a:pPr>
            <a:r>
              <a:rPr lang="de-DE" sz="1200" dirty="0">
                <a:latin typeface="Calibri" panose="020F0502020204030204" pitchFamily="34" charset="0"/>
                <a:ea typeface="Calibri" panose="020F0502020204030204" pitchFamily="34" charset="0"/>
              </a:rPr>
              <a:t>          Auch sie hat gemerkt, dass etwas nicht stimmt. Ich habe es aber erst einmal abgestritten und den Fehler bei mir gesucht, sagt Teresa.</a:t>
            </a:r>
          </a:p>
          <a:p>
            <a:pPr>
              <a:lnSpc>
                <a:spcPct val="150000"/>
              </a:lnSpc>
              <a:spcAft>
                <a:spcPts val="0"/>
              </a:spcAft>
            </a:pPr>
            <a:r>
              <a:rPr lang="de-DE" sz="1200" dirty="0">
                <a:latin typeface="Calibri" panose="020F0502020204030204" pitchFamily="34" charset="0"/>
                <a:ea typeface="Calibri" panose="020F0502020204030204" pitchFamily="34" charset="0"/>
                <a:sym typeface="Wingdings" panose="05000000000000000000" pitchFamily="2" charset="2"/>
              </a:rPr>
              <a:t>	 </a:t>
            </a:r>
            <a:r>
              <a:rPr lang="de-DE" sz="1200" b="1" dirty="0">
                <a:solidFill>
                  <a:srgbClr val="C00000"/>
                </a:solidFill>
                <a:latin typeface="Calibri" panose="020F0502020204030204" pitchFamily="34" charset="0"/>
                <a:ea typeface="Calibri" panose="020F0502020204030204" pitchFamily="34" charset="0"/>
                <a:sym typeface="Wingdings" panose="05000000000000000000" pitchFamily="2" charset="2"/>
              </a:rPr>
              <a:t>Franken</a:t>
            </a:r>
            <a:endParaRPr lang="de-DE" sz="1200" b="1" dirty="0">
              <a:solidFill>
                <a:srgbClr val="C00000"/>
              </a:solidFill>
              <a:latin typeface="Calibri" panose="020F0502020204030204" pitchFamily="34" charset="0"/>
              <a:ea typeface="Calibri" panose="020F0502020204030204" pitchFamily="34" charset="0"/>
            </a:endParaRPr>
          </a:p>
          <a:p>
            <a:pPr>
              <a:lnSpc>
                <a:spcPct val="150000"/>
              </a:lnSpc>
              <a:spcAft>
                <a:spcPts val="0"/>
              </a:spcAft>
            </a:pPr>
            <a:endParaRPr lang="de-DE" sz="1400" dirty="0">
              <a:latin typeface="Calibri" panose="020F0502020204030204" pitchFamily="34" charset="0"/>
              <a:ea typeface="Calibri" panose="020F0502020204030204" pitchFamily="34" charset="0"/>
            </a:endParaRPr>
          </a:p>
          <a:p>
            <a:pPr>
              <a:lnSpc>
                <a:spcPct val="150000"/>
              </a:lnSpc>
              <a:spcAft>
                <a:spcPts val="0"/>
              </a:spcAft>
            </a:pPr>
            <a:endParaRPr lang="de-DE"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0051659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88DF6F25-8214-4C2A-978B-CABE698EC698}"/>
              </a:ext>
            </a:extLst>
          </p:cNvPr>
          <p:cNvSpPr txBox="1"/>
          <p:nvPr/>
        </p:nvSpPr>
        <p:spPr>
          <a:xfrm>
            <a:off x="731520" y="493776"/>
            <a:ext cx="9483237" cy="5262979"/>
          </a:xfrm>
          <a:prstGeom prst="rect">
            <a:avLst/>
          </a:prstGeom>
          <a:noFill/>
        </p:spPr>
        <p:txBody>
          <a:bodyPr wrap="none" rtlCol="0">
            <a:spAutoFit/>
          </a:bodyPr>
          <a:lstStyle/>
          <a:p>
            <a:r>
              <a:rPr lang="de-DE" b="1" cap="small" dirty="0"/>
              <a:t>Die zeitliche Gliederung des Deutschen</a:t>
            </a:r>
          </a:p>
          <a:p>
            <a:endParaRPr lang="de-DE" dirty="0"/>
          </a:p>
          <a:p>
            <a:r>
              <a:rPr lang="de-DE" dirty="0"/>
              <a:t> </a:t>
            </a:r>
            <a:r>
              <a:rPr lang="de-DE" sz="1600" b="1" dirty="0"/>
              <a:t>a) </a:t>
            </a:r>
            <a:r>
              <a:rPr lang="de-DE" sz="1600" b="1" u="sng" dirty="0"/>
              <a:t>nach sprachlichen Aspekten</a:t>
            </a:r>
          </a:p>
          <a:p>
            <a:endParaRPr lang="de-DE" sz="1600" u="sng" dirty="0"/>
          </a:p>
          <a:p>
            <a:r>
              <a:rPr lang="de-DE" sz="1600" dirty="0"/>
              <a:t>      d. h. vor allem in Bezug auf lautliche Erscheinungen, aber auch Veränderungen </a:t>
            </a:r>
          </a:p>
          <a:p>
            <a:r>
              <a:rPr lang="de-DE" sz="1600" dirty="0"/>
              <a:t>      in der Syntax, Flexion, Wortbildung und Wortbedeutung</a:t>
            </a:r>
          </a:p>
          <a:p>
            <a:endParaRPr lang="de-DE" sz="1600" dirty="0"/>
          </a:p>
          <a:p>
            <a:endParaRPr lang="de-DE" sz="1600" dirty="0"/>
          </a:p>
          <a:p>
            <a:r>
              <a:rPr lang="de-DE" sz="1600" dirty="0" err="1"/>
              <a:t>Althochdt</a:t>
            </a:r>
            <a:r>
              <a:rPr lang="de-DE" sz="1600" dirty="0"/>
              <a:t>.		(500) 700 – </a:t>
            </a:r>
            <a:r>
              <a:rPr lang="cs-CZ" sz="1000" dirty="0" smtClean="0"/>
              <a:t>ca.</a:t>
            </a:r>
            <a:r>
              <a:rPr lang="cs-CZ" sz="1600" dirty="0" smtClean="0"/>
              <a:t> 1000     </a:t>
            </a:r>
            <a:r>
              <a:rPr lang="de-DE" sz="1400" dirty="0" smtClean="0"/>
              <a:t>Abschwächung </a:t>
            </a:r>
            <a:r>
              <a:rPr lang="de-DE" sz="1400" dirty="0"/>
              <a:t>der Nebensilbenvokale hat sich durchgesetzt</a:t>
            </a:r>
          </a:p>
          <a:p>
            <a:endParaRPr lang="de-DE" sz="1600" dirty="0"/>
          </a:p>
          <a:p>
            <a:r>
              <a:rPr lang="de-DE" sz="1600" dirty="0" err="1"/>
              <a:t>Mittelhochdt</a:t>
            </a:r>
            <a:r>
              <a:rPr lang="de-DE" sz="1600" dirty="0"/>
              <a:t>.	1050 – 1350 </a:t>
            </a:r>
          </a:p>
          <a:p>
            <a:endParaRPr lang="de-DE" sz="1600" dirty="0"/>
          </a:p>
          <a:p>
            <a:r>
              <a:rPr lang="de-DE" sz="1600" dirty="0" err="1"/>
              <a:t>Frühneuhochdt</a:t>
            </a:r>
            <a:r>
              <a:rPr lang="de-DE" sz="1600" dirty="0"/>
              <a:t>.	1350 – 1650	</a:t>
            </a:r>
            <a:r>
              <a:rPr lang="de-DE" sz="1400" dirty="0"/>
              <a:t>Die </a:t>
            </a:r>
            <a:r>
              <a:rPr lang="de-DE" sz="1400" dirty="0" err="1"/>
              <a:t>frnhd</a:t>
            </a:r>
            <a:r>
              <a:rPr lang="de-DE" sz="1400" dirty="0"/>
              <a:t>. Diphthongierung (</a:t>
            </a:r>
            <a:r>
              <a:rPr lang="de-DE" sz="1400" i="1" dirty="0" err="1"/>
              <a:t>mîn</a:t>
            </a:r>
            <a:r>
              <a:rPr lang="de-DE" sz="1400" dirty="0"/>
              <a:t> – </a:t>
            </a:r>
            <a:r>
              <a:rPr lang="de-DE" sz="1400" i="1" dirty="0"/>
              <a:t>mein</a:t>
            </a:r>
            <a:r>
              <a:rPr lang="de-DE" sz="1400" dirty="0"/>
              <a:t>) zeigt sich 1348 in der Prager Kanzlei</a:t>
            </a:r>
          </a:p>
          <a:p>
            <a:endParaRPr lang="de-DE" sz="1400" dirty="0"/>
          </a:p>
          <a:p>
            <a:r>
              <a:rPr lang="de-DE" sz="1600" dirty="0" err="1"/>
              <a:t>Neuhochdt</a:t>
            </a:r>
            <a:r>
              <a:rPr lang="de-DE" sz="1600" dirty="0"/>
              <a:t>.	1650 – heute 	</a:t>
            </a:r>
            <a:r>
              <a:rPr lang="de-DE" sz="1400" dirty="0"/>
              <a:t>Ab 1700: Vereinheitlichung der Schriftdialekte</a:t>
            </a:r>
          </a:p>
          <a:p>
            <a:endParaRPr lang="de-DE" sz="1400" dirty="0"/>
          </a:p>
          <a:p>
            <a:endParaRPr lang="de-DE" sz="1400" dirty="0"/>
          </a:p>
          <a:p>
            <a:r>
              <a:rPr lang="de-DE" sz="1600" b="1" cap="small" dirty="0"/>
              <a:t>Beachte:</a:t>
            </a:r>
          </a:p>
          <a:p>
            <a:r>
              <a:rPr lang="de-DE" sz="1600" dirty="0"/>
              <a:t>Die gesamte Periodisierung ist eine abstrakte Abbildung sprachlicher Veränderungen.</a:t>
            </a:r>
          </a:p>
          <a:p>
            <a:r>
              <a:rPr lang="de-DE" sz="1600" dirty="0"/>
              <a:t>Letztlich handelt es sich um Einschnitte, die nicht fest sind: Die zeitlichen Übergänge können je nach </a:t>
            </a:r>
          </a:p>
          <a:p>
            <a:r>
              <a:rPr lang="de-DE" sz="1600" dirty="0"/>
              <a:t>Sprachwandelerscheinung unterschiedlich sein.</a:t>
            </a:r>
          </a:p>
        </p:txBody>
      </p:sp>
    </p:spTree>
    <p:extLst>
      <p:ext uri="{BB962C8B-B14F-4D97-AF65-F5344CB8AC3E}">
        <p14:creationId xmlns:p14="http://schemas.microsoft.com/office/powerpoint/2010/main" val="3011138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2" end="1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7" end="1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8" end="1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19" end="1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20" end="2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 xmlns:a16="http://schemas.microsoft.com/office/drawing/2014/main" id="{E18A9CA2-D6E3-4A91-A145-A5FD94697493}"/>
              </a:ext>
            </a:extLst>
          </p:cNvPr>
          <p:cNvSpPr/>
          <p:nvPr/>
        </p:nvSpPr>
        <p:spPr>
          <a:xfrm>
            <a:off x="1036320" y="2575483"/>
            <a:ext cx="7056120" cy="3293209"/>
          </a:xfrm>
          <a:prstGeom prst="rect">
            <a:avLst/>
          </a:prstGeom>
        </p:spPr>
        <p:txBody>
          <a:bodyPr wrap="square">
            <a:spAutoFit/>
          </a:bodyPr>
          <a:lstStyle/>
          <a:p>
            <a:r>
              <a:rPr lang="de-DE" sz="1600" b="1" dirty="0"/>
              <a:t>b) nach historischen Aspekten</a:t>
            </a:r>
          </a:p>
          <a:p>
            <a:endParaRPr lang="de-DE" sz="1600" b="1" dirty="0"/>
          </a:p>
          <a:p>
            <a:r>
              <a:rPr lang="de-DE" sz="1600" dirty="0"/>
              <a:t>Deutsch des Mittelalters</a:t>
            </a:r>
          </a:p>
          <a:p>
            <a:r>
              <a:rPr lang="de-DE" sz="1600" dirty="0"/>
              <a:t>	des Frühmittelalters 	</a:t>
            </a:r>
            <a:r>
              <a:rPr lang="de-DE" sz="1400" dirty="0"/>
              <a:t>5./6. Jh. – 1050 </a:t>
            </a:r>
          </a:p>
          <a:p>
            <a:r>
              <a:rPr lang="de-DE" sz="1600" dirty="0"/>
              <a:t>	des Hochmittelalters 	</a:t>
            </a:r>
            <a:r>
              <a:rPr lang="de-DE" sz="1400" dirty="0"/>
              <a:t>1050 – 1250 </a:t>
            </a:r>
          </a:p>
          <a:p>
            <a:r>
              <a:rPr lang="de-DE" sz="1600" dirty="0"/>
              <a:t>	des Spätmittelalters 	</a:t>
            </a:r>
            <a:r>
              <a:rPr lang="de-DE" sz="1400" dirty="0"/>
              <a:t>1250 – 1450 	Buchdruck</a:t>
            </a:r>
          </a:p>
          <a:p>
            <a:endParaRPr lang="de-DE" sz="1600" dirty="0"/>
          </a:p>
          <a:p>
            <a:r>
              <a:rPr lang="de-DE" sz="1600" dirty="0"/>
              <a:t>Deutsch der Neuzeit</a:t>
            </a:r>
          </a:p>
          <a:p>
            <a:r>
              <a:rPr lang="de-DE" sz="1600" dirty="0"/>
              <a:t>	der frühen Neuzeit	</a:t>
            </a:r>
            <a:r>
              <a:rPr lang="de-DE" sz="1400" dirty="0"/>
              <a:t>1450 – 1650</a:t>
            </a:r>
          </a:p>
          <a:p>
            <a:r>
              <a:rPr lang="de-DE" sz="1600" dirty="0"/>
              <a:t>	der mittleren Neuzeit	</a:t>
            </a:r>
            <a:r>
              <a:rPr lang="de-DE" sz="1400" dirty="0"/>
              <a:t>1650 – 1800</a:t>
            </a:r>
          </a:p>
          <a:p>
            <a:r>
              <a:rPr lang="de-DE" sz="1600" dirty="0"/>
              <a:t>	der jüngeren Neuzeit	</a:t>
            </a:r>
            <a:r>
              <a:rPr lang="de-DE" sz="1400" dirty="0"/>
              <a:t>1800 – 1950</a:t>
            </a:r>
          </a:p>
          <a:p>
            <a:r>
              <a:rPr lang="de-DE" sz="1600" dirty="0"/>
              <a:t>	der jüngsten Neuzeit 	</a:t>
            </a:r>
            <a:r>
              <a:rPr lang="de-DE" sz="1400" dirty="0"/>
              <a:t>ab 1950	</a:t>
            </a:r>
            <a:r>
              <a:rPr lang="de-DE" sz="1600" dirty="0"/>
              <a:t>	</a:t>
            </a:r>
            <a:r>
              <a:rPr lang="de-DE" sz="1400" dirty="0"/>
              <a:t>Deutsch der Gegenwart</a:t>
            </a:r>
          </a:p>
          <a:p>
            <a:endParaRPr lang="de-DE" sz="1600" b="1" dirty="0"/>
          </a:p>
        </p:txBody>
      </p:sp>
      <p:sp>
        <p:nvSpPr>
          <p:cNvPr id="3" name="Textfeld 2">
            <a:extLst>
              <a:ext uri="{FF2B5EF4-FFF2-40B4-BE49-F238E27FC236}">
                <a16:creationId xmlns="" xmlns:a16="http://schemas.microsoft.com/office/drawing/2014/main" id="{FCD706E1-C477-4E6B-BFD3-B16C1D18D854}"/>
              </a:ext>
            </a:extLst>
          </p:cNvPr>
          <p:cNvSpPr txBox="1"/>
          <p:nvPr/>
        </p:nvSpPr>
        <p:spPr>
          <a:xfrm>
            <a:off x="1207008" y="667512"/>
            <a:ext cx="9052560" cy="1569660"/>
          </a:xfrm>
          <a:prstGeom prst="rect">
            <a:avLst/>
          </a:prstGeom>
          <a:noFill/>
        </p:spPr>
        <p:txBody>
          <a:bodyPr wrap="square" rtlCol="0">
            <a:spAutoFit/>
          </a:bodyPr>
          <a:lstStyle/>
          <a:p>
            <a:r>
              <a:rPr lang="de-DE" sz="1600" b="1" cap="small" dirty="0"/>
              <a:t>FRAGE:</a:t>
            </a:r>
          </a:p>
          <a:p>
            <a:r>
              <a:rPr lang="de-DE" sz="1600" dirty="0"/>
              <a:t>Wann wird der Beginn einer Periode angesetzt: </a:t>
            </a:r>
          </a:p>
          <a:p>
            <a:r>
              <a:rPr lang="de-DE" sz="1600" dirty="0"/>
              <a:t>Wenn eine Änderung neu auftritt oder wenn sie sich durchgesetzt hat?</a:t>
            </a:r>
          </a:p>
          <a:p>
            <a:r>
              <a:rPr lang="de-DE" sz="1600" dirty="0"/>
              <a:t>Welche Kriterien werden als entscheidend angesehen: </a:t>
            </a:r>
          </a:p>
          <a:p>
            <a:r>
              <a:rPr lang="de-DE" sz="1600" dirty="0"/>
              <a:t>Lautwandelerscheinungen, Vereinheitlichungen, sprachökonomische Entwicklungen oder historische Ereignisse? </a:t>
            </a:r>
          </a:p>
        </p:txBody>
      </p:sp>
    </p:spTree>
    <p:extLst>
      <p:ext uri="{BB962C8B-B14F-4D97-AF65-F5344CB8AC3E}">
        <p14:creationId xmlns:p14="http://schemas.microsoft.com/office/powerpoint/2010/main" val="2062936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 xmlns:a16="http://schemas.microsoft.com/office/drawing/2014/main" id="{D93E646D-A119-41EA-A9A3-29A1204855E9}"/>
              </a:ext>
            </a:extLst>
          </p:cNvPr>
          <p:cNvSpPr/>
          <p:nvPr/>
        </p:nvSpPr>
        <p:spPr>
          <a:xfrm>
            <a:off x="2011680" y="1293870"/>
            <a:ext cx="3742945" cy="5391388"/>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200" b="1" dirty="0">
                <a:solidFill>
                  <a:srgbClr val="C00000"/>
                </a:solidFill>
              </a:rPr>
              <a:t>Deutsch des Mittelalters (ca. 500 – ca. 1500)</a:t>
            </a:r>
          </a:p>
          <a:p>
            <a:endParaRPr lang="de-DE" sz="1200" b="1" dirty="0">
              <a:solidFill>
                <a:schemeClr val="tx1"/>
              </a:solidFill>
            </a:endParaRPr>
          </a:p>
          <a:p>
            <a:pPr algn="ctr"/>
            <a:r>
              <a:rPr lang="de-DE" sz="1200" b="1" dirty="0">
                <a:solidFill>
                  <a:schemeClr val="tx1"/>
                </a:solidFill>
              </a:rPr>
              <a:t>Deutsch des Frühmittelalters</a:t>
            </a:r>
          </a:p>
          <a:p>
            <a:pPr algn="ctr"/>
            <a:r>
              <a:rPr lang="de-DE" sz="1200" b="1" dirty="0">
                <a:solidFill>
                  <a:schemeClr val="tx1"/>
                </a:solidFill>
              </a:rPr>
              <a:t>(ca. 500 – ca. 1050)</a:t>
            </a:r>
          </a:p>
          <a:p>
            <a:pPr algn="ctr"/>
            <a:endParaRPr lang="de-DE" sz="1200" b="1" dirty="0">
              <a:solidFill>
                <a:schemeClr val="tx1"/>
              </a:solidFill>
            </a:endParaRPr>
          </a:p>
          <a:p>
            <a:pPr algn="ctr"/>
            <a:r>
              <a:rPr lang="de-DE" sz="1200" b="1" dirty="0">
                <a:solidFill>
                  <a:schemeClr val="tx1"/>
                </a:solidFill>
              </a:rPr>
              <a:t>Deutsch des Hochmittelalters</a:t>
            </a:r>
          </a:p>
          <a:p>
            <a:pPr algn="ctr"/>
            <a:r>
              <a:rPr lang="de-DE" sz="1200" b="1" dirty="0">
                <a:solidFill>
                  <a:schemeClr val="tx1"/>
                </a:solidFill>
              </a:rPr>
              <a:t>(ca. ca. 1050 – ca. 1250)</a:t>
            </a:r>
          </a:p>
          <a:p>
            <a:pPr algn="ctr"/>
            <a:endParaRPr lang="de-DE" sz="1200" b="1" dirty="0">
              <a:solidFill>
                <a:schemeClr val="tx1"/>
              </a:solidFill>
            </a:endParaRPr>
          </a:p>
          <a:p>
            <a:pPr algn="ctr"/>
            <a:r>
              <a:rPr lang="de-DE" sz="1200" b="1" dirty="0">
                <a:solidFill>
                  <a:schemeClr val="tx1"/>
                </a:solidFill>
              </a:rPr>
              <a:t>Deutsch des Spätmittelalters</a:t>
            </a:r>
          </a:p>
          <a:p>
            <a:pPr algn="ctr"/>
            <a:r>
              <a:rPr lang="de-DE" sz="1200" b="1" dirty="0">
                <a:solidFill>
                  <a:schemeClr val="tx1"/>
                </a:solidFill>
              </a:rPr>
              <a:t>(ca. 1250 – ca. 1500)</a:t>
            </a:r>
          </a:p>
          <a:p>
            <a:endParaRPr lang="de-DE" sz="1200" b="1" dirty="0">
              <a:solidFill>
                <a:schemeClr val="tx1"/>
              </a:solidFill>
            </a:endParaRPr>
          </a:p>
          <a:p>
            <a:endParaRPr lang="de-DE" sz="1200" b="1" dirty="0">
              <a:solidFill>
                <a:schemeClr val="tx1"/>
              </a:solidFill>
            </a:endParaRPr>
          </a:p>
          <a:p>
            <a:endParaRPr lang="de-DE" sz="1200" b="1" dirty="0">
              <a:solidFill>
                <a:schemeClr val="tx1"/>
              </a:solidFill>
            </a:endParaRPr>
          </a:p>
          <a:p>
            <a:r>
              <a:rPr lang="de-DE" sz="1200" b="1" dirty="0">
                <a:solidFill>
                  <a:srgbClr val="C00000"/>
                </a:solidFill>
              </a:rPr>
              <a:t>Deutsch der Neuzeit (ca. 1500 – Gegenwart)</a:t>
            </a:r>
          </a:p>
          <a:p>
            <a:endParaRPr lang="de-DE" sz="1200" b="1" dirty="0">
              <a:solidFill>
                <a:schemeClr val="tx1"/>
              </a:solidFill>
            </a:endParaRPr>
          </a:p>
          <a:p>
            <a:pPr algn="ctr"/>
            <a:r>
              <a:rPr lang="de-DE" sz="1200" b="1" dirty="0">
                <a:solidFill>
                  <a:schemeClr val="tx1"/>
                </a:solidFill>
              </a:rPr>
              <a:t>Deutsch der frühen Neuzeit</a:t>
            </a:r>
          </a:p>
          <a:p>
            <a:pPr algn="ctr"/>
            <a:r>
              <a:rPr lang="de-DE" sz="1200" b="1" dirty="0">
                <a:solidFill>
                  <a:schemeClr val="tx1"/>
                </a:solidFill>
              </a:rPr>
              <a:t>(ca. 1500 – 1650)</a:t>
            </a:r>
          </a:p>
          <a:p>
            <a:pPr algn="ctr"/>
            <a:endParaRPr lang="de-DE" sz="1200" b="1" dirty="0">
              <a:solidFill>
                <a:schemeClr val="tx1"/>
              </a:solidFill>
            </a:endParaRPr>
          </a:p>
          <a:p>
            <a:pPr algn="ctr"/>
            <a:r>
              <a:rPr lang="de-DE" sz="1200" b="1" dirty="0">
                <a:solidFill>
                  <a:schemeClr val="tx1"/>
                </a:solidFill>
              </a:rPr>
              <a:t>Deutsch der mittleren Neuzeit</a:t>
            </a:r>
          </a:p>
          <a:p>
            <a:pPr algn="ctr"/>
            <a:r>
              <a:rPr lang="de-DE" sz="1200" b="1" dirty="0">
                <a:solidFill>
                  <a:schemeClr val="tx1"/>
                </a:solidFill>
              </a:rPr>
              <a:t>(ca. 1650 – 1800)</a:t>
            </a:r>
          </a:p>
          <a:p>
            <a:pPr algn="ctr"/>
            <a:endParaRPr lang="de-DE" sz="1200" b="1" dirty="0">
              <a:solidFill>
                <a:schemeClr val="tx1"/>
              </a:solidFill>
            </a:endParaRPr>
          </a:p>
          <a:p>
            <a:pPr algn="ctr"/>
            <a:r>
              <a:rPr lang="de-DE" sz="1200" b="1" dirty="0">
                <a:solidFill>
                  <a:schemeClr val="tx1"/>
                </a:solidFill>
              </a:rPr>
              <a:t>Deutsch der jüngeren Neuzeit</a:t>
            </a:r>
          </a:p>
          <a:p>
            <a:pPr algn="ctr"/>
            <a:r>
              <a:rPr lang="de-DE" sz="1200" b="1" dirty="0">
                <a:solidFill>
                  <a:schemeClr val="tx1"/>
                </a:solidFill>
              </a:rPr>
              <a:t>(ca. 1800 – ca. 1950)</a:t>
            </a:r>
          </a:p>
          <a:p>
            <a:pPr algn="ctr"/>
            <a:endParaRPr lang="de-DE" sz="1200" b="1" dirty="0">
              <a:solidFill>
                <a:schemeClr val="tx1"/>
              </a:solidFill>
            </a:endParaRPr>
          </a:p>
          <a:p>
            <a:pPr algn="ctr"/>
            <a:r>
              <a:rPr lang="de-DE" sz="1200" b="1" dirty="0">
                <a:solidFill>
                  <a:schemeClr val="tx1"/>
                </a:solidFill>
              </a:rPr>
              <a:t>Deutsch der jüngsten Neuzeit</a:t>
            </a:r>
          </a:p>
          <a:p>
            <a:pPr algn="ctr"/>
            <a:r>
              <a:rPr lang="de-DE" sz="1200" b="1" dirty="0">
                <a:solidFill>
                  <a:schemeClr val="tx1"/>
                </a:solidFill>
              </a:rPr>
              <a:t>(ca. 1950 – Gegenwart)</a:t>
            </a:r>
          </a:p>
          <a:p>
            <a:pPr algn="ctr"/>
            <a:endParaRPr lang="de-DE" sz="1400" dirty="0">
              <a:solidFill>
                <a:schemeClr val="tx1"/>
              </a:solidFill>
            </a:endParaRPr>
          </a:p>
          <a:p>
            <a:pPr algn="ctr"/>
            <a:endParaRPr lang="de-DE" sz="1400" dirty="0">
              <a:solidFill>
                <a:schemeClr val="tx1"/>
              </a:solidFill>
            </a:endParaRPr>
          </a:p>
        </p:txBody>
      </p:sp>
      <p:sp>
        <p:nvSpPr>
          <p:cNvPr id="4" name="Rechteck 3">
            <a:extLst>
              <a:ext uri="{FF2B5EF4-FFF2-40B4-BE49-F238E27FC236}">
                <a16:creationId xmlns="" xmlns:a16="http://schemas.microsoft.com/office/drawing/2014/main" id="{F331B984-0283-44EE-BD19-6D990B32A353}"/>
              </a:ext>
            </a:extLst>
          </p:cNvPr>
          <p:cNvSpPr/>
          <p:nvPr/>
        </p:nvSpPr>
        <p:spPr>
          <a:xfrm>
            <a:off x="6438758" y="1293870"/>
            <a:ext cx="2944368" cy="5391383"/>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b="1" dirty="0">
              <a:solidFill>
                <a:schemeClr val="tx1"/>
              </a:solidFill>
            </a:endParaRPr>
          </a:p>
          <a:p>
            <a:pPr algn="ctr"/>
            <a:endParaRPr lang="de-DE" sz="1400" b="1" dirty="0">
              <a:solidFill>
                <a:schemeClr val="tx1"/>
              </a:solidFill>
            </a:endParaRPr>
          </a:p>
          <a:p>
            <a:pPr algn="ctr"/>
            <a:r>
              <a:rPr lang="de-DE" sz="1400" b="1" dirty="0">
                <a:solidFill>
                  <a:srgbClr val="C00000"/>
                </a:solidFill>
              </a:rPr>
              <a:t>Althochdeutsch</a:t>
            </a:r>
          </a:p>
          <a:p>
            <a:pPr algn="ctr"/>
            <a:r>
              <a:rPr lang="de-DE" sz="1400" b="1" dirty="0">
                <a:solidFill>
                  <a:schemeClr val="tx1"/>
                </a:solidFill>
              </a:rPr>
              <a:t>(ca. 500 – 1050)</a:t>
            </a:r>
          </a:p>
          <a:p>
            <a:pPr algn="ctr"/>
            <a:endParaRPr lang="de-DE" sz="1400" b="1" dirty="0">
              <a:solidFill>
                <a:schemeClr val="tx1"/>
              </a:solidFill>
            </a:endParaRPr>
          </a:p>
          <a:p>
            <a:pPr algn="ctr"/>
            <a:r>
              <a:rPr lang="de-DE" sz="1400" b="1" dirty="0">
                <a:solidFill>
                  <a:srgbClr val="C00000"/>
                </a:solidFill>
              </a:rPr>
              <a:t>Mittelhochdeutsch</a:t>
            </a:r>
          </a:p>
          <a:p>
            <a:pPr algn="ctr"/>
            <a:r>
              <a:rPr lang="de-DE" sz="1400" b="1" dirty="0">
                <a:solidFill>
                  <a:schemeClr val="tx1"/>
                </a:solidFill>
              </a:rPr>
              <a:t>(ca. 1050 – 1350)</a:t>
            </a:r>
          </a:p>
          <a:p>
            <a:pPr algn="ctr"/>
            <a:endParaRPr lang="de-DE" sz="1400" b="1" dirty="0">
              <a:solidFill>
                <a:schemeClr val="tx1"/>
              </a:solidFill>
            </a:endParaRPr>
          </a:p>
          <a:p>
            <a:pPr algn="ctr"/>
            <a:r>
              <a:rPr lang="de-DE" sz="1400" b="1" dirty="0">
                <a:solidFill>
                  <a:srgbClr val="C00000"/>
                </a:solidFill>
              </a:rPr>
              <a:t>Frühneuhochdeutsch</a:t>
            </a:r>
          </a:p>
          <a:p>
            <a:pPr algn="ctr"/>
            <a:r>
              <a:rPr lang="de-DE" sz="1400" b="1" dirty="0">
                <a:solidFill>
                  <a:schemeClr val="tx1"/>
                </a:solidFill>
              </a:rPr>
              <a:t>(ca. 1350 – 1650)</a:t>
            </a:r>
          </a:p>
          <a:p>
            <a:pPr algn="ctr"/>
            <a:endParaRPr lang="de-DE" sz="1400" b="1" dirty="0">
              <a:solidFill>
                <a:schemeClr val="tx1"/>
              </a:solidFill>
            </a:endParaRPr>
          </a:p>
          <a:p>
            <a:pPr algn="ctr"/>
            <a:r>
              <a:rPr lang="de-DE" sz="1400" b="1" dirty="0">
                <a:solidFill>
                  <a:srgbClr val="C00000"/>
                </a:solidFill>
              </a:rPr>
              <a:t>Neuhochdeutsch</a:t>
            </a:r>
          </a:p>
          <a:p>
            <a:pPr algn="ctr"/>
            <a:r>
              <a:rPr lang="de-DE" sz="1400" b="1" dirty="0">
                <a:solidFill>
                  <a:schemeClr val="tx1"/>
                </a:solidFill>
              </a:rPr>
              <a:t>(einschließlich Gegenwartsdeutsch)</a:t>
            </a:r>
          </a:p>
          <a:p>
            <a:pPr algn="ctr"/>
            <a:r>
              <a:rPr lang="de-DE" sz="1400" b="1" dirty="0">
                <a:solidFill>
                  <a:schemeClr val="tx1"/>
                </a:solidFill>
              </a:rPr>
              <a:t>(ca. 1650 – Gegenwart)</a:t>
            </a:r>
          </a:p>
          <a:p>
            <a:pPr algn="ctr"/>
            <a:endParaRPr lang="de-DE" sz="1400" b="1" dirty="0">
              <a:solidFill>
                <a:schemeClr val="tx1"/>
              </a:solidFill>
            </a:endParaRPr>
          </a:p>
          <a:p>
            <a:pPr algn="ctr"/>
            <a:endParaRPr lang="de-DE" sz="1400" b="1" dirty="0">
              <a:solidFill>
                <a:schemeClr val="tx1"/>
              </a:solidFill>
            </a:endParaRPr>
          </a:p>
          <a:p>
            <a:pPr algn="ctr"/>
            <a:endParaRPr lang="de-DE" sz="1400" b="1" dirty="0">
              <a:solidFill>
                <a:schemeClr val="tx1"/>
              </a:solidFill>
            </a:endParaRPr>
          </a:p>
          <a:p>
            <a:pPr algn="ctr"/>
            <a:endParaRPr lang="de-DE" sz="1400" b="1" dirty="0">
              <a:solidFill>
                <a:schemeClr val="tx1"/>
              </a:solidFill>
            </a:endParaRPr>
          </a:p>
          <a:p>
            <a:pPr algn="ctr"/>
            <a:endParaRPr lang="de-DE" sz="1400" b="1" dirty="0">
              <a:solidFill>
                <a:schemeClr val="tx1"/>
              </a:solidFill>
            </a:endParaRPr>
          </a:p>
          <a:p>
            <a:pPr algn="ctr"/>
            <a:endParaRPr lang="de-DE" sz="1400" b="1" dirty="0">
              <a:solidFill>
                <a:schemeClr val="tx1"/>
              </a:solidFill>
            </a:endParaRPr>
          </a:p>
          <a:p>
            <a:pPr algn="ctr"/>
            <a:endParaRPr lang="de-DE" sz="1400" dirty="0">
              <a:solidFill>
                <a:schemeClr val="tx1"/>
              </a:solidFill>
            </a:endParaRPr>
          </a:p>
          <a:p>
            <a:pPr algn="ctr"/>
            <a:endParaRPr lang="de-DE" sz="1400" dirty="0">
              <a:solidFill>
                <a:schemeClr val="tx1"/>
              </a:solidFill>
            </a:endParaRPr>
          </a:p>
          <a:p>
            <a:pPr algn="ctr"/>
            <a:endParaRPr lang="de-DE" sz="1400" dirty="0">
              <a:solidFill>
                <a:schemeClr val="tx1"/>
              </a:solidFill>
            </a:endParaRPr>
          </a:p>
          <a:p>
            <a:pPr algn="ctr"/>
            <a:endParaRPr lang="de-DE" sz="1400" dirty="0">
              <a:solidFill>
                <a:schemeClr val="tx1"/>
              </a:solidFill>
            </a:endParaRPr>
          </a:p>
          <a:p>
            <a:pPr algn="ctr"/>
            <a:endParaRPr lang="de-DE" sz="1400" dirty="0">
              <a:solidFill>
                <a:schemeClr val="tx1"/>
              </a:solidFill>
            </a:endParaRPr>
          </a:p>
        </p:txBody>
      </p:sp>
      <p:sp>
        <p:nvSpPr>
          <p:cNvPr id="5" name="Textfeld 4">
            <a:extLst>
              <a:ext uri="{FF2B5EF4-FFF2-40B4-BE49-F238E27FC236}">
                <a16:creationId xmlns="" xmlns:a16="http://schemas.microsoft.com/office/drawing/2014/main" id="{26C5870D-EECE-4062-89D1-FB6AEAC97C63}"/>
              </a:ext>
            </a:extLst>
          </p:cNvPr>
          <p:cNvSpPr txBox="1"/>
          <p:nvPr/>
        </p:nvSpPr>
        <p:spPr>
          <a:xfrm>
            <a:off x="4225007" y="172736"/>
            <a:ext cx="3658502" cy="646331"/>
          </a:xfrm>
          <a:prstGeom prst="rect">
            <a:avLst/>
          </a:prstGeom>
          <a:noFill/>
        </p:spPr>
        <p:txBody>
          <a:bodyPr wrap="none" rtlCol="0">
            <a:spAutoFit/>
          </a:bodyPr>
          <a:lstStyle/>
          <a:p>
            <a:r>
              <a:rPr lang="de-DE" b="1" cap="small" dirty="0"/>
              <a:t>Periodisierung der deutschen Sprache</a:t>
            </a:r>
          </a:p>
          <a:p>
            <a:endParaRPr lang="de-DE" dirty="0"/>
          </a:p>
        </p:txBody>
      </p:sp>
      <p:sp>
        <p:nvSpPr>
          <p:cNvPr id="16" name="Textfeld 15">
            <a:extLst>
              <a:ext uri="{FF2B5EF4-FFF2-40B4-BE49-F238E27FC236}">
                <a16:creationId xmlns="" xmlns:a16="http://schemas.microsoft.com/office/drawing/2014/main" id="{FD6189B0-C2F2-46EA-BA07-0CFA4CD22202}"/>
              </a:ext>
            </a:extLst>
          </p:cNvPr>
          <p:cNvSpPr txBox="1"/>
          <p:nvPr/>
        </p:nvSpPr>
        <p:spPr>
          <a:xfrm>
            <a:off x="2606040" y="753094"/>
            <a:ext cx="2029273" cy="369332"/>
          </a:xfrm>
          <a:prstGeom prst="rect">
            <a:avLst/>
          </a:prstGeom>
          <a:noFill/>
        </p:spPr>
        <p:txBody>
          <a:bodyPr wrap="none" rtlCol="0">
            <a:spAutoFit/>
          </a:bodyPr>
          <a:lstStyle/>
          <a:p>
            <a:r>
              <a:rPr lang="de-DE" dirty="0"/>
              <a:t>Historische Aspekte</a:t>
            </a:r>
          </a:p>
        </p:txBody>
      </p:sp>
      <p:sp>
        <p:nvSpPr>
          <p:cNvPr id="17" name="Textfeld 16">
            <a:extLst>
              <a:ext uri="{FF2B5EF4-FFF2-40B4-BE49-F238E27FC236}">
                <a16:creationId xmlns="" xmlns:a16="http://schemas.microsoft.com/office/drawing/2014/main" id="{DBFDB6EB-204E-42DC-9AA6-30BC687D2EC0}"/>
              </a:ext>
            </a:extLst>
          </p:cNvPr>
          <p:cNvSpPr txBox="1"/>
          <p:nvPr/>
        </p:nvSpPr>
        <p:spPr>
          <a:xfrm>
            <a:off x="6756097" y="753094"/>
            <a:ext cx="2254824" cy="369332"/>
          </a:xfrm>
          <a:prstGeom prst="rect">
            <a:avLst/>
          </a:prstGeom>
          <a:noFill/>
        </p:spPr>
        <p:txBody>
          <a:bodyPr wrap="square" rtlCol="0">
            <a:spAutoFit/>
          </a:bodyPr>
          <a:lstStyle/>
          <a:p>
            <a:r>
              <a:rPr lang="de-DE" dirty="0"/>
              <a:t>Sprachliche Aspekte</a:t>
            </a:r>
          </a:p>
        </p:txBody>
      </p:sp>
      <p:cxnSp>
        <p:nvCxnSpPr>
          <p:cNvPr id="22" name="Gerader Verbinder 21">
            <a:extLst>
              <a:ext uri="{FF2B5EF4-FFF2-40B4-BE49-F238E27FC236}">
                <a16:creationId xmlns="" xmlns:a16="http://schemas.microsoft.com/office/drawing/2014/main" id="{9EB6DB4F-91DF-4B5E-BA56-1DCD6840143E}"/>
              </a:ext>
            </a:extLst>
          </p:cNvPr>
          <p:cNvCxnSpPr/>
          <p:nvPr/>
        </p:nvCxnSpPr>
        <p:spPr>
          <a:xfrm>
            <a:off x="6411325" y="2185416"/>
            <a:ext cx="2944368" cy="0"/>
          </a:xfrm>
          <a:prstGeom prst="line">
            <a:avLst/>
          </a:prstGeom>
        </p:spPr>
        <p:style>
          <a:lnRef idx="1">
            <a:schemeClr val="dk1"/>
          </a:lnRef>
          <a:fillRef idx="0">
            <a:schemeClr val="dk1"/>
          </a:fillRef>
          <a:effectRef idx="0">
            <a:schemeClr val="dk1"/>
          </a:effectRef>
          <a:fontRef idx="minor">
            <a:schemeClr val="tx1"/>
          </a:fontRef>
        </p:style>
      </p:cxnSp>
      <p:cxnSp>
        <p:nvCxnSpPr>
          <p:cNvPr id="24" name="Gerader Verbinder 23">
            <a:extLst>
              <a:ext uri="{FF2B5EF4-FFF2-40B4-BE49-F238E27FC236}">
                <a16:creationId xmlns="" xmlns:a16="http://schemas.microsoft.com/office/drawing/2014/main" id="{F2A3DCFA-022C-4D32-8431-E877E27E9633}"/>
              </a:ext>
            </a:extLst>
          </p:cNvPr>
          <p:cNvCxnSpPr/>
          <p:nvPr/>
        </p:nvCxnSpPr>
        <p:spPr>
          <a:xfrm>
            <a:off x="6437377" y="2825496"/>
            <a:ext cx="291831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Gerader Verbinder 25">
            <a:extLst>
              <a:ext uri="{FF2B5EF4-FFF2-40B4-BE49-F238E27FC236}">
                <a16:creationId xmlns="" xmlns:a16="http://schemas.microsoft.com/office/drawing/2014/main" id="{1F6D5514-4780-444A-9758-C1BEE7AD01C3}"/>
              </a:ext>
            </a:extLst>
          </p:cNvPr>
          <p:cNvCxnSpPr/>
          <p:nvPr/>
        </p:nvCxnSpPr>
        <p:spPr>
          <a:xfrm>
            <a:off x="6438758" y="3520440"/>
            <a:ext cx="291693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53060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 xmlns:a16="http://schemas.microsoft.com/office/drawing/2014/main" id="{D2F9EAD3-1EF0-4F7D-BF51-488CD75B9DDB}"/>
              </a:ext>
            </a:extLst>
          </p:cNvPr>
          <p:cNvSpPr/>
          <p:nvPr/>
        </p:nvSpPr>
        <p:spPr>
          <a:xfrm>
            <a:off x="1612392" y="2511475"/>
            <a:ext cx="8189976" cy="461665"/>
          </a:xfrm>
          <a:prstGeom prst="rect">
            <a:avLst/>
          </a:prstGeom>
        </p:spPr>
        <p:txBody>
          <a:bodyPr wrap="square">
            <a:spAutoFit/>
          </a:bodyPr>
          <a:lstStyle/>
          <a:p>
            <a:pPr algn="ctr"/>
            <a:r>
              <a:rPr lang="de-DE" sz="2400" dirty="0">
                <a:latin typeface="Aharoni" panose="02010803020104030203" pitchFamily="2" charset="-79"/>
                <a:cs typeface="Aharoni" panose="02010803020104030203" pitchFamily="2" charset="-79"/>
              </a:rPr>
              <a:t>b) Das Indogermanische</a:t>
            </a:r>
          </a:p>
        </p:txBody>
      </p:sp>
    </p:spTree>
    <p:extLst>
      <p:ext uri="{BB962C8B-B14F-4D97-AF65-F5344CB8AC3E}">
        <p14:creationId xmlns:p14="http://schemas.microsoft.com/office/powerpoint/2010/main" val="4261094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555C38B4-042D-4BBE-85BD-7560FB214397}"/>
              </a:ext>
            </a:extLst>
          </p:cNvPr>
          <p:cNvSpPr txBox="1"/>
          <p:nvPr/>
        </p:nvSpPr>
        <p:spPr>
          <a:xfrm>
            <a:off x="969264" y="566928"/>
            <a:ext cx="10056343" cy="6432530"/>
          </a:xfrm>
          <a:prstGeom prst="rect">
            <a:avLst/>
          </a:prstGeom>
          <a:noFill/>
        </p:spPr>
        <p:txBody>
          <a:bodyPr wrap="none" rtlCol="0">
            <a:spAutoFit/>
          </a:bodyPr>
          <a:lstStyle/>
          <a:p>
            <a:pPr marL="285750" indent="-285750">
              <a:buFont typeface="Wingdings" panose="05000000000000000000" pitchFamily="2" charset="2"/>
              <a:buChar char="à"/>
            </a:pPr>
            <a:r>
              <a:rPr lang="de-DE" sz="1600" dirty="0"/>
              <a:t>Das Deutsche gehört zur sogenannten indogermanischen / indoeuropäischen Sprachfamilie:</a:t>
            </a:r>
          </a:p>
          <a:p>
            <a:r>
              <a:rPr lang="de-DE" sz="1600" dirty="0"/>
              <a:t>       Es handelt sich dabei um eine Gruppe von ursprünglich zwischen Indien und Europa gesprochenen Sprachen,</a:t>
            </a:r>
          </a:p>
          <a:p>
            <a:r>
              <a:rPr lang="de-DE" sz="1600" dirty="0"/>
              <a:t>       die grammatikalische und lexikalische Gemeinsamkeiten haben. </a:t>
            </a:r>
          </a:p>
          <a:p>
            <a:endParaRPr lang="de-DE" sz="1600" dirty="0"/>
          </a:p>
          <a:p>
            <a:pPr marL="285750" indent="-285750">
              <a:buFont typeface="Wingdings" panose="05000000000000000000" pitchFamily="2" charset="2"/>
              <a:buChar char="à"/>
            </a:pPr>
            <a:r>
              <a:rPr lang="de-DE" sz="1600" dirty="0">
                <a:sym typeface="Wingdings" panose="05000000000000000000" pitchFamily="2" charset="2"/>
              </a:rPr>
              <a:t>Theorien zur Herausbildung von Einzelsprachen:</a:t>
            </a:r>
          </a:p>
          <a:p>
            <a:r>
              <a:rPr lang="de-DE" sz="1600" dirty="0">
                <a:sym typeface="Wingdings" panose="05000000000000000000" pitchFamily="2" charset="2"/>
              </a:rPr>
              <a:t>       *   Stammbaumtheorie</a:t>
            </a:r>
          </a:p>
          <a:p>
            <a:r>
              <a:rPr lang="de-DE" sz="1600" dirty="0">
                <a:sym typeface="Wingdings" panose="05000000000000000000" pitchFamily="2" charset="2"/>
              </a:rPr>
              <a:t>       *   Wellentheorie</a:t>
            </a:r>
          </a:p>
          <a:p>
            <a:r>
              <a:rPr lang="de-DE" sz="1600" dirty="0">
                <a:sym typeface="Wingdings" panose="05000000000000000000" pitchFamily="2" charset="2"/>
              </a:rPr>
              <a:t>       *   Substrattheorie</a:t>
            </a:r>
          </a:p>
          <a:p>
            <a:r>
              <a:rPr lang="de-DE" sz="1600" dirty="0">
                <a:sym typeface="Wingdings" panose="05000000000000000000" pitchFamily="2" charset="2"/>
              </a:rPr>
              <a:t>        </a:t>
            </a:r>
          </a:p>
          <a:p>
            <a:r>
              <a:rPr lang="de-DE" sz="1600" dirty="0">
                <a:sym typeface="Wingdings" panose="05000000000000000000" pitchFamily="2" charset="2"/>
              </a:rPr>
              <a:t>        FAZIT: Einzelsprachen entwickelten sich einerseits aus einer räumlichen </a:t>
            </a:r>
            <a:r>
              <a:rPr lang="de-DE" sz="1600" b="1" dirty="0">
                <a:sym typeface="Wingdings" panose="05000000000000000000" pitchFamily="2" charset="2"/>
              </a:rPr>
              <a:t>Trennung</a:t>
            </a:r>
            <a:r>
              <a:rPr lang="de-DE" sz="1600" dirty="0">
                <a:sym typeface="Wingdings" panose="05000000000000000000" pitchFamily="2" charset="2"/>
              </a:rPr>
              <a:t> durch Wanderungsbewegungen,</a:t>
            </a:r>
          </a:p>
          <a:p>
            <a:r>
              <a:rPr lang="de-DE" sz="1600" dirty="0">
                <a:sym typeface="Wingdings" panose="05000000000000000000" pitchFamily="2" charset="2"/>
              </a:rPr>
              <a:t>                    andererseits aber sicher auch durch einen Prozess der </a:t>
            </a:r>
            <a:r>
              <a:rPr lang="de-DE" sz="1600" b="1" dirty="0">
                <a:sym typeface="Wingdings" panose="05000000000000000000" pitchFamily="2" charset="2"/>
              </a:rPr>
              <a:t>Integration</a:t>
            </a:r>
            <a:r>
              <a:rPr lang="de-DE" sz="1600" dirty="0">
                <a:sym typeface="Wingdings" panose="05000000000000000000" pitchFamily="2" charset="2"/>
              </a:rPr>
              <a:t> ursprünglich verschiedener Sprachen. </a:t>
            </a:r>
          </a:p>
          <a:p>
            <a:endParaRPr lang="de-DE" sz="1600"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Das Indogermanische als „Ursprache“:</a:t>
            </a:r>
          </a:p>
          <a:p>
            <a:r>
              <a:rPr lang="de-DE" sz="1600" dirty="0">
                <a:sym typeface="Wingdings" panose="05000000000000000000" pitchFamily="2" charset="2"/>
              </a:rPr>
              <a:t>       Keine reale Größe, sondern ein abstraktes Gebilde, ein sprachwissenschaftlicher Terminus für die </a:t>
            </a:r>
          </a:p>
          <a:p>
            <a:r>
              <a:rPr lang="de-DE" sz="1600" dirty="0">
                <a:sym typeface="Wingdings" panose="05000000000000000000" pitchFamily="2" charset="2"/>
              </a:rPr>
              <a:t>       sprachlichen Gemeinsamkeiten, die sich aus den Einzelsprachen ableiten lassen.</a:t>
            </a:r>
          </a:p>
          <a:p>
            <a:r>
              <a:rPr lang="de-DE" sz="1600" dirty="0">
                <a:sym typeface="Wingdings" panose="05000000000000000000" pitchFamily="2" charset="2"/>
              </a:rPr>
              <a:t>       Dem Indogermanische entspricht keine historisch exakt festlegbare politisch-geografische Sprachgemeinschaft.</a:t>
            </a:r>
          </a:p>
          <a:p>
            <a:endParaRPr lang="de-DE" sz="1600"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Zeitliche Einordnung: ca. 5000 – 4000 v. Chr.</a:t>
            </a:r>
          </a:p>
          <a:p>
            <a:endParaRPr lang="de-DE" sz="1600"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Der Wortbestand lässt gewisse Rückschlüsse auf Wohnsitz, Entwicklungsstand und Lebensbedingungen zu:</a:t>
            </a:r>
          </a:p>
          <a:p>
            <a:r>
              <a:rPr lang="de-DE" sz="1600" dirty="0">
                <a:sym typeface="Wingdings" panose="05000000000000000000" pitchFamily="2" charset="2"/>
              </a:rPr>
              <a:t>       Hinweise auf eine Lebensführung, die über das Nomadentum hinausgeht</a:t>
            </a:r>
          </a:p>
          <a:p>
            <a:r>
              <a:rPr lang="de-DE" sz="1400" dirty="0">
                <a:sym typeface="Wingdings" panose="05000000000000000000" pitchFamily="2" charset="2"/>
              </a:rPr>
              <a:t>       (wohl auch schon Hausbau (</a:t>
            </a:r>
            <a:r>
              <a:rPr lang="de-DE" sz="1400" i="1" dirty="0">
                <a:sym typeface="Wingdings" panose="05000000000000000000" pitchFamily="2" charset="2"/>
              </a:rPr>
              <a:t>Tür</a:t>
            </a:r>
            <a:r>
              <a:rPr lang="de-DE" sz="1400" dirty="0">
                <a:sym typeface="Wingdings" panose="05000000000000000000" pitchFamily="2" charset="2"/>
              </a:rPr>
              <a:t>, </a:t>
            </a:r>
            <a:r>
              <a:rPr lang="de-DE" sz="1400" i="1" dirty="0">
                <a:sym typeface="Wingdings" panose="05000000000000000000" pitchFamily="2" charset="2"/>
              </a:rPr>
              <a:t>Zimmer</a:t>
            </a:r>
            <a:r>
              <a:rPr lang="de-DE" sz="1400" dirty="0">
                <a:sym typeface="Wingdings" panose="05000000000000000000" pitchFamily="2" charset="2"/>
              </a:rPr>
              <a:t>), Viehzucht und Haustierhaltung, später auch beginnender Ackerbau,</a:t>
            </a:r>
          </a:p>
          <a:p>
            <a:r>
              <a:rPr lang="de-DE" sz="1400" dirty="0">
                <a:sym typeface="Wingdings" panose="05000000000000000000" pitchFamily="2" charset="2"/>
              </a:rPr>
              <a:t>         gewisser Grad an technischem Wissen (</a:t>
            </a:r>
            <a:r>
              <a:rPr lang="de-DE" sz="1400" i="1" dirty="0">
                <a:sym typeface="Wingdings" panose="05000000000000000000" pitchFamily="2" charset="2"/>
              </a:rPr>
              <a:t>nähen, flechten, weben, Wagen</a:t>
            </a:r>
            <a:r>
              <a:rPr lang="de-DE" sz="1400" dirty="0">
                <a:sym typeface="Wingdings" panose="05000000000000000000" pitchFamily="2" charset="2"/>
              </a:rPr>
              <a:t>)</a:t>
            </a:r>
          </a:p>
          <a:p>
            <a:pPr marL="285750" indent="-285750">
              <a:buFont typeface="Wingdings" panose="05000000000000000000" pitchFamily="2" charset="2"/>
              <a:buChar char="à"/>
            </a:pPr>
            <a:endParaRPr lang="de-DE" sz="1600" dirty="0"/>
          </a:p>
          <a:p>
            <a:endParaRPr lang="de-DE" sz="1600" dirty="0"/>
          </a:p>
          <a:p>
            <a:pPr marL="285750" indent="-285750">
              <a:buFont typeface="Wingdings" panose="05000000000000000000" pitchFamily="2" charset="2"/>
              <a:buChar char="à"/>
            </a:pPr>
            <a:endParaRPr lang="de-DE" sz="1600" dirty="0"/>
          </a:p>
        </p:txBody>
      </p:sp>
    </p:spTree>
    <p:extLst>
      <p:ext uri="{BB962C8B-B14F-4D97-AF65-F5344CB8AC3E}">
        <p14:creationId xmlns:p14="http://schemas.microsoft.com/office/powerpoint/2010/main" val="2819127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14" end="14"/>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
                                            <p:txEl>
                                              <p:pRg st="15" end="15"/>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
                                            <p:txEl>
                                              <p:pRg st="17" end="17"/>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
                                            <p:txEl>
                                              <p:pRg st="19" end="19"/>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
                                            <p:txEl>
                                              <p:pRg st="20" end="20"/>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
                                            <p:txEl>
                                              <p:pRg st="21" end="21"/>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
                                            <p:txEl>
                                              <p:pRg st="22" end="2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 xmlns:a16="http://schemas.microsoft.com/office/drawing/2014/main" id="{52282DDC-B05B-4225-89AE-47B16F1207F7}"/>
              </a:ext>
            </a:extLst>
          </p:cNvPr>
          <p:cNvSpPr/>
          <p:nvPr/>
        </p:nvSpPr>
        <p:spPr>
          <a:xfrm>
            <a:off x="1246632" y="1459915"/>
            <a:ext cx="7467600" cy="2862322"/>
          </a:xfrm>
          <a:prstGeom prst="rect">
            <a:avLst/>
          </a:prstGeom>
        </p:spPr>
        <p:txBody>
          <a:bodyPr wrap="square">
            <a:spAutoFit/>
          </a:bodyPr>
          <a:lstStyle/>
          <a:p>
            <a:r>
              <a:rPr lang="de-DE" dirty="0"/>
              <a:t>8 deutsche Dialekte in 90 Sekunden:</a:t>
            </a:r>
          </a:p>
          <a:p>
            <a:endParaRPr lang="de-DE" dirty="0"/>
          </a:p>
          <a:p>
            <a:r>
              <a:rPr lang="de-DE" u="sng" dirty="0">
                <a:solidFill>
                  <a:srgbClr val="0000FF"/>
                </a:solidFill>
                <a:ea typeface="Calibri" panose="020F0502020204030204" pitchFamily="34" charset="0"/>
                <a:hlinkClick r:id="rId2"/>
              </a:rPr>
              <a:t>https://www.youtube.com/watch?v=hkrx4vnJFCo</a:t>
            </a:r>
            <a:endParaRPr lang="de-DE" u="sng" dirty="0">
              <a:solidFill>
                <a:srgbClr val="0000FF"/>
              </a:solidFill>
              <a:ea typeface="Calibri" panose="020F0502020204030204" pitchFamily="34" charset="0"/>
            </a:endParaRPr>
          </a:p>
          <a:p>
            <a:endParaRPr lang="de-DE" u="sng" dirty="0">
              <a:solidFill>
                <a:srgbClr val="0000FF"/>
              </a:solidFill>
              <a:ea typeface="Calibri" panose="020F0502020204030204" pitchFamily="34" charset="0"/>
            </a:endParaRPr>
          </a:p>
          <a:p>
            <a:endParaRPr lang="de-DE" u="sng" dirty="0">
              <a:solidFill>
                <a:srgbClr val="0000FF"/>
              </a:solidFill>
              <a:ea typeface="Calibri" panose="020F0502020204030204" pitchFamily="34" charset="0"/>
            </a:endParaRPr>
          </a:p>
          <a:p>
            <a:endParaRPr lang="de-DE" u="sng" dirty="0">
              <a:solidFill>
                <a:srgbClr val="0000FF"/>
              </a:solidFill>
              <a:ea typeface="Calibri" panose="020F0502020204030204" pitchFamily="34" charset="0"/>
            </a:endParaRPr>
          </a:p>
          <a:p>
            <a:r>
              <a:rPr lang="de-DE" dirty="0">
                <a:ea typeface="Calibri" panose="020F0502020204030204" pitchFamily="34" charset="0"/>
              </a:rPr>
              <a:t>Inwiefern wird die deutsche Standardsprache in den 8 Beispielen variiert?</a:t>
            </a:r>
          </a:p>
          <a:p>
            <a:endParaRPr lang="de-DE" dirty="0">
              <a:ea typeface="Calibri" panose="020F0502020204030204" pitchFamily="34" charset="0"/>
            </a:endParaRPr>
          </a:p>
          <a:p>
            <a:r>
              <a:rPr lang="de-DE" dirty="0">
                <a:ea typeface="Calibri" panose="020F0502020204030204" pitchFamily="34" charset="0"/>
              </a:rPr>
              <a:t>Bei welchen Dialekten fällt die Zuordnung des Textes zur deutschen Sprache </a:t>
            </a:r>
          </a:p>
          <a:p>
            <a:r>
              <a:rPr lang="de-DE" dirty="0">
                <a:ea typeface="Calibri" panose="020F0502020204030204" pitchFamily="34" charset="0"/>
              </a:rPr>
              <a:t>am schwersten, wo am leichtesten? </a:t>
            </a:r>
          </a:p>
        </p:txBody>
      </p:sp>
    </p:spTree>
    <p:extLst>
      <p:ext uri="{BB962C8B-B14F-4D97-AF65-F5344CB8AC3E}">
        <p14:creationId xmlns:p14="http://schemas.microsoft.com/office/powerpoint/2010/main" val="1879097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A3BA0C81-E804-4556-8DE3-553B47FE9ACF}"/>
              </a:ext>
            </a:extLst>
          </p:cNvPr>
          <p:cNvSpPr txBox="1"/>
          <p:nvPr/>
        </p:nvSpPr>
        <p:spPr>
          <a:xfrm>
            <a:off x="768096" y="621792"/>
            <a:ext cx="6800836" cy="5109091"/>
          </a:xfrm>
          <a:prstGeom prst="rect">
            <a:avLst/>
          </a:prstGeom>
          <a:noFill/>
        </p:spPr>
        <p:txBody>
          <a:bodyPr wrap="none" rtlCol="0">
            <a:spAutoFit/>
          </a:bodyPr>
          <a:lstStyle/>
          <a:p>
            <a:pPr marL="285750" indent="-285750">
              <a:buFont typeface="Wingdings" panose="05000000000000000000" pitchFamily="2" charset="2"/>
              <a:buChar char="à"/>
            </a:pPr>
            <a:r>
              <a:rPr lang="de-DE" dirty="0">
                <a:sym typeface="Wingdings" panose="05000000000000000000" pitchFamily="2" charset="2"/>
              </a:rPr>
              <a:t>Sprachliche Gemeinsamkeiten aller indogermanischen Sprachen:</a:t>
            </a:r>
          </a:p>
          <a:p>
            <a:pPr marL="285750" indent="-285750">
              <a:buFont typeface="Wingdings" panose="05000000000000000000" pitchFamily="2" charset="2"/>
              <a:buChar char="à"/>
            </a:pPr>
            <a:endParaRPr lang="de-DE" dirty="0">
              <a:sym typeface="Wingdings" panose="05000000000000000000" pitchFamily="2" charset="2"/>
            </a:endParaRPr>
          </a:p>
          <a:p>
            <a:pPr marL="285750" indent="-285750">
              <a:buFont typeface="Wingdings" panose="05000000000000000000" pitchFamily="2" charset="2"/>
              <a:buChar char="à"/>
            </a:pPr>
            <a:endParaRPr lang="de-DE" dirty="0">
              <a:sym typeface="Wingdings" panose="05000000000000000000" pitchFamily="2" charset="2"/>
            </a:endParaRPr>
          </a:p>
          <a:p>
            <a:pPr marL="285750" indent="-285750">
              <a:buFontTx/>
              <a:buChar char="-"/>
            </a:pPr>
            <a:r>
              <a:rPr lang="de-DE" sz="1600" dirty="0">
                <a:sym typeface="Wingdings" panose="05000000000000000000" pitchFamily="2" charset="2"/>
              </a:rPr>
              <a:t>Gemeinsamkeiten im Grundwortschatz</a:t>
            </a:r>
          </a:p>
          <a:p>
            <a:pPr marL="285750" indent="-285750">
              <a:buFontTx/>
              <a:buChar char="-"/>
            </a:pPr>
            <a:endParaRPr lang="de-DE" sz="1600" dirty="0">
              <a:sym typeface="Wingdings" panose="05000000000000000000" pitchFamily="2" charset="2"/>
            </a:endParaRPr>
          </a:p>
          <a:p>
            <a:pPr marL="285750" indent="-285750">
              <a:buFontTx/>
              <a:buChar char="-"/>
            </a:pPr>
            <a:r>
              <a:rPr lang="de-DE" sz="1600" dirty="0">
                <a:sym typeface="Wingdings" panose="05000000000000000000" pitchFamily="2" charset="2"/>
              </a:rPr>
              <a:t>Flektierender Sprachbau</a:t>
            </a:r>
          </a:p>
          <a:p>
            <a:pPr marL="285750" indent="-285750">
              <a:buFontTx/>
              <a:buChar char="-"/>
            </a:pPr>
            <a:endParaRPr lang="de-DE" sz="1600" dirty="0">
              <a:sym typeface="Wingdings" panose="05000000000000000000" pitchFamily="2" charset="2"/>
            </a:endParaRPr>
          </a:p>
          <a:p>
            <a:pPr marL="285750" indent="-285750">
              <a:buFontTx/>
              <a:buChar char="-"/>
            </a:pPr>
            <a:r>
              <a:rPr lang="de-DE" sz="1600" dirty="0">
                <a:sym typeface="Wingdings" panose="05000000000000000000" pitchFamily="2" charset="2"/>
              </a:rPr>
              <a:t>Bis zu 8 Kasus</a:t>
            </a:r>
          </a:p>
          <a:p>
            <a:pPr marL="285750" indent="-285750">
              <a:buFontTx/>
              <a:buChar char="-"/>
            </a:pPr>
            <a:endParaRPr lang="de-DE" sz="1600" dirty="0">
              <a:sym typeface="Wingdings" panose="05000000000000000000" pitchFamily="2" charset="2"/>
            </a:endParaRPr>
          </a:p>
          <a:p>
            <a:pPr marL="285750" indent="-285750">
              <a:buFontTx/>
              <a:buChar char="-"/>
            </a:pPr>
            <a:r>
              <a:rPr lang="de-DE" sz="1600" dirty="0">
                <a:sym typeface="Wingdings" panose="05000000000000000000" pitchFamily="2" charset="2"/>
              </a:rPr>
              <a:t>3 Numeri</a:t>
            </a:r>
          </a:p>
          <a:p>
            <a:pPr marL="285750" indent="-285750">
              <a:buFontTx/>
              <a:buChar char="-"/>
            </a:pPr>
            <a:endParaRPr lang="de-DE" sz="1600" dirty="0">
              <a:sym typeface="Wingdings" panose="05000000000000000000" pitchFamily="2" charset="2"/>
            </a:endParaRPr>
          </a:p>
          <a:p>
            <a:pPr marL="285750" indent="-285750">
              <a:buFontTx/>
              <a:buChar char="-"/>
            </a:pPr>
            <a:r>
              <a:rPr lang="de-DE" sz="1600" dirty="0">
                <a:sym typeface="Wingdings" panose="05000000000000000000" pitchFamily="2" charset="2"/>
              </a:rPr>
              <a:t>2 Genera </a:t>
            </a:r>
            <a:r>
              <a:rPr lang="de-DE" sz="1600" dirty="0" err="1">
                <a:sym typeface="Wingdings" panose="05000000000000000000" pitchFamily="2" charset="2"/>
              </a:rPr>
              <a:t>verbi</a:t>
            </a:r>
            <a:endParaRPr lang="de-DE" sz="1600" dirty="0">
              <a:sym typeface="Wingdings" panose="05000000000000000000" pitchFamily="2" charset="2"/>
            </a:endParaRPr>
          </a:p>
          <a:p>
            <a:pPr marL="285750" indent="-285750">
              <a:buFontTx/>
              <a:buChar char="-"/>
            </a:pPr>
            <a:endParaRPr lang="de-DE" sz="1600" dirty="0">
              <a:sym typeface="Wingdings" panose="05000000000000000000" pitchFamily="2" charset="2"/>
            </a:endParaRPr>
          </a:p>
          <a:p>
            <a:pPr marL="285750" indent="-285750">
              <a:buFontTx/>
              <a:buChar char="-"/>
            </a:pPr>
            <a:r>
              <a:rPr lang="de-DE" sz="1600" dirty="0">
                <a:sym typeface="Wingdings" panose="05000000000000000000" pitchFamily="2" charset="2"/>
              </a:rPr>
              <a:t>4 Modi</a:t>
            </a:r>
          </a:p>
          <a:p>
            <a:pPr marL="285750" indent="-285750">
              <a:buFontTx/>
              <a:buChar char="-"/>
            </a:pPr>
            <a:endParaRPr lang="de-DE" sz="1600" dirty="0">
              <a:sym typeface="Wingdings" panose="05000000000000000000" pitchFamily="2" charset="2"/>
            </a:endParaRPr>
          </a:p>
          <a:p>
            <a:pPr marL="285750" indent="-285750">
              <a:buFontTx/>
              <a:buChar char="-"/>
            </a:pPr>
            <a:r>
              <a:rPr lang="de-DE" sz="1600" dirty="0">
                <a:sym typeface="Wingdings" panose="05000000000000000000" pitchFamily="2" charset="2"/>
              </a:rPr>
              <a:t>Bis zu 7 Tempora</a:t>
            </a:r>
          </a:p>
          <a:p>
            <a:pPr marL="285750" indent="-285750">
              <a:buFontTx/>
              <a:buChar char="-"/>
            </a:pPr>
            <a:endParaRPr lang="de-DE" sz="1600" dirty="0">
              <a:sym typeface="Wingdings" panose="05000000000000000000" pitchFamily="2" charset="2"/>
            </a:endParaRPr>
          </a:p>
          <a:p>
            <a:pPr marL="285750" indent="-285750">
              <a:buFontTx/>
              <a:buChar char="-"/>
            </a:pPr>
            <a:r>
              <a:rPr lang="de-DE" sz="1600" dirty="0">
                <a:sym typeface="Wingdings" panose="05000000000000000000" pitchFamily="2" charset="2"/>
              </a:rPr>
              <a:t>Ablaut </a:t>
            </a:r>
            <a:r>
              <a:rPr lang="de-DE" sz="1400" dirty="0">
                <a:sym typeface="Wingdings" panose="05000000000000000000" pitchFamily="2" charset="2"/>
              </a:rPr>
              <a:t>(regelmäßiger Vokalwechsel)</a:t>
            </a:r>
          </a:p>
          <a:p>
            <a:pPr marL="285750" indent="-285750">
              <a:buFontTx/>
              <a:buChar char="-"/>
            </a:pPr>
            <a:endParaRPr lang="de-DE" sz="1600" dirty="0">
              <a:sym typeface="Wingdings" panose="05000000000000000000" pitchFamily="2" charset="2"/>
            </a:endParaRPr>
          </a:p>
          <a:p>
            <a:pPr marL="285750" indent="-285750">
              <a:buFontTx/>
              <a:buChar char="-"/>
            </a:pPr>
            <a:r>
              <a:rPr lang="de-DE" sz="1600" dirty="0">
                <a:sym typeface="Wingdings" panose="05000000000000000000" pitchFamily="2" charset="2"/>
              </a:rPr>
              <a:t>Freier Wortakzent </a:t>
            </a:r>
            <a:r>
              <a:rPr lang="de-DE" sz="1400" dirty="0">
                <a:sym typeface="Wingdings" panose="05000000000000000000" pitchFamily="2" charset="2"/>
              </a:rPr>
              <a:t>(jede Silbe konnte unter bestimmten Bedingungen Akzent tragen)</a:t>
            </a:r>
            <a:endParaRPr lang="de-DE" sz="1400" dirty="0"/>
          </a:p>
        </p:txBody>
      </p:sp>
    </p:spTree>
    <p:extLst>
      <p:ext uri="{BB962C8B-B14F-4D97-AF65-F5344CB8AC3E}">
        <p14:creationId xmlns:p14="http://schemas.microsoft.com/office/powerpoint/2010/main" val="7587947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 xmlns:a16="http://schemas.microsoft.com/office/drawing/2014/main" id="{D2F9EAD3-1EF0-4F7D-BF51-488CD75B9DDB}"/>
              </a:ext>
            </a:extLst>
          </p:cNvPr>
          <p:cNvSpPr/>
          <p:nvPr/>
        </p:nvSpPr>
        <p:spPr>
          <a:xfrm>
            <a:off x="1667256" y="2721787"/>
            <a:ext cx="8189976" cy="461665"/>
          </a:xfrm>
          <a:prstGeom prst="rect">
            <a:avLst/>
          </a:prstGeom>
        </p:spPr>
        <p:txBody>
          <a:bodyPr wrap="square">
            <a:spAutoFit/>
          </a:bodyPr>
          <a:lstStyle/>
          <a:p>
            <a:pPr algn="ctr"/>
            <a:r>
              <a:rPr lang="de-DE" sz="2400" dirty="0">
                <a:latin typeface="Aharoni" panose="02010803020104030203" pitchFamily="2" charset="-79"/>
                <a:cs typeface="Aharoni" panose="02010803020104030203" pitchFamily="2" charset="-79"/>
              </a:rPr>
              <a:t>c) Das Germanische</a:t>
            </a:r>
          </a:p>
        </p:txBody>
      </p:sp>
    </p:spTree>
    <p:extLst>
      <p:ext uri="{BB962C8B-B14F-4D97-AF65-F5344CB8AC3E}">
        <p14:creationId xmlns:p14="http://schemas.microsoft.com/office/powerpoint/2010/main" val="2340807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57F178EE-5FAC-4874-8ABC-FAD4D4D3621C}"/>
              </a:ext>
            </a:extLst>
          </p:cNvPr>
          <p:cNvSpPr txBox="1"/>
          <p:nvPr/>
        </p:nvSpPr>
        <p:spPr>
          <a:xfrm>
            <a:off x="1152144" y="832104"/>
            <a:ext cx="9145260" cy="4647426"/>
          </a:xfrm>
          <a:prstGeom prst="rect">
            <a:avLst/>
          </a:prstGeom>
          <a:noFill/>
        </p:spPr>
        <p:txBody>
          <a:bodyPr wrap="none" rtlCol="0">
            <a:spAutoFit/>
          </a:bodyPr>
          <a:lstStyle/>
          <a:p>
            <a:pPr marL="285750" indent="-285750">
              <a:buFont typeface="Wingdings" panose="05000000000000000000" pitchFamily="2" charset="2"/>
              <a:buChar char="à"/>
            </a:pPr>
            <a:r>
              <a:rPr lang="de-DE" sz="1600" dirty="0"/>
              <a:t>ca. 3000 v. Chr.: 	Die hypothetische indogermanische Spracheinheit befindet sich in Auflösung</a:t>
            </a:r>
          </a:p>
          <a:p>
            <a:pPr lvl="2"/>
            <a:r>
              <a:rPr lang="de-DE" sz="1600" dirty="0"/>
              <a:t>	</a:t>
            </a:r>
            <a:r>
              <a:rPr lang="de-DE" sz="1400" dirty="0"/>
              <a:t>(Um 2000 v. Chr. gibt es bereits voll ausgeformte Einzelsprachen, z. B. das Griech.)</a:t>
            </a:r>
          </a:p>
          <a:p>
            <a:pPr lvl="2"/>
            <a:endParaRPr lang="de-DE" sz="1400" dirty="0"/>
          </a:p>
          <a:p>
            <a:pPr marL="285750" indent="-285750">
              <a:buFont typeface="Wingdings" panose="05000000000000000000" pitchFamily="2" charset="2"/>
              <a:buChar char="à"/>
            </a:pPr>
            <a:r>
              <a:rPr lang="de-DE" sz="1600" dirty="0"/>
              <a:t>Entwicklung des „Urgermanischen“</a:t>
            </a:r>
          </a:p>
          <a:p>
            <a:pPr marL="285750" indent="-285750">
              <a:buFont typeface="Wingdings" panose="05000000000000000000" pitchFamily="2" charset="2"/>
              <a:buChar char="à"/>
            </a:pPr>
            <a:endParaRPr lang="de-DE" sz="1600" dirty="0"/>
          </a:p>
          <a:p>
            <a:pPr marL="285750" indent="-285750">
              <a:buFont typeface="Wingdings" panose="05000000000000000000" pitchFamily="2" charset="2"/>
              <a:buChar char="à"/>
            </a:pPr>
            <a:r>
              <a:rPr lang="de-DE" sz="1600" dirty="0"/>
              <a:t>Ab ca. 500 v. Chr. entsteht das „Gemeingermanische“:</a:t>
            </a:r>
          </a:p>
          <a:p>
            <a:r>
              <a:rPr lang="de-DE" sz="1600" dirty="0"/>
              <a:t>		</a:t>
            </a:r>
            <a:r>
              <a:rPr lang="de-DE" sz="1400" dirty="0"/>
              <a:t>Damit wird nicht eine tatsächlich gesprochene Sprach bezeichnet, sondern</a:t>
            </a:r>
          </a:p>
          <a:p>
            <a:r>
              <a:rPr lang="de-DE" sz="1400" dirty="0"/>
              <a:t>		die Summe von sprachlichen Gemeinsamkeiten, das das Germanische als neue Form des </a:t>
            </a:r>
          </a:p>
          <a:p>
            <a:r>
              <a:rPr lang="de-DE" sz="1400" dirty="0"/>
              <a:t>		Indogermanischen / Indoeuropäischen kennzeichnen.</a:t>
            </a:r>
          </a:p>
          <a:p>
            <a:endParaRPr lang="de-DE" sz="1400" dirty="0"/>
          </a:p>
          <a:p>
            <a:pPr marL="285750" indent="-285750">
              <a:buFont typeface="Wingdings" panose="05000000000000000000" pitchFamily="2" charset="2"/>
              <a:buChar char="à"/>
            </a:pPr>
            <a:r>
              <a:rPr lang="de-DE" sz="1600" dirty="0">
                <a:sym typeface="Wingdings" panose="05000000000000000000" pitchFamily="2" charset="2"/>
              </a:rPr>
              <a:t>Bei der Gesellschaft der Germanen handelt es sich nicht um ein einheitliches Volk, sondern um eine </a:t>
            </a:r>
          </a:p>
          <a:p>
            <a:r>
              <a:rPr lang="de-DE" sz="1600" dirty="0">
                <a:sym typeface="Wingdings" panose="05000000000000000000" pitchFamily="2" charset="2"/>
              </a:rPr>
              <a:t>      Vielzahl von Stämmen und Sippenverbänden, die sich zwar sprachlich, kulturell und wirtschaftlich </a:t>
            </a:r>
          </a:p>
          <a:p>
            <a:r>
              <a:rPr lang="de-DE" sz="1600" dirty="0">
                <a:sym typeface="Wingdings" panose="05000000000000000000" pitchFamily="2" charset="2"/>
              </a:rPr>
              <a:t>      ähnelten, aber keinen anthropologisch einheitlichen Typus bildeten.</a:t>
            </a:r>
          </a:p>
          <a:p>
            <a:r>
              <a:rPr lang="de-DE" sz="1600" dirty="0">
                <a:sym typeface="Wingdings" panose="05000000000000000000" pitchFamily="2" charset="2"/>
              </a:rPr>
              <a:t>		1. Ostgermanen </a:t>
            </a:r>
            <a:r>
              <a:rPr lang="de-DE" sz="1400" dirty="0">
                <a:sym typeface="Wingdings" panose="05000000000000000000" pitchFamily="2" charset="2"/>
              </a:rPr>
              <a:t>(Goten, Burgunder, </a:t>
            </a:r>
            <a:r>
              <a:rPr lang="de-DE" sz="1400" dirty="0" err="1">
                <a:sym typeface="Wingdings" panose="05000000000000000000" pitchFamily="2" charset="2"/>
              </a:rPr>
              <a:t>Wandalen</a:t>
            </a:r>
            <a:r>
              <a:rPr lang="de-DE" sz="1400" dirty="0">
                <a:sym typeface="Wingdings" panose="05000000000000000000" pitchFamily="2" charset="2"/>
              </a:rPr>
              <a:t> u. a.)</a:t>
            </a:r>
          </a:p>
          <a:p>
            <a:r>
              <a:rPr lang="de-DE" sz="1600" dirty="0">
                <a:sym typeface="Wingdings" panose="05000000000000000000" pitchFamily="2" charset="2"/>
              </a:rPr>
              <a:t>		2. Nordgermanen </a:t>
            </a:r>
            <a:r>
              <a:rPr lang="de-DE" sz="1400" dirty="0">
                <a:sym typeface="Wingdings" panose="05000000000000000000" pitchFamily="2" charset="2"/>
              </a:rPr>
              <a:t>(Wikinger, Normannen)</a:t>
            </a:r>
          </a:p>
          <a:p>
            <a:r>
              <a:rPr lang="de-DE" sz="1600" dirty="0">
                <a:sym typeface="Wingdings" panose="05000000000000000000" pitchFamily="2" charset="2"/>
              </a:rPr>
              <a:t>		3. Nordseegermanen </a:t>
            </a:r>
            <a:r>
              <a:rPr lang="de-DE" sz="1400" dirty="0">
                <a:sym typeface="Wingdings" panose="05000000000000000000" pitchFamily="2" charset="2"/>
              </a:rPr>
              <a:t>(Friesen, Angeln, Sachsen)</a:t>
            </a:r>
          </a:p>
          <a:p>
            <a:r>
              <a:rPr lang="de-DE" sz="1400" dirty="0">
                <a:sym typeface="Wingdings" panose="05000000000000000000" pitchFamily="2" charset="2"/>
              </a:rPr>
              <a:t>		</a:t>
            </a:r>
            <a:r>
              <a:rPr lang="de-DE" sz="1600" dirty="0">
                <a:sym typeface="Wingdings" panose="05000000000000000000" pitchFamily="2" charset="2"/>
              </a:rPr>
              <a:t>4. Rhein-Weser-Germanen </a:t>
            </a:r>
            <a:r>
              <a:rPr lang="de-DE" sz="1400" dirty="0">
                <a:sym typeface="Wingdings" panose="05000000000000000000" pitchFamily="2" charset="2"/>
              </a:rPr>
              <a:t>(spätere Franken und Hessen)</a:t>
            </a:r>
          </a:p>
          <a:p>
            <a:r>
              <a:rPr lang="de-DE" sz="1400" dirty="0">
                <a:sym typeface="Wingdings" panose="05000000000000000000" pitchFamily="2" charset="2"/>
              </a:rPr>
              <a:t>		</a:t>
            </a:r>
            <a:r>
              <a:rPr lang="de-DE" sz="1600" dirty="0">
                <a:sym typeface="Wingdings" panose="05000000000000000000" pitchFamily="2" charset="2"/>
              </a:rPr>
              <a:t>5. Elbgermanen </a:t>
            </a:r>
            <a:r>
              <a:rPr lang="de-DE" sz="1400" dirty="0">
                <a:sym typeface="Wingdings" panose="05000000000000000000" pitchFamily="2" charset="2"/>
              </a:rPr>
              <a:t>(Alamannen, Langobarden, Baiern u. a.)</a:t>
            </a:r>
            <a:endParaRPr lang="de-DE" sz="1400" dirty="0"/>
          </a:p>
          <a:p>
            <a:pPr marL="285750" indent="-285750">
              <a:buFont typeface="Wingdings" panose="05000000000000000000" pitchFamily="2" charset="2"/>
              <a:buChar char="à"/>
            </a:pPr>
            <a:endParaRPr lang="de-DE" sz="1600" dirty="0"/>
          </a:p>
        </p:txBody>
      </p:sp>
    </p:spTree>
    <p:extLst>
      <p:ext uri="{BB962C8B-B14F-4D97-AF65-F5344CB8AC3E}">
        <p14:creationId xmlns:p14="http://schemas.microsoft.com/office/powerpoint/2010/main" val="3647114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13" end="1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
                                            <p:txEl>
                                              <p:pRg st="14" end="1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
                                            <p:txEl>
                                              <p:pRg st="15" end="1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
                                            <p:txEl>
                                              <p:pRg st="16" end="16"/>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2B27BBD0-DE44-48C4-A1EE-FD62F6B44034}"/>
              </a:ext>
            </a:extLst>
          </p:cNvPr>
          <p:cNvSpPr txBox="1"/>
          <p:nvPr/>
        </p:nvSpPr>
        <p:spPr>
          <a:xfrm>
            <a:off x="1335024" y="594360"/>
            <a:ext cx="9478429" cy="5386090"/>
          </a:xfrm>
          <a:prstGeom prst="rect">
            <a:avLst/>
          </a:prstGeom>
          <a:noFill/>
        </p:spPr>
        <p:txBody>
          <a:bodyPr wrap="none" rtlCol="0">
            <a:spAutoFit/>
          </a:bodyPr>
          <a:lstStyle/>
          <a:p>
            <a:r>
              <a:rPr lang="de-DE" b="1" dirty="0"/>
              <a:t>Zum Wortschatz im Germanischen</a:t>
            </a:r>
            <a:r>
              <a:rPr lang="de-DE" dirty="0"/>
              <a:t>:</a:t>
            </a:r>
          </a:p>
          <a:p>
            <a:endParaRPr lang="de-DE" dirty="0"/>
          </a:p>
          <a:p>
            <a:endParaRPr lang="de-DE" dirty="0"/>
          </a:p>
          <a:p>
            <a:r>
              <a:rPr lang="de-DE" sz="1600" dirty="0">
                <a:sym typeface="Wingdings" panose="05000000000000000000" pitchFamily="2" charset="2"/>
              </a:rPr>
              <a:t> </a:t>
            </a:r>
            <a:r>
              <a:rPr lang="de-DE" sz="1600" dirty="0"/>
              <a:t>Rund ein Drittel des Germanischen Wortschatzes lässt sich nicht auf indogermanische Wurzeln zurückführen:</a:t>
            </a:r>
          </a:p>
          <a:p>
            <a:endParaRPr lang="de-DE" sz="1600" dirty="0"/>
          </a:p>
          <a:p>
            <a:pPr marL="285750" indent="-285750">
              <a:buFontTx/>
              <a:buChar char="-"/>
            </a:pPr>
            <a:r>
              <a:rPr lang="de-DE" sz="1600" dirty="0"/>
              <a:t>Rechts- und Kriegswortschatz</a:t>
            </a:r>
          </a:p>
          <a:p>
            <a:endParaRPr lang="de-DE" sz="1600" dirty="0"/>
          </a:p>
          <a:p>
            <a:pPr marL="285750" indent="-285750">
              <a:buFontTx/>
              <a:buChar char="-"/>
            </a:pPr>
            <a:r>
              <a:rPr lang="de-DE" sz="1600" dirty="0"/>
              <a:t>See- und Schifffahrtswesen</a:t>
            </a:r>
          </a:p>
          <a:p>
            <a:endParaRPr lang="de-DE" sz="1600" dirty="0"/>
          </a:p>
          <a:p>
            <a:endParaRPr lang="de-DE" sz="1600" dirty="0"/>
          </a:p>
          <a:p>
            <a:endParaRPr lang="de-DE" sz="1600" dirty="0"/>
          </a:p>
          <a:p>
            <a:pPr marL="285750" indent="-285750">
              <a:buFont typeface="Wingdings" panose="05000000000000000000" pitchFamily="2" charset="2"/>
              <a:buChar char="à"/>
            </a:pPr>
            <a:r>
              <a:rPr lang="de-DE" sz="1600" dirty="0">
                <a:sym typeface="Wingdings" panose="05000000000000000000" pitchFamily="2" charset="2"/>
              </a:rPr>
              <a:t>Lehnwörter aus dem Lateinischen:</a:t>
            </a:r>
          </a:p>
          <a:p>
            <a:pPr marL="285750" indent="-285750">
              <a:buFont typeface="Wingdings" panose="05000000000000000000" pitchFamily="2" charset="2"/>
              <a:buChar char="à"/>
            </a:pPr>
            <a:endParaRPr lang="de-DE" sz="1600" dirty="0">
              <a:sym typeface="Wingdings" panose="05000000000000000000" pitchFamily="2" charset="2"/>
            </a:endParaRPr>
          </a:p>
          <a:p>
            <a:pPr marL="285750" indent="-285750">
              <a:buFontTx/>
              <a:buChar char="-"/>
            </a:pPr>
            <a:r>
              <a:rPr lang="de-DE" sz="1600" dirty="0">
                <a:sym typeface="Wingdings" panose="05000000000000000000" pitchFamily="2" charset="2"/>
              </a:rPr>
              <a:t>Handel</a:t>
            </a:r>
          </a:p>
          <a:p>
            <a:endParaRPr lang="de-DE" sz="1600" dirty="0">
              <a:sym typeface="Wingdings" panose="05000000000000000000" pitchFamily="2" charset="2"/>
            </a:endParaRPr>
          </a:p>
          <a:p>
            <a:pPr marL="285750" indent="-285750">
              <a:buFontTx/>
              <a:buChar char="-"/>
            </a:pPr>
            <a:r>
              <a:rPr lang="de-DE" sz="1600" dirty="0">
                <a:sym typeface="Wingdings" panose="05000000000000000000" pitchFamily="2" charset="2"/>
              </a:rPr>
              <a:t>Garten- und Weinbau</a:t>
            </a:r>
          </a:p>
          <a:p>
            <a:endParaRPr lang="de-DE" sz="1600" dirty="0">
              <a:sym typeface="Wingdings" panose="05000000000000000000" pitchFamily="2" charset="2"/>
            </a:endParaRPr>
          </a:p>
          <a:p>
            <a:pPr marL="285750" indent="-285750">
              <a:buFontTx/>
              <a:buChar char="-"/>
            </a:pPr>
            <a:r>
              <a:rPr lang="de-DE" sz="1600" dirty="0">
                <a:sym typeface="Wingdings" panose="05000000000000000000" pitchFamily="2" charset="2"/>
              </a:rPr>
              <a:t>Hausbau und Innenausstattung</a:t>
            </a:r>
          </a:p>
          <a:p>
            <a:endParaRPr lang="de-DE" sz="1600" dirty="0">
              <a:sym typeface="Wingdings" panose="05000000000000000000" pitchFamily="2" charset="2"/>
            </a:endParaRPr>
          </a:p>
          <a:p>
            <a:pPr marL="285750" indent="-285750">
              <a:buFontTx/>
              <a:buChar char="-"/>
            </a:pPr>
            <a:r>
              <a:rPr lang="de-DE" sz="1600" dirty="0" err="1">
                <a:sym typeface="Wingdings" panose="05000000000000000000" pitchFamily="2" charset="2"/>
              </a:rPr>
              <a:t>Wochentagsnamen</a:t>
            </a:r>
            <a:endParaRPr lang="de-DE" sz="1600" dirty="0"/>
          </a:p>
          <a:p>
            <a:endParaRPr lang="de-DE" dirty="0"/>
          </a:p>
        </p:txBody>
      </p:sp>
    </p:spTree>
    <p:extLst>
      <p:ext uri="{BB962C8B-B14F-4D97-AF65-F5344CB8AC3E}">
        <p14:creationId xmlns:p14="http://schemas.microsoft.com/office/powerpoint/2010/main" val="1869577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13" end="1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5" end="1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7" end="1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73F5FAC4-A648-4C00-A168-DB2DA53CEA65}"/>
              </a:ext>
            </a:extLst>
          </p:cNvPr>
          <p:cNvSpPr txBox="1"/>
          <p:nvPr/>
        </p:nvSpPr>
        <p:spPr>
          <a:xfrm>
            <a:off x="868680" y="484632"/>
            <a:ext cx="9884664" cy="7602081"/>
          </a:xfrm>
          <a:prstGeom prst="rect">
            <a:avLst/>
          </a:prstGeom>
          <a:noFill/>
        </p:spPr>
        <p:txBody>
          <a:bodyPr wrap="square" rtlCol="0">
            <a:spAutoFit/>
          </a:bodyPr>
          <a:lstStyle/>
          <a:p>
            <a:r>
              <a:rPr lang="de-DE" b="1" dirty="0"/>
              <a:t>Sprachliche Kennzeichen des Germanischen</a:t>
            </a:r>
            <a:r>
              <a:rPr lang="de-DE" dirty="0"/>
              <a:t>:</a:t>
            </a:r>
          </a:p>
          <a:p>
            <a:endParaRPr lang="de-DE" dirty="0"/>
          </a:p>
          <a:p>
            <a:endParaRPr lang="de-DE" dirty="0"/>
          </a:p>
          <a:p>
            <a:r>
              <a:rPr lang="de-DE" dirty="0"/>
              <a:t>I. Konsonantismus</a:t>
            </a:r>
          </a:p>
          <a:p>
            <a:endParaRPr lang="de-DE" dirty="0"/>
          </a:p>
          <a:p>
            <a:r>
              <a:rPr lang="de-DE" dirty="0">
                <a:sym typeface="Wingdings" panose="05000000000000000000" pitchFamily="2" charset="2"/>
              </a:rPr>
              <a:t>Erste oder Germanische Lautverschiebung: </a:t>
            </a:r>
            <a:r>
              <a:rPr lang="de-DE" dirty="0" err="1">
                <a:sym typeface="Wingdings" panose="05000000000000000000" pitchFamily="2" charset="2"/>
              </a:rPr>
              <a:t>Grimm‘s</a:t>
            </a:r>
            <a:r>
              <a:rPr lang="de-DE" dirty="0">
                <a:sym typeface="Wingdings" panose="05000000000000000000" pitchFamily="2" charset="2"/>
              </a:rPr>
              <a:t> Law</a:t>
            </a:r>
          </a:p>
          <a:p>
            <a:r>
              <a:rPr lang="de-DE" dirty="0">
                <a:sym typeface="Wingdings" panose="05000000000000000000" pitchFamily="2" charset="2"/>
              </a:rPr>
              <a:t>      (</a:t>
            </a:r>
            <a:r>
              <a:rPr lang="de-DE" sz="1600" dirty="0">
                <a:sym typeface="Wingdings" panose="05000000000000000000" pitchFamily="2" charset="2"/>
              </a:rPr>
              <a:t>auch Konsonantenverschiebung genannt):</a:t>
            </a:r>
          </a:p>
          <a:p>
            <a:endParaRPr lang="de-DE" sz="1600" dirty="0">
              <a:sym typeface="Wingdings" panose="05000000000000000000" pitchFamily="2" charset="2"/>
            </a:endParaRPr>
          </a:p>
          <a:p>
            <a:pPr marL="285750" indent="-285750">
              <a:buFontTx/>
              <a:buChar char="-"/>
            </a:pPr>
            <a:r>
              <a:rPr lang="de-DE" sz="1600" dirty="0">
                <a:sym typeface="Wingdings" panose="05000000000000000000" pitchFamily="2" charset="2"/>
              </a:rPr>
              <a:t>1822 von Jacob Grimm entdeckt</a:t>
            </a:r>
          </a:p>
          <a:p>
            <a:pPr marL="285750" indent="-285750">
              <a:buFontTx/>
              <a:buChar char="-"/>
            </a:pPr>
            <a:r>
              <a:rPr lang="de-DE" sz="1600" dirty="0">
                <a:sym typeface="Wingdings" panose="05000000000000000000" pitchFamily="2" charset="2"/>
              </a:rPr>
              <a:t>zwischen 500–200 v. Chr. </a:t>
            </a:r>
          </a:p>
          <a:p>
            <a:pPr marL="285750" indent="-285750">
              <a:buFontTx/>
              <a:buChar char="-"/>
            </a:pPr>
            <a:r>
              <a:rPr lang="de-DE" sz="1600" dirty="0">
                <a:sym typeface="Wingdings" panose="05000000000000000000" pitchFamily="2" charset="2"/>
              </a:rPr>
              <a:t>trennt alle anderen indogermanischen Einzelsprachen ab</a:t>
            </a:r>
          </a:p>
          <a:p>
            <a:endParaRPr lang="de-DE" sz="1600" dirty="0">
              <a:sym typeface="Wingdings" panose="05000000000000000000" pitchFamily="2" charset="2"/>
            </a:endParaRPr>
          </a:p>
          <a:p>
            <a:r>
              <a:rPr lang="de-DE" dirty="0">
                <a:sym typeface="Wingdings" panose="05000000000000000000" pitchFamily="2" charset="2"/>
              </a:rPr>
              <a:t>Regeln</a:t>
            </a:r>
            <a:r>
              <a:rPr lang="de-DE" sz="1600" dirty="0">
                <a:sym typeface="Wingdings" panose="05000000000000000000" pitchFamily="2" charset="2"/>
              </a:rPr>
              <a:t>:</a:t>
            </a:r>
          </a:p>
          <a:p>
            <a:endParaRPr lang="de-DE" sz="1600" dirty="0">
              <a:sym typeface="Wingdings" panose="05000000000000000000" pitchFamily="2" charset="2"/>
            </a:endParaRPr>
          </a:p>
          <a:p>
            <a:pPr marL="342900" indent="-342900">
              <a:buAutoNum type="arabicPeriod"/>
            </a:pPr>
            <a:r>
              <a:rPr lang="de-DE" sz="1600" dirty="0">
                <a:sym typeface="Wingdings" panose="05000000000000000000" pitchFamily="2" charset="2"/>
              </a:rPr>
              <a:t>Indogermanische stimmlose Verschlusslaute werden zu germanischen stimmlosen Reibelauten:</a:t>
            </a:r>
          </a:p>
          <a:p>
            <a:r>
              <a:rPr lang="de-DE" sz="1600" dirty="0">
                <a:sym typeface="Wingdings" panose="05000000000000000000" pitchFamily="2" charset="2"/>
              </a:rPr>
              <a:t>		</a:t>
            </a:r>
            <a:r>
              <a:rPr lang="de-DE" sz="1400" dirty="0" err="1">
                <a:sym typeface="Wingdings" panose="05000000000000000000" pitchFamily="2" charset="2"/>
              </a:rPr>
              <a:t>idg</a:t>
            </a:r>
            <a:r>
              <a:rPr lang="de-DE" sz="1400" dirty="0">
                <a:sym typeface="Wingdings" panose="05000000000000000000" pitchFamily="2" charset="2"/>
              </a:rPr>
              <a:t>.</a:t>
            </a:r>
            <a:r>
              <a:rPr lang="de-DE" sz="1600" dirty="0">
                <a:sym typeface="Wingdings" panose="05000000000000000000" pitchFamily="2" charset="2"/>
              </a:rPr>
              <a:t>  </a:t>
            </a:r>
            <a:r>
              <a:rPr lang="de-DE" sz="1600" b="1" i="1" dirty="0">
                <a:solidFill>
                  <a:srgbClr val="0070C0"/>
                </a:solidFill>
                <a:sym typeface="Wingdings" panose="05000000000000000000" pitchFamily="2" charset="2"/>
              </a:rPr>
              <a:t>p </a:t>
            </a:r>
            <a:r>
              <a:rPr lang="de-DE" sz="1600" i="1" dirty="0">
                <a:sym typeface="Wingdings" panose="05000000000000000000" pitchFamily="2" charset="2"/>
              </a:rPr>
              <a:t>/</a:t>
            </a:r>
            <a:r>
              <a:rPr lang="de-DE" sz="1600" b="1" i="1" dirty="0">
                <a:sym typeface="Wingdings" panose="05000000000000000000" pitchFamily="2" charset="2"/>
              </a:rPr>
              <a:t> </a:t>
            </a:r>
            <a:r>
              <a:rPr lang="de-DE" sz="1600" b="1" i="1" dirty="0">
                <a:solidFill>
                  <a:srgbClr val="0070C0"/>
                </a:solidFill>
                <a:sym typeface="Wingdings" panose="05000000000000000000" pitchFamily="2" charset="2"/>
              </a:rPr>
              <a:t>t </a:t>
            </a:r>
            <a:r>
              <a:rPr lang="de-DE" sz="1600" i="1" dirty="0">
                <a:sym typeface="Wingdings" panose="05000000000000000000" pitchFamily="2" charset="2"/>
              </a:rPr>
              <a:t>/</a:t>
            </a:r>
            <a:r>
              <a:rPr lang="de-DE" sz="1600" b="1" i="1" dirty="0">
                <a:solidFill>
                  <a:srgbClr val="0070C0"/>
                </a:solidFill>
                <a:sym typeface="Wingdings" panose="05000000000000000000" pitchFamily="2" charset="2"/>
              </a:rPr>
              <a:t> k          </a:t>
            </a:r>
            <a:r>
              <a:rPr lang="de-DE" sz="1400" dirty="0">
                <a:sym typeface="Wingdings" panose="05000000000000000000" pitchFamily="2" charset="2"/>
              </a:rPr>
              <a:t>&gt;      </a:t>
            </a:r>
            <a:r>
              <a:rPr lang="de-DE" sz="1400" dirty="0" err="1">
                <a:sym typeface="Wingdings" panose="05000000000000000000" pitchFamily="2" charset="2"/>
              </a:rPr>
              <a:t>germ</a:t>
            </a:r>
            <a:r>
              <a:rPr lang="de-DE" sz="1400" dirty="0">
                <a:sym typeface="Wingdings" panose="05000000000000000000" pitchFamily="2" charset="2"/>
              </a:rPr>
              <a:t>.  </a:t>
            </a:r>
            <a:r>
              <a:rPr lang="de-DE" sz="1600" b="1" i="1" dirty="0">
                <a:solidFill>
                  <a:srgbClr val="C00000"/>
                </a:solidFill>
                <a:sym typeface="Wingdings" panose="05000000000000000000" pitchFamily="2" charset="2"/>
              </a:rPr>
              <a:t>f </a:t>
            </a:r>
            <a:r>
              <a:rPr lang="de-DE" sz="1600" i="1" dirty="0">
                <a:sym typeface="Wingdings" panose="05000000000000000000" pitchFamily="2" charset="2"/>
              </a:rPr>
              <a:t>/</a:t>
            </a:r>
            <a:r>
              <a:rPr lang="de-DE" sz="1600" b="1" i="1" dirty="0">
                <a:solidFill>
                  <a:srgbClr val="C00000"/>
                </a:solidFill>
                <a:sym typeface="Wingdings" panose="05000000000000000000" pitchFamily="2" charset="2"/>
              </a:rPr>
              <a:t> Þ</a:t>
            </a:r>
            <a:r>
              <a:rPr lang="de-DE" sz="1600" i="1" dirty="0">
                <a:sym typeface="Wingdings" panose="05000000000000000000" pitchFamily="2" charset="2"/>
              </a:rPr>
              <a:t>/</a:t>
            </a:r>
            <a:r>
              <a:rPr lang="de-DE" sz="1600" b="1" i="1" dirty="0">
                <a:solidFill>
                  <a:srgbClr val="C00000"/>
                </a:solidFill>
                <a:sym typeface="Wingdings" panose="05000000000000000000" pitchFamily="2" charset="2"/>
              </a:rPr>
              <a:t> x</a:t>
            </a:r>
          </a:p>
          <a:p>
            <a:r>
              <a:rPr lang="de-DE" sz="1600" dirty="0">
                <a:sym typeface="Wingdings" panose="05000000000000000000" pitchFamily="2" charset="2"/>
              </a:rPr>
              <a:t>	      </a:t>
            </a:r>
            <a:r>
              <a:rPr lang="de-DE" sz="1400" dirty="0">
                <a:sym typeface="Wingdings" panose="05000000000000000000" pitchFamily="2" charset="2"/>
              </a:rPr>
              <a:t>Beispiel: lat.:  </a:t>
            </a:r>
            <a:r>
              <a:rPr lang="de-DE" sz="1400" b="1" i="1" u="sng" dirty="0" err="1">
                <a:solidFill>
                  <a:srgbClr val="0070C0"/>
                </a:solidFill>
                <a:sym typeface="Wingdings" panose="05000000000000000000" pitchFamily="2" charset="2"/>
              </a:rPr>
              <a:t>p</a:t>
            </a:r>
            <a:r>
              <a:rPr lang="de-DE" sz="1400" i="1" dirty="0" err="1">
                <a:sym typeface="Wingdings" panose="05000000000000000000" pitchFamily="2" charset="2"/>
              </a:rPr>
              <a:t>iscus</a:t>
            </a:r>
            <a:r>
              <a:rPr lang="de-DE" sz="1400" dirty="0">
                <a:sym typeface="Wingdings" panose="05000000000000000000" pitchFamily="2" charset="2"/>
              </a:rPr>
              <a:t>               &gt;         ahd.  </a:t>
            </a:r>
            <a:r>
              <a:rPr lang="de-DE" sz="1400" b="1" i="1" u="sng" dirty="0" err="1">
                <a:solidFill>
                  <a:srgbClr val="C00000"/>
                </a:solidFill>
                <a:sym typeface="Wingdings" panose="05000000000000000000" pitchFamily="2" charset="2"/>
              </a:rPr>
              <a:t>f</a:t>
            </a:r>
            <a:r>
              <a:rPr lang="de-DE" sz="1400" i="1" dirty="0" err="1">
                <a:sym typeface="Wingdings" panose="05000000000000000000" pitchFamily="2" charset="2"/>
              </a:rPr>
              <a:t>isc</a:t>
            </a:r>
            <a:r>
              <a:rPr lang="de-DE" sz="1400" dirty="0">
                <a:sym typeface="Wingdings" panose="05000000000000000000" pitchFamily="2" charset="2"/>
              </a:rPr>
              <a:t> (‚</a:t>
            </a:r>
            <a:r>
              <a:rPr lang="de-DE" sz="1400" i="1" dirty="0">
                <a:sym typeface="Wingdings" panose="05000000000000000000" pitchFamily="2" charset="2"/>
              </a:rPr>
              <a:t>Fisch</a:t>
            </a:r>
            <a:r>
              <a:rPr lang="de-DE" sz="1400" dirty="0">
                <a:sym typeface="Wingdings" panose="05000000000000000000" pitchFamily="2" charset="2"/>
              </a:rPr>
              <a:t>‘)</a:t>
            </a:r>
          </a:p>
          <a:p>
            <a:endParaRPr lang="de-DE" sz="1600" dirty="0">
              <a:sym typeface="Wingdings" panose="05000000000000000000" pitchFamily="2" charset="2"/>
            </a:endParaRPr>
          </a:p>
          <a:p>
            <a:r>
              <a:rPr lang="de-DE" sz="1600" dirty="0">
                <a:sym typeface="Wingdings" panose="05000000000000000000" pitchFamily="2" charset="2"/>
              </a:rPr>
              <a:t>2.    Indogermanische stimmhaft Verschlusslaute werden zu germanischen stimmlosen Verschlusslauten:</a:t>
            </a:r>
          </a:p>
          <a:p>
            <a:r>
              <a:rPr lang="de-DE" sz="1600" dirty="0">
                <a:sym typeface="Wingdings" panose="05000000000000000000" pitchFamily="2" charset="2"/>
              </a:rPr>
              <a:t>		</a:t>
            </a:r>
            <a:r>
              <a:rPr lang="de-DE" sz="1400" dirty="0" err="1">
                <a:sym typeface="Wingdings" panose="05000000000000000000" pitchFamily="2" charset="2"/>
              </a:rPr>
              <a:t>idg</a:t>
            </a:r>
            <a:r>
              <a:rPr lang="de-DE" sz="1400" dirty="0">
                <a:sym typeface="Wingdings" panose="05000000000000000000" pitchFamily="2" charset="2"/>
              </a:rPr>
              <a:t>.</a:t>
            </a:r>
            <a:r>
              <a:rPr lang="de-DE" sz="1600" dirty="0">
                <a:sym typeface="Wingdings" panose="05000000000000000000" pitchFamily="2" charset="2"/>
              </a:rPr>
              <a:t>  </a:t>
            </a:r>
            <a:r>
              <a:rPr lang="de-DE" sz="1600" b="1" i="1" dirty="0">
                <a:solidFill>
                  <a:srgbClr val="0070C0"/>
                </a:solidFill>
                <a:sym typeface="Wingdings" panose="05000000000000000000" pitchFamily="2" charset="2"/>
              </a:rPr>
              <a:t>b </a:t>
            </a:r>
            <a:r>
              <a:rPr lang="de-DE" sz="1600" i="1" dirty="0">
                <a:sym typeface="Wingdings" panose="05000000000000000000" pitchFamily="2" charset="2"/>
              </a:rPr>
              <a:t>/</a:t>
            </a:r>
            <a:r>
              <a:rPr lang="de-DE" sz="1600" b="1" i="1" dirty="0">
                <a:solidFill>
                  <a:srgbClr val="0070C0"/>
                </a:solidFill>
                <a:sym typeface="Wingdings" panose="05000000000000000000" pitchFamily="2" charset="2"/>
              </a:rPr>
              <a:t> d </a:t>
            </a:r>
            <a:r>
              <a:rPr lang="de-DE" sz="1600" i="1" dirty="0">
                <a:sym typeface="Wingdings" panose="05000000000000000000" pitchFamily="2" charset="2"/>
              </a:rPr>
              <a:t>/</a:t>
            </a:r>
            <a:r>
              <a:rPr lang="de-DE" sz="1600" b="1" i="1" dirty="0">
                <a:solidFill>
                  <a:srgbClr val="0070C0"/>
                </a:solidFill>
                <a:sym typeface="Wingdings" panose="05000000000000000000" pitchFamily="2" charset="2"/>
              </a:rPr>
              <a:t> g         </a:t>
            </a:r>
            <a:r>
              <a:rPr lang="de-DE" sz="1400" dirty="0">
                <a:sym typeface="Wingdings" panose="05000000000000000000" pitchFamily="2" charset="2"/>
              </a:rPr>
              <a:t>&gt;</a:t>
            </a:r>
            <a:r>
              <a:rPr lang="de-DE" sz="1600" dirty="0">
                <a:solidFill>
                  <a:srgbClr val="0070C0"/>
                </a:solidFill>
                <a:sym typeface="Wingdings" panose="05000000000000000000" pitchFamily="2" charset="2"/>
              </a:rPr>
              <a:t>     </a:t>
            </a:r>
            <a:r>
              <a:rPr lang="de-DE" sz="1400" dirty="0" err="1">
                <a:sym typeface="Wingdings" panose="05000000000000000000" pitchFamily="2" charset="2"/>
              </a:rPr>
              <a:t>germ</a:t>
            </a:r>
            <a:r>
              <a:rPr lang="de-DE" sz="1400" dirty="0">
                <a:sym typeface="Wingdings" panose="05000000000000000000" pitchFamily="2" charset="2"/>
              </a:rPr>
              <a:t>.  </a:t>
            </a:r>
            <a:r>
              <a:rPr lang="de-DE" sz="1600" b="1" i="1" dirty="0">
                <a:solidFill>
                  <a:srgbClr val="C00000"/>
                </a:solidFill>
                <a:sym typeface="Wingdings" panose="05000000000000000000" pitchFamily="2" charset="2"/>
              </a:rPr>
              <a:t>p </a:t>
            </a:r>
            <a:r>
              <a:rPr lang="de-DE" sz="1600" i="1" dirty="0">
                <a:sym typeface="Wingdings" panose="05000000000000000000" pitchFamily="2" charset="2"/>
              </a:rPr>
              <a:t>/</a:t>
            </a:r>
            <a:r>
              <a:rPr lang="de-DE" sz="1600" b="1" i="1" dirty="0">
                <a:solidFill>
                  <a:srgbClr val="C00000"/>
                </a:solidFill>
                <a:sym typeface="Wingdings" panose="05000000000000000000" pitchFamily="2" charset="2"/>
              </a:rPr>
              <a:t> t </a:t>
            </a:r>
            <a:r>
              <a:rPr lang="de-DE" sz="1600" i="1" dirty="0">
                <a:sym typeface="Wingdings" panose="05000000000000000000" pitchFamily="2" charset="2"/>
              </a:rPr>
              <a:t>/</a:t>
            </a:r>
            <a:r>
              <a:rPr lang="de-DE" sz="1600" b="1" i="1" dirty="0">
                <a:solidFill>
                  <a:srgbClr val="C00000"/>
                </a:solidFill>
                <a:sym typeface="Wingdings" panose="05000000000000000000" pitchFamily="2" charset="2"/>
              </a:rPr>
              <a:t> k</a:t>
            </a:r>
          </a:p>
          <a:p>
            <a:endParaRPr lang="de-DE" sz="1600" dirty="0">
              <a:sym typeface="Wingdings" panose="05000000000000000000" pitchFamily="2" charset="2"/>
            </a:endParaRPr>
          </a:p>
          <a:p>
            <a:r>
              <a:rPr lang="de-DE" sz="1600" dirty="0">
                <a:sym typeface="Wingdings" panose="05000000000000000000" pitchFamily="2" charset="2"/>
              </a:rPr>
              <a:t>3.    Indogermanische stimmhafte aspirierte Verschlusslaute werden zu germanischen stimmhaften Verschlusslauten:</a:t>
            </a:r>
          </a:p>
          <a:p>
            <a:r>
              <a:rPr lang="de-DE" sz="1600" dirty="0">
                <a:sym typeface="Wingdings" panose="05000000000000000000" pitchFamily="2" charset="2"/>
              </a:rPr>
              <a:t>		</a:t>
            </a:r>
            <a:r>
              <a:rPr lang="de-DE" sz="1400" dirty="0" err="1">
                <a:sym typeface="Wingdings" panose="05000000000000000000" pitchFamily="2" charset="2"/>
              </a:rPr>
              <a:t>idg</a:t>
            </a:r>
            <a:r>
              <a:rPr lang="de-DE" sz="1400" dirty="0">
                <a:sym typeface="Wingdings" panose="05000000000000000000" pitchFamily="2" charset="2"/>
              </a:rPr>
              <a:t>.</a:t>
            </a:r>
            <a:r>
              <a:rPr lang="de-DE" sz="1600" dirty="0">
                <a:sym typeface="Wingdings" panose="05000000000000000000" pitchFamily="2" charset="2"/>
              </a:rPr>
              <a:t>  </a:t>
            </a:r>
            <a:r>
              <a:rPr lang="de-DE" sz="1600" b="1" i="1" dirty="0" err="1">
                <a:solidFill>
                  <a:srgbClr val="0070C0"/>
                </a:solidFill>
                <a:sym typeface="Wingdings" panose="05000000000000000000" pitchFamily="2" charset="2"/>
              </a:rPr>
              <a:t>bh</a:t>
            </a:r>
            <a:r>
              <a:rPr lang="de-DE" sz="1600" b="1" i="1" dirty="0">
                <a:solidFill>
                  <a:srgbClr val="0070C0"/>
                </a:solidFill>
                <a:sym typeface="Wingdings" panose="05000000000000000000" pitchFamily="2" charset="2"/>
              </a:rPr>
              <a:t> </a:t>
            </a:r>
            <a:r>
              <a:rPr lang="de-DE" sz="1600" i="1" dirty="0">
                <a:sym typeface="Wingdings" panose="05000000000000000000" pitchFamily="2" charset="2"/>
              </a:rPr>
              <a:t>/</a:t>
            </a:r>
            <a:r>
              <a:rPr lang="de-DE" sz="1600" b="1" i="1" dirty="0">
                <a:solidFill>
                  <a:srgbClr val="0070C0"/>
                </a:solidFill>
                <a:sym typeface="Wingdings" panose="05000000000000000000" pitchFamily="2" charset="2"/>
              </a:rPr>
              <a:t> </a:t>
            </a:r>
            <a:r>
              <a:rPr lang="de-DE" sz="1600" b="1" i="1" dirty="0" err="1">
                <a:solidFill>
                  <a:srgbClr val="0070C0"/>
                </a:solidFill>
                <a:sym typeface="Wingdings" panose="05000000000000000000" pitchFamily="2" charset="2"/>
              </a:rPr>
              <a:t>dh</a:t>
            </a:r>
            <a:r>
              <a:rPr lang="de-DE" sz="1600" b="1" i="1" dirty="0">
                <a:solidFill>
                  <a:srgbClr val="0070C0"/>
                </a:solidFill>
                <a:sym typeface="Wingdings" panose="05000000000000000000" pitchFamily="2" charset="2"/>
              </a:rPr>
              <a:t> </a:t>
            </a:r>
            <a:r>
              <a:rPr lang="de-DE" sz="1600" i="1" dirty="0">
                <a:sym typeface="Wingdings" panose="05000000000000000000" pitchFamily="2" charset="2"/>
              </a:rPr>
              <a:t>/</a:t>
            </a:r>
            <a:r>
              <a:rPr lang="de-DE" sz="1600" b="1" i="1" dirty="0">
                <a:solidFill>
                  <a:srgbClr val="0070C0"/>
                </a:solidFill>
                <a:sym typeface="Wingdings" panose="05000000000000000000" pitchFamily="2" charset="2"/>
              </a:rPr>
              <a:t> </a:t>
            </a:r>
            <a:r>
              <a:rPr lang="de-DE" sz="1600" b="1" i="1" dirty="0" err="1">
                <a:solidFill>
                  <a:srgbClr val="0070C0"/>
                </a:solidFill>
                <a:sym typeface="Wingdings" panose="05000000000000000000" pitchFamily="2" charset="2"/>
              </a:rPr>
              <a:t>gh</a:t>
            </a:r>
            <a:r>
              <a:rPr lang="de-DE" sz="1600" b="1" i="1" dirty="0">
                <a:solidFill>
                  <a:srgbClr val="0070C0"/>
                </a:solidFill>
                <a:sym typeface="Wingdings" panose="05000000000000000000" pitchFamily="2" charset="2"/>
              </a:rPr>
              <a:t>   </a:t>
            </a:r>
            <a:r>
              <a:rPr lang="de-DE" sz="1400" dirty="0">
                <a:sym typeface="Wingdings" panose="05000000000000000000" pitchFamily="2" charset="2"/>
              </a:rPr>
              <a:t>&gt;</a:t>
            </a:r>
            <a:r>
              <a:rPr lang="de-DE" sz="1600" dirty="0">
                <a:solidFill>
                  <a:srgbClr val="0070C0"/>
                </a:solidFill>
                <a:sym typeface="Wingdings" panose="05000000000000000000" pitchFamily="2" charset="2"/>
              </a:rPr>
              <a:t>    </a:t>
            </a:r>
            <a:r>
              <a:rPr lang="de-DE" sz="1400" dirty="0" err="1">
                <a:sym typeface="Wingdings" panose="05000000000000000000" pitchFamily="2" charset="2"/>
              </a:rPr>
              <a:t>germ</a:t>
            </a:r>
            <a:r>
              <a:rPr lang="de-DE" sz="1400" dirty="0">
                <a:sym typeface="Wingdings" panose="05000000000000000000" pitchFamily="2" charset="2"/>
              </a:rPr>
              <a:t>.</a:t>
            </a:r>
            <a:r>
              <a:rPr lang="de-DE" sz="1600" dirty="0">
                <a:solidFill>
                  <a:srgbClr val="0070C0"/>
                </a:solidFill>
                <a:sym typeface="Wingdings" panose="05000000000000000000" pitchFamily="2" charset="2"/>
              </a:rPr>
              <a:t> </a:t>
            </a:r>
            <a:r>
              <a:rPr lang="de-DE" sz="1600" b="1" i="1" dirty="0">
                <a:solidFill>
                  <a:srgbClr val="C00000"/>
                </a:solidFill>
                <a:sym typeface="Wingdings" panose="05000000000000000000" pitchFamily="2" charset="2"/>
              </a:rPr>
              <a:t>b </a:t>
            </a:r>
            <a:r>
              <a:rPr lang="de-DE" sz="1600" i="1" dirty="0">
                <a:sym typeface="Wingdings" panose="05000000000000000000" pitchFamily="2" charset="2"/>
              </a:rPr>
              <a:t>/</a:t>
            </a:r>
            <a:r>
              <a:rPr lang="de-DE" sz="1600" b="1" i="1" dirty="0">
                <a:solidFill>
                  <a:srgbClr val="C00000"/>
                </a:solidFill>
                <a:sym typeface="Wingdings" panose="05000000000000000000" pitchFamily="2" charset="2"/>
              </a:rPr>
              <a:t> d </a:t>
            </a:r>
            <a:r>
              <a:rPr lang="de-DE" sz="1600" i="1" dirty="0">
                <a:sym typeface="Wingdings" panose="05000000000000000000" pitchFamily="2" charset="2"/>
              </a:rPr>
              <a:t>/</a:t>
            </a:r>
            <a:r>
              <a:rPr lang="de-DE" sz="1600" b="1" i="1" dirty="0">
                <a:solidFill>
                  <a:srgbClr val="C00000"/>
                </a:solidFill>
                <a:sym typeface="Wingdings" panose="05000000000000000000" pitchFamily="2" charset="2"/>
              </a:rPr>
              <a:t> g</a:t>
            </a:r>
          </a:p>
          <a:p>
            <a:endParaRPr lang="de-DE" sz="1400" i="1" dirty="0">
              <a:sym typeface="Wingdings" panose="05000000000000000000" pitchFamily="2" charset="2"/>
            </a:endParaRPr>
          </a:p>
          <a:p>
            <a:endParaRPr lang="de-DE" dirty="0">
              <a:sym typeface="Wingdings" panose="05000000000000000000" pitchFamily="2" charset="2"/>
            </a:endParaRPr>
          </a:p>
          <a:p>
            <a:endParaRPr lang="de-DE" dirty="0">
              <a:sym typeface="Wingdings" panose="05000000000000000000" pitchFamily="2" charset="2"/>
            </a:endParaRPr>
          </a:p>
          <a:p>
            <a:endParaRPr lang="de-DE" dirty="0"/>
          </a:p>
          <a:p>
            <a:endParaRPr lang="de-DE" dirty="0"/>
          </a:p>
          <a:p>
            <a:endParaRPr lang="de-DE" dirty="0"/>
          </a:p>
        </p:txBody>
      </p:sp>
    </p:spTree>
    <p:extLst>
      <p:ext uri="{BB962C8B-B14F-4D97-AF65-F5344CB8AC3E}">
        <p14:creationId xmlns:p14="http://schemas.microsoft.com/office/powerpoint/2010/main" val="4025841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12" end="1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4" end="1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5" end="1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6" end="1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18" end="1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9" end="1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21" end="21"/>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
                                            <p:txEl>
                                              <p:pRg st="22" end="2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 xmlns:a16="http://schemas.microsoft.com/office/drawing/2014/main" id="{51756FD8-91F3-4201-8951-04C6C388FF87}"/>
              </a:ext>
            </a:extLst>
          </p:cNvPr>
          <p:cNvSpPr/>
          <p:nvPr/>
        </p:nvSpPr>
        <p:spPr>
          <a:xfrm>
            <a:off x="1316736" y="932688"/>
            <a:ext cx="5288918" cy="3600986"/>
          </a:xfrm>
          <a:prstGeom prst="rect">
            <a:avLst/>
          </a:prstGeom>
        </p:spPr>
        <p:txBody>
          <a:bodyPr wrap="square">
            <a:spAutoFit/>
          </a:bodyPr>
          <a:lstStyle/>
          <a:p>
            <a:r>
              <a:rPr lang="de-DE" dirty="0"/>
              <a:t>II. Vokalismus</a:t>
            </a:r>
          </a:p>
          <a:p>
            <a:endParaRPr lang="de-DE" dirty="0"/>
          </a:p>
          <a:p>
            <a:endParaRPr lang="de-DE" dirty="0"/>
          </a:p>
          <a:p>
            <a:pPr marL="342900" indent="-342900">
              <a:buAutoNum type="arabicPeriod"/>
            </a:pPr>
            <a:r>
              <a:rPr lang="de-DE" dirty="0"/>
              <a:t>Kurzvokale</a:t>
            </a:r>
          </a:p>
          <a:p>
            <a:r>
              <a:rPr lang="de-DE" sz="1600" dirty="0"/>
              <a:t>	</a:t>
            </a:r>
            <a:r>
              <a:rPr lang="de-DE" sz="1600" dirty="0" err="1"/>
              <a:t>Idg</a:t>
            </a:r>
            <a:r>
              <a:rPr lang="de-DE" sz="1600" dirty="0"/>
              <a:t>. </a:t>
            </a:r>
            <a:r>
              <a:rPr lang="de-DE" sz="1600" b="1" i="1" dirty="0">
                <a:solidFill>
                  <a:srgbClr val="0070C0"/>
                </a:solidFill>
              </a:rPr>
              <a:t>a</a:t>
            </a:r>
            <a:r>
              <a:rPr lang="de-DE" sz="1600" dirty="0"/>
              <a:t> und </a:t>
            </a:r>
            <a:r>
              <a:rPr lang="de-DE" sz="1600" b="1" i="1" dirty="0">
                <a:solidFill>
                  <a:srgbClr val="0070C0"/>
                </a:solidFill>
              </a:rPr>
              <a:t>o</a:t>
            </a:r>
            <a:r>
              <a:rPr lang="de-DE" sz="1600" dirty="0"/>
              <a:t> fallen zusammen zu </a:t>
            </a:r>
            <a:r>
              <a:rPr lang="de-DE" sz="1600" dirty="0" err="1"/>
              <a:t>germ</a:t>
            </a:r>
            <a:r>
              <a:rPr lang="de-DE" sz="1600" dirty="0"/>
              <a:t>. </a:t>
            </a:r>
            <a:r>
              <a:rPr lang="de-DE" sz="1600" b="1" i="1" dirty="0">
                <a:solidFill>
                  <a:srgbClr val="C00000"/>
                </a:solidFill>
              </a:rPr>
              <a:t>a</a:t>
            </a:r>
          </a:p>
          <a:p>
            <a:endParaRPr lang="de-DE" i="1" dirty="0"/>
          </a:p>
          <a:p>
            <a:pPr marL="342900" indent="-342900">
              <a:buAutoNum type="arabicPeriod" startAt="2"/>
            </a:pPr>
            <a:r>
              <a:rPr lang="de-DE" dirty="0"/>
              <a:t>Langvokale</a:t>
            </a:r>
          </a:p>
          <a:p>
            <a:r>
              <a:rPr lang="de-DE" dirty="0"/>
              <a:t>	</a:t>
            </a:r>
            <a:r>
              <a:rPr lang="de-DE" sz="1600" dirty="0" err="1"/>
              <a:t>Idg</a:t>
            </a:r>
            <a:r>
              <a:rPr lang="de-DE" sz="1600" dirty="0"/>
              <a:t>. </a:t>
            </a:r>
            <a:r>
              <a:rPr lang="de-DE" sz="1600" b="1" i="1" dirty="0">
                <a:solidFill>
                  <a:srgbClr val="0070C0"/>
                </a:solidFill>
              </a:rPr>
              <a:t>a</a:t>
            </a:r>
            <a:r>
              <a:rPr lang="de-DE" sz="1600" dirty="0"/>
              <a:t> und </a:t>
            </a:r>
            <a:r>
              <a:rPr lang="de-DE" sz="1600" b="1" i="1" dirty="0">
                <a:solidFill>
                  <a:srgbClr val="0070C0"/>
                </a:solidFill>
              </a:rPr>
              <a:t>o</a:t>
            </a:r>
            <a:r>
              <a:rPr lang="de-DE" sz="1600" dirty="0"/>
              <a:t> fallen zusammen zu </a:t>
            </a:r>
            <a:r>
              <a:rPr lang="de-DE" sz="1600" dirty="0" err="1"/>
              <a:t>germ</a:t>
            </a:r>
            <a:r>
              <a:rPr lang="de-DE" sz="1600" dirty="0"/>
              <a:t>. </a:t>
            </a:r>
            <a:r>
              <a:rPr lang="de-DE" sz="1600" b="1" i="1" dirty="0">
                <a:solidFill>
                  <a:srgbClr val="C00000"/>
                </a:solidFill>
              </a:rPr>
              <a:t>o</a:t>
            </a:r>
          </a:p>
          <a:p>
            <a:endParaRPr lang="de-DE" b="1" i="1" dirty="0"/>
          </a:p>
          <a:p>
            <a:r>
              <a:rPr lang="de-DE" dirty="0"/>
              <a:t>3. Diphthonge</a:t>
            </a:r>
          </a:p>
          <a:p>
            <a:r>
              <a:rPr lang="de-DE" dirty="0"/>
              <a:t>	</a:t>
            </a:r>
            <a:r>
              <a:rPr lang="de-DE" sz="1600" dirty="0" err="1"/>
              <a:t>Idg</a:t>
            </a:r>
            <a:r>
              <a:rPr lang="de-DE" sz="1600" dirty="0"/>
              <a:t>. </a:t>
            </a:r>
            <a:r>
              <a:rPr lang="de-DE" sz="1600" b="1" i="1" dirty="0">
                <a:solidFill>
                  <a:srgbClr val="0070C0"/>
                </a:solidFill>
              </a:rPr>
              <a:t>ai</a:t>
            </a:r>
            <a:r>
              <a:rPr lang="de-DE" sz="1600" dirty="0"/>
              <a:t> und </a:t>
            </a:r>
            <a:r>
              <a:rPr lang="de-DE" sz="1600" b="1" i="1" dirty="0" err="1">
                <a:solidFill>
                  <a:srgbClr val="0070C0"/>
                </a:solidFill>
              </a:rPr>
              <a:t>oi</a:t>
            </a:r>
            <a:r>
              <a:rPr lang="de-DE" sz="1600" dirty="0"/>
              <a:t> fallen zusammen zu </a:t>
            </a:r>
            <a:r>
              <a:rPr lang="de-DE" sz="1600" dirty="0" err="1"/>
              <a:t>germ</a:t>
            </a:r>
            <a:r>
              <a:rPr lang="de-DE" sz="1600" dirty="0"/>
              <a:t>. </a:t>
            </a:r>
            <a:r>
              <a:rPr lang="de-DE" sz="1600" b="1" i="1" dirty="0">
                <a:solidFill>
                  <a:srgbClr val="C00000"/>
                </a:solidFill>
              </a:rPr>
              <a:t>ai</a:t>
            </a:r>
          </a:p>
          <a:p>
            <a:r>
              <a:rPr lang="de-DE" sz="1600" dirty="0"/>
              <a:t>	</a:t>
            </a:r>
            <a:r>
              <a:rPr lang="de-DE" sz="1600" dirty="0" err="1"/>
              <a:t>Idg</a:t>
            </a:r>
            <a:r>
              <a:rPr lang="de-DE" sz="1600" dirty="0"/>
              <a:t>. </a:t>
            </a:r>
            <a:r>
              <a:rPr lang="de-DE" sz="1600" b="1" i="1" dirty="0">
                <a:solidFill>
                  <a:srgbClr val="0070C0"/>
                </a:solidFill>
              </a:rPr>
              <a:t>ei</a:t>
            </a:r>
            <a:r>
              <a:rPr lang="de-DE" sz="1600" dirty="0"/>
              <a:t> wird zu </a:t>
            </a:r>
            <a:r>
              <a:rPr lang="de-DE" sz="1600" dirty="0" err="1"/>
              <a:t>germ</a:t>
            </a:r>
            <a:r>
              <a:rPr lang="de-DE" sz="1600" dirty="0"/>
              <a:t>. </a:t>
            </a:r>
            <a:r>
              <a:rPr lang="de-DE" sz="1600" b="1" i="1" dirty="0">
                <a:solidFill>
                  <a:srgbClr val="C00000"/>
                </a:solidFill>
              </a:rPr>
              <a:t>i</a:t>
            </a:r>
            <a:r>
              <a:rPr lang="de-DE" sz="1600" dirty="0">
                <a:solidFill>
                  <a:srgbClr val="C00000"/>
                </a:solidFill>
              </a:rPr>
              <a:t> </a:t>
            </a:r>
            <a:r>
              <a:rPr lang="de-DE" sz="1400" dirty="0"/>
              <a:t>(Monophthongierung)</a:t>
            </a:r>
          </a:p>
          <a:p>
            <a:r>
              <a:rPr lang="de-DE" sz="1600" dirty="0"/>
              <a:t>	</a:t>
            </a:r>
            <a:r>
              <a:rPr lang="de-DE" sz="1600" dirty="0" err="1"/>
              <a:t>Idg</a:t>
            </a:r>
            <a:r>
              <a:rPr lang="de-DE" sz="1600" dirty="0"/>
              <a:t>. </a:t>
            </a:r>
            <a:r>
              <a:rPr lang="de-DE" sz="1600" b="1" i="1" dirty="0">
                <a:solidFill>
                  <a:srgbClr val="0070C0"/>
                </a:solidFill>
              </a:rPr>
              <a:t>au</a:t>
            </a:r>
            <a:r>
              <a:rPr lang="de-DE" sz="1600" dirty="0"/>
              <a:t> und </a:t>
            </a:r>
            <a:r>
              <a:rPr lang="de-DE" sz="1600" b="1" i="1" dirty="0" err="1">
                <a:solidFill>
                  <a:srgbClr val="0070C0"/>
                </a:solidFill>
              </a:rPr>
              <a:t>ou</a:t>
            </a:r>
            <a:r>
              <a:rPr lang="de-DE" sz="1600" dirty="0"/>
              <a:t> fallen zusammen zu </a:t>
            </a:r>
            <a:r>
              <a:rPr lang="de-DE" sz="1600" dirty="0" err="1"/>
              <a:t>germ</a:t>
            </a:r>
            <a:r>
              <a:rPr lang="de-DE" sz="1600" dirty="0"/>
              <a:t>. </a:t>
            </a:r>
            <a:r>
              <a:rPr lang="de-DE" sz="1600" b="1" i="1" dirty="0">
                <a:solidFill>
                  <a:srgbClr val="C00000"/>
                </a:solidFill>
              </a:rPr>
              <a:t>au</a:t>
            </a:r>
          </a:p>
        </p:txBody>
      </p:sp>
    </p:spTree>
    <p:extLst>
      <p:ext uri="{BB962C8B-B14F-4D97-AF65-F5344CB8AC3E}">
        <p14:creationId xmlns:p14="http://schemas.microsoft.com/office/powerpoint/2010/main" val="7992722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3B791847-F3C0-4A52-A833-AEA3DC78D6D6}"/>
              </a:ext>
            </a:extLst>
          </p:cNvPr>
          <p:cNvSpPr txBox="1"/>
          <p:nvPr/>
        </p:nvSpPr>
        <p:spPr>
          <a:xfrm>
            <a:off x="1014984" y="694944"/>
            <a:ext cx="8324587" cy="4739759"/>
          </a:xfrm>
          <a:prstGeom prst="rect">
            <a:avLst/>
          </a:prstGeom>
          <a:noFill/>
        </p:spPr>
        <p:txBody>
          <a:bodyPr wrap="none" rtlCol="0">
            <a:spAutoFit/>
          </a:bodyPr>
          <a:lstStyle/>
          <a:p>
            <a:r>
              <a:rPr lang="de-DE" dirty="0"/>
              <a:t>III. Festlegung Wortakzents</a:t>
            </a:r>
          </a:p>
          <a:p>
            <a:endParaRPr lang="de-DE" dirty="0"/>
          </a:p>
          <a:p>
            <a:endParaRPr lang="de-DE" dirty="0"/>
          </a:p>
          <a:p>
            <a:pPr marL="285750" indent="-285750">
              <a:buFont typeface="Wingdings" panose="05000000000000000000" pitchFamily="2" charset="2"/>
              <a:buChar char="à"/>
            </a:pPr>
            <a:r>
              <a:rPr lang="de-DE" sz="1600" dirty="0">
                <a:sym typeface="Wingdings" panose="05000000000000000000" pitchFamily="2" charset="2"/>
              </a:rPr>
              <a:t>Der freie indogermanische Wortakzent wird im germanischen auf die erste Silbe festgelegt.</a:t>
            </a:r>
          </a:p>
          <a:p>
            <a:r>
              <a:rPr lang="de-DE" dirty="0">
                <a:sym typeface="Wingdings" panose="05000000000000000000" pitchFamily="2" charset="2"/>
              </a:rPr>
              <a:t>	</a:t>
            </a:r>
            <a:r>
              <a:rPr lang="de-DE" sz="1400" dirty="0">
                <a:sym typeface="Wingdings" panose="05000000000000000000" pitchFamily="2" charset="2"/>
              </a:rPr>
              <a:t>Akzentwandel ist zu einem Wesensmerkmal der germanischen Sprachen geworden.</a:t>
            </a:r>
          </a:p>
          <a:p>
            <a:pPr marL="285750" indent="-285750">
              <a:buFont typeface="Wingdings" panose="05000000000000000000" pitchFamily="2" charset="2"/>
              <a:buChar char="à"/>
            </a:pPr>
            <a:endParaRPr lang="de-DE"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Endsilbenabschwächung</a:t>
            </a:r>
          </a:p>
          <a:p>
            <a:r>
              <a:rPr lang="de-DE" dirty="0">
                <a:sym typeface="Wingdings" panose="05000000000000000000" pitchFamily="2" charset="2"/>
              </a:rPr>
              <a:t>	</a:t>
            </a:r>
            <a:r>
              <a:rPr lang="de-DE" sz="1400" dirty="0">
                <a:sym typeface="Wingdings" panose="05000000000000000000" pitchFamily="2" charset="2"/>
              </a:rPr>
              <a:t>wirkt sich besonders bei der Abschwächung der unbetonten Silben aus.</a:t>
            </a:r>
          </a:p>
          <a:p>
            <a:pPr marL="285750" indent="-285750">
              <a:buFont typeface="Wingdings" panose="05000000000000000000" pitchFamily="2" charset="2"/>
              <a:buChar char="à"/>
            </a:pPr>
            <a:endParaRPr lang="de-DE" dirty="0">
              <a:sym typeface="Wingdings" panose="05000000000000000000" pitchFamily="2" charset="2"/>
            </a:endParaRPr>
          </a:p>
          <a:p>
            <a:pPr marL="285750" indent="-285750">
              <a:buFont typeface="Wingdings" panose="05000000000000000000" pitchFamily="2" charset="2"/>
              <a:buChar char="à"/>
            </a:pPr>
            <a:endParaRPr lang="de-DE" dirty="0">
              <a:sym typeface="Wingdings" panose="05000000000000000000" pitchFamily="2" charset="2"/>
            </a:endParaRPr>
          </a:p>
          <a:p>
            <a:r>
              <a:rPr lang="de-DE" dirty="0">
                <a:sym typeface="Wingdings" panose="05000000000000000000" pitchFamily="2" charset="2"/>
              </a:rPr>
              <a:t>IV. Weitgehende  Vereinfachung des Formenbestandes</a:t>
            </a:r>
          </a:p>
          <a:p>
            <a:endParaRPr lang="de-DE"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Bedingt durch die Endsilbenabschwächung gibt es in germanischen Dialekten </a:t>
            </a:r>
          </a:p>
          <a:p>
            <a:r>
              <a:rPr lang="de-DE" dirty="0">
                <a:sym typeface="Wingdings" panose="05000000000000000000" pitchFamily="2" charset="2"/>
              </a:rPr>
              <a:t>	</a:t>
            </a:r>
            <a:r>
              <a:rPr lang="de-DE" sz="1400" dirty="0">
                <a:sym typeface="Wingdings" panose="05000000000000000000" pitchFamily="2" charset="2"/>
              </a:rPr>
              <a:t>in der </a:t>
            </a:r>
            <a:r>
              <a:rPr lang="de-DE" sz="1400" b="1" dirty="0">
                <a:sym typeface="Wingdings" panose="05000000000000000000" pitchFamily="2" charset="2"/>
              </a:rPr>
              <a:t>Deklination</a:t>
            </a:r>
            <a:r>
              <a:rPr lang="de-DE" sz="1400" dirty="0">
                <a:sym typeface="Wingdings" panose="05000000000000000000" pitchFamily="2" charset="2"/>
              </a:rPr>
              <a:t>: 	Ablativ &gt; Dativ</a:t>
            </a:r>
          </a:p>
          <a:p>
            <a:r>
              <a:rPr lang="de-DE" sz="1400" dirty="0">
                <a:sym typeface="Wingdings" panose="05000000000000000000" pitchFamily="2" charset="2"/>
              </a:rPr>
              <a:t>			Vokativ &gt; Nominativ</a:t>
            </a:r>
          </a:p>
          <a:p>
            <a:r>
              <a:rPr lang="de-DE" sz="1400" dirty="0">
                <a:sym typeface="Wingdings" panose="05000000000000000000" pitchFamily="2" charset="2"/>
              </a:rPr>
              <a:t>			Dualformen entfallen</a:t>
            </a:r>
          </a:p>
          <a:p>
            <a:endParaRPr lang="de-DE" sz="1400" dirty="0">
              <a:sym typeface="Wingdings" panose="05000000000000000000" pitchFamily="2" charset="2"/>
            </a:endParaRPr>
          </a:p>
          <a:p>
            <a:r>
              <a:rPr lang="de-DE" sz="1400" dirty="0">
                <a:sym typeface="Wingdings" panose="05000000000000000000" pitchFamily="2" charset="2"/>
              </a:rPr>
              <a:t>	in der </a:t>
            </a:r>
            <a:r>
              <a:rPr lang="de-DE" sz="1400" b="1" dirty="0">
                <a:sym typeface="Wingdings" panose="05000000000000000000" pitchFamily="2" charset="2"/>
              </a:rPr>
              <a:t>Konjugation</a:t>
            </a:r>
            <a:r>
              <a:rPr lang="de-DE" sz="1400" dirty="0">
                <a:sym typeface="Wingdings" panose="05000000000000000000" pitchFamily="2" charset="2"/>
              </a:rPr>
              <a:t>:	tendenziell bereits Einsatz von Hilfsverben anstelle von Flexionsendungen</a:t>
            </a:r>
            <a:endParaRPr lang="de-DE" sz="1400" dirty="0"/>
          </a:p>
        </p:txBody>
      </p:sp>
    </p:spTree>
    <p:extLst>
      <p:ext uri="{BB962C8B-B14F-4D97-AF65-F5344CB8AC3E}">
        <p14:creationId xmlns:p14="http://schemas.microsoft.com/office/powerpoint/2010/main" val="760815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2" end="1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3" end="1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4" end="1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5" end="1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CC18E9AF-70A3-4FDD-BBEE-F4F4D36E6060}"/>
              </a:ext>
            </a:extLst>
          </p:cNvPr>
          <p:cNvSpPr txBox="1"/>
          <p:nvPr/>
        </p:nvSpPr>
        <p:spPr>
          <a:xfrm>
            <a:off x="813816" y="448056"/>
            <a:ext cx="8193269" cy="4955203"/>
          </a:xfrm>
          <a:prstGeom prst="rect">
            <a:avLst/>
          </a:prstGeom>
          <a:noFill/>
        </p:spPr>
        <p:txBody>
          <a:bodyPr wrap="none" rtlCol="0">
            <a:spAutoFit/>
          </a:bodyPr>
          <a:lstStyle/>
          <a:p>
            <a:r>
              <a:rPr lang="de-DE" b="1" cap="small" dirty="0"/>
              <a:t>Zusammenfassung:</a:t>
            </a:r>
          </a:p>
          <a:p>
            <a:endParaRPr lang="de-DE" dirty="0"/>
          </a:p>
          <a:p>
            <a:endParaRPr lang="de-DE" dirty="0"/>
          </a:p>
          <a:p>
            <a:r>
              <a:rPr lang="de-DE" dirty="0"/>
              <a:t>Das Germanische unterscheidet sich sprachlich vom Indogermanischen durch:</a:t>
            </a:r>
          </a:p>
          <a:p>
            <a:endParaRPr lang="de-DE" dirty="0"/>
          </a:p>
          <a:p>
            <a:endParaRPr lang="de-DE" dirty="0"/>
          </a:p>
          <a:p>
            <a:pPr marL="342900" indent="-342900">
              <a:buAutoNum type="arabicPeriod"/>
            </a:pPr>
            <a:r>
              <a:rPr lang="de-DE" sz="1600" dirty="0"/>
              <a:t>Aufgabe des freien Wortakzents und Festlegung auf Initialakzentuierung der Wörter</a:t>
            </a:r>
          </a:p>
          <a:p>
            <a:pPr marL="342900" indent="-342900">
              <a:buAutoNum type="arabicPeriod"/>
            </a:pPr>
            <a:endParaRPr lang="de-DE" sz="1600" dirty="0"/>
          </a:p>
          <a:p>
            <a:pPr marL="342900" indent="-342900">
              <a:buAutoNum type="arabicPeriod"/>
            </a:pPr>
            <a:r>
              <a:rPr lang="de-DE" sz="1600" dirty="0"/>
              <a:t>Erste oder Germanische Lautverschiebung</a:t>
            </a:r>
          </a:p>
          <a:p>
            <a:pPr marL="342900" indent="-342900">
              <a:buAutoNum type="arabicPeriod"/>
            </a:pPr>
            <a:endParaRPr lang="de-DE" sz="1600" dirty="0"/>
          </a:p>
          <a:p>
            <a:pPr marL="342900" indent="-342900">
              <a:buAutoNum type="arabicPeriod"/>
            </a:pPr>
            <a:r>
              <a:rPr lang="de-DE" sz="1600" dirty="0"/>
              <a:t>Grammatischer Wechsel (= Ausnahme der 1. Lautverschiebung)</a:t>
            </a:r>
          </a:p>
          <a:p>
            <a:pPr marL="342900" indent="-342900">
              <a:buAutoNum type="arabicPeriod"/>
            </a:pPr>
            <a:endParaRPr lang="de-DE" sz="1600" dirty="0"/>
          </a:p>
          <a:p>
            <a:pPr marL="342900" indent="-342900">
              <a:buAutoNum type="arabicPeriod"/>
            </a:pPr>
            <a:r>
              <a:rPr lang="de-DE" sz="1600" dirty="0"/>
              <a:t>Systematischer Ausbau des Ablauts</a:t>
            </a:r>
          </a:p>
          <a:p>
            <a:pPr marL="342900" indent="-342900">
              <a:buAutoNum type="arabicPeriod"/>
            </a:pPr>
            <a:endParaRPr lang="de-DE" sz="1600" dirty="0"/>
          </a:p>
          <a:p>
            <a:pPr marL="342900" indent="-342900">
              <a:buAutoNum type="arabicPeriod"/>
            </a:pPr>
            <a:r>
              <a:rPr lang="de-DE" sz="1600" dirty="0"/>
              <a:t>Ausbildung einer konsonantischen (schwachen) Deklination bei Substantiven und Adjektiven</a:t>
            </a:r>
          </a:p>
          <a:p>
            <a:pPr marL="342900" indent="-342900">
              <a:buAutoNum type="arabicPeriod"/>
            </a:pPr>
            <a:endParaRPr lang="de-DE" sz="1600" dirty="0"/>
          </a:p>
          <a:p>
            <a:r>
              <a:rPr lang="de-DE" sz="1600" dirty="0"/>
              <a:t>6.    Reduzierung des Formenbestandes bei Substantiv, Adjektiv, Verb</a:t>
            </a:r>
          </a:p>
          <a:p>
            <a:endParaRPr lang="de-DE" sz="1600" dirty="0"/>
          </a:p>
          <a:p>
            <a:r>
              <a:rPr lang="de-DE" sz="1600" dirty="0"/>
              <a:t>7.     Vokalveränderungen (</a:t>
            </a:r>
            <a:r>
              <a:rPr lang="de-DE" sz="1600" dirty="0" err="1"/>
              <a:t>Phonemzusammenfall</a:t>
            </a:r>
            <a:r>
              <a:rPr lang="de-DE" sz="1600" dirty="0"/>
              <a:t> / Monophthongierung)</a:t>
            </a:r>
          </a:p>
        </p:txBody>
      </p:sp>
    </p:spTree>
    <p:extLst>
      <p:ext uri="{BB962C8B-B14F-4D97-AF65-F5344CB8AC3E}">
        <p14:creationId xmlns:p14="http://schemas.microsoft.com/office/powerpoint/2010/main" val="1936806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12" end="1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4" end="1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6" end="1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94488234-3361-4C59-B7E9-6BA7DE173A35}"/>
              </a:ext>
            </a:extLst>
          </p:cNvPr>
          <p:cNvSpPr txBox="1"/>
          <p:nvPr/>
        </p:nvSpPr>
        <p:spPr>
          <a:xfrm>
            <a:off x="1298448" y="905256"/>
            <a:ext cx="9710928" cy="3724096"/>
          </a:xfrm>
          <a:prstGeom prst="rect">
            <a:avLst/>
          </a:prstGeom>
          <a:noFill/>
        </p:spPr>
        <p:txBody>
          <a:bodyPr wrap="square" rtlCol="0">
            <a:spAutoFit/>
          </a:bodyPr>
          <a:lstStyle/>
          <a:p>
            <a:r>
              <a:rPr lang="de-DE" b="1" dirty="0">
                <a:solidFill>
                  <a:srgbClr val="00B050"/>
                </a:solidFill>
              </a:rPr>
              <a:t>Textproben</a:t>
            </a:r>
            <a:r>
              <a:rPr lang="de-DE" dirty="0"/>
              <a:t> zum „Vater unser“</a:t>
            </a:r>
          </a:p>
          <a:p>
            <a:endParaRPr lang="de-DE" dirty="0"/>
          </a:p>
          <a:p>
            <a:endParaRPr lang="de-DE" dirty="0"/>
          </a:p>
          <a:p>
            <a:endParaRPr lang="de-DE" dirty="0"/>
          </a:p>
          <a:p>
            <a:pPr marL="342900" indent="-342900">
              <a:buAutoNum type="arabicPeriod"/>
            </a:pPr>
            <a:r>
              <a:rPr lang="de-DE" sz="1600" dirty="0"/>
              <a:t>Ordnen Sie die Textproben danach, ob sie </a:t>
            </a:r>
          </a:p>
          <a:p>
            <a:r>
              <a:rPr lang="de-DE" sz="1600" dirty="0"/>
              <a:t>	a) in deutscher Sprache</a:t>
            </a:r>
          </a:p>
          <a:p>
            <a:r>
              <a:rPr lang="de-DE" sz="1600" dirty="0"/>
              <a:t>	b) in einer mit dem Deutschen verwandten Sprache</a:t>
            </a:r>
          </a:p>
          <a:p>
            <a:r>
              <a:rPr lang="de-DE" sz="1600" dirty="0"/>
              <a:t>	c) in einer mit dem Deutschen nicht verwandten Sprache verfasst sind.</a:t>
            </a:r>
          </a:p>
          <a:p>
            <a:endParaRPr lang="de-DE" sz="1600" dirty="0"/>
          </a:p>
          <a:p>
            <a:endParaRPr lang="de-DE" sz="1600" dirty="0"/>
          </a:p>
          <a:p>
            <a:pPr marL="342900" indent="-342900">
              <a:buAutoNum type="arabicPeriod" startAt="2"/>
            </a:pPr>
            <a:r>
              <a:rPr lang="de-DE" sz="1600" dirty="0"/>
              <a:t>Ordnen Sie die deutschen Textbeispiele chronologisch und versuchen Sie </a:t>
            </a:r>
          </a:p>
          <a:p>
            <a:r>
              <a:rPr lang="de-DE" sz="1600" dirty="0"/>
              <a:t>	bei den übrigen Textproben zumindest eine grobe geografische Zuordnung zu erraten.</a:t>
            </a:r>
          </a:p>
          <a:p>
            <a:endParaRPr lang="de-DE" dirty="0"/>
          </a:p>
          <a:p>
            <a:pPr marL="342900" indent="-342900">
              <a:buAutoNum type="arabicPeriod"/>
            </a:pPr>
            <a:endParaRPr lang="de-DE" dirty="0"/>
          </a:p>
        </p:txBody>
      </p:sp>
    </p:spTree>
    <p:extLst>
      <p:ext uri="{BB962C8B-B14F-4D97-AF65-F5344CB8AC3E}">
        <p14:creationId xmlns:p14="http://schemas.microsoft.com/office/powerpoint/2010/main" val="3728911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anim calcmode="lin" valueType="num">
                                      <p:cBhvr additive="base">
                                        <p:cTn id="1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anim calcmode="lin" valueType="num">
                                      <p:cBhvr additive="base">
                                        <p:cTn id="1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anim calcmode="lin" valueType="num">
                                      <p:cBhvr additive="base">
                                        <p:cTn id="2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anim calcmode="lin" valueType="num">
                                      <p:cBhvr additive="base">
                                        <p:cTn id="2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11" end="11"/>
                                            </p:txEl>
                                          </p:spTgt>
                                        </p:tgtEl>
                                        <p:attrNameLst>
                                          <p:attrName>style.visibility</p:attrName>
                                        </p:attrNameLst>
                                      </p:cBhvr>
                                      <p:to>
                                        <p:strVal val="visible"/>
                                      </p:to>
                                    </p:set>
                                    <p:anim calcmode="lin" valueType="num">
                                      <p:cBhvr additive="base">
                                        <p:cTn id="3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 xmlns:a16="http://schemas.microsoft.com/office/drawing/2014/main" id="{D2F9EAD3-1EF0-4F7D-BF51-488CD75B9DDB}"/>
              </a:ext>
            </a:extLst>
          </p:cNvPr>
          <p:cNvSpPr/>
          <p:nvPr/>
        </p:nvSpPr>
        <p:spPr>
          <a:xfrm>
            <a:off x="1667256" y="2721787"/>
            <a:ext cx="8189976" cy="461665"/>
          </a:xfrm>
          <a:prstGeom prst="rect">
            <a:avLst/>
          </a:prstGeom>
        </p:spPr>
        <p:txBody>
          <a:bodyPr wrap="square">
            <a:spAutoFit/>
          </a:bodyPr>
          <a:lstStyle/>
          <a:p>
            <a:pPr algn="ctr"/>
            <a:r>
              <a:rPr lang="de-DE" sz="2400" dirty="0">
                <a:latin typeface="Aharoni" panose="02010803020104030203" pitchFamily="2" charset="-79"/>
                <a:cs typeface="Aharoni" panose="02010803020104030203" pitchFamily="2" charset="-79"/>
              </a:rPr>
              <a:t>d) Das Althochdeutsche</a:t>
            </a:r>
          </a:p>
        </p:txBody>
      </p:sp>
    </p:spTree>
    <p:extLst>
      <p:ext uri="{BB962C8B-B14F-4D97-AF65-F5344CB8AC3E}">
        <p14:creationId xmlns:p14="http://schemas.microsoft.com/office/powerpoint/2010/main" val="1926369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047937BB-510C-486E-A980-A99A1F7E3089}"/>
              </a:ext>
            </a:extLst>
          </p:cNvPr>
          <p:cNvSpPr txBox="1"/>
          <p:nvPr/>
        </p:nvSpPr>
        <p:spPr>
          <a:xfrm>
            <a:off x="1200150" y="589788"/>
            <a:ext cx="8971872" cy="5924699"/>
          </a:xfrm>
          <a:prstGeom prst="rect">
            <a:avLst/>
          </a:prstGeom>
          <a:noFill/>
        </p:spPr>
        <p:txBody>
          <a:bodyPr wrap="square" rtlCol="0">
            <a:spAutoFit/>
          </a:bodyPr>
          <a:lstStyle/>
          <a:p>
            <a:r>
              <a:rPr lang="de-DE" sz="2800" b="1" cap="small" dirty="0"/>
              <a:t>Organisatorisches</a:t>
            </a:r>
          </a:p>
          <a:p>
            <a:endParaRPr lang="de-DE" dirty="0"/>
          </a:p>
          <a:p>
            <a:endParaRPr lang="de-DE" dirty="0"/>
          </a:p>
          <a:p>
            <a:pPr>
              <a:lnSpc>
                <a:spcPct val="150000"/>
              </a:lnSpc>
            </a:pPr>
            <a:r>
              <a:rPr lang="de-DE" dirty="0"/>
              <a:t>Zur Prüfungsleistung zählen:</a:t>
            </a:r>
          </a:p>
          <a:p>
            <a:pPr>
              <a:lnSpc>
                <a:spcPct val="150000"/>
              </a:lnSpc>
            </a:pPr>
            <a:endParaRPr lang="de-DE" dirty="0"/>
          </a:p>
          <a:p>
            <a:pPr marL="285750" lvl="0" indent="-285750">
              <a:buFontTx/>
              <a:buChar char="-"/>
            </a:pPr>
            <a:r>
              <a:rPr lang="de-DE" b="1" dirty="0"/>
              <a:t>Mitarbeit</a:t>
            </a:r>
          </a:p>
          <a:p>
            <a:pPr marL="285750" lvl="0" indent="-285750">
              <a:buFontTx/>
              <a:buChar char="-"/>
            </a:pPr>
            <a:endParaRPr lang="de-DE" dirty="0"/>
          </a:p>
          <a:p>
            <a:pPr marL="285750" indent="-285750">
              <a:buFontTx/>
              <a:buChar char="-"/>
            </a:pPr>
            <a:r>
              <a:rPr lang="de-DE" b="1" dirty="0"/>
              <a:t>Referat</a:t>
            </a:r>
            <a:r>
              <a:rPr lang="de-DE" dirty="0"/>
              <a:t>:  ca. 10 min + ca. 5 min Diskussion</a:t>
            </a:r>
          </a:p>
          <a:p>
            <a:r>
              <a:rPr lang="de-DE" dirty="0"/>
              <a:t>	    Termine: voraussichtlich </a:t>
            </a:r>
            <a:r>
              <a:rPr lang="de-DE" dirty="0" smtClean="0"/>
              <a:t>24.</a:t>
            </a:r>
            <a:r>
              <a:rPr lang="cs-CZ" dirty="0"/>
              <a:t>4</a:t>
            </a:r>
            <a:r>
              <a:rPr lang="de-DE" dirty="0" smtClean="0"/>
              <a:t>. </a:t>
            </a:r>
            <a:r>
              <a:rPr lang="de-DE" dirty="0"/>
              <a:t>und 15.5.</a:t>
            </a:r>
          </a:p>
          <a:p>
            <a:pPr marL="285750" indent="-285750">
              <a:buFontTx/>
              <a:buChar char="-"/>
            </a:pPr>
            <a:endParaRPr lang="de-DE" dirty="0"/>
          </a:p>
          <a:p>
            <a:pPr marL="285750" indent="-285750">
              <a:buFontTx/>
              <a:buChar char="-"/>
            </a:pPr>
            <a:r>
              <a:rPr lang="de-DE" b="1" dirty="0"/>
              <a:t>Schriftliche Prüfung </a:t>
            </a:r>
            <a:r>
              <a:rPr lang="de-DE" dirty="0"/>
              <a:t>am Ende des Semesters:  90 min </a:t>
            </a:r>
          </a:p>
          <a:p>
            <a:r>
              <a:rPr lang="de-DE" dirty="0"/>
              <a:t>	     				Termin: 29.5.</a:t>
            </a:r>
          </a:p>
          <a:p>
            <a:pPr marL="285750" indent="-285750">
              <a:buFontTx/>
              <a:buChar char="-"/>
            </a:pPr>
            <a:endParaRPr lang="de-DE" dirty="0"/>
          </a:p>
          <a:p>
            <a:pPr marL="285750" indent="-285750">
              <a:buFontTx/>
              <a:buChar char="-"/>
            </a:pPr>
            <a:r>
              <a:rPr lang="de-DE" b="1" dirty="0"/>
              <a:t>Zusammenfassung eines Aufsatzes oder Textes</a:t>
            </a:r>
            <a:r>
              <a:rPr lang="de-DE" dirty="0"/>
              <a:t>:  1-2 Seiten </a:t>
            </a:r>
          </a:p>
          <a:p>
            <a:r>
              <a:rPr lang="de-DE" dirty="0"/>
              <a:t>				                     300-500 Wörter </a:t>
            </a:r>
          </a:p>
          <a:p>
            <a:r>
              <a:rPr lang="de-DE" dirty="0"/>
              <a:t>					    Abgabetermin: 29.5.</a:t>
            </a:r>
          </a:p>
          <a:p>
            <a:r>
              <a:rPr lang="de-DE" dirty="0"/>
              <a:t>	</a:t>
            </a:r>
            <a:r>
              <a:rPr lang="de-DE" sz="1400" dirty="0">
                <a:sym typeface="Wingdings" panose="05000000000000000000" pitchFamily="2" charset="2"/>
              </a:rPr>
              <a:t> Titel entsprechen dem behandelten Stoff und werden noch bekannt gegeben</a:t>
            </a:r>
            <a:endParaRPr lang="de-DE" sz="1400" dirty="0"/>
          </a:p>
          <a:p>
            <a:pPr marL="285750" indent="-285750">
              <a:lnSpc>
                <a:spcPct val="150000"/>
              </a:lnSpc>
              <a:buFontTx/>
              <a:buChar char="-"/>
            </a:pPr>
            <a:endParaRPr lang="de-DE" dirty="0"/>
          </a:p>
          <a:p>
            <a:endParaRPr lang="de-DE" dirty="0"/>
          </a:p>
        </p:txBody>
      </p:sp>
    </p:spTree>
    <p:extLst>
      <p:ext uri="{BB962C8B-B14F-4D97-AF65-F5344CB8AC3E}">
        <p14:creationId xmlns:p14="http://schemas.microsoft.com/office/powerpoint/2010/main" val="3432388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3" end="1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4" end="1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15" end="1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AD2F1879-0D5D-47F0-912A-EA236A69BC51}"/>
              </a:ext>
            </a:extLst>
          </p:cNvPr>
          <p:cNvSpPr txBox="1"/>
          <p:nvPr/>
        </p:nvSpPr>
        <p:spPr>
          <a:xfrm>
            <a:off x="731520" y="484632"/>
            <a:ext cx="9303894" cy="6617196"/>
          </a:xfrm>
          <a:prstGeom prst="rect">
            <a:avLst/>
          </a:prstGeom>
          <a:noFill/>
        </p:spPr>
        <p:txBody>
          <a:bodyPr wrap="none" rtlCol="0">
            <a:spAutoFit/>
          </a:bodyPr>
          <a:lstStyle/>
          <a:p>
            <a:pPr marL="285750" indent="-285750">
              <a:buFont typeface="Wingdings" panose="05000000000000000000" pitchFamily="2" charset="2"/>
              <a:buChar char="à"/>
            </a:pPr>
            <a:r>
              <a:rPr lang="de-DE" sz="1600" dirty="0">
                <a:sym typeface="Wingdings" panose="05000000000000000000" pitchFamily="2" charset="2"/>
              </a:rPr>
              <a:t>Politische Voraussetzungen:</a:t>
            </a:r>
          </a:p>
          <a:p>
            <a:r>
              <a:rPr lang="de-DE" sz="1600" dirty="0">
                <a:sym typeface="Wingdings" panose="05000000000000000000" pitchFamily="2" charset="2"/>
              </a:rPr>
              <a:t>      Der Stamm der Franken dehnt seine Vorherrschaft allmählich über die anderen germanischen Stämme aus.</a:t>
            </a:r>
          </a:p>
          <a:p>
            <a:pPr marL="285750" indent="-285750">
              <a:buFont typeface="Wingdings" panose="05000000000000000000" pitchFamily="2" charset="2"/>
              <a:buChar char="à"/>
            </a:pPr>
            <a:endParaRPr lang="de-DE" sz="1600"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Geschäftssprache im Frankenreich war Latein. Trotzdem entwickelte sich Interesse an der Volkssprache: </a:t>
            </a:r>
          </a:p>
          <a:p>
            <a:r>
              <a:rPr lang="de-DE" sz="1600" dirty="0">
                <a:sym typeface="Wingdings" panose="05000000000000000000" pitchFamily="2" charset="2"/>
              </a:rPr>
              <a:t>    	 </a:t>
            </a:r>
            <a:r>
              <a:rPr lang="de-DE" sz="1400" dirty="0">
                <a:sym typeface="Wingdings" panose="05000000000000000000" pitchFamily="2" charset="2"/>
              </a:rPr>
              <a:t>Vgl. Glossen und Übersetzungen</a:t>
            </a:r>
          </a:p>
          <a:p>
            <a:endParaRPr lang="de-DE" sz="1400"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Triebfeder zur Entstehung der ahd. Schriftkultur war die zunehmende Christianisierung:</a:t>
            </a:r>
          </a:p>
          <a:p>
            <a:r>
              <a:rPr lang="de-DE" sz="1600" dirty="0">
                <a:sym typeface="Wingdings" panose="05000000000000000000" pitchFamily="2" charset="2"/>
              </a:rPr>
              <a:t>      	</a:t>
            </a:r>
            <a:r>
              <a:rPr lang="de-DE" sz="1400" dirty="0">
                <a:sym typeface="Wingdings" panose="05000000000000000000" pitchFamily="2" charset="2"/>
              </a:rPr>
              <a:t>Durch das Christentum gelangt in Verbindung mit der christlich-religiöse Gedankenwelt auch der Einfluss </a:t>
            </a:r>
          </a:p>
          <a:p>
            <a:r>
              <a:rPr lang="de-DE" sz="1400" dirty="0">
                <a:sym typeface="Wingdings" panose="05000000000000000000" pitchFamily="2" charset="2"/>
              </a:rPr>
              <a:t>	von antikem Kultur- und Geisteserbe in den Norden.</a:t>
            </a:r>
          </a:p>
          <a:p>
            <a:endParaRPr lang="de-DE" sz="1600"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Die Bildungspolitik Karls des Großen </a:t>
            </a:r>
            <a:r>
              <a:rPr lang="de-DE" sz="1400" dirty="0">
                <a:sym typeface="Wingdings" panose="05000000000000000000" pitchFamily="2" charset="2"/>
              </a:rPr>
              <a:t>(768–814) </a:t>
            </a:r>
            <a:r>
              <a:rPr lang="de-DE" sz="1600" dirty="0">
                <a:sym typeface="Wingdings" panose="05000000000000000000" pitchFamily="2" charset="2"/>
              </a:rPr>
              <a:t>fördert den schriftlichen Gebrauch des Deutschen:</a:t>
            </a:r>
          </a:p>
          <a:p>
            <a:r>
              <a:rPr lang="de-DE" sz="1600" dirty="0">
                <a:sym typeface="Wingdings" panose="05000000000000000000" pitchFamily="2" charset="2"/>
              </a:rPr>
              <a:t>	</a:t>
            </a:r>
            <a:r>
              <a:rPr lang="de-DE" sz="1400" dirty="0">
                <a:sym typeface="Wingdings" panose="05000000000000000000" pitchFamily="2" charset="2"/>
              </a:rPr>
              <a:t>Kirchliche Texte und Predigten in der Volkssprache sollen für Effektivität der Missionierung sorgen.</a:t>
            </a:r>
            <a:r>
              <a:rPr lang="de-DE" sz="1600" dirty="0">
                <a:sym typeface="Wingdings" panose="05000000000000000000" pitchFamily="2" charset="2"/>
              </a:rPr>
              <a:t>	</a:t>
            </a:r>
          </a:p>
          <a:p>
            <a:endParaRPr lang="de-DE" sz="1600"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Sprachliche Hauptprobleme der ahd. Zeit:</a:t>
            </a:r>
          </a:p>
          <a:p>
            <a:r>
              <a:rPr lang="de-DE" sz="1600" dirty="0">
                <a:sym typeface="Wingdings" panose="05000000000000000000" pitchFamily="2" charset="2"/>
              </a:rPr>
              <a:t>	</a:t>
            </a:r>
            <a:r>
              <a:rPr lang="de-DE" sz="1400" dirty="0">
                <a:sym typeface="Wingdings" panose="05000000000000000000" pitchFamily="2" charset="2"/>
              </a:rPr>
              <a:t>1. Versuch, das christlich-antike Bildungsgut mit der bäuerlichen Muttersprache zu erschließen</a:t>
            </a:r>
          </a:p>
          <a:p>
            <a:r>
              <a:rPr lang="de-DE" sz="1400" dirty="0">
                <a:sym typeface="Wingdings" panose="05000000000000000000" pitchFamily="2" charset="2"/>
              </a:rPr>
              <a:t>	2. Verschriftlichung der ursprünglich gesprochene Sprache mit Hilfe der lat. Buchstaben, </a:t>
            </a:r>
          </a:p>
          <a:p>
            <a:r>
              <a:rPr lang="de-DE" sz="1400" dirty="0">
                <a:sym typeface="Wingdings" panose="05000000000000000000" pitchFamily="2" charset="2"/>
              </a:rPr>
              <a:t>	     wobei viele ahd. Laute keine Entsprechung im Lat. hatten</a:t>
            </a:r>
          </a:p>
          <a:p>
            <a:r>
              <a:rPr lang="de-DE" sz="1400" dirty="0">
                <a:sym typeface="Wingdings" panose="05000000000000000000" pitchFamily="2" charset="2"/>
              </a:rPr>
              <a:t>	 Latein bleibt über viele Jahrhunderte die eigentliche Schrift- und Bildungssprache.</a:t>
            </a:r>
          </a:p>
          <a:p>
            <a:endParaRPr lang="de-DE" sz="1400"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„Das Althochdeutsche“ ist wieder nur eine wissenschaftliche Abstraktion:</a:t>
            </a:r>
          </a:p>
          <a:p>
            <a:r>
              <a:rPr lang="de-DE" sz="1600" dirty="0">
                <a:sym typeface="Wingdings" panose="05000000000000000000" pitchFamily="2" charset="2"/>
              </a:rPr>
              <a:t>        Es gab keine allgemeine Hochsprache, nur verschiedene Dialekte!</a:t>
            </a:r>
          </a:p>
          <a:p>
            <a:endParaRPr lang="de-DE" sz="1600"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Ahd. „Literatur“ entsteht nur in Klöstern und ist vorwiegend religiös geprägt.</a:t>
            </a:r>
          </a:p>
          <a:p>
            <a:r>
              <a:rPr lang="de-DE" sz="1600" dirty="0">
                <a:sym typeface="Wingdings" panose="05000000000000000000" pitchFamily="2" charset="2"/>
              </a:rPr>
              <a:t>      Die Einteilung in ahd. Dialekte orientiert sich an Schreiblandschaften/-orten, so dass wir eigentlich nur</a:t>
            </a:r>
          </a:p>
          <a:p>
            <a:r>
              <a:rPr lang="de-DE" sz="1600" dirty="0">
                <a:sym typeface="Wingdings" panose="05000000000000000000" pitchFamily="2" charset="2"/>
              </a:rPr>
              <a:t>      verschiedene Klosterdialekte kennen, die dann mit der ganzen Gegend identifiziert werden.</a:t>
            </a:r>
          </a:p>
          <a:p>
            <a:pPr marL="285750" indent="-285750">
              <a:buFont typeface="Wingdings" panose="05000000000000000000" pitchFamily="2" charset="2"/>
              <a:buChar char="à"/>
            </a:pPr>
            <a:endParaRPr lang="de-DE" dirty="0">
              <a:sym typeface="Wingdings" panose="05000000000000000000" pitchFamily="2" charset="2"/>
            </a:endParaRPr>
          </a:p>
          <a:p>
            <a:pPr marL="285750" indent="-285750">
              <a:buFont typeface="Wingdings" panose="05000000000000000000" pitchFamily="2" charset="2"/>
              <a:buChar char="à"/>
            </a:pPr>
            <a:endParaRPr lang="de-DE" dirty="0"/>
          </a:p>
        </p:txBody>
      </p:sp>
    </p:spTree>
    <p:extLst>
      <p:ext uri="{BB962C8B-B14F-4D97-AF65-F5344CB8AC3E}">
        <p14:creationId xmlns:p14="http://schemas.microsoft.com/office/powerpoint/2010/main" val="1851193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14" end="14"/>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
                                            <p:txEl>
                                              <p:pRg st="15" end="15"/>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
                                            <p:txEl>
                                              <p:pRg st="16" end="1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
                                            <p:txEl>
                                              <p:pRg st="17" end="17"/>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
                                            <p:txEl>
                                              <p:pRg st="19" end="19"/>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
                                            <p:txEl>
                                              <p:pRg st="20" end="2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
                                            <p:txEl>
                                              <p:pRg st="22" end="22"/>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
                                            <p:txEl>
                                              <p:pRg st="23" end="23"/>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
                                            <p:txEl>
                                              <p:pRg st="24" end="2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Grafik 2" descr="Ein Bild, das Text enthält.&#10;&#10;Automatisch generierte Beschreibung">
            <a:extLst>
              <a:ext uri="{FF2B5EF4-FFF2-40B4-BE49-F238E27FC236}">
                <a16:creationId xmlns="" xmlns:a16="http://schemas.microsoft.com/office/drawing/2014/main" id="{A1550B51-C5A6-4D31-BFCA-1A7B55A51E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2286" y="646772"/>
            <a:ext cx="5368222" cy="5456250"/>
          </a:xfrm>
          <a:prstGeom prst="rect">
            <a:avLst/>
          </a:prstGeom>
        </p:spPr>
      </p:pic>
      <p:sp>
        <p:nvSpPr>
          <p:cNvPr id="4" name="Textfeld 3">
            <a:extLst>
              <a:ext uri="{FF2B5EF4-FFF2-40B4-BE49-F238E27FC236}">
                <a16:creationId xmlns="" xmlns:a16="http://schemas.microsoft.com/office/drawing/2014/main" id="{1B073EA5-57B4-4500-BA0C-0FCBE9BC25F4}"/>
              </a:ext>
            </a:extLst>
          </p:cNvPr>
          <p:cNvSpPr txBox="1"/>
          <p:nvPr/>
        </p:nvSpPr>
        <p:spPr>
          <a:xfrm>
            <a:off x="6520514" y="481797"/>
            <a:ext cx="5029200" cy="5786199"/>
          </a:xfrm>
          <a:prstGeom prst="rect">
            <a:avLst/>
          </a:prstGeom>
          <a:noFill/>
        </p:spPr>
        <p:txBody>
          <a:bodyPr wrap="square" rtlCol="0">
            <a:spAutoFit/>
          </a:bodyPr>
          <a:lstStyle/>
          <a:p>
            <a:r>
              <a:rPr lang="de-DE" sz="1600" dirty="0"/>
              <a:t>Das </a:t>
            </a:r>
            <a:r>
              <a:rPr lang="de-DE" sz="1600" dirty="0" err="1"/>
              <a:t>Hildebrandslied</a:t>
            </a:r>
            <a:r>
              <a:rPr lang="de-DE" sz="1600" dirty="0"/>
              <a:t> ist ein </a:t>
            </a:r>
            <a:r>
              <a:rPr lang="de-DE" sz="1600" b="1" dirty="0"/>
              <a:t>germanisches Heldenlied</a:t>
            </a:r>
            <a:r>
              <a:rPr lang="de-DE" sz="1600" dirty="0"/>
              <a:t>. Diese Textgattung entstand ungefähr vom 5. bis 8. Jahrhundert, die Lieder wurden damals nur mündlich überliefert. Als einziges deutsches (genauer: althochdeutsches) Heldenlied ist das </a:t>
            </a:r>
            <a:r>
              <a:rPr lang="de-DE" sz="1600" dirty="0" err="1"/>
              <a:t>Hildebrandslied</a:t>
            </a:r>
            <a:r>
              <a:rPr lang="de-DE" sz="1600" dirty="0"/>
              <a:t> bis in unsere Zeit erhalten geblieben. In der Vita </a:t>
            </a:r>
            <a:r>
              <a:rPr lang="de-DE" sz="1600" dirty="0" err="1"/>
              <a:t>Karoli</a:t>
            </a:r>
            <a:r>
              <a:rPr lang="de-DE" sz="1600" dirty="0"/>
              <a:t> Magni wird erwähnt, dass Karl der Große Heldenlieder sammelte, aber Genaueres wissen wir über diese Sammlung nicht. </a:t>
            </a:r>
            <a:r>
              <a:rPr lang="de-DE" sz="1400" dirty="0"/>
              <a:t>Germanische Heldenlieder sind sonst nur aus anderen Sprachen bekannt, zum Beispiel das altnordische Ältere </a:t>
            </a:r>
            <a:r>
              <a:rPr lang="de-DE" sz="1400" dirty="0" err="1"/>
              <a:t>Atlilied</a:t>
            </a:r>
            <a:r>
              <a:rPr lang="de-DE" sz="1400" dirty="0"/>
              <a:t> oder das altenglische </a:t>
            </a:r>
            <a:r>
              <a:rPr lang="de-DE" sz="1400" dirty="0" err="1"/>
              <a:t>Finnsburglied</a:t>
            </a:r>
            <a:r>
              <a:rPr lang="de-DE" sz="1400" dirty="0"/>
              <a:t>.</a:t>
            </a:r>
          </a:p>
          <a:p>
            <a:endParaRPr lang="de-DE" sz="1400" dirty="0"/>
          </a:p>
          <a:p>
            <a:r>
              <a:rPr lang="de-DE" sz="1600" dirty="0"/>
              <a:t>Das </a:t>
            </a:r>
            <a:r>
              <a:rPr lang="de-DE" sz="1600" dirty="0" err="1"/>
              <a:t>Hildebrandslied</a:t>
            </a:r>
            <a:r>
              <a:rPr lang="de-DE" sz="1600" dirty="0"/>
              <a:t> entstand vermutlich in der zweiten Hälfte des 8. Jh. Um 830/840 schrieben es zwei Personen von einer Vorlage ab, und zwar auf die beiden Außenseiten einer theologischen Pergamenthandschrift aus dem Kloster Fulda. Das Lied enthält 68 Verse, die jedoch nicht in Versform, sondern fortlaufend geschrieben wurden. Der Schluss des Liedes wurde entweder nicht niedergeschrieben oder er ging verloren. Wir haben nur eine einzige Handschrift vom </a:t>
            </a:r>
            <a:r>
              <a:rPr lang="de-DE" sz="1600" dirty="0" err="1"/>
              <a:t>Hildebrandslied</a:t>
            </a:r>
            <a:r>
              <a:rPr lang="de-DE" sz="1600" dirty="0"/>
              <a:t>. </a:t>
            </a:r>
          </a:p>
          <a:p>
            <a:r>
              <a:rPr lang="de-DE" sz="1400" dirty="0"/>
              <a:t>Diese gelangte nach 1945 als Kriegsbeute in die USA. 1972 kam das letzte der beiden Blätter wieder zurück nach Deutschland. Die Handschrift wird in der Universitätsbibliothek Kassel aufbewahrt.</a:t>
            </a:r>
          </a:p>
        </p:txBody>
      </p:sp>
      <p:sp>
        <p:nvSpPr>
          <p:cNvPr id="5" name="Textfeld 4">
            <a:extLst>
              <a:ext uri="{FF2B5EF4-FFF2-40B4-BE49-F238E27FC236}">
                <a16:creationId xmlns="" xmlns:a16="http://schemas.microsoft.com/office/drawing/2014/main" id="{A55EA746-1780-4557-872A-9F5F6C1A9910}"/>
              </a:ext>
            </a:extLst>
          </p:cNvPr>
          <p:cNvSpPr txBox="1"/>
          <p:nvPr/>
        </p:nvSpPr>
        <p:spPr>
          <a:xfrm>
            <a:off x="642286" y="6211228"/>
            <a:ext cx="2342116" cy="307777"/>
          </a:xfrm>
          <a:prstGeom prst="rect">
            <a:avLst/>
          </a:prstGeom>
          <a:noFill/>
        </p:spPr>
        <p:txBody>
          <a:bodyPr wrap="none" rtlCol="0">
            <a:spAutoFit/>
          </a:bodyPr>
          <a:lstStyle/>
          <a:p>
            <a:r>
              <a:rPr lang="de-DE" sz="1400" dirty="0"/>
              <a:t>Anfang des </a:t>
            </a:r>
            <a:r>
              <a:rPr lang="de-DE" sz="1400" dirty="0" err="1"/>
              <a:t>Hildebrandsliedes</a:t>
            </a:r>
            <a:endParaRPr lang="de-DE" sz="1400" dirty="0"/>
          </a:p>
        </p:txBody>
      </p:sp>
    </p:spTree>
    <p:extLst>
      <p:ext uri="{BB962C8B-B14F-4D97-AF65-F5344CB8AC3E}">
        <p14:creationId xmlns:p14="http://schemas.microsoft.com/office/powerpoint/2010/main" val="3609350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1000"/>
                                        <p:tgtEl>
                                          <p:spTgt spid="3"/>
                                        </p:tgtEl>
                                      </p:cBhvr>
                                    </p:animEffect>
                                    <p:anim calcmode="lin" valueType="num">
                                      <p:cBhvr>
                                        <p:cTn id="12" dur="1000" fill="hold"/>
                                        <p:tgtEl>
                                          <p:spTgt spid="3"/>
                                        </p:tgtEl>
                                        <p:attrNameLst>
                                          <p:attrName>ppt_x</p:attrName>
                                        </p:attrNameLst>
                                      </p:cBhvr>
                                      <p:tavLst>
                                        <p:tav tm="0">
                                          <p:val>
                                            <p:strVal val="#ppt_x"/>
                                          </p:val>
                                        </p:tav>
                                        <p:tav tm="100000">
                                          <p:val>
                                            <p:strVal val="#ppt_x"/>
                                          </p:val>
                                        </p:tav>
                                      </p:tavLst>
                                    </p:anim>
                                    <p:anim calcmode="lin" valueType="num">
                                      <p:cBhvr>
                                        <p:cTn id="1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2B27BBD0-DE44-48C4-A1EE-FD62F6B44034}"/>
              </a:ext>
            </a:extLst>
          </p:cNvPr>
          <p:cNvSpPr txBox="1"/>
          <p:nvPr/>
        </p:nvSpPr>
        <p:spPr>
          <a:xfrm>
            <a:off x="859536" y="630936"/>
            <a:ext cx="9246762" cy="6186309"/>
          </a:xfrm>
          <a:prstGeom prst="rect">
            <a:avLst/>
          </a:prstGeom>
          <a:noFill/>
        </p:spPr>
        <p:txBody>
          <a:bodyPr wrap="none" rtlCol="0">
            <a:spAutoFit/>
          </a:bodyPr>
          <a:lstStyle/>
          <a:p>
            <a:r>
              <a:rPr lang="de-DE" b="1" dirty="0"/>
              <a:t>Zum Wortschatz im Althochdeutschen</a:t>
            </a:r>
            <a:r>
              <a:rPr lang="de-DE" dirty="0"/>
              <a:t>:</a:t>
            </a:r>
          </a:p>
          <a:p>
            <a:endParaRPr lang="de-DE" dirty="0"/>
          </a:p>
          <a:p>
            <a:endParaRPr lang="de-DE" dirty="0"/>
          </a:p>
          <a:p>
            <a:pPr marL="285750" indent="-285750">
              <a:buFont typeface="Wingdings" panose="05000000000000000000" pitchFamily="2" charset="2"/>
              <a:buChar char="à"/>
            </a:pPr>
            <a:r>
              <a:rPr lang="de-DE" sz="1600" dirty="0">
                <a:sym typeface="Wingdings" panose="05000000000000000000" pitchFamily="2" charset="2"/>
              </a:rPr>
              <a:t>Bestimmte Erbwörter sterben aus</a:t>
            </a:r>
            <a:r>
              <a:rPr lang="de-DE" sz="1600" dirty="0"/>
              <a:t>:</a:t>
            </a:r>
          </a:p>
          <a:p>
            <a:r>
              <a:rPr lang="de-DE" sz="1400" dirty="0"/>
              <a:t>	z. B. solche mit ausgesprochen heidnischem Inhalt (vgl. </a:t>
            </a:r>
            <a:r>
              <a:rPr lang="de-DE" sz="1400" i="1" dirty="0" err="1"/>
              <a:t>haldo</a:t>
            </a:r>
            <a:r>
              <a:rPr lang="de-DE" sz="1400" dirty="0"/>
              <a:t> ‚guter Geist‘ (siehe </a:t>
            </a:r>
            <a:r>
              <a:rPr lang="de-DE" sz="1400" i="1" dirty="0"/>
              <a:t>Unhold</a:t>
            </a:r>
            <a:r>
              <a:rPr lang="de-DE" sz="1400" dirty="0"/>
              <a:t>, </a:t>
            </a:r>
            <a:r>
              <a:rPr lang="de-DE" sz="1400" i="1" dirty="0"/>
              <a:t>Kobold</a:t>
            </a:r>
            <a:r>
              <a:rPr lang="de-DE" sz="1400" dirty="0"/>
              <a:t>)</a:t>
            </a:r>
          </a:p>
          <a:p>
            <a:endParaRPr lang="de-DE" sz="1400" dirty="0"/>
          </a:p>
          <a:p>
            <a:pPr marL="285750" indent="-285750">
              <a:buFont typeface="Wingdings" panose="05000000000000000000" pitchFamily="2" charset="2"/>
              <a:buChar char="à"/>
            </a:pPr>
            <a:r>
              <a:rPr lang="de-DE" sz="1600" dirty="0">
                <a:sym typeface="Wingdings" panose="05000000000000000000" pitchFamily="2" charset="2"/>
              </a:rPr>
              <a:t>Entlehnungen aus dem Galloromanischen, dem Vulgärlatein und dem mittelalterlichen Mönchslatein</a:t>
            </a:r>
          </a:p>
          <a:p>
            <a:r>
              <a:rPr lang="de-DE" sz="1600" dirty="0">
                <a:sym typeface="Wingdings" panose="05000000000000000000" pitchFamily="2" charset="2"/>
              </a:rPr>
              <a:t>	</a:t>
            </a:r>
          </a:p>
          <a:p>
            <a:r>
              <a:rPr lang="de-DE" sz="1600" dirty="0">
                <a:sym typeface="Wingdings" panose="05000000000000000000" pitchFamily="2" charset="2"/>
              </a:rPr>
              <a:t>	</a:t>
            </a:r>
            <a:r>
              <a:rPr lang="de-DE" sz="1400" dirty="0">
                <a:sym typeface="Wingdings" panose="05000000000000000000" pitchFamily="2" charset="2"/>
              </a:rPr>
              <a:t>Wie viele Wörter in dieser Zeit jeweils woher entlehnt wurden, ist nicht genau zu sagen, weil zwischen</a:t>
            </a:r>
          </a:p>
          <a:p>
            <a:r>
              <a:rPr lang="de-DE" sz="1400" dirty="0">
                <a:sym typeface="Wingdings" panose="05000000000000000000" pitchFamily="2" charset="2"/>
              </a:rPr>
              <a:t>	Entlehnungen aus den jeweiligen Ausgangssprachen nur schwer zu unterscheiden ist.</a:t>
            </a:r>
          </a:p>
          <a:p>
            <a:endParaRPr lang="de-DE" sz="1400" dirty="0">
              <a:sym typeface="Wingdings" panose="05000000000000000000" pitchFamily="2" charset="2"/>
            </a:endParaRPr>
          </a:p>
          <a:p>
            <a:r>
              <a:rPr lang="de-DE" sz="1400" dirty="0">
                <a:sym typeface="Wingdings" panose="05000000000000000000" pitchFamily="2" charset="2"/>
              </a:rPr>
              <a:t>	 aus dem Lat.: Esskultur (</a:t>
            </a:r>
            <a:r>
              <a:rPr lang="de-DE" sz="1400" i="1" dirty="0">
                <a:sym typeface="Wingdings" panose="05000000000000000000" pitchFamily="2" charset="2"/>
              </a:rPr>
              <a:t>Schüssel, Kelch</a:t>
            </a:r>
            <a:r>
              <a:rPr lang="de-DE" sz="1400" dirty="0">
                <a:sym typeface="Wingdings" panose="05000000000000000000" pitchFamily="2" charset="2"/>
              </a:rPr>
              <a:t>), Licht (</a:t>
            </a:r>
            <a:r>
              <a:rPr lang="de-DE" sz="1400" i="1" dirty="0">
                <a:sym typeface="Wingdings" panose="05000000000000000000" pitchFamily="2" charset="2"/>
              </a:rPr>
              <a:t>Kerze, Fackel</a:t>
            </a:r>
            <a:r>
              <a:rPr lang="de-DE" sz="1400" dirty="0">
                <a:sym typeface="Wingdings" panose="05000000000000000000" pitchFamily="2" charset="2"/>
              </a:rPr>
              <a:t>), Kleidung (</a:t>
            </a:r>
            <a:r>
              <a:rPr lang="de-DE" sz="1400" i="1" dirty="0">
                <a:sym typeface="Wingdings" panose="05000000000000000000" pitchFamily="2" charset="2"/>
              </a:rPr>
              <a:t>Pelz, Seide, Samt</a:t>
            </a:r>
            <a:r>
              <a:rPr lang="de-DE" sz="1400" dirty="0">
                <a:sym typeface="Wingdings" panose="05000000000000000000" pitchFamily="2" charset="2"/>
              </a:rPr>
              <a:t>), </a:t>
            </a:r>
          </a:p>
          <a:p>
            <a:r>
              <a:rPr lang="de-DE" sz="1400" dirty="0">
                <a:sym typeface="Wingdings" panose="05000000000000000000" pitchFamily="2" charset="2"/>
              </a:rPr>
              <a:t>	                               Schreibkultur (</a:t>
            </a:r>
            <a:r>
              <a:rPr lang="de-DE" sz="1400" i="1" dirty="0">
                <a:sym typeface="Wingdings" panose="05000000000000000000" pitchFamily="2" charset="2"/>
              </a:rPr>
              <a:t>schreiben, lesen, Brief, Schüler, Meister</a:t>
            </a:r>
            <a:r>
              <a:rPr lang="de-DE" sz="1400" dirty="0">
                <a:sym typeface="Wingdings" panose="05000000000000000000" pitchFamily="2" charset="2"/>
              </a:rPr>
              <a:t>), Verwaltung (</a:t>
            </a:r>
            <a:r>
              <a:rPr lang="de-DE" sz="1400" i="1" dirty="0">
                <a:sym typeface="Wingdings" panose="05000000000000000000" pitchFamily="2" charset="2"/>
              </a:rPr>
              <a:t>Kanzler</a:t>
            </a:r>
            <a:r>
              <a:rPr lang="de-DE" sz="1400" dirty="0">
                <a:sym typeface="Wingdings" panose="05000000000000000000" pitchFamily="2" charset="2"/>
              </a:rPr>
              <a:t>)</a:t>
            </a:r>
          </a:p>
          <a:p>
            <a:endParaRPr lang="de-DE" sz="1400"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Geistige Umwälzungen durch umfassende Christianisierung</a:t>
            </a:r>
          </a:p>
          <a:p>
            <a:endParaRPr lang="de-DE" sz="1600" dirty="0">
              <a:sym typeface="Wingdings" panose="05000000000000000000" pitchFamily="2" charset="2"/>
            </a:endParaRPr>
          </a:p>
          <a:p>
            <a:r>
              <a:rPr lang="de-DE" sz="1600" dirty="0">
                <a:sym typeface="Wingdings" panose="05000000000000000000" pitchFamily="2" charset="2"/>
              </a:rPr>
              <a:t>	</a:t>
            </a:r>
            <a:r>
              <a:rPr lang="de-DE" sz="1400" dirty="0">
                <a:sym typeface="Wingdings" panose="05000000000000000000" pitchFamily="2" charset="2"/>
              </a:rPr>
              <a:t> Sach-Lehnwörter für Kirchenbau (</a:t>
            </a:r>
            <a:r>
              <a:rPr lang="de-DE" sz="1400" i="1" dirty="0">
                <a:sym typeface="Wingdings" panose="05000000000000000000" pitchFamily="2" charset="2"/>
              </a:rPr>
              <a:t>Zelle, Kloster, Kapelle</a:t>
            </a:r>
            <a:r>
              <a:rPr lang="de-DE" sz="1400" dirty="0">
                <a:sym typeface="Wingdings" panose="05000000000000000000" pitchFamily="2" charset="2"/>
              </a:rPr>
              <a:t>), geistliche Ordnung (</a:t>
            </a:r>
            <a:r>
              <a:rPr lang="de-DE" sz="1400" i="1" dirty="0">
                <a:sym typeface="Wingdings" panose="05000000000000000000" pitchFamily="2" charset="2"/>
              </a:rPr>
              <a:t>Mönch, Priester, Messe, Predigt</a:t>
            </a:r>
            <a:r>
              <a:rPr lang="de-DE" sz="1400" dirty="0">
                <a:sym typeface="Wingdings" panose="05000000000000000000" pitchFamily="2" charset="2"/>
              </a:rPr>
              <a:t>)</a:t>
            </a:r>
          </a:p>
          <a:p>
            <a:r>
              <a:rPr lang="de-DE" sz="1400" dirty="0">
                <a:sym typeface="Wingdings" panose="05000000000000000000" pitchFamily="2" charset="2"/>
              </a:rPr>
              <a:t>	      und Ausstattung (</a:t>
            </a:r>
            <a:r>
              <a:rPr lang="de-DE" sz="1400" i="1" dirty="0">
                <a:sym typeface="Wingdings" panose="05000000000000000000" pitchFamily="2" charset="2"/>
              </a:rPr>
              <a:t>Kanzel, Altar, Kreuz</a:t>
            </a:r>
            <a:r>
              <a:rPr lang="de-DE" sz="1400" dirty="0">
                <a:sym typeface="Wingdings" panose="05000000000000000000" pitchFamily="2" charset="2"/>
              </a:rPr>
              <a:t>)</a:t>
            </a:r>
          </a:p>
          <a:p>
            <a:endParaRPr lang="de-DE" sz="1400" dirty="0">
              <a:sym typeface="Wingdings" panose="05000000000000000000" pitchFamily="2" charset="2"/>
            </a:endParaRPr>
          </a:p>
          <a:p>
            <a:r>
              <a:rPr lang="de-DE" sz="1400" dirty="0">
                <a:sym typeface="Wingdings" panose="05000000000000000000" pitchFamily="2" charset="2"/>
              </a:rPr>
              <a:t>	 Abstrakta zu Inhalten christlicher Lehre:</a:t>
            </a:r>
          </a:p>
          <a:p>
            <a:r>
              <a:rPr lang="de-DE" sz="1400" dirty="0">
                <a:sym typeface="Wingdings" panose="05000000000000000000" pitchFamily="2" charset="2"/>
              </a:rPr>
              <a:t>	      </a:t>
            </a:r>
            <a:r>
              <a:rPr lang="de-DE" sz="1400" i="1" dirty="0" err="1">
                <a:sym typeface="Wingdings" panose="05000000000000000000" pitchFamily="2" charset="2"/>
              </a:rPr>
              <a:t>diomuti</a:t>
            </a:r>
            <a:r>
              <a:rPr lang="de-DE" sz="1400" dirty="0">
                <a:sym typeface="Wingdings" panose="05000000000000000000" pitchFamily="2" charset="2"/>
              </a:rPr>
              <a:t> / </a:t>
            </a:r>
            <a:r>
              <a:rPr lang="de-DE" sz="1400" i="1" dirty="0" err="1">
                <a:sym typeface="Wingdings" panose="05000000000000000000" pitchFamily="2" charset="2"/>
              </a:rPr>
              <a:t>demut</a:t>
            </a:r>
            <a:r>
              <a:rPr lang="de-DE" sz="1400" dirty="0">
                <a:sym typeface="Wingdings" panose="05000000000000000000" pitchFamily="2" charset="2"/>
              </a:rPr>
              <a:t>  &lt;  </a:t>
            </a:r>
            <a:r>
              <a:rPr lang="de-DE" sz="1400" i="1" dirty="0" err="1">
                <a:sym typeface="Wingdings" panose="05000000000000000000" pitchFamily="2" charset="2"/>
              </a:rPr>
              <a:t>humilitas</a:t>
            </a:r>
            <a:endParaRPr lang="de-DE" sz="1400" dirty="0">
              <a:sym typeface="Wingdings" panose="05000000000000000000" pitchFamily="2" charset="2"/>
            </a:endParaRPr>
          </a:p>
          <a:p>
            <a:r>
              <a:rPr lang="de-DE" sz="1400" i="1" dirty="0">
                <a:sym typeface="Wingdings" panose="05000000000000000000" pitchFamily="2" charset="2"/>
              </a:rPr>
              <a:t>	      </a:t>
            </a:r>
            <a:r>
              <a:rPr lang="de-DE" sz="1400" i="1" dirty="0" err="1">
                <a:sym typeface="Wingdings" panose="05000000000000000000" pitchFamily="2" charset="2"/>
              </a:rPr>
              <a:t>ginada</a:t>
            </a:r>
            <a:r>
              <a:rPr lang="de-DE" sz="1400" dirty="0">
                <a:sym typeface="Wingdings" panose="05000000000000000000" pitchFamily="2" charset="2"/>
              </a:rPr>
              <a:t> / </a:t>
            </a:r>
            <a:r>
              <a:rPr lang="de-DE" sz="1400" i="1" dirty="0" err="1">
                <a:sym typeface="Wingdings" panose="05000000000000000000" pitchFamily="2" charset="2"/>
              </a:rPr>
              <a:t>gnade</a:t>
            </a:r>
            <a:r>
              <a:rPr lang="de-DE" sz="1400" i="1" dirty="0">
                <a:sym typeface="Wingdings" panose="05000000000000000000" pitchFamily="2" charset="2"/>
              </a:rPr>
              <a:t> </a:t>
            </a:r>
            <a:r>
              <a:rPr lang="de-DE" sz="1400" dirty="0">
                <a:sym typeface="Wingdings" panose="05000000000000000000" pitchFamily="2" charset="2"/>
              </a:rPr>
              <a:t> &lt;  </a:t>
            </a:r>
            <a:r>
              <a:rPr lang="de-DE" sz="1400" i="1" dirty="0" err="1">
                <a:sym typeface="Wingdings" panose="05000000000000000000" pitchFamily="2" charset="2"/>
              </a:rPr>
              <a:t>gratia</a:t>
            </a:r>
            <a:endParaRPr lang="de-DE" sz="1400" i="1" dirty="0">
              <a:sym typeface="Wingdings" panose="05000000000000000000" pitchFamily="2" charset="2"/>
            </a:endParaRPr>
          </a:p>
          <a:p>
            <a:r>
              <a:rPr lang="de-DE" sz="1400" dirty="0">
                <a:sym typeface="Wingdings" panose="05000000000000000000" pitchFamily="2" charset="2"/>
              </a:rPr>
              <a:t>	</a:t>
            </a:r>
          </a:p>
          <a:p>
            <a:endParaRPr lang="de-DE" sz="1400" dirty="0"/>
          </a:p>
          <a:p>
            <a:endParaRPr lang="de-DE" sz="1600" dirty="0"/>
          </a:p>
          <a:p>
            <a:endParaRPr lang="de-DE" dirty="0"/>
          </a:p>
        </p:txBody>
      </p:sp>
    </p:spTree>
    <p:extLst>
      <p:ext uri="{BB962C8B-B14F-4D97-AF65-F5344CB8AC3E}">
        <p14:creationId xmlns:p14="http://schemas.microsoft.com/office/powerpoint/2010/main" val="2223735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1" end="1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14" end="1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16" end="1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7" end="17"/>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19" end="1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
                                            <p:txEl>
                                              <p:pRg st="20" end="2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
                                            <p:txEl>
                                              <p:pRg st="21" end="2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73F5FAC4-A648-4C00-A168-DB2DA53CEA65}"/>
              </a:ext>
            </a:extLst>
          </p:cNvPr>
          <p:cNvSpPr txBox="1"/>
          <p:nvPr/>
        </p:nvSpPr>
        <p:spPr>
          <a:xfrm>
            <a:off x="950976" y="457200"/>
            <a:ext cx="9884664" cy="7325082"/>
          </a:xfrm>
          <a:prstGeom prst="rect">
            <a:avLst/>
          </a:prstGeom>
          <a:noFill/>
        </p:spPr>
        <p:txBody>
          <a:bodyPr wrap="square" rtlCol="0">
            <a:spAutoFit/>
          </a:bodyPr>
          <a:lstStyle/>
          <a:p>
            <a:r>
              <a:rPr lang="de-DE" b="1" dirty="0"/>
              <a:t>Sprachliche Kennzeichen des Althochdeutschen</a:t>
            </a:r>
            <a:r>
              <a:rPr lang="de-DE" dirty="0"/>
              <a:t>:</a:t>
            </a:r>
          </a:p>
          <a:p>
            <a:endParaRPr lang="de-DE" dirty="0"/>
          </a:p>
          <a:p>
            <a:endParaRPr lang="de-DE" dirty="0"/>
          </a:p>
          <a:p>
            <a:pPr marL="400050" indent="-400050">
              <a:buAutoNum type="romanUcPeriod"/>
            </a:pPr>
            <a:r>
              <a:rPr lang="de-DE" u="sng" dirty="0"/>
              <a:t>Konsonantismus</a:t>
            </a:r>
          </a:p>
          <a:p>
            <a:endParaRPr lang="de-DE"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          </a:t>
            </a:r>
            <a:r>
              <a:rPr lang="de-DE" sz="1600" dirty="0" err="1">
                <a:sym typeface="Wingdings" panose="05000000000000000000" pitchFamily="2" charset="2"/>
              </a:rPr>
              <a:t>germ</a:t>
            </a:r>
            <a:r>
              <a:rPr lang="de-DE" sz="1600" dirty="0">
                <a:sym typeface="Wingdings" panose="05000000000000000000" pitchFamily="2" charset="2"/>
              </a:rPr>
              <a:t>. </a:t>
            </a:r>
            <a:r>
              <a:rPr lang="de-DE" sz="1600" b="1" i="1" dirty="0">
                <a:solidFill>
                  <a:srgbClr val="0070C0"/>
                </a:solidFill>
                <a:sym typeface="Wingdings" panose="05000000000000000000" pitchFamily="2" charset="2"/>
              </a:rPr>
              <a:t>Þ</a:t>
            </a:r>
            <a:r>
              <a:rPr lang="de-DE" sz="1600" b="1" dirty="0">
                <a:solidFill>
                  <a:srgbClr val="0070C0"/>
                </a:solidFill>
                <a:sym typeface="Wingdings" panose="05000000000000000000" pitchFamily="2" charset="2"/>
              </a:rPr>
              <a:t> </a:t>
            </a:r>
            <a:r>
              <a:rPr lang="de-DE" sz="1600" b="1" dirty="0">
                <a:solidFill>
                  <a:srgbClr val="C00000"/>
                </a:solidFill>
                <a:sym typeface="Wingdings" panose="05000000000000000000" pitchFamily="2" charset="2"/>
              </a:rPr>
              <a:t>       </a:t>
            </a:r>
            <a:r>
              <a:rPr lang="de-DE" sz="1600" dirty="0">
                <a:sym typeface="Wingdings" panose="05000000000000000000" pitchFamily="2" charset="2"/>
              </a:rPr>
              <a:t>&gt;        ahd. </a:t>
            </a:r>
            <a:r>
              <a:rPr lang="de-DE" sz="1600" b="1" i="1" dirty="0">
                <a:solidFill>
                  <a:srgbClr val="C00000"/>
                </a:solidFill>
                <a:sym typeface="Wingdings" panose="05000000000000000000" pitchFamily="2" charset="2"/>
              </a:rPr>
              <a:t>d</a:t>
            </a:r>
          </a:p>
          <a:p>
            <a:r>
              <a:rPr lang="de-DE" sz="1600" b="1" dirty="0">
                <a:solidFill>
                  <a:srgbClr val="C00000"/>
                </a:solidFill>
                <a:sym typeface="Wingdings" panose="05000000000000000000" pitchFamily="2" charset="2"/>
              </a:rPr>
              <a:t>      </a:t>
            </a:r>
            <a:r>
              <a:rPr lang="de-DE" sz="1400" dirty="0">
                <a:sym typeface="Wingdings" panose="05000000000000000000" pitchFamily="2" charset="2"/>
              </a:rPr>
              <a:t>(vgl. engl.: </a:t>
            </a:r>
            <a:r>
              <a:rPr lang="de-DE" sz="1400" i="1" dirty="0" err="1">
                <a:sym typeface="Wingdings" panose="05000000000000000000" pitchFamily="2" charset="2"/>
              </a:rPr>
              <a:t>bro</a:t>
            </a:r>
            <a:r>
              <a:rPr lang="de-DE" sz="1400" b="1" i="1" dirty="0" err="1">
                <a:solidFill>
                  <a:srgbClr val="0070C0"/>
                </a:solidFill>
                <a:sym typeface="Wingdings" panose="05000000000000000000" pitchFamily="2" charset="2"/>
              </a:rPr>
              <a:t>th</a:t>
            </a:r>
            <a:r>
              <a:rPr lang="de-DE" sz="1400" i="1" dirty="0" err="1">
                <a:sym typeface="Wingdings" panose="05000000000000000000" pitchFamily="2" charset="2"/>
              </a:rPr>
              <a:t>er</a:t>
            </a:r>
            <a:r>
              <a:rPr lang="de-DE" sz="1400" dirty="0">
                <a:sym typeface="Wingdings" panose="05000000000000000000" pitchFamily="2" charset="2"/>
              </a:rPr>
              <a:t> und dt.: </a:t>
            </a:r>
            <a:r>
              <a:rPr lang="de-DE" sz="1400" i="1" dirty="0" err="1">
                <a:sym typeface="Wingdings" panose="05000000000000000000" pitchFamily="2" charset="2"/>
              </a:rPr>
              <a:t>bru</a:t>
            </a:r>
            <a:r>
              <a:rPr lang="de-DE" sz="1400" b="1" i="1" dirty="0" err="1">
                <a:solidFill>
                  <a:srgbClr val="C00000"/>
                </a:solidFill>
                <a:sym typeface="Wingdings" panose="05000000000000000000" pitchFamily="2" charset="2"/>
              </a:rPr>
              <a:t>d</a:t>
            </a:r>
            <a:r>
              <a:rPr lang="de-DE" sz="1400" i="1" dirty="0" err="1">
                <a:sym typeface="Wingdings" panose="05000000000000000000" pitchFamily="2" charset="2"/>
              </a:rPr>
              <a:t>er</a:t>
            </a:r>
            <a:r>
              <a:rPr lang="de-DE" sz="1400" dirty="0">
                <a:sym typeface="Wingdings" panose="05000000000000000000" pitchFamily="2" charset="2"/>
              </a:rPr>
              <a:t>)</a:t>
            </a:r>
            <a:endParaRPr lang="de-DE" sz="1400" dirty="0"/>
          </a:p>
          <a:p>
            <a:endParaRPr lang="de-DE" dirty="0"/>
          </a:p>
          <a:p>
            <a:r>
              <a:rPr lang="de-DE" dirty="0">
                <a:sym typeface="Wingdings" panose="05000000000000000000" pitchFamily="2" charset="2"/>
              </a:rPr>
              <a:t> </a:t>
            </a:r>
            <a:r>
              <a:rPr lang="de-DE" b="1" dirty="0"/>
              <a:t>Zweite Lautverschiebung</a:t>
            </a:r>
          </a:p>
          <a:p>
            <a:r>
              <a:rPr lang="de-DE" sz="1600" dirty="0"/>
              <a:t>       (auch ahd. Lautverschiebung genannt)</a:t>
            </a:r>
          </a:p>
          <a:p>
            <a:endParaRPr lang="de-DE" sz="1600" dirty="0"/>
          </a:p>
          <a:p>
            <a:pPr marL="285750" indent="-285750">
              <a:buFontTx/>
              <a:buChar char="-"/>
            </a:pPr>
            <a:r>
              <a:rPr lang="de-DE" sz="1600" dirty="0"/>
              <a:t>Wichtigste Erscheinung im Bereich des Konsonantismus in ahd. Zeit</a:t>
            </a:r>
          </a:p>
          <a:p>
            <a:pPr marL="285750" indent="-285750">
              <a:buFontTx/>
              <a:buChar char="-"/>
            </a:pPr>
            <a:r>
              <a:rPr lang="de-DE" sz="1600" dirty="0"/>
              <a:t>Umfangreicher Prozess, der sich über mehrere Jahrhunderte hingezogen hat</a:t>
            </a:r>
          </a:p>
          <a:p>
            <a:pPr marL="285750" indent="-285750">
              <a:buFontTx/>
              <a:buChar char="-"/>
            </a:pPr>
            <a:r>
              <a:rPr lang="de-DE" sz="1600" dirty="0"/>
              <a:t>Nicht gleichmäßig im gesamten Sprachraum vollzogen:</a:t>
            </a:r>
          </a:p>
          <a:p>
            <a:r>
              <a:rPr lang="de-DE" sz="1600" dirty="0"/>
              <a:t>	</a:t>
            </a:r>
          </a:p>
          <a:p>
            <a:r>
              <a:rPr lang="de-DE" sz="1600" dirty="0"/>
              <a:t>	Man nimmt an, dass sich die 2. LV von Süden nach Norden ausgebreitete und dabei </a:t>
            </a:r>
          </a:p>
          <a:p>
            <a:r>
              <a:rPr lang="de-DE" sz="1600" dirty="0"/>
              <a:t>	an Intensität abnahm:</a:t>
            </a:r>
          </a:p>
          <a:p>
            <a:endParaRPr lang="de-DE" sz="1600" dirty="0"/>
          </a:p>
          <a:p>
            <a:endParaRPr lang="de-DE" sz="1600" dirty="0"/>
          </a:p>
          <a:p>
            <a:r>
              <a:rPr lang="de-DE" sz="1600" dirty="0"/>
              <a:t>	Im </a:t>
            </a:r>
            <a:r>
              <a:rPr lang="de-DE" sz="1600" b="1" u="sng" dirty="0"/>
              <a:t>Oberdeutschen</a:t>
            </a:r>
            <a:r>
              <a:rPr lang="de-DE" sz="1600" dirty="0"/>
              <a:t> traten viele Veränderungen ein.</a:t>
            </a:r>
          </a:p>
          <a:p>
            <a:r>
              <a:rPr lang="de-DE" sz="1600" dirty="0"/>
              <a:t>	Im </a:t>
            </a:r>
            <a:r>
              <a:rPr lang="de-DE" sz="1600" b="1" u="sng" dirty="0"/>
              <a:t>Mitteldeutschen</a:t>
            </a:r>
            <a:r>
              <a:rPr lang="de-DE" sz="1600" dirty="0"/>
              <a:t> setzten sich die Veränderungen nur teilweise durch.	</a:t>
            </a:r>
          </a:p>
          <a:p>
            <a:r>
              <a:rPr lang="de-DE" sz="1600" dirty="0"/>
              <a:t>	Das </a:t>
            </a:r>
            <a:r>
              <a:rPr lang="de-DE" sz="1600" b="1" u="sng" dirty="0"/>
              <a:t>Niederdeutsche</a:t>
            </a:r>
            <a:r>
              <a:rPr lang="de-DE" sz="1600" dirty="0"/>
              <a:t> nahm an der Lautverschiebung nicht teil.</a:t>
            </a:r>
          </a:p>
          <a:p>
            <a:endParaRPr lang="de-DE" sz="1400" dirty="0">
              <a:sym typeface="Wingdings" panose="05000000000000000000" pitchFamily="2" charset="2"/>
            </a:endParaRPr>
          </a:p>
          <a:p>
            <a:endParaRPr lang="de-DE" dirty="0">
              <a:sym typeface="Wingdings" panose="05000000000000000000" pitchFamily="2" charset="2"/>
            </a:endParaRPr>
          </a:p>
          <a:p>
            <a:endParaRPr lang="de-DE" dirty="0">
              <a:sym typeface="Wingdings" panose="05000000000000000000" pitchFamily="2" charset="2"/>
            </a:endParaRPr>
          </a:p>
          <a:p>
            <a:endParaRPr lang="de-DE" dirty="0"/>
          </a:p>
          <a:p>
            <a:endParaRPr lang="de-DE" dirty="0"/>
          </a:p>
          <a:p>
            <a:endParaRPr lang="de-DE" dirty="0"/>
          </a:p>
        </p:txBody>
      </p:sp>
    </p:spTree>
    <p:extLst>
      <p:ext uri="{BB962C8B-B14F-4D97-AF65-F5344CB8AC3E}">
        <p14:creationId xmlns:p14="http://schemas.microsoft.com/office/powerpoint/2010/main" val="2382701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3" end="1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4" end="1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15" end="1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6" end="1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19" end="19"/>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
                                            <p:txEl>
                                              <p:pRg st="20" end="20"/>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
                                            <p:txEl>
                                              <p:pRg st="21" end="2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5E6BEF21-F3F7-43A5-9C5D-CC9C02FD308C}"/>
              </a:ext>
            </a:extLst>
          </p:cNvPr>
          <p:cNvSpPr txBox="1"/>
          <p:nvPr/>
        </p:nvSpPr>
        <p:spPr>
          <a:xfrm>
            <a:off x="969264" y="713232"/>
            <a:ext cx="7127720" cy="6001643"/>
          </a:xfrm>
          <a:prstGeom prst="rect">
            <a:avLst/>
          </a:prstGeom>
          <a:noFill/>
        </p:spPr>
        <p:txBody>
          <a:bodyPr wrap="none" rtlCol="0">
            <a:spAutoFit/>
          </a:bodyPr>
          <a:lstStyle/>
          <a:p>
            <a:r>
              <a:rPr lang="de-DE" dirty="0"/>
              <a:t>Regeln:</a:t>
            </a:r>
          </a:p>
          <a:p>
            <a:endParaRPr lang="de-DE" dirty="0"/>
          </a:p>
          <a:p>
            <a:r>
              <a:rPr lang="de-DE" sz="1600" dirty="0"/>
              <a:t>Die durch die 1. LV entstandenen germanischen stimmlosen Verschlusslaute   p  t  k </a:t>
            </a:r>
          </a:p>
          <a:p>
            <a:r>
              <a:rPr lang="de-DE" sz="1600" dirty="0"/>
              <a:t>und die  stimmhaften Verschlusslaute   b  d  g   werden im Ahd. verschoben:</a:t>
            </a:r>
          </a:p>
          <a:p>
            <a:endParaRPr lang="de-DE" dirty="0"/>
          </a:p>
          <a:p>
            <a:endParaRPr lang="de-DE" dirty="0"/>
          </a:p>
          <a:p>
            <a:r>
              <a:rPr lang="de-DE" sz="1600" dirty="0"/>
              <a:t>1. Die stimmlosen Verschlusslaute (Tenues) aus 1. LV. werden </a:t>
            </a:r>
          </a:p>
          <a:p>
            <a:endParaRPr lang="de-DE" dirty="0"/>
          </a:p>
          <a:p>
            <a:pPr marL="285750" indent="-285750">
              <a:buFont typeface="Wingdings" panose="05000000000000000000" pitchFamily="2" charset="2"/>
              <a:buChar char="à"/>
            </a:pPr>
            <a:r>
              <a:rPr lang="de-DE" sz="1600" dirty="0"/>
              <a:t>zu Affrikaten im Anlaut, Inlaut und Auslaut nach Konsonant:</a:t>
            </a:r>
          </a:p>
          <a:p>
            <a:r>
              <a:rPr lang="de-DE" sz="1600" dirty="0"/>
              <a:t>	</a:t>
            </a:r>
            <a:r>
              <a:rPr lang="de-DE" sz="1400" dirty="0" err="1"/>
              <a:t>germ</a:t>
            </a:r>
            <a:r>
              <a:rPr lang="de-DE" sz="1400" dirty="0"/>
              <a:t>. </a:t>
            </a:r>
            <a:r>
              <a:rPr lang="de-DE" sz="1600" dirty="0"/>
              <a:t> </a:t>
            </a:r>
            <a:r>
              <a:rPr lang="de-DE" sz="2400" b="1" i="1" u="sng" dirty="0">
                <a:solidFill>
                  <a:srgbClr val="0070C0"/>
                </a:solidFill>
                <a:highlight>
                  <a:srgbClr val="FFFF00"/>
                </a:highlight>
                <a:sym typeface="Wingdings" panose="05000000000000000000" pitchFamily="2" charset="2"/>
              </a:rPr>
              <a:t>p</a:t>
            </a:r>
            <a:r>
              <a:rPr lang="de-DE" sz="1600" b="1" i="1" dirty="0">
                <a:solidFill>
                  <a:srgbClr val="0070C0"/>
                </a:solidFill>
                <a:sym typeface="Wingdings" panose="05000000000000000000" pitchFamily="2" charset="2"/>
              </a:rPr>
              <a:t> </a:t>
            </a:r>
            <a:r>
              <a:rPr lang="de-DE" sz="1600" i="1" dirty="0">
                <a:sym typeface="Wingdings" panose="05000000000000000000" pitchFamily="2" charset="2"/>
              </a:rPr>
              <a:t>/</a:t>
            </a:r>
            <a:r>
              <a:rPr lang="de-DE" sz="1600" b="1" i="1" dirty="0">
                <a:solidFill>
                  <a:srgbClr val="0070C0"/>
                </a:solidFill>
                <a:sym typeface="Wingdings" panose="05000000000000000000" pitchFamily="2" charset="2"/>
              </a:rPr>
              <a:t> t </a:t>
            </a:r>
            <a:r>
              <a:rPr lang="de-DE" sz="1600" i="1" dirty="0">
                <a:sym typeface="Wingdings" panose="05000000000000000000" pitchFamily="2" charset="2"/>
              </a:rPr>
              <a:t>/</a:t>
            </a:r>
            <a:r>
              <a:rPr lang="de-DE" sz="1600" b="1" i="1" dirty="0">
                <a:solidFill>
                  <a:srgbClr val="0070C0"/>
                </a:solidFill>
                <a:sym typeface="Wingdings" panose="05000000000000000000" pitchFamily="2" charset="2"/>
              </a:rPr>
              <a:t> k   </a:t>
            </a:r>
            <a:r>
              <a:rPr lang="de-DE" sz="1400" dirty="0">
                <a:sym typeface="Wingdings" panose="05000000000000000000" pitchFamily="2" charset="2"/>
              </a:rPr>
              <a:t>&gt;   ahd.  </a:t>
            </a:r>
            <a:r>
              <a:rPr lang="de-DE" sz="2400" b="1" i="1" u="sng" dirty="0" err="1">
                <a:solidFill>
                  <a:srgbClr val="C00000"/>
                </a:solidFill>
                <a:highlight>
                  <a:srgbClr val="FFFF00"/>
                </a:highlight>
                <a:sym typeface="Wingdings" panose="05000000000000000000" pitchFamily="2" charset="2"/>
              </a:rPr>
              <a:t>pf</a:t>
            </a:r>
            <a:r>
              <a:rPr lang="de-DE" sz="1600" b="1" i="1" dirty="0">
                <a:solidFill>
                  <a:srgbClr val="C00000"/>
                </a:solidFill>
                <a:sym typeface="Wingdings" panose="05000000000000000000" pitchFamily="2" charset="2"/>
              </a:rPr>
              <a:t> </a:t>
            </a:r>
            <a:r>
              <a:rPr lang="de-DE" sz="1600" i="1" dirty="0">
                <a:sym typeface="Wingdings" panose="05000000000000000000" pitchFamily="2" charset="2"/>
              </a:rPr>
              <a:t>/</a:t>
            </a:r>
            <a:r>
              <a:rPr lang="de-DE" sz="1600" b="1" i="1" dirty="0">
                <a:solidFill>
                  <a:srgbClr val="C00000"/>
                </a:solidFill>
                <a:sym typeface="Wingdings" panose="05000000000000000000" pitchFamily="2" charset="2"/>
              </a:rPr>
              <a:t> </a:t>
            </a:r>
            <a:r>
              <a:rPr lang="de-DE" sz="1600" b="1" i="1" dirty="0" err="1">
                <a:solidFill>
                  <a:srgbClr val="C00000"/>
                </a:solidFill>
                <a:sym typeface="Wingdings" panose="05000000000000000000" pitchFamily="2" charset="2"/>
              </a:rPr>
              <a:t>ts</a:t>
            </a:r>
            <a:r>
              <a:rPr lang="de-DE" sz="1600" b="1" i="1" dirty="0">
                <a:solidFill>
                  <a:srgbClr val="C00000"/>
                </a:solidFill>
                <a:sym typeface="Wingdings" panose="05000000000000000000" pitchFamily="2" charset="2"/>
              </a:rPr>
              <a:t> </a:t>
            </a:r>
            <a:r>
              <a:rPr lang="de-DE" sz="1600" i="1" dirty="0">
                <a:sym typeface="Wingdings" panose="05000000000000000000" pitchFamily="2" charset="2"/>
              </a:rPr>
              <a:t>/</a:t>
            </a:r>
            <a:r>
              <a:rPr lang="de-DE" sz="1600" b="1" i="1" dirty="0">
                <a:solidFill>
                  <a:srgbClr val="C00000"/>
                </a:solidFill>
                <a:sym typeface="Wingdings" panose="05000000000000000000" pitchFamily="2" charset="2"/>
              </a:rPr>
              <a:t> k</a:t>
            </a:r>
            <a:r>
              <a:rPr lang="el-GR" sz="1600" b="1" i="1" dirty="0">
                <a:solidFill>
                  <a:srgbClr val="C00000"/>
                </a:solidFill>
                <a:sym typeface="Wingdings" panose="05000000000000000000" pitchFamily="2" charset="2"/>
              </a:rPr>
              <a:t>χ</a:t>
            </a:r>
            <a:endParaRPr lang="de-DE" sz="1600" i="1" dirty="0"/>
          </a:p>
          <a:p>
            <a:endParaRPr lang="de-DE" b="1" dirty="0">
              <a:solidFill>
                <a:srgbClr val="C00000"/>
              </a:solidFill>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zu Frikativen im Inlaut und Auslaut nach Vokal:</a:t>
            </a:r>
          </a:p>
          <a:p>
            <a:r>
              <a:rPr lang="de-DE" sz="1600" dirty="0">
                <a:sym typeface="Wingdings" panose="05000000000000000000" pitchFamily="2" charset="2"/>
              </a:rPr>
              <a:t>	</a:t>
            </a:r>
            <a:r>
              <a:rPr lang="de-DE" sz="1400" dirty="0" err="1"/>
              <a:t>germ</a:t>
            </a:r>
            <a:r>
              <a:rPr lang="de-DE" sz="1400" dirty="0"/>
              <a:t>. </a:t>
            </a:r>
            <a:r>
              <a:rPr lang="de-DE" sz="1600" dirty="0"/>
              <a:t> </a:t>
            </a:r>
            <a:r>
              <a:rPr lang="de-DE" sz="1600" b="1" i="1" dirty="0">
                <a:solidFill>
                  <a:srgbClr val="0070C0"/>
                </a:solidFill>
                <a:sym typeface="Wingdings" panose="05000000000000000000" pitchFamily="2" charset="2"/>
              </a:rPr>
              <a:t>p </a:t>
            </a:r>
            <a:r>
              <a:rPr lang="de-DE" sz="1600" i="1" dirty="0">
                <a:sym typeface="Wingdings" panose="05000000000000000000" pitchFamily="2" charset="2"/>
              </a:rPr>
              <a:t>/</a:t>
            </a:r>
            <a:r>
              <a:rPr lang="de-DE" sz="1600" b="1" i="1" dirty="0">
                <a:solidFill>
                  <a:srgbClr val="0070C0"/>
                </a:solidFill>
                <a:sym typeface="Wingdings" panose="05000000000000000000" pitchFamily="2" charset="2"/>
              </a:rPr>
              <a:t> t </a:t>
            </a:r>
            <a:r>
              <a:rPr lang="de-DE" sz="1600" i="1" dirty="0">
                <a:sym typeface="Wingdings" panose="05000000000000000000" pitchFamily="2" charset="2"/>
              </a:rPr>
              <a:t>/</a:t>
            </a:r>
            <a:r>
              <a:rPr lang="de-DE" sz="1600" b="1" i="1" dirty="0">
                <a:solidFill>
                  <a:srgbClr val="0070C0"/>
                </a:solidFill>
                <a:sym typeface="Wingdings" panose="05000000000000000000" pitchFamily="2" charset="2"/>
              </a:rPr>
              <a:t> </a:t>
            </a:r>
            <a:r>
              <a:rPr lang="de-DE" sz="2400" b="1" i="1" u="sng" dirty="0">
                <a:solidFill>
                  <a:srgbClr val="0070C0"/>
                </a:solidFill>
                <a:highlight>
                  <a:srgbClr val="FFFF00"/>
                </a:highlight>
                <a:sym typeface="Wingdings" panose="05000000000000000000" pitchFamily="2" charset="2"/>
              </a:rPr>
              <a:t>k</a:t>
            </a:r>
            <a:r>
              <a:rPr lang="de-DE" sz="1600" b="1" i="1" dirty="0">
                <a:solidFill>
                  <a:srgbClr val="0070C0"/>
                </a:solidFill>
                <a:sym typeface="Wingdings" panose="05000000000000000000" pitchFamily="2" charset="2"/>
              </a:rPr>
              <a:t>   </a:t>
            </a:r>
            <a:r>
              <a:rPr lang="de-DE" sz="1400" dirty="0">
                <a:sym typeface="Wingdings" panose="05000000000000000000" pitchFamily="2" charset="2"/>
              </a:rPr>
              <a:t>&gt;   ahd.  </a:t>
            </a:r>
            <a:r>
              <a:rPr lang="de-DE" sz="1600" b="1" i="1" dirty="0">
                <a:solidFill>
                  <a:srgbClr val="C00000"/>
                </a:solidFill>
                <a:sym typeface="Wingdings" panose="05000000000000000000" pitchFamily="2" charset="2"/>
              </a:rPr>
              <a:t>f</a:t>
            </a:r>
            <a:r>
              <a:rPr lang="de-DE" sz="1600" i="1" dirty="0">
                <a:sym typeface="Wingdings" panose="05000000000000000000" pitchFamily="2" charset="2"/>
              </a:rPr>
              <a:t>(</a:t>
            </a:r>
            <a:r>
              <a:rPr lang="de-DE" sz="1600" b="1" i="1" dirty="0">
                <a:solidFill>
                  <a:srgbClr val="C00000"/>
                </a:solidFill>
                <a:sym typeface="Wingdings" panose="05000000000000000000" pitchFamily="2" charset="2"/>
              </a:rPr>
              <a:t>f</a:t>
            </a:r>
            <a:r>
              <a:rPr lang="de-DE" sz="1600" i="1" dirty="0">
                <a:sym typeface="Wingdings" panose="05000000000000000000" pitchFamily="2" charset="2"/>
              </a:rPr>
              <a:t>)</a:t>
            </a:r>
            <a:r>
              <a:rPr lang="de-DE" sz="1600" b="1" i="1" dirty="0">
                <a:solidFill>
                  <a:srgbClr val="C00000"/>
                </a:solidFill>
                <a:sym typeface="Wingdings" panose="05000000000000000000" pitchFamily="2" charset="2"/>
              </a:rPr>
              <a:t> </a:t>
            </a:r>
            <a:r>
              <a:rPr lang="de-DE" sz="1600" i="1" dirty="0">
                <a:sym typeface="Wingdings" panose="05000000000000000000" pitchFamily="2" charset="2"/>
              </a:rPr>
              <a:t>/</a:t>
            </a:r>
            <a:r>
              <a:rPr lang="de-DE" sz="1600" b="1" i="1" dirty="0">
                <a:solidFill>
                  <a:srgbClr val="C00000"/>
                </a:solidFill>
                <a:sym typeface="Wingdings" panose="05000000000000000000" pitchFamily="2" charset="2"/>
              </a:rPr>
              <a:t> Ʒ</a:t>
            </a:r>
            <a:r>
              <a:rPr lang="de-DE" sz="1600" i="1" dirty="0">
                <a:sym typeface="Wingdings" panose="05000000000000000000" pitchFamily="2" charset="2"/>
              </a:rPr>
              <a:t>(</a:t>
            </a:r>
            <a:r>
              <a:rPr lang="de-DE" sz="1600" b="1" i="1" dirty="0">
                <a:solidFill>
                  <a:srgbClr val="C00000"/>
                </a:solidFill>
                <a:sym typeface="Wingdings" panose="05000000000000000000" pitchFamily="2" charset="2"/>
              </a:rPr>
              <a:t>Ʒ</a:t>
            </a:r>
            <a:r>
              <a:rPr lang="de-DE" sz="1600" i="1" dirty="0">
                <a:sym typeface="Wingdings" panose="05000000000000000000" pitchFamily="2" charset="2"/>
              </a:rPr>
              <a:t>)</a:t>
            </a:r>
            <a:r>
              <a:rPr lang="de-DE" sz="1600" b="1" i="1" dirty="0">
                <a:solidFill>
                  <a:srgbClr val="C00000"/>
                </a:solidFill>
                <a:sym typeface="Wingdings" panose="05000000000000000000" pitchFamily="2" charset="2"/>
              </a:rPr>
              <a:t> </a:t>
            </a:r>
            <a:r>
              <a:rPr lang="de-DE" sz="1600" i="1" dirty="0">
                <a:sym typeface="Wingdings" panose="05000000000000000000" pitchFamily="2" charset="2"/>
              </a:rPr>
              <a:t>/</a:t>
            </a:r>
            <a:r>
              <a:rPr lang="de-DE" sz="1600" b="1" i="1" dirty="0">
                <a:solidFill>
                  <a:srgbClr val="C00000"/>
                </a:solidFill>
                <a:sym typeface="Wingdings" panose="05000000000000000000" pitchFamily="2" charset="2"/>
              </a:rPr>
              <a:t> </a:t>
            </a:r>
            <a:r>
              <a:rPr lang="el-GR" sz="2400" b="1" i="1" u="sng" dirty="0">
                <a:solidFill>
                  <a:srgbClr val="C00000"/>
                </a:solidFill>
                <a:highlight>
                  <a:srgbClr val="FFFF00"/>
                </a:highlight>
                <a:sym typeface="Wingdings" panose="05000000000000000000" pitchFamily="2" charset="2"/>
              </a:rPr>
              <a:t>χ</a:t>
            </a:r>
            <a:r>
              <a:rPr lang="de-DE" sz="2400" i="1" u="sng" dirty="0">
                <a:highlight>
                  <a:srgbClr val="FFFF00"/>
                </a:highlight>
                <a:sym typeface="Wingdings" panose="05000000000000000000" pitchFamily="2" charset="2"/>
              </a:rPr>
              <a:t>(</a:t>
            </a:r>
            <a:r>
              <a:rPr lang="el-GR" sz="2400" b="1" i="1" u="sng" dirty="0">
                <a:solidFill>
                  <a:srgbClr val="C00000"/>
                </a:solidFill>
                <a:highlight>
                  <a:srgbClr val="FFFF00"/>
                </a:highlight>
                <a:sym typeface="Wingdings" panose="05000000000000000000" pitchFamily="2" charset="2"/>
              </a:rPr>
              <a:t>χ</a:t>
            </a:r>
            <a:r>
              <a:rPr lang="de-DE" sz="2400" i="1" u="sng" dirty="0">
                <a:highlight>
                  <a:srgbClr val="FFFF00"/>
                </a:highlight>
                <a:sym typeface="Wingdings" panose="05000000000000000000" pitchFamily="2" charset="2"/>
              </a:rPr>
              <a:t>)</a:t>
            </a:r>
          </a:p>
          <a:p>
            <a:endParaRPr lang="de-DE" sz="1600" dirty="0"/>
          </a:p>
          <a:p>
            <a:endParaRPr lang="de-DE" sz="1600" dirty="0">
              <a:sym typeface="Wingdings" panose="05000000000000000000" pitchFamily="2" charset="2"/>
            </a:endParaRPr>
          </a:p>
          <a:p>
            <a:r>
              <a:rPr lang="de-DE" sz="1600" dirty="0">
                <a:sym typeface="Wingdings" panose="05000000000000000000" pitchFamily="2" charset="2"/>
              </a:rPr>
              <a:t>2. Die stimmhaften Verschlusslaute (Medien) aus 1. LV. werden</a:t>
            </a:r>
          </a:p>
          <a:p>
            <a:endParaRPr lang="de-DE" sz="1600"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zu stimmlosen Verschlusslauten:</a:t>
            </a:r>
          </a:p>
          <a:p>
            <a:r>
              <a:rPr lang="de-DE" sz="1600" dirty="0">
                <a:sym typeface="Wingdings" panose="05000000000000000000" pitchFamily="2" charset="2"/>
              </a:rPr>
              <a:t>	</a:t>
            </a:r>
            <a:r>
              <a:rPr lang="de-DE" sz="1400" dirty="0" err="1">
                <a:sym typeface="Wingdings" panose="05000000000000000000" pitchFamily="2" charset="2"/>
              </a:rPr>
              <a:t>germ</a:t>
            </a:r>
            <a:r>
              <a:rPr lang="de-DE" sz="1400" dirty="0">
                <a:sym typeface="Wingdings" panose="05000000000000000000" pitchFamily="2" charset="2"/>
              </a:rPr>
              <a:t>.</a:t>
            </a:r>
            <a:r>
              <a:rPr lang="de-DE" sz="1600" dirty="0">
                <a:solidFill>
                  <a:srgbClr val="0070C0"/>
                </a:solidFill>
                <a:sym typeface="Wingdings" panose="05000000000000000000" pitchFamily="2" charset="2"/>
              </a:rPr>
              <a:t> </a:t>
            </a:r>
            <a:r>
              <a:rPr lang="de-DE" sz="1600" b="1" i="1" dirty="0">
                <a:solidFill>
                  <a:srgbClr val="0070C0"/>
                </a:solidFill>
                <a:sym typeface="Wingdings" panose="05000000000000000000" pitchFamily="2" charset="2"/>
              </a:rPr>
              <a:t>b </a:t>
            </a:r>
            <a:r>
              <a:rPr lang="de-DE" sz="1600" i="1" dirty="0">
                <a:sym typeface="Wingdings" panose="05000000000000000000" pitchFamily="2" charset="2"/>
              </a:rPr>
              <a:t>/</a:t>
            </a:r>
            <a:r>
              <a:rPr lang="de-DE" sz="1600" b="1" i="1" dirty="0">
                <a:solidFill>
                  <a:srgbClr val="0070C0"/>
                </a:solidFill>
                <a:sym typeface="Wingdings" panose="05000000000000000000" pitchFamily="2" charset="2"/>
              </a:rPr>
              <a:t> d </a:t>
            </a:r>
            <a:r>
              <a:rPr lang="de-DE" sz="1600" i="1" dirty="0">
                <a:sym typeface="Wingdings" panose="05000000000000000000" pitchFamily="2" charset="2"/>
              </a:rPr>
              <a:t>/</a:t>
            </a:r>
            <a:r>
              <a:rPr lang="de-DE" sz="1600" b="1" i="1" dirty="0">
                <a:solidFill>
                  <a:srgbClr val="0070C0"/>
                </a:solidFill>
                <a:sym typeface="Wingdings" panose="05000000000000000000" pitchFamily="2" charset="2"/>
              </a:rPr>
              <a:t> g    </a:t>
            </a:r>
            <a:r>
              <a:rPr lang="de-DE" sz="1400" dirty="0">
                <a:sym typeface="Wingdings" panose="05000000000000000000" pitchFamily="2" charset="2"/>
              </a:rPr>
              <a:t>&gt;   ahd. </a:t>
            </a:r>
            <a:r>
              <a:rPr lang="de-DE" sz="1600" b="1" i="1" dirty="0">
                <a:solidFill>
                  <a:srgbClr val="C00000"/>
                </a:solidFill>
                <a:sym typeface="Wingdings" panose="05000000000000000000" pitchFamily="2" charset="2"/>
              </a:rPr>
              <a:t>p </a:t>
            </a:r>
            <a:r>
              <a:rPr lang="de-DE" sz="1600" i="1" dirty="0">
                <a:sym typeface="Wingdings" panose="05000000000000000000" pitchFamily="2" charset="2"/>
              </a:rPr>
              <a:t>/</a:t>
            </a:r>
            <a:r>
              <a:rPr lang="de-DE" sz="1600" b="1" i="1" dirty="0">
                <a:solidFill>
                  <a:srgbClr val="C00000"/>
                </a:solidFill>
                <a:sym typeface="Wingdings" panose="05000000000000000000" pitchFamily="2" charset="2"/>
              </a:rPr>
              <a:t> t </a:t>
            </a:r>
            <a:r>
              <a:rPr lang="de-DE" sz="1600" i="1" dirty="0">
                <a:sym typeface="Wingdings" panose="05000000000000000000" pitchFamily="2" charset="2"/>
              </a:rPr>
              <a:t>/</a:t>
            </a:r>
            <a:r>
              <a:rPr lang="de-DE" sz="1600" b="1" i="1" dirty="0">
                <a:sym typeface="Wingdings" panose="05000000000000000000" pitchFamily="2" charset="2"/>
              </a:rPr>
              <a:t> </a:t>
            </a:r>
            <a:r>
              <a:rPr lang="de-DE" sz="1600" b="1" i="1" dirty="0">
                <a:solidFill>
                  <a:srgbClr val="C00000"/>
                </a:solidFill>
                <a:sym typeface="Wingdings" panose="05000000000000000000" pitchFamily="2" charset="2"/>
              </a:rPr>
              <a:t>k </a:t>
            </a:r>
          </a:p>
          <a:p>
            <a:endParaRPr lang="de-DE" sz="1600" dirty="0">
              <a:sym typeface="Wingdings" panose="05000000000000000000" pitchFamily="2" charset="2"/>
            </a:endParaRPr>
          </a:p>
          <a:p>
            <a:endParaRPr lang="de-DE" dirty="0"/>
          </a:p>
          <a:p>
            <a:endParaRPr lang="de-DE" dirty="0"/>
          </a:p>
        </p:txBody>
      </p:sp>
    </p:spTree>
    <p:extLst>
      <p:ext uri="{BB962C8B-B14F-4D97-AF65-F5344CB8AC3E}">
        <p14:creationId xmlns:p14="http://schemas.microsoft.com/office/powerpoint/2010/main" val="1781137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5" end="1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7" end="1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CB248FA9-2491-466D-B219-6A661FFF45B5}"/>
              </a:ext>
            </a:extLst>
          </p:cNvPr>
          <p:cNvSpPr txBox="1"/>
          <p:nvPr/>
        </p:nvSpPr>
        <p:spPr>
          <a:xfrm>
            <a:off x="1133856" y="795528"/>
            <a:ext cx="8924544" cy="4308872"/>
          </a:xfrm>
          <a:prstGeom prst="rect">
            <a:avLst/>
          </a:prstGeom>
          <a:noFill/>
        </p:spPr>
        <p:txBody>
          <a:bodyPr wrap="square" rtlCol="0">
            <a:spAutoFit/>
          </a:bodyPr>
          <a:lstStyle/>
          <a:p>
            <a:r>
              <a:rPr lang="de-DE" dirty="0"/>
              <a:t>Folgen der 2. Lautverschiebung:</a:t>
            </a:r>
          </a:p>
          <a:p>
            <a:endParaRPr lang="de-DE" dirty="0"/>
          </a:p>
          <a:p>
            <a:pPr marL="285750" indent="-285750">
              <a:buFontTx/>
              <a:buChar char="-"/>
            </a:pPr>
            <a:r>
              <a:rPr lang="de-DE" sz="1600" dirty="0"/>
              <a:t>Trennung von Niederdeutsch und Oberdeutsch: </a:t>
            </a:r>
            <a:r>
              <a:rPr lang="de-DE" b="1" cap="small" dirty="0"/>
              <a:t>Benrather Linie </a:t>
            </a:r>
            <a:r>
              <a:rPr lang="de-DE" i="1" dirty="0"/>
              <a:t>-</a:t>
            </a:r>
            <a:r>
              <a:rPr lang="de-DE" b="1" i="1" dirty="0"/>
              <a:t>k</a:t>
            </a:r>
            <a:r>
              <a:rPr lang="de-DE" i="1" dirty="0"/>
              <a:t>-</a:t>
            </a:r>
          </a:p>
          <a:p>
            <a:endParaRPr lang="de-DE" i="1" dirty="0"/>
          </a:p>
          <a:p>
            <a:pPr marL="285750" indent="-285750">
              <a:buFontTx/>
              <a:buChar char="-"/>
            </a:pPr>
            <a:r>
              <a:rPr lang="de-DE" sz="1600" dirty="0"/>
              <a:t>Aufteilung des hochdeutschen Sprachgebietes in Mitteldeutsch und Oberdeutsch: </a:t>
            </a:r>
            <a:r>
              <a:rPr lang="de-DE" b="1" cap="small" dirty="0"/>
              <a:t>Speyerer Linie </a:t>
            </a:r>
            <a:r>
              <a:rPr lang="de-DE" b="1" dirty="0"/>
              <a:t>-</a:t>
            </a:r>
            <a:r>
              <a:rPr lang="de-DE" b="1" i="1" dirty="0"/>
              <a:t>p</a:t>
            </a:r>
            <a:r>
              <a:rPr lang="de-DE" b="1" dirty="0"/>
              <a:t>- </a:t>
            </a:r>
          </a:p>
          <a:p>
            <a:pPr marL="285750" indent="-285750">
              <a:buFontTx/>
              <a:buChar char="-"/>
            </a:pPr>
            <a:endParaRPr lang="de-DE" b="1" dirty="0"/>
          </a:p>
          <a:p>
            <a:endParaRPr lang="de-DE" b="1" dirty="0"/>
          </a:p>
          <a:p>
            <a:endParaRPr lang="de-DE" b="1" dirty="0"/>
          </a:p>
          <a:p>
            <a:r>
              <a:rPr lang="de-DE" cap="small" dirty="0"/>
              <a:t>Beachte:</a:t>
            </a:r>
          </a:p>
          <a:p>
            <a:r>
              <a:rPr lang="de-DE" sz="1600" dirty="0"/>
              <a:t>Die so entstandenen Dialektgrenzen haben sich seit ahd. Zeit verschoben, </a:t>
            </a:r>
          </a:p>
          <a:p>
            <a:r>
              <a:rPr lang="de-DE" sz="1600" dirty="0"/>
              <a:t>da süddeutsche Formen in großem Ausmaß nach Norden vorgerückt sind </a:t>
            </a:r>
          </a:p>
          <a:p>
            <a:r>
              <a:rPr lang="de-DE" sz="1400" dirty="0"/>
              <a:t>(vgl. Verkehrsverhältnisse im Spätmittelalter)</a:t>
            </a:r>
          </a:p>
          <a:p>
            <a:endParaRPr lang="de-DE" sz="1400" dirty="0"/>
          </a:p>
          <a:p>
            <a:endParaRPr lang="de-DE" b="1" dirty="0"/>
          </a:p>
          <a:p>
            <a:pPr marL="285750" indent="-285750">
              <a:buFontTx/>
              <a:buChar char="-"/>
            </a:pPr>
            <a:endParaRPr lang="de-DE" sz="1600" dirty="0"/>
          </a:p>
          <a:p>
            <a:pPr marL="285750" indent="-285750">
              <a:buFontTx/>
              <a:buChar char="-"/>
            </a:pPr>
            <a:endParaRPr lang="de-DE" dirty="0"/>
          </a:p>
        </p:txBody>
      </p:sp>
    </p:spTree>
    <p:extLst>
      <p:ext uri="{BB962C8B-B14F-4D97-AF65-F5344CB8AC3E}">
        <p14:creationId xmlns:p14="http://schemas.microsoft.com/office/powerpoint/2010/main" val="2105345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 xmlns:a16="http://schemas.microsoft.com/office/drawing/2014/main" id="{6B2DB6DB-F780-4732-87A5-E4CAB5841D89}"/>
              </a:ext>
            </a:extLst>
          </p:cNvPr>
          <p:cNvSpPr/>
          <p:nvPr/>
        </p:nvSpPr>
        <p:spPr>
          <a:xfrm>
            <a:off x="1642885" y="1516118"/>
            <a:ext cx="4974310" cy="2523768"/>
          </a:xfrm>
          <a:prstGeom prst="rect">
            <a:avLst/>
          </a:prstGeom>
        </p:spPr>
        <p:txBody>
          <a:bodyPr wrap="none">
            <a:spAutoFit/>
          </a:bodyPr>
          <a:lstStyle/>
          <a:p>
            <a:r>
              <a:rPr lang="de-DE" b="1" dirty="0"/>
              <a:t>Die zweite Lautverschiebung</a:t>
            </a:r>
          </a:p>
          <a:p>
            <a:endParaRPr lang="de-DE" dirty="0"/>
          </a:p>
          <a:p>
            <a:r>
              <a:rPr lang="de-DE" dirty="0">
                <a:hlinkClick r:id="rId2"/>
              </a:rPr>
              <a:t>https://www.youtube.com/watch?v=OqFcgVvD7pY</a:t>
            </a:r>
            <a:endParaRPr lang="de-DE" dirty="0"/>
          </a:p>
          <a:p>
            <a:endParaRPr lang="de-DE" dirty="0"/>
          </a:p>
          <a:p>
            <a:pPr marL="285750" indent="-285750">
              <a:buFont typeface="Wingdings" panose="05000000000000000000" pitchFamily="2" charset="2"/>
              <a:buChar char="à"/>
            </a:pPr>
            <a:r>
              <a:rPr lang="de-DE" sz="1600" dirty="0" err="1">
                <a:sym typeface="Wingdings" panose="05000000000000000000" pitchFamily="2" charset="2"/>
              </a:rPr>
              <a:t>maken</a:t>
            </a:r>
            <a:r>
              <a:rPr lang="de-DE" sz="1600" dirty="0">
                <a:sym typeface="Wingdings" panose="05000000000000000000" pitchFamily="2" charset="2"/>
              </a:rPr>
              <a:t> / machen</a:t>
            </a:r>
          </a:p>
          <a:p>
            <a:pPr marL="285750" indent="-285750">
              <a:buFont typeface="Wingdings" panose="05000000000000000000" pitchFamily="2" charset="2"/>
              <a:buChar char="à"/>
            </a:pPr>
            <a:r>
              <a:rPr lang="de-DE" sz="1600" dirty="0" err="1">
                <a:sym typeface="Wingdings" panose="05000000000000000000" pitchFamily="2" charset="2"/>
              </a:rPr>
              <a:t>appel</a:t>
            </a:r>
            <a:r>
              <a:rPr lang="de-DE" sz="1600" dirty="0">
                <a:sym typeface="Wingdings" panose="05000000000000000000" pitchFamily="2" charset="2"/>
              </a:rPr>
              <a:t> /</a:t>
            </a:r>
            <a:r>
              <a:rPr lang="de-DE" sz="1600" dirty="0" err="1">
                <a:sym typeface="Wingdings" panose="05000000000000000000" pitchFamily="2" charset="2"/>
              </a:rPr>
              <a:t>apfel</a:t>
            </a:r>
            <a:endParaRPr lang="de-DE" sz="1600" dirty="0"/>
          </a:p>
          <a:p>
            <a:endParaRPr lang="de-DE" dirty="0"/>
          </a:p>
          <a:p>
            <a:endParaRPr lang="de-DE" dirty="0"/>
          </a:p>
          <a:p>
            <a:endParaRPr lang="de-DE" dirty="0"/>
          </a:p>
        </p:txBody>
      </p:sp>
    </p:spTree>
    <p:extLst>
      <p:ext uri="{BB962C8B-B14F-4D97-AF65-F5344CB8AC3E}">
        <p14:creationId xmlns:p14="http://schemas.microsoft.com/office/powerpoint/2010/main" val="2086994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descr="Ein Bild, das Text, Karte enthält.&#10;&#10;Automatisch generierte Beschreibung">
            <a:extLst>
              <a:ext uri="{FF2B5EF4-FFF2-40B4-BE49-F238E27FC236}">
                <a16:creationId xmlns="" xmlns:a16="http://schemas.microsoft.com/office/drawing/2014/main" id="{C6EE5B65-D57D-4618-8626-CFC5251A76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6778" y="658368"/>
            <a:ext cx="5365901" cy="5669280"/>
          </a:xfrm>
          <a:prstGeom prst="rect">
            <a:avLst/>
          </a:prstGeom>
        </p:spPr>
      </p:pic>
      <p:sp>
        <p:nvSpPr>
          <p:cNvPr id="4" name="Textfeld 3">
            <a:extLst>
              <a:ext uri="{FF2B5EF4-FFF2-40B4-BE49-F238E27FC236}">
                <a16:creationId xmlns="" xmlns:a16="http://schemas.microsoft.com/office/drawing/2014/main" id="{61D2FE7A-C149-41BA-B661-9E87D1FEF5F0}"/>
              </a:ext>
            </a:extLst>
          </p:cNvPr>
          <p:cNvSpPr txBox="1"/>
          <p:nvPr/>
        </p:nvSpPr>
        <p:spPr>
          <a:xfrm>
            <a:off x="1271016" y="512064"/>
            <a:ext cx="2185214" cy="923330"/>
          </a:xfrm>
          <a:prstGeom prst="rect">
            <a:avLst/>
          </a:prstGeom>
          <a:noFill/>
        </p:spPr>
        <p:txBody>
          <a:bodyPr wrap="none" rtlCol="0">
            <a:spAutoFit/>
          </a:bodyPr>
          <a:lstStyle/>
          <a:p>
            <a:pPr marL="285750" indent="-285750">
              <a:buFontTx/>
              <a:buChar char="-"/>
            </a:pPr>
            <a:r>
              <a:rPr lang="de-DE" b="1" cap="small" dirty="0"/>
              <a:t>Benrather Linie </a:t>
            </a:r>
            <a:r>
              <a:rPr lang="de-DE" i="1" dirty="0"/>
              <a:t>-</a:t>
            </a:r>
            <a:r>
              <a:rPr lang="de-DE" b="1" i="1" dirty="0"/>
              <a:t>k</a:t>
            </a:r>
            <a:r>
              <a:rPr lang="de-DE" i="1" dirty="0"/>
              <a:t>-</a:t>
            </a:r>
          </a:p>
          <a:p>
            <a:endParaRPr lang="de-DE" i="1" dirty="0"/>
          </a:p>
          <a:p>
            <a:pPr marL="285750" indent="-285750">
              <a:buFontTx/>
              <a:buChar char="-"/>
            </a:pPr>
            <a:r>
              <a:rPr lang="de-DE" b="1" cap="small" dirty="0"/>
              <a:t>Speyerer Linie </a:t>
            </a:r>
            <a:r>
              <a:rPr lang="de-DE" b="1" dirty="0"/>
              <a:t>-</a:t>
            </a:r>
            <a:r>
              <a:rPr lang="de-DE" b="1" i="1" dirty="0"/>
              <a:t>p</a:t>
            </a:r>
            <a:r>
              <a:rPr lang="de-DE" b="1" dirty="0"/>
              <a:t>- </a:t>
            </a:r>
          </a:p>
        </p:txBody>
      </p:sp>
    </p:spTree>
    <p:extLst>
      <p:ext uri="{BB962C8B-B14F-4D97-AF65-F5344CB8AC3E}">
        <p14:creationId xmlns:p14="http://schemas.microsoft.com/office/powerpoint/2010/main" val="3281966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Grafik 2" descr="Ein Bild, das Text, Karte enthält.&#10;&#10;Automatisch generierte Beschreibung">
            <a:extLst>
              <a:ext uri="{FF2B5EF4-FFF2-40B4-BE49-F238E27FC236}">
                <a16:creationId xmlns="" xmlns:a16="http://schemas.microsoft.com/office/drawing/2014/main" id="{7BE5603B-67E4-45EA-9824-677713DA27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07096" y="396892"/>
            <a:ext cx="6627558" cy="6064216"/>
          </a:xfrm>
          <a:prstGeom prst="rect">
            <a:avLst/>
          </a:prstGeom>
        </p:spPr>
      </p:pic>
    </p:spTree>
    <p:extLst>
      <p:ext uri="{BB962C8B-B14F-4D97-AF65-F5344CB8AC3E}">
        <p14:creationId xmlns:p14="http://schemas.microsoft.com/office/powerpoint/2010/main" val="30995675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 xmlns:a16="http://schemas.microsoft.com/office/drawing/2014/main" id="{268FBC1D-9C5E-46EE-911B-F0BED475F811}"/>
              </a:ext>
            </a:extLst>
          </p:cNvPr>
          <p:cNvSpPr/>
          <p:nvPr/>
        </p:nvSpPr>
        <p:spPr>
          <a:xfrm>
            <a:off x="1704424" y="3702883"/>
            <a:ext cx="4930709" cy="2957861"/>
          </a:xfrm>
          <a:prstGeom prst="rect">
            <a:avLst/>
          </a:prstGeom>
        </p:spPr>
        <p:txBody>
          <a:bodyPr wrap="none">
            <a:spAutoFit/>
          </a:bodyPr>
          <a:lstStyle/>
          <a:p>
            <a:pPr>
              <a:lnSpc>
                <a:spcPct val="150000"/>
              </a:lnSpc>
              <a:spcAft>
                <a:spcPts val="0"/>
              </a:spcAft>
            </a:pPr>
            <a:r>
              <a:rPr lang="de-DE" dirty="0">
                <a:ea typeface="Calibri" panose="020F0502020204030204" pitchFamily="34" charset="0"/>
              </a:rPr>
              <a:t>Dialekte im Deutschen </a:t>
            </a:r>
          </a:p>
          <a:p>
            <a:pPr>
              <a:lnSpc>
                <a:spcPct val="150000"/>
              </a:lnSpc>
              <a:spcAft>
                <a:spcPts val="0"/>
              </a:spcAft>
            </a:pPr>
            <a:r>
              <a:rPr lang="de-DE" dirty="0">
                <a:ea typeface="Calibri" panose="020F0502020204030204" pitchFamily="34" charset="0"/>
              </a:rPr>
              <a:t>STARK erklärt</a:t>
            </a:r>
          </a:p>
          <a:p>
            <a:pPr>
              <a:lnSpc>
                <a:spcPct val="150000"/>
              </a:lnSpc>
              <a:spcAft>
                <a:spcPts val="0"/>
              </a:spcAft>
            </a:pPr>
            <a:endParaRPr lang="de-DE" dirty="0">
              <a:ea typeface="Calibri" panose="020F0502020204030204" pitchFamily="34" charset="0"/>
            </a:endParaRPr>
          </a:p>
          <a:p>
            <a:pPr>
              <a:lnSpc>
                <a:spcPct val="150000"/>
              </a:lnSpc>
              <a:spcAft>
                <a:spcPts val="0"/>
              </a:spcAft>
            </a:pPr>
            <a:r>
              <a:rPr lang="de-DE" dirty="0">
                <a:ea typeface="Calibri" panose="020F0502020204030204" pitchFamily="34" charset="0"/>
                <a:hlinkClick r:id="rId2"/>
              </a:rPr>
              <a:t>https://www.youtube.com/watch?v=quDrbVzRTKE</a:t>
            </a:r>
            <a:endParaRPr lang="de-DE" dirty="0">
              <a:ea typeface="Calibri" panose="020F0502020204030204" pitchFamily="34" charset="0"/>
            </a:endParaRPr>
          </a:p>
          <a:p>
            <a:pPr>
              <a:lnSpc>
                <a:spcPct val="150000"/>
              </a:lnSpc>
              <a:spcAft>
                <a:spcPts val="0"/>
              </a:spcAft>
            </a:pPr>
            <a:endParaRPr lang="de-DE" dirty="0">
              <a:ea typeface="Calibri" panose="020F0502020204030204" pitchFamily="34" charset="0"/>
            </a:endParaRPr>
          </a:p>
          <a:p>
            <a:pPr>
              <a:lnSpc>
                <a:spcPct val="150000"/>
              </a:lnSpc>
              <a:spcAft>
                <a:spcPts val="0"/>
              </a:spcAft>
            </a:pPr>
            <a:endParaRPr lang="de-DE" dirty="0">
              <a:ea typeface="Calibri" panose="020F0502020204030204" pitchFamily="34" charset="0"/>
            </a:endParaRPr>
          </a:p>
          <a:p>
            <a:pPr>
              <a:lnSpc>
                <a:spcPct val="150000"/>
              </a:lnSpc>
              <a:spcAft>
                <a:spcPts val="0"/>
              </a:spcAft>
            </a:pPr>
            <a:endParaRPr lang="de-DE" dirty="0">
              <a:ea typeface="Calibri" panose="020F0502020204030204" pitchFamily="34" charset="0"/>
            </a:endParaRPr>
          </a:p>
        </p:txBody>
      </p:sp>
      <p:sp>
        <p:nvSpPr>
          <p:cNvPr id="3" name="Rechteck 2">
            <a:extLst>
              <a:ext uri="{FF2B5EF4-FFF2-40B4-BE49-F238E27FC236}">
                <a16:creationId xmlns="" xmlns:a16="http://schemas.microsoft.com/office/drawing/2014/main" id="{3AE1FE30-9617-4D9D-9E47-65C322A9B0D8}"/>
              </a:ext>
            </a:extLst>
          </p:cNvPr>
          <p:cNvSpPr/>
          <p:nvPr/>
        </p:nvSpPr>
        <p:spPr>
          <a:xfrm>
            <a:off x="1630680" y="1271677"/>
            <a:ext cx="6096000" cy="1754326"/>
          </a:xfrm>
          <a:prstGeom prst="rect">
            <a:avLst/>
          </a:prstGeom>
        </p:spPr>
        <p:txBody>
          <a:bodyPr>
            <a:spAutoFit/>
          </a:bodyPr>
          <a:lstStyle/>
          <a:p>
            <a:r>
              <a:rPr lang="de-DE" b="1" dirty="0">
                <a:solidFill>
                  <a:srgbClr val="00B050"/>
                </a:solidFill>
              </a:rPr>
              <a:t>Aufgabe:</a:t>
            </a:r>
          </a:p>
          <a:p>
            <a:endParaRPr lang="de-DE" b="1" dirty="0">
              <a:solidFill>
                <a:srgbClr val="00B050"/>
              </a:solidFill>
            </a:endParaRPr>
          </a:p>
          <a:p>
            <a:r>
              <a:rPr lang="de-DE" b="1" dirty="0"/>
              <a:t>Wo würde die Benrather Linie und die Speyerer Linie</a:t>
            </a:r>
          </a:p>
          <a:p>
            <a:r>
              <a:rPr lang="de-DE" b="1" dirty="0"/>
              <a:t>In etwa auf der Karte des heutigen Deutschland verlaufen?</a:t>
            </a:r>
          </a:p>
          <a:p>
            <a:endParaRPr lang="de-DE" b="1" dirty="0"/>
          </a:p>
          <a:p>
            <a:r>
              <a:rPr lang="de-DE" dirty="0"/>
              <a:t>(vgl. „Einteilung der deutschen Mundarten in der Gegenwart“)</a:t>
            </a:r>
          </a:p>
        </p:txBody>
      </p:sp>
    </p:spTree>
    <p:extLst>
      <p:ext uri="{BB962C8B-B14F-4D97-AF65-F5344CB8AC3E}">
        <p14:creationId xmlns:p14="http://schemas.microsoft.com/office/powerpoint/2010/main" val="549298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 end="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 xmlns:a16="http://schemas.microsoft.com/office/drawing/2014/main" id="{31242E7A-1411-49C8-BFC7-1E037731AE58}"/>
              </a:ext>
            </a:extLst>
          </p:cNvPr>
          <p:cNvSpPr/>
          <p:nvPr/>
        </p:nvSpPr>
        <p:spPr>
          <a:xfrm>
            <a:off x="866774" y="363031"/>
            <a:ext cx="10188322" cy="6136552"/>
          </a:xfrm>
          <a:prstGeom prst="rect">
            <a:avLst/>
          </a:prstGeom>
        </p:spPr>
        <p:txBody>
          <a:bodyPr wrap="square">
            <a:spAutoFit/>
          </a:bodyPr>
          <a:lstStyle/>
          <a:p>
            <a:pPr lvl="0">
              <a:lnSpc>
                <a:spcPct val="150000"/>
              </a:lnSpc>
              <a:spcAft>
                <a:spcPts val="0"/>
              </a:spcAft>
            </a:pPr>
            <a:r>
              <a:rPr lang="de-DE" sz="2400" b="1" cap="small" dirty="0">
                <a:latin typeface="+mj-lt"/>
                <a:ea typeface="Times New Roman" panose="02020603050405020304" pitchFamily="18" charset="0"/>
              </a:rPr>
              <a:t>Seminarplan</a:t>
            </a:r>
            <a:r>
              <a:rPr lang="de-DE" sz="2400" b="1" dirty="0">
                <a:latin typeface="+mj-lt"/>
                <a:ea typeface="Times New Roman" panose="02020603050405020304" pitchFamily="18" charset="0"/>
              </a:rPr>
              <a:t> </a:t>
            </a:r>
          </a:p>
          <a:p>
            <a:pPr lvl="0">
              <a:lnSpc>
                <a:spcPct val="150000"/>
              </a:lnSpc>
              <a:spcAft>
                <a:spcPts val="0"/>
              </a:spcAft>
            </a:pPr>
            <a:endParaRPr lang="de-DE" dirty="0">
              <a:latin typeface="Times New Roman" panose="02020603050405020304" pitchFamily="18" charset="0"/>
              <a:ea typeface="Times New Roman" panose="02020603050405020304" pitchFamily="18" charset="0"/>
            </a:endParaRPr>
          </a:p>
          <a:p>
            <a:pPr marL="400050" lvl="0" indent="-400050">
              <a:buAutoNum type="romanUcPeriod"/>
            </a:pPr>
            <a:r>
              <a:rPr lang="de-DE" dirty="0"/>
              <a:t>21.2.</a:t>
            </a:r>
          </a:p>
          <a:p>
            <a:pPr lvl="0"/>
            <a:r>
              <a:rPr lang="de-DE" dirty="0"/>
              <a:t>	a)   Einführung: </a:t>
            </a:r>
          </a:p>
          <a:p>
            <a:r>
              <a:rPr lang="de-DE" dirty="0"/>
              <a:t> 	       Sprachgeschichte als Ausdruck von gesellschaftlichen und sprachlichen Veränderungen</a:t>
            </a:r>
            <a:r>
              <a:rPr lang="de-DE" b="1" dirty="0"/>
              <a:t> </a:t>
            </a:r>
            <a:endParaRPr lang="de-DE" dirty="0"/>
          </a:p>
          <a:p>
            <a:pPr lvl="0"/>
            <a:r>
              <a:rPr lang="de-DE" dirty="0"/>
              <a:t>	b)   Geschichte der deutschen Sprache</a:t>
            </a:r>
          </a:p>
          <a:p>
            <a:pPr lvl="0"/>
            <a:endParaRPr lang="de-DE" dirty="0"/>
          </a:p>
          <a:p>
            <a:r>
              <a:rPr lang="de-DE" dirty="0"/>
              <a:t> </a:t>
            </a:r>
          </a:p>
          <a:p>
            <a:pPr marL="400050" lvl="0" indent="-400050">
              <a:buAutoNum type="romanUcPeriod" startAt="2"/>
            </a:pPr>
            <a:r>
              <a:rPr lang="de-DE" dirty="0"/>
              <a:t>13.3.</a:t>
            </a:r>
          </a:p>
          <a:p>
            <a:pPr lvl="0"/>
            <a:r>
              <a:rPr lang="de-DE" dirty="0"/>
              <a:t>	a)   Die Standardvarietäten in Deutschland (Dialekte)</a:t>
            </a:r>
          </a:p>
          <a:p>
            <a:r>
              <a:rPr lang="de-DE" dirty="0"/>
              <a:t>	b)   Österreichisches Deutsch</a:t>
            </a:r>
          </a:p>
          <a:p>
            <a:r>
              <a:rPr lang="de-DE" dirty="0"/>
              <a:t>	c)    Schweizerdeutsch</a:t>
            </a:r>
          </a:p>
          <a:p>
            <a:r>
              <a:rPr lang="de-DE" dirty="0"/>
              <a:t> </a:t>
            </a:r>
          </a:p>
          <a:p>
            <a:r>
              <a:rPr lang="de-DE" dirty="0"/>
              <a:t> </a:t>
            </a:r>
          </a:p>
          <a:p>
            <a:pPr marL="400050" lvl="0" indent="-400050">
              <a:buAutoNum type="romanUcPeriod" startAt="3"/>
            </a:pPr>
            <a:r>
              <a:rPr lang="de-DE" dirty="0"/>
              <a:t>3.4.</a:t>
            </a:r>
          </a:p>
          <a:p>
            <a:pPr lvl="0"/>
            <a:r>
              <a:rPr lang="de-DE" dirty="0"/>
              <a:t>	Varietäten der deutschen Sprache in anderen Ländern (Luxemburg, Belgien, Namibia, Südtirol)</a:t>
            </a:r>
          </a:p>
          <a:p>
            <a:pPr lvl="0"/>
            <a:r>
              <a:rPr lang="de-DE" dirty="0"/>
              <a:t>	a)    Überblick über deutsche Gebiete in der Vergangenheit </a:t>
            </a:r>
          </a:p>
          <a:p>
            <a:pPr lvl="0"/>
            <a:r>
              <a:rPr lang="de-DE" dirty="0"/>
              <a:t>	b)    Auswanderungsbewegungen</a:t>
            </a:r>
          </a:p>
          <a:p>
            <a:pPr lvl="0"/>
            <a:r>
              <a:rPr lang="de-DE" dirty="0"/>
              <a:t>	c)     Vergleich der Varietäten in Lexik, Morphologie und Syntax</a:t>
            </a:r>
          </a:p>
          <a:p>
            <a:pPr marL="685800">
              <a:lnSpc>
                <a:spcPct val="150000"/>
              </a:lnSpc>
              <a:spcAft>
                <a:spcPts val="0"/>
              </a:spcAft>
            </a:pPr>
            <a:r>
              <a:rPr lang="de-DE" dirty="0">
                <a:latin typeface="Times New Roman" panose="02020603050405020304" pitchFamily="18" charset="0"/>
                <a:ea typeface="Calibri" panose="020F0502020204030204" pitchFamily="34" charset="0"/>
              </a:rPr>
              <a:t> </a:t>
            </a:r>
          </a:p>
        </p:txBody>
      </p:sp>
    </p:spTree>
    <p:extLst>
      <p:ext uri="{BB962C8B-B14F-4D97-AF65-F5344CB8AC3E}">
        <p14:creationId xmlns:p14="http://schemas.microsoft.com/office/powerpoint/2010/main" val="1322169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3" end="1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4" end="1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15" end="15"/>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
                                            <p:txEl>
                                              <p:pRg st="16" end="16"/>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
                                            <p:txEl>
                                              <p:pRg st="17" end="17"/>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3F7F069A-1BE8-4473-BBAD-D53567EFF1FA}"/>
              </a:ext>
            </a:extLst>
          </p:cNvPr>
          <p:cNvSpPr txBox="1"/>
          <p:nvPr/>
        </p:nvSpPr>
        <p:spPr>
          <a:xfrm>
            <a:off x="1472184" y="0"/>
            <a:ext cx="5374998" cy="6740307"/>
          </a:xfrm>
          <a:prstGeom prst="rect">
            <a:avLst/>
          </a:prstGeom>
          <a:noFill/>
        </p:spPr>
        <p:txBody>
          <a:bodyPr wrap="none" rtlCol="0">
            <a:spAutoFit/>
          </a:bodyPr>
          <a:lstStyle/>
          <a:p>
            <a:r>
              <a:rPr lang="de-DE" b="1" dirty="0"/>
              <a:t>Die Ebenen des Sprachwandels</a:t>
            </a:r>
            <a:r>
              <a:rPr lang="de-DE" dirty="0"/>
              <a:t>:</a:t>
            </a:r>
          </a:p>
          <a:p>
            <a:endParaRPr lang="de-DE" dirty="0"/>
          </a:p>
          <a:p>
            <a:r>
              <a:rPr lang="de-DE" dirty="0"/>
              <a:t>1. 	</a:t>
            </a:r>
            <a:r>
              <a:rPr lang="de-DE" sz="1400" dirty="0"/>
              <a:t>Prosodische Ebene (Betonung)</a:t>
            </a:r>
          </a:p>
          <a:p>
            <a:r>
              <a:rPr lang="de-DE" sz="1400" dirty="0"/>
              <a:t>	</a:t>
            </a:r>
            <a:r>
              <a:rPr lang="de-DE" sz="1200" dirty="0"/>
              <a:t>Bsp. griech.: </a:t>
            </a:r>
            <a:r>
              <a:rPr lang="de-DE" sz="1200" i="1" dirty="0" err="1"/>
              <a:t>patér</a:t>
            </a:r>
            <a:r>
              <a:rPr lang="de-DE" sz="1200" dirty="0"/>
              <a:t> – dt. </a:t>
            </a:r>
            <a:r>
              <a:rPr lang="de-DE" sz="1200" i="1" dirty="0" err="1"/>
              <a:t>váter</a:t>
            </a:r>
            <a:endParaRPr lang="de-DE" sz="1200" i="1" dirty="0"/>
          </a:p>
          <a:p>
            <a:pPr marL="342900" indent="-342900">
              <a:buAutoNum type="arabicPeriod"/>
            </a:pPr>
            <a:endParaRPr lang="de-DE" sz="1400" dirty="0"/>
          </a:p>
          <a:p>
            <a:r>
              <a:rPr lang="de-DE" sz="1400" dirty="0"/>
              <a:t>2. 	Phonematische Ebene (Aussprache)</a:t>
            </a:r>
          </a:p>
          <a:p>
            <a:r>
              <a:rPr lang="de-DE" sz="1400" dirty="0"/>
              <a:t>	</a:t>
            </a:r>
            <a:r>
              <a:rPr lang="de-DE" sz="1200" dirty="0"/>
              <a:t>Bsp. mhd.: </a:t>
            </a:r>
            <a:r>
              <a:rPr lang="de-DE" sz="1200" i="1" dirty="0" err="1"/>
              <a:t>zît</a:t>
            </a:r>
            <a:r>
              <a:rPr lang="de-DE" sz="1200" dirty="0"/>
              <a:t> – </a:t>
            </a:r>
            <a:r>
              <a:rPr lang="de-DE" sz="1200" dirty="0" err="1"/>
              <a:t>frnhd</a:t>
            </a:r>
            <a:r>
              <a:rPr lang="de-DE" sz="1200" dirty="0"/>
              <a:t>.: </a:t>
            </a:r>
            <a:r>
              <a:rPr lang="de-DE" sz="1200" i="1" dirty="0"/>
              <a:t>zeit</a:t>
            </a:r>
          </a:p>
          <a:p>
            <a:r>
              <a:rPr lang="de-DE" sz="1400" dirty="0"/>
              <a:t>	</a:t>
            </a:r>
            <a:r>
              <a:rPr lang="de-DE" sz="1400" b="1" dirty="0">
                <a:sym typeface="Wingdings" panose="05000000000000000000" pitchFamily="2" charset="2"/>
              </a:rPr>
              <a:t></a:t>
            </a:r>
            <a:r>
              <a:rPr lang="de-DE" sz="1400" b="1" dirty="0">
                <a:solidFill>
                  <a:srgbClr val="C00000"/>
                </a:solidFill>
                <a:sym typeface="Wingdings" panose="05000000000000000000" pitchFamily="2" charset="2"/>
              </a:rPr>
              <a:t> Phonologie</a:t>
            </a:r>
          </a:p>
          <a:p>
            <a:endParaRPr lang="de-DE" sz="1400" dirty="0"/>
          </a:p>
          <a:p>
            <a:r>
              <a:rPr lang="de-DE" sz="1400" dirty="0"/>
              <a:t>3. 	Graphematische Ebene (Schreibung)</a:t>
            </a:r>
          </a:p>
          <a:p>
            <a:r>
              <a:rPr lang="de-DE" sz="1400" dirty="0"/>
              <a:t>	</a:t>
            </a:r>
            <a:r>
              <a:rPr lang="de-DE" sz="1200" dirty="0"/>
              <a:t>Bsp.: Einführung der Großschreibung im Barock (17. Jh.)</a:t>
            </a:r>
          </a:p>
          <a:p>
            <a:pPr marL="342900" indent="-342900">
              <a:buAutoNum type="arabicPeriod"/>
            </a:pPr>
            <a:endParaRPr lang="de-DE" sz="1400" dirty="0"/>
          </a:p>
          <a:p>
            <a:r>
              <a:rPr lang="de-DE" sz="1400" dirty="0"/>
              <a:t>4. 	Morphematische Ebene (Beugung)</a:t>
            </a:r>
          </a:p>
          <a:p>
            <a:r>
              <a:rPr lang="de-DE" sz="1400" dirty="0"/>
              <a:t>	</a:t>
            </a:r>
            <a:r>
              <a:rPr lang="de-DE" sz="1200" dirty="0"/>
              <a:t>Bsp.: Endungs-</a:t>
            </a:r>
            <a:r>
              <a:rPr lang="de-DE" sz="1200" i="1" dirty="0"/>
              <a:t>e</a:t>
            </a:r>
            <a:r>
              <a:rPr lang="de-DE" sz="1200" dirty="0"/>
              <a:t> in der Flexion bestimmter Substantive (</a:t>
            </a:r>
            <a:r>
              <a:rPr lang="de-DE" sz="1200" i="1" dirty="0"/>
              <a:t>Tage</a:t>
            </a:r>
            <a:r>
              <a:rPr lang="de-DE" sz="1200" dirty="0"/>
              <a:t>, </a:t>
            </a:r>
            <a:r>
              <a:rPr lang="de-DE" sz="1200" i="1" dirty="0"/>
              <a:t>Hause</a:t>
            </a:r>
            <a:r>
              <a:rPr lang="de-DE" sz="1200" dirty="0"/>
              <a:t>)</a:t>
            </a:r>
          </a:p>
          <a:p>
            <a:r>
              <a:rPr lang="de-DE" sz="1400" dirty="0"/>
              <a:t>	</a:t>
            </a:r>
            <a:r>
              <a:rPr lang="de-DE" sz="1400" b="1" dirty="0">
                <a:sym typeface="Wingdings" panose="05000000000000000000" pitchFamily="2" charset="2"/>
              </a:rPr>
              <a:t> </a:t>
            </a:r>
            <a:r>
              <a:rPr lang="de-DE" sz="1400" b="1" dirty="0">
                <a:solidFill>
                  <a:srgbClr val="C00000"/>
                </a:solidFill>
                <a:sym typeface="Wingdings" panose="05000000000000000000" pitchFamily="2" charset="2"/>
              </a:rPr>
              <a:t>Morphologie</a:t>
            </a:r>
          </a:p>
          <a:p>
            <a:endParaRPr lang="de-DE" sz="1400" dirty="0"/>
          </a:p>
          <a:p>
            <a:r>
              <a:rPr lang="de-DE" sz="1400" dirty="0"/>
              <a:t>5. 	Syntagmatische Ebene (Wortstellung)</a:t>
            </a:r>
          </a:p>
          <a:p>
            <a:r>
              <a:rPr lang="de-DE" sz="1400" dirty="0"/>
              <a:t>	</a:t>
            </a:r>
            <a:r>
              <a:rPr lang="de-DE" sz="1200" dirty="0" err="1"/>
              <a:t>Bsp</a:t>
            </a:r>
            <a:r>
              <a:rPr lang="de-DE" sz="1200" dirty="0"/>
              <a:t>: Anfangsstellung des Prädikats im Ahd. möglich</a:t>
            </a:r>
          </a:p>
          <a:p>
            <a:r>
              <a:rPr lang="de-DE" sz="1400" dirty="0"/>
              <a:t>	</a:t>
            </a:r>
            <a:r>
              <a:rPr lang="de-DE" sz="1400" b="1" dirty="0">
                <a:sym typeface="Wingdings" panose="05000000000000000000" pitchFamily="2" charset="2"/>
              </a:rPr>
              <a:t> </a:t>
            </a:r>
            <a:r>
              <a:rPr lang="de-DE" sz="1400" b="1" dirty="0">
                <a:solidFill>
                  <a:srgbClr val="C00000"/>
                </a:solidFill>
                <a:sym typeface="Wingdings" panose="05000000000000000000" pitchFamily="2" charset="2"/>
              </a:rPr>
              <a:t>Syntax</a:t>
            </a:r>
          </a:p>
          <a:p>
            <a:endParaRPr lang="de-DE" sz="1400" dirty="0"/>
          </a:p>
          <a:p>
            <a:r>
              <a:rPr lang="de-DE" sz="1400" dirty="0"/>
              <a:t>6.	Lexematische Ebene (Wortschatz)</a:t>
            </a:r>
          </a:p>
          <a:p>
            <a:r>
              <a:rPr lang="de-DE" sz="1400" dirty="0"/>
              <a:t>	</a:t>
            </a:r>
            <a:r>
              <a:rPr lang="de-DE" sz="1200" dirty="0" err="1"/>
              <a:t>Bsp</a:t>
            </a:r>
            <a:r>
              <a:rPr lang="de-DE" sz="1200" dirty="0"/>
              <a:t>: Entlehnungen: </a:t>
            </a:r>
            <a:r>
              <a:rPr lang="de-DE" sz="1200" i="1" dirty="0"/>
              <a:t>taufen</a:t>
            </a:r>
            <a:r>
              <a:rPr lang="de-DE" sz="1200" dirty="0"/>
              <a:t>, </a:t>
            </a:r>
            <a:r>
              <a:rPr lang="de-DE" sz="1200" i="1" dirty="0"/>
              <a:t>fasten</a:t>
            </a:r>
          </a:p>
          <a:p>
            <a:pPr lvl="2"/>
            <a:r>
              <a:rPr lang="de-DE" sz="1400" b="1" dirty="0">
                <a:sym typeface="Wingdings" panose="05000000000000000000" pitchFamily="2" charset="2"/>
              </a:rPr>
              <a:t></a:t>
            </a:r>
            <a:r>
              <a:rPr lang="de-DE" sz="1400" b="1" dirty="0">
                <a:solidFill>
                  <a:srgbClr val="C00000"/>
                </a:solidFill>
                <a:sym typeface="Wingdings" panose="05000000000000000000" pitchFamily="2" charset="2"/>
              </a:rPr>
              <a:t> Lexik</a:t>
            </a:r>
          </a:p>
          <a:p>
            <a:pPr marL="1200150" lvl="2" indent="-285750">
              <a:buFont typeface="Wingdings" panose="05000000000000000000" pitchFamily="2" charset="2"/>
              <a:buChar char="à"/>
            </a:pPr>
            <a:endParaRPr lang="de-DE" sz="1400" b="1" dirty="0">
              <a:solidFill>
                <a:srgbClr val="C00000"/>
              </a:solidFill>
            </a:endParaRPr>
          </a:p>
          <a:p>
            <a:r>
              <a:rPr lang="de-DE" sz="1400" dirty="0"/>
              <a:t>7.	Semantische Ebene (Bedeutung)</a:t>
            </a:r>
          </a:p>
          <a:p>
            <a:r>
              <a:rPr lang="de-DE" sz="1400" dirty="0"/>
              <a:t>	</a:t>
            </a:r>
            <a:r>
              <a:rPr lang="de-DE" sz="1200" dirty="0"/>
              <a:t>Bsp.: Bedeutungswandel (</a:t>
            </a:r>
            <a:r>
              <a:rPr lang="de-DE" sz="1200" i="1" dirty="0" err="1"/>
              <a:t>wîp</a:t>
            </a:r>
            <a:r>
              <a:rPr lang="de-DE" sz="1200" i="1" dirty="0"/>
              <a:t> – </a:t>
            </a:r>
            <a:r>
              <a:rPr lang="de-DE" sz="1200" i="1" dirty="0" err="1"/>
              <a:t>weib</a:t>
            </a:r>
            <a:r>
              <a:rPr lang="de-DE" sz="1200" dirty="0"/>
              <a:t>)</a:t>
            </a:r>
          </a:p>
          <a:p>
            <a:r>
              <a:rPr lang="de-DE" sz="1400" dirty="0"/>
              <a:t>	</a:t>
            </a:r>
            <a:r>
              <a:rPr lang="de-DE" sz="1400" b="1" dirty="0">
                <a:sym typeface="Wingdings" panose="05000000000000000000" pitchFamily="2" charset="2"/>
              </a:rPr>
              <a:t></a:t>
            </a:r>
            <a:r>
              <a:rPr lang="de-DE" sz="1400" b="1" dirty="0">
                <a:solidFill>
                  <a:srgbClr val="C00000"/>
                </a:solidFill>
                <a:sym typeface="Wingdings" panose="05000000000000000000" pitchFamily="2" charset="2"/>
              </a:rPr>
              <a:t> Semantik</a:t>
            </a:r>
            <a:endParaRPr lang="de-DE" sz="1400" b="1" dirty="0">
              <a:solidFill>
                <a:srgbClr val="C00000"/>
              </a:solidFill>
            </a:endParaRPr>
          </a:p>
          <a:p>
            <a:endParaRPr lang="de-DE" sz="1400" dirty="0"/>
          </a:p>
          <a:p>
            <a:r>
              <a:rPr lang="de-DE" sz="1400" dirty="0"/>
              <a:t>8. 	Textebene</a:t>
            </a:r>
          </a:p>
          <a:p>
            <a:r>
              <a:rPr lang="de-DE" sz="1400" dirty="0"/>
              <a:t>	</a:t>
            </a:r>
            <a:r>
              <a:rPr lang="de-DE" sz="1200" dirty="0"/>
              <a:t>Bsp.: neue Textsorten; Formulierungsmuster wie z. B: Anrede  </a:t>
            </a:r>
          </a:p>
        </p:txBody>
      </p:sp>
    </p:spTree>
    <p:extLst>
      <p:ext uri="{BB962C8B-B14F-4D97-AF65-F5344CB8AC3E}">
        <p14:creationId xmlns:p14="http://schemas.microsoft.com/office/powerpoint/2010/main" val="1548252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12" end="1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13" end="1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16" end="16"/>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
                                            <p:txEl>
                                              <p:pRg st="17" end="17"/>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
                                            <p:txEl>
                                              <p:pRg st="18" end="18"/>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
                                            <p:txEl>
                                              <p:pRg st="20" end="20"/>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
                                            <p:txEl>
                                              <p:pRg st="21" end="21"/>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
                                            <p:txEl>
                                              <p:pRg st="22" end="22"/>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
                                            <p:txEl>
                                              <p:pRg st="24" end="24"/>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
                                            <p:txEl>
                                              <p:pRg st="25" end="25"/>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
                                            <p:txEl>
                                              <p:pRg st="26" end="26"/>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
                                            <p:txEl>
                                              <p:pRg st="28" end="28"/>
                                            </p:txEl>
                                          </p:spTgt>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
                                            <p:txEl>
                                              <p:pRg st="29" end="2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 xmlns:a16="http://schemas.microsoft.com/office/drawing/2014/main" id="{51756FD8-91F3-4201-8951-04C6C388FF87}"/>
              </a:ext>
            </a:extLst>
          </p:cNvPr>
          <p:cNvSpPr/>
          <p:nvPr/>
        </p:nvSpPr>
        <p:spPr>
          <a:xfrm>
            <a:off x="969264" y="777240"/>
            <a:ext cx="10186416" cy="5816977"/>
          </a:xfrm>
          <a:prstGeom prst="rect">
            <a:avLst/>
          </a:prstGeom>
        </p:spPr>
        <p:txBody>
          <a:bodyPr wrap="square">
            <a:spAutoFit/>
          </a:bodyPr>
          <a:lstStyle/>
          <a:p>
            <a:r>
              <a:rPr lang="de-DE" dirty="0"/>
              <a:t>II. </a:t>
            </a:r>
            <a:r>
              <a:rPr lang="de-DE" u="sng" dirty="0"/>
              <a:t>Vokalismus</a:t>
            </a:r>
          </a:p>
          <a:p>
            <a:endParaRPr lang="de-DE" dirty="0"/>
          </a:p>
          <a:p>
            <a:endParaRPr lang="de-DE" dirty="0"/>
          </a:p>
          <a:p>
            <a:pPr marL="285750" indent="-285750">
              <a:buFont typeface="Wingdings" panose="05000000000000000000" pitchFamily="2" charset="2"/>
              <a:buChar char="à"/>
            </a:pPr>
            <a:r>
              <a:rPr lang="de-DE" dirty="0">
                <a:sym typeface="Wingdings" panose="05000000000000000000" pitchFamily="2" charset="2"/>
              </a:rPr>
              <a:t>Vokalharmonie:</a:t>
            </a:r>
          </a:p>
          <a:p>
            <a:r>
              <a:rPr lang="de-DE" dirty="0">
                <a:sym typeface="Wingdings" panose="05000000000000000000" pitchFamily="2" charset="2"/>
              </a:rPr>
              <a:t>	</a:t>
            </a:r>
            <a:r>
              <a:rPr lang="de-DE" sz="1600" dirty="0">
                <a:sym typeface="Wingdings" panose="05000000000000000000" pitchFamily="2" charset="2"/>
              </a:rPr>
              <a:t>Veränderung der Stammsilbenvokale unter dem Einfluss der Vokale der nach folgenden Silben:</a:t>
            </a:r>
          </a:p>
          <a:p>
            <a:r>
              <a:rPr lang="de-DE" sz="1600" dirty="0">
                <a:sym typeface="Wingdings" panose="05000000000000000000" pitchFamily="2" charset="2"/>
              </a:rPr>
              <a:t>	Hebung oder Senkung</a:t>
            </a:r>
          </a:p>
          <a:p>
            <a:pPr marL="285750" indent="-285750">
              <a:buFont typeface="Wingdings" panose="05000000000000000000" pitchFamily="2" charset="2"/>
              <a:buChar char="à"/>
            </a:pPr>
            <a:endParaRPr lang="de-DE" dirty="0">
              <a:sym typeface="Wingdings" panose="05000000000000000000" pitchFamily="2" charset="2"/>
            </a:endParaRPr>
          </a:p>
          <a:p>
            <a:r>
              <a:rPr lang="de-DE" dirty="0">
                <a:sym typeface="Wingdings" panose="05000000000000000000" pitchFamily="2" charset="2"/>
              </a:rPr>
              <a:t> </a:t>
            </a:r>
          </a:p>
          <a:p>
            <a:pPr marL="285750" indent="-285750">
              <a:buFont typeface="Wingdings" panose="05000000000000000000" pitchFamily="2" charset="2"/>
              <a:buChar char="à"/>
            </a:pPr>
            <a:r>
              <a:rPr lang="de-DE" dirty="0">
                <a:sym typeface="Wingdings" panose="05000000000000000000" pitchFamily="2" charset="2"/>
              </a:rPr>
              <a:t>Althochdeutsche Diphthongierung:</a:t>
            </a:r>
          </a:p>
          <a:p>
            <a:r>
              <a:rPr lang="de-DE" dirty="0">
                <a:sym typeface="Wingdings" panose="05000000000000000000" pitchFamily="2" charset="2"/>
              </a:rPr>
              <a:t>	</a:t>
            </a:r>
            <a:r>
              <a:rPr lang="de-DE" sz="1400" dirty="0" err="1">
                <a:sym typeface="Wingdings" panose="05000000000000000000" pitchFamily="2" charset="2"/>
              </a:rPr>
              <a:t>germ</a:t>
            </a:r>
            <a:r>
              <a:rPr lang="de-DE" sz="1400" dirty="0">
                <a:sym typeface="Wingdings" panose="05000000000000000000" pitchFamily="2" charset="2"/>
              </a:rPr>
              <a:t>.</a:t>
            </a:r>
            <a:r>
              <a:rPr lang="de-DE" sz="1600" dirty="0">
                <a:sym typeface="Wingdings" panose="05000000000000000000" pitchFamily="2" charset="2"/>
              </a:rPr>
              <a:t> </a:t>
            </a:r>
            <a:r>
              <a:rPr lang="de-DE" sz="1600" b="1" i="1" dirty="0">
                <a:solidFill>
                  <a:srgbClr val="0070C0"/>
                </a:solidFill>
                <a:sym typeface="Wingdings" panose="05000000000000000000" pitchFamily="2" charset="2"/>
              </a:rPr>
              <a:t>ô</a:t>
            </a:r>
            <a:r>
              <a:rPr lang="de-DE" sz="1600" dirty="0">
                <a:sym typeface="Wingdings" panose="05000000000000000000" pitchFamily="2" charset="2"/>
              </a:rPr>
              <a:t>         &gt;      </a:t>
            </a:r>
            <a:r>
              <a:rPr lang="de-DE" sz="1400" dirty="0">
                <a:sym typeface="Wingdings" panose="05000000000000000000" pitchFamily="2" charset="2"/>
              </a:rPr>
              <a:t>ahd.</a:t>
            </a:r>
            <a:r>
              <a:rPr lang="de-DE" sz="1600" dirty="0">
                <a:sym typeface="Wingdings" panose="05000000000000000000" pitchFamily="2" charset="2"/>
              </a:rPr>
              <a:t> </a:t>
            </a:r>
            <a:r>
              <a:rPr lang="de-DE" sz="1600" b="1" i="1" dirty="0" err="1">
                <a:solidFill>
                  <a:srgbClr val="C00000"/>
                </a:solidFill>
                <a:sym typeface="Wingdings" panose="05000000000000000000" pitchFamily="2" charset="2"/>
              </a:rPr>
              <a:t>uo</a:t>
            </a:r>
            <a:endParaRPr lang="de-DE" sz="1600" b="1" i="1" dirty="0">
              <a:solidFill>
                <a:srgbClr val="C00000"/>
              </a:solidFill>
              <a:sym typeface="Wingdings" panose="05000000000000000000" pitchFamily="2" charset="2"/>
            </a:endParaRPr>
          </a:p>
          <a:p>
            <a:r>
              <a:rPr lang="de-DE" sz="1400" dirty="0">
                <a:sym typeface="Wingdings" panose="05000000000000000000" pitchFamily="2" charset="2"/>
              </a:rPr>
              <a:t>                 </a:t>
            </a:r>
            <a:r>
              <a:rPr lang="de-DE" sz="1300" dirty="0">
                <a:sym typeface="Wingdings" panose="05000000000000000000" pitchFamily="2" charset="2"/>
              </a:rPr>
              <a:t>vgl. </a:t>
            </a:r>
            <a:r>
              <a:rPr lang="de-DE" sz="1300" dirty="0" err="1">
                <a:sym typeface="Wingdings" panose="05000000000000000000" pitchFamily="2" charset="2"/>
              </a:rPr>
              <a:t>got</a:t>
            </a:r>
            <a:r>
              <a:rPr lang="de-DE" sz="1300" dirty="0">
                <a:sym typeface="Wingdings" panose="05000000000000000000" pitchFamily="2" charset="2"/>
              </a:rPr>
              <a:t>. </a:t>
            </a:r>
            <a:r>
              <a:rPr lang="de-DE" sz="1300" i="1" dirty="0" err="1">
                <a:sym typeface="Wingdings" panose="05000000000000000000" pitchFamily="2" charset="2"/>
              </a:rPr>
              <a:t>br</a:t>
            </a:r>
            <a:r>
              <a:rPr lang="de-DE" sz="1300" b="1" i="1" dirty="0" err="1">
                <a:solidFill>
                  <a:srgbClr val="0070C0"/>
                </a:solidFill>
                <a:sym typeface="Wingdings" panose="05000000000000000000" pitchFamily="2" charset="2"/>
              </a:rPr>
              <a:t>ô</a:t>
            </a:r>
            <a:r>
              <a:rPr lang="de-DE" sz="1300" i="1" dirty="0" err="1">
                <a:sym typeface="Wingdings" panose="05000000000000000000" pitchFamily="2" charset="2"/>
              </a:rPr>
              <a:t>Þar</a:t>
            </a:r>
            <a:r>
              <a:rPr lang="de-DE" sz="1300" dirty="0">
                <a:sym typeface="Wingdings" panose="05000000000000000000" pitchFamily="2" charset="2"/>
              </a:rPr>
              <a:t>              ahd. </a:t>
            </a:r>
            <a:r>
              <a:rPr lang="de-DE" sz="1300" i="1" dirty="0" err="1">
                <a:sym typeface="Wingdings" panose="05000000000000000000" pitchFamily="2" charset="2"/>
              </a:rPr>
              <a:t>Br</a:t>
            </a:r>
            <a:r>
              <a:rPr lang="de-DE" sz="1300" b="1" i="1" dirty="0" err="1">
                <a:solidFill>
                  <a:srgbClr val="C00000"/>
                </a:solidFill>
                <a:sym typeface="Wingdings" panose="05000000000000000000" pitchFamily="2" charset="2"/>
              </a:rPr>
              <a:t>uo</a:t>
            </a:r>
            <a:r>
              <a:rPr lang="de-DE" sz="1300" i="1" dirty="0" err="1">
                <a:sym typeface="Wingdings" panose="05000000000000000000" pitchFamily="2" charset="2"/>
              </a:rPr>
              <a:t>der</a:t>
            </a:r>
            <a:endParaRPr lang="de-DE" sz="1300" i="1" dirty="0">
              <a:sym typeface="Wingdings" panose="05000000000000000000" pitchFamily="2" charset="2"/>
            </a:endParaRPr>
          </a:p>
          <a:p>
            <a:endParaRPr lang="de-DE" sz="1400" dirty="0">
              <a:sym typeface="Wingdings" panose="05000000000000000000" pitchFamily="2" charset="2"/>
            </a:endParaRPr>
          </a:p>
          <a:p>
            <a:r>
              <a:rPr lang="de-DE" sz="1400" dirty="0">
                <a:sym typeface="Wingdings" panose="05000000000000000000" pitchFamily="2" charset="2"/>
              </a:rPr>
              <a:t>	</a:t>
            </a:r>
            <a:r>
              <a:rPr lang="de-DE" sz="1400" dirty="0" err="1">
                <a:sym typeface="Wingdings" panose="05000000000000000000" pitchFamily="2" charset="2"/>
              </a:rPr>
              <a:t>germ</a:t>
            </a:r>
            <a:r>
              <a:rPr lang="de-DE" sz="1400" dirty="0">
                <a:sym typeface="Wingdings" panose="05000000000000000000" pitchFamily="2" charset="2"/>
              </a:rPr>
              <a:t>. </a:t>
            </a:r>
            <a:r>
              <a:rPr lang="de-DE" sz="1400" b="1" i="1" dirty="0">
                <a:solidFill>
                  <a:srgbClr val="0070C0"/>
                </a:solidFill>
                <a:sym typeface="Wingdings" panose="05000000000000000000" pitchFamily="2" charset="2"/>
              </a:rPr>
              <a:t>ê</a:t>
            </a:r>
            <a:r>
              <a:rPr lang="de-DE" sz="1400" dirty="0">
                <a:sym typeface="Wingdings" panose="05000000000000000000" pitchFamily="2" charset="2"/>
              </a:rPr>
              <a:t>            &gt;        ahd. </a:t>
            </a:r>
            <a:r>
              <a:rPr lang="de-DE" sz="1400" b="1" i="1" dirty="0" err="1">
                <a:solidFill>
                  <a:srgbClr val="C00000"/>
                </a:solidFill>
                <a:sym typeface="Wingdings" panose="05000000000000000000" pitchFamily="2" charset="2"/>
              </a:rPr>
              <a:t>ia</a:t>
            </a:r>
            <a:r>
              <a:rPr lang="de-DE" sz="1400" b="1" i="1" dirty="0">
                <a:sym typeface="Wingdings" panose="05000000000000000000" pitchFamily="2" charset="2"/>
              </a:rPr>
              <a:t> </a:t>
            </a:r>
            <a:r>
              <a:rPr lang="de-DE" sz="1400" dirty="0">
                <a:sym typeface="Wingdings" panose="05000000000000000000" pitchFamily="2" charset="2"/>
              </a:rPr>
              <a:t>  </a:t>
            </a:r>
          </a:p>
          <a:p>
            <a:r>
              <a:rPr lang="de-DE" dirty="0">
                <a:sym typeface="Wingdings" panose="05000000000000000000" pitchFamily="2" charset="2"/>
              </a:rPr>
              <a:t>             </a:t>
            </a:r>
            <a:r>
              <a:rPr lang="de-DE" sz="1300" dirty="0">
                <a:sym typeface="Wingdings" panose="05000000000000000000" pitchFamily="2" charset="2"/>
              </a:rPr>
              <a:t>vgl. </a:t>
            </a:r>
            <a:r>
              <a:rPr lang="de-DE" sz="1300" dirty="0" err="1">
                <a:sym typeface="Wingdings" panose="05000000000000000000" pitchFamily="2" charset="2"/>
              </a:rPr>
              <a:t>got</a:t>
            </a:r>
            <a:r>
              <a:rPr lang="de-DE" sz="1300" dirty="0">
                <a:sym typeface="Wingdings" panose="05000000000000000000" pitchFamily="2" charset="2"/>
              </a:rPr>
              <a:t>. </a:t>
            </a:r>
            <a:r>
              <a:rPr lang="de-DE" sz="1300" i="1" dirty="0" err="1">
                <a:sym typeface="Wingdings" panose="05000000000000000000" pitchFamily="2" charset="2"/>
              </a:rPr>
              <a:t>h</a:t>
            </a:r>
            <a:r>
              <a:rPr lang="de-DE" sz="1300" b="1" i="1" dirty="0" err="1">
                <a:solidFill>
                  <a:srgbClr val="0070C0"/>
                </a:solidFill>
                <a:sym typeface="Wingdings" panose="05000000000000000000" pitchFamily="2" charset="2"/>
              </a:rPr>
              <a:t>ê</a:t>
            </a:r>
            <a:r>
              <a:rPr lang="de-DE" sz="1300" i="1" dirty="0" err="1">
                <a:sym typeface="Wingdings" panose="05000000000000000000" pitchFamily="2" charset="2"/>
              </a:rPr>
              <a:t>r</a:t>
            </a:r>
            <a:r>
              <a:rPr lang="de-DE" sz="1300" dirty="0">
                <a:sym typeface="Wingdings" panose="05000000000000000000" pitchFamily="2" charset="2"/>
              </a:rPr>
              <a:t>                       ahd. </a:t>
            </a:r>
            <a:r>
              <a:rPr lang="de-DE" sz="1300" i="1" dirty="0" err="1">
                <a:sym typeface="Wingdings" panose="05000000000000000000" pitchFamily="2" charset="2"/>
              </a:rPr>
              <a:t>h</a:t>
            </a:r>
            <a:r>
              <a:rPr lang="de-DE" sz="1300" b="1" i="1" dirty="0" err="1">
                <a:solidFill>
                  <a:srgbClr val="C00000"/>
                </a:solidFill>
                <a:sym typeface="Wingdings" panose="05000000000000000000" pitchFamily="2" charset="2"/>
              </a:rPr>
              <a:t>ia</a:t>
            </a:r>
            <a:r>
              <a:rPr lang="de-DE" sz="1300" i="1" dirty="0" err="1">
                <a:sym typeface="Wingdings" panose="05000000000000000000" pitchFamily="2" charset="2"/>
              </a:rPr>
              <a:t>r</a:t>
            </a:r>
            <a:endParaRPr lang="de-DE" sz="1300" i="1" dirty="0">
              <a:sym typeface="Wingdings" panose="05000000000000000000" pitchFamily="2" charset="2"/>
            </a:endParaRPr>
          </a:p>
          <a:p>
            <a:endParaRPr lang="de-DE" dirty="0">
              <a:sym typeface="Wingdings" panose="05000000000000000000" pitchFamily="2" charset="2"/>
            </a:endParaRPr>
          </a:p>
          <a:p>
            <a:pPr marL="285750" indent="-285750">
              <a:buFont typeface="Wingdings" panose="05000000000000000000" pitchFamily="2" charset="2"/>
              <a:buChar char="à"/>
            </a:pPr>
            <a:r>
              <a:rPr lang="de-DE" dirty="0">
                <a:sym typeface="Wingdings" panose="05000000000000000000" pitchFamily="2" charset="2"/>
              </a:rPr>
              <a:t>Althochdeutsche Monophthongierung:</a:t>
            </a:r>
          </a:p>
          <a:p>
            <a:r>
              <a:rPr lang="de-DE" dirty="0"/>
              <a:t>	</a:t>
            </a:r>
            <a:r>
              <a:rPr lang="de-DE" sz="1400" dirty="0">
                <a:sym typeface="Wingdings" panose="05000000000000000000" pitchFamily="2" charset="2"/>
              </a:rPr>
              <a:t> </a:t>
            </a:r>
            <a:r>
              <a:rPr lang="de-DE" sz="1400" dirty="0" err="1">
                <a:sym typeface="Wingdings" panose="05000000000000000000" pitchFamily="2" charset="2"/>
              </a:rPr>
              <a:t>germ</a:t>
            </a:r>
            <a:r>
              <a:rPr lang="de-DE" sz="1400" dirty="0">
                <a:sym typeface="Wingdings" panose="05000000000000000000" pitchFamily="2" charset="2"/>
              </a:rPr>
              <a:t>. </a:t>
            </a:r>
            <a:r>
              <a:rPr lang="de-DE" sz="1400" b="1" i="1" dirty="0">
                <a:solidFill>
                  <a:srgbClr val="0070C0"/>
                </a:solidFill>
                <a:sym typeface="Wingdings" panose="05000000000000000000" pitchFamily="2" charset="2"/>
              </a:rPr>
              <a:t>au</a:t>
            </a:r>
            <a:r>
              <a:rPr lang="de-DE" sz="1400" dirty="0">
                <a:sym typeface="Wingdings" panose="05000000000000000000" pitchFamily="2" charset="2"/>
              </a:rPr>
              <a:t>         &gt;      ahd. </a:t>
            </a:r>
            <a:r>
              <a:rPr lang="de-DE" sz="1400" b="1" i="1" dirty="0">
                <a:solidFill>
                  <a:srgbClr val="C00000"/>
                </a:solidFill>
                <a:sym typeface="Wingdings" panose="05000000000000000000" pitchFamily="2" charset="2"/>
              </a:rPr>
              <a:t>ô</a:t>
            </a:r>
            <a:r>
              <a:rPr lang="de-DE" sz="1400" b="1" dirty="0">
                <a:solidFill>
                  <a:srgbClr val="C00000"/>
                </a:solidFill>
                <a:sym typeface="Wingdings" panose="05000000000000000000" pitchFamily="2" charset="2"/>
              </a:rPr>
              <a:t>	                     </a:t>
            </a:r>
            <a:r>
              <a:rPr lang="de-DE" sz="1200" b="1" dirty="0">
                <a:sym typeface="Wingdings" panose="05000000000000000000" pitchFamily="2" charset="2"/>
              </a:rPr>
              <a:t>(beachte Ausnahmen!)</a:t>
            </a:r>
          </a:p>
          <a:p>
            <a:r>
              <a:rPr lang="de-DE" sz="1600" dirty="0">
                <a:sym typeface="Wingdings" panose="05000000000000000000" pitchFamily="2" charset="2"/>
              </a:rPr>
              <a:t>                  </a:t>
            </a:r>
            <a:r>
              <a:rPr lang="de-DE" sz="1300" dirty="0">
                <a:sym typeface="Wingdings" panose="05000000000000000000" pitchFamily="2" charset="2"/>
              </a:rPr>
              <a:t>vgl. </a:t>
            </a:r>
            <a:r>
              <a:rPr lang="de-DE" sz="1300" dirty="0" err="1">
                <a:sym typeface="Wingdings" panose="05000000000000000000" pitchFamily="2" charset="2"/>
              </a:rPr>
              <a:t>got</a:t>
            </a:r>
            <a:r>
              <a:rPr lang="de-DE" sz="1300" dirty="0">
                <a:sym typeface="Wingdings" panose="05000000000000000000" pitchFamily="2" charset="2"/>
              </a:rPr>
              <a:t>. </a:t>
            </a:r>
            <a:r>
              <a:rPr lang="de-DE" sz="1300" i="1" dirty="0" err="1">
                <a:sym typeface="Wingdings" panose="05000000000000000000" pitchFamily="2" charset="2"/>
              </a:rPr>
              <a:t>l</a:t>
            </a:r>
            <a:r>
              <a:rPr lang="de-DE" sz="1300" b="1" i="1" dirty="0" err="1">
                <a:solidFill>
                  <a:srgbClr val="0070C0"/>
                </a:solidFill>
                <a:sym typeface="Wingdings" panose="05000000000000000000" pitchFamily="2" charset="2"/>
              </a:rPr>
              <a:t>au</a:t>
            </a:r>
            <a:r>
              <a:rPr lang="de-DE" sz="1300" i="1" dirty="0" err="1">
                <a:sym typeface="Wingdings" panose="05000000000000000000" pitchFamily="2" charset="2"/>
              </a:rPr>
              <a:t>n</a:t>
            </a:r>
            <a:r>
              <a:rPr lang="de-DE" sz="1300" dirty="0">
                <a:sym typeface="Wingdings" panose="05000000000000000000" pitchFamily="2" charset="2"/>
              </a:rPr>
              <a:t>               ahd. </a:t>
            </a:r>
            <a:r>
              <a:rPr lang="de-DE" sz="1300" i="1" dirty="0" err="1">
                <a:sym typeface="Wingdings" panose="05000000000000000000" pitchFamily="2" charset="2"/>
              </a:rPr>
              <a:t>l</a:t>
            </a:r>
            <a:r>
              <a:rPr lang="de-DE" sz="1300" b="1" i="1" dirty="0" err="1">
                <a:solidFill>
                  <a:srgbClr val="C00000"/>
                </a:solidFill>
                <a:sym typeface="Wingdings" panose="05000000000000000000" pitchFamily="2" charset="2"/>
              </a:rPr>
              <a:t>ô</a:t>
            </a:r>
            <a:r>
              <a:rPr lang="de-DE" sz="1300" i="1" dirty="0" err="1">
                <a:sym typeface="Wingdings" panose="05000000000000000000" pitchFamily="2" charset="2"/>
              </a:rPr>
              <a:t>n</a:t>
            </a:r>
            <a:endParaRPr lang="de-DE" sz="1300" i="1" dirty="0">
              <a:sym typeface="Wingdings" panose="05000000000000000000" pitchFamily="2" charset="2"/>
            </a:endParaRPr>
          </a:p>
          <a:p>
            <a:endParaRPr lang="de-DE" sz="1400" i="1" dirty="0">
              <a:solidFill>
                <a:srgbClr val="C00000"/>
              </a:solidFill>
              <a:sym typeface="Wingdings" panose="05000000000000000000" pitchFamily="2" charset="2"/>
            </a:endParaRPr>
          </a:p>
          <a:p>
            <a:r>
              <a:rPr lang="de-DE" sz="1400" i="1" dirty="0">
                <a:solidFill>
                  <a:srgbClr val="C00000"/>
                </a:solidFill>
              </a:rPr>
              <a:t>	</a:t>
            </a:r>
            <a:r>
              <a:rPr lang="de-DE" sz="1400" dirty="0">
                <a:sym typeface="Wingdings" panose="05000000000000000000" pitchFamily="2" charset="2"/>
              </a:rPr>
              <a:t> </a:t>
            </a:r>
            <a:r>
              <a:rPr lang="de-DE" sz="1400" dirty="0" err="1">
                <a:sym typeface="Wingdings" panose="05000000000000000000" pitchFamily="2" charset="2"/>
              </a:rPr>
              <a:t>germ</a:t>
            </a:r>
            <a:r>
              <a:rPr lang="de-DE" sz="1400" dirty="0">
                <a:sym typeface="Wingdings" panose="05000000000000000000" pitchFamily="2" charset="2"/>
              </a:rPr>
              <a:t>. </a:t>
            </a:r>
            <a:r>
              <a:rPr lang="de-DE" sz="1400" b="1" dirty="0">
                <a:solidFill>
                  <a:srgbClr val="0070C0"/>
                </a:solidFill>
                <a:sym typeface="Wingdings" panose="05000000000000000000" pitchFamily="2" charset="2"/>
              </a:rPr>
              <a:t>ai</a:t>
            </a:r>
            <a:r>
              <a:rPr lang="de-DE" sz="1400" dirty="0">
                <a:sym typeface="Wingdings" panose="05000000000000000000" pitchFamily="2" charset="2"/>
              </a:rPr>
              <a:t>         &gt;      ahd. </a:t>
            </a:r>
            <a:r>
              <a:rPr lang="de-DE" sz="1400" b="1" dirty="0">
                <a:solidFill>
                  <a:srgbClr val="C00000"/>
                </a:solidFill>
                <a:sym typeface="Wingdings" panose="05000000000000000000" pitchFamily="2" charset="2"/>
              </a:rPr>
              <a:t>ê</a:t>
            </a:r>
            <a:r>
              <a:rPr lang="de-DE" sz="1400" b="1" dirty="0">
                <a:solidFill>
                  <a:srgbClr val="0070C0"/>
                </a:solidFill>
                <a:sym typeface="Wingdings" panose="05000000000000000000" pitchFamily="2" charset="2"/>
              </a:rPr>
              <a:t>                       </a:t>
            </a:r>
            <a:r>
              <a:rPr lang="de-DE" sz="1200" b="1" dirty="0">
                <a:sym typeface="Wingdings" panose="05000000000000000000" pitchFamily="2" charset="2"/>
              </a:rPr>
              <a:t>(beachte Ausnahmen!)</a:t>
            </a:r>
            <a:endParaRPr lang="de-DE" sz="1200" i="1" dirty="0"/>
          </a:p>
          <a:p>
            <a:r>
              <a:rPr lang="de-DE" sz="2000" dirty="0">
                <a:sym typeface="Wingdings" panose="05000000000000000000" pitchFamily="2" charset="2"/>
              </a:rPr>
              <a:t>             </a:t>
            </a:r>
            <a:r>
              <a:rPr lang="de-DE" sz="1300" dirty="0">
                <a:sym typeface="Wingdings" panose="05000000000000000000" pitchFamily="2" charset="2"/>
              </a:rPr>
              <a:t>vgl. </a:t>
            </a:r>
            <a:r>
              <a:rPr lang="de-DE" sz="1300" dirty="0" err="1">
                <a:sym typeface="Wingdings" panose="05000000000000000000" pitchFamily="2" charset="2"/>
              </a:rPr>
              <a:t>got</a:t>
            </a:r>
            <a:r>
              <a:rPr lang="de-DE" sz="1300" dirty="0">
                <a:sym typeface="Wingdings" panose="05000000000000000000" pitchFamily="2" charset="2"/>
              </a:rPr>
              <a:t>. </a:t>
            </a:r>
            <a:r>
              <a:rPr lang="de-DE" sz="1300" i="1" dirty="0" err="1">
                <a:sym typeface="Wingdings" panose="05000000000000000000" pitchFamily="2" charset="2"/>
              </a:rPr>
              <a:t>m</a:t>
            </a:r>
            <a:r>
              <a:rPr lang="de-DE" sz="1300" b="1" i="1" dirty="0" err="1">
                <a:solidFill>
                  <a:srgbClr val="0070C0"/>
                </a:solidFill>
                <a:sym typeface="Wingdings" panose="05000000000000000000" pitchFamily="2" charset="2"/>
              </a:rPr>
              <a:t>ai</a:t>
            </a:r>
            <a:r>
              <a:rPr lang="de-DE" sz="1300" i="1" dirty="0" err="1">
                <a:sym typeface="Wingdings" panose="05000000000000000000" pitchFamily="2" charset="2"/>
              </a:rPr>
              <a:t>za</a:t>
            </a:r>
            <a:r>
              <a:rPr lang="de-DE" sz="1300" dirty="0">
                <a:sym typeface="Wingdings" panose="05000000000000000000" pitchFamily="2" charset="2"/>
              </a:rPr>
              <a:t>              ahd. </a:t>
            </a:r>
            <a:r>
              <a:rPr lang="de-DE" sz="1300" i="1" dirty="0" err="1">
                <a:sym typeface="Wingdings" panose="05000000000000000000" pitchFamily="2" charset="2"/>
              </a:rPr>
              <a:t>m</a:t>
            </a:r>
            <a:r>
              <a:rPr lang="de-DE" sz="1300" b="1" i="1" dirty="0" err="1">
                <a:solidFill>
                  <a:srgbClr val="C00000"/>
                </a:solidFill>
                <a:sym typeface="Wingdings" panose="05000000000000000000" pitchFamily="2" charset="2"/>
              </a:rPr>
              <a:t>ê</a:t>
            </a:r>
            <a:r>
              <a:rPr lang="de-DE" sz="1300" i="1" dirty="0" err="1">
                <a:sym typeface="Wingdings" panose="05000000000000000000" pitchFamily="2" charset="2"/>
              </a:rPr>
              <a:t>ro</a:t>
            </a:r>
            <a:endParaRPr lang="de-DE" sz="1300" dirty="0"/>
          </a:p>
          <a:p>
            <a:endParaRPr lang="de-DE" dirty="0"/>
          </a:p>
        </p:txBody>
      </p:sp>
    </p:spTree>
    <p:extLst>
      <p:ext uri="{BB962C8B-B14F-4D97-AF65-F5344CB8AC3E}">
        <p14:creationId xmlns:p14="http://schemas.microsoft.com/office/powerpoint/2010/main" val="11072056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CC18E9AF-70A3-4FDD-BBEE-F4F4D36E6060}"/>
              </a:ext>
            </a:extLst>
          </p:cNvPr>
          <p:cNvSpPr txBox="1"/>
          <p:nvPr/>
        </p:nvSpPr>
        <p:spPr>
          <a:xfrm>
            <a:off x="813816" y="448056"/>
            <a:ext cx="9038756" cy="7694414"/>
          </a:xfrm>
          <a:prstGeom prst="rect">
            <a:avLst/>
          </a:prstGeom>
          <a:noFill/>
        </p:spPr>
        <p:txBody>
          <a:bodyPr wrap="none" rtlCol="0">
            <a:spAutoFit/>
          </a:bodyPr>
          <a:lstStyle/>
          <a:p>
            <a:r>
              <a:rPr lang="de-DE" b="1" cap="small" dirty="0"/>
              <a:t>Zusammenfassung:</a:t>
            </a:r>
          </a:p>
          <a:p>
            <a:endParaRPr lang="de-DE" dirty="0"/>
          </a:p>
          <a:p>
            <a:endParaRPr lang="de-DE" dirty="0"/>
          </a:p>
          <a:p>
            <a:r>
              <a:rPr lang="de-DE" dirty="0"/>
              <a:t>Merkmale / Besonderheiten des Althochdeutschen:</a:t>
            </a:r>
          </a:p>
          <a:p>
            <a:endParaRPr lang="de-DE" dirty="0"/>
          </a:p>
          <a:p>
            <a:pPr marL="342900" indent="-342900">
              <a:buAutoNum type="arabicPeriod"/>
            </a:pPr>
            <a:r>
              <a:rPr lang="de-DE" sz="1600" dirty="0"/>
              <a:t>Zweite oder althochdeutsche Lautverschiebung</a:t>
            </a:r>
          </a:p>
          <a:p>
            <a:pPr marL="342900" indent="-342900">
              <a:buAutoNum type="arabicPeriod"/>
            </a:pPr>
            <a:endParaRPr lang="de-DE" sz="1600" dirty="0"/>
          </a:p>
          <a:p>
            <a:pPr marL="342900" indent="-342900">
              <a:buAutoNum type="arabicPeriod"/>
            </a:pPr>
            <a:r>
              <a:rPr lang="de-DE" sz="1600" dirty="0"/>
              <a:t>Vokalveränderungen (Vokalharmonie / Monophthongierung / Diphthongierung) </a:t>
            </a:r>
          </a:p>
          <a:p>
            <a:pPr marL="342900" indent="-342900">
              <a:buAutoNum type="arabicPeriod"/>
            </a:pPr>
            <a:endParaRPr lang="de-DE" sz="1600" dirty="0"/>
          </a:p>
          <a:p>
            <a:pPr marL="342900" indent="-342900">
              <a:buAutoNum type="arabicPeriod"/>
            </a:pPr>
            <a:r>
              <a:rPr lang="de-DE" sz="1600" dirty="0"/>
              <a:t>Vereinfachung des Flexionssystems:</a:t>
            </a:r>
          </a:p>
          <a:p>
            <a:pPr marL="285750" indent="-285750">
              <a:buFontTx/>
              <a:buChar char="-"/>
            </a:pPr>
            <a:r>
              <a:rPr lang="de-DE" sz="1400" dirty="0"/>
              <a:t>Allmähliche Abschwächung der Nebensilbenvokale</a:t>
            </a:r>
          </a:p>
          <a:p>
            <a:pPr marL="285750" indent="-285750">
              <a:buFontTx/>
              <a:buChar char="-"/>
            </a:pPr>
            <a:r>
              <a:rPr lang="de-DE" sz="1400" dirty="0"/>
              <a:t>Entstehung des bestimmten Artikels aus dem ererbten </a:t>
            </a:r>
            <a:r>
              <a:rPr lang="de-DE" sz="1400" dirty="0" err="1"/>
              <a:t>idg</a:t>
            </a:r>
            <a:r>
              <a:rPr lang="de-DE" sz="1400" dirty="0"/>
              <a:t>. Demonstrativum</a:t>
            </a:r>
          </a:p>
          <a:p>
            <a:pPr marL="285750" indent="-285750">
              <a:buFontTx/>
              <a:buChar char="-"/>
            </a:pPr>
            <a:r>
              <a:rPr lang="de-DE" sz="1400" dirty="0"/>
              <a:t>Beim Nomen und beim Verb zunehmende Tendenz vom synthetischen zum analytischen Sprachbau</a:t>
            </a:r>
          </a:p>
          <a:p>
            <a:r>
              <a:rPr lang="de-DE" sz="1300" dirty="0"/>
              <a:t>	</a:t>
            </a:r>
            <a:r>
              <a:rPr lang="de-DE" sz="1300" dirty="0">
                <a:sym typeface="Wingdings" panose="05000000000000000000" pitchFamily="2" charset="2"/>
              </a:rPr>
              <a:t> </a:t>
            </a:r>
            <a:r>
              <a:rPr lang="de-DE" sz="1300" dirty="0"/>
              <a:t>Dennoch bleibt im Ahd. noch die Endungsflexion als zentrale Flexionsform erhalten</a:t>
            </a:r>
          </a:p>
          <a:p>
            <a:pPr marL="285750" indent="-285750">
              <a:buFontTx/>
              <a:buChar char="-"/>
            </a:pPr>
            <a:endParaRPr lang="de-DE" sz="1400" dirty="0"/>
          </a:p>
          <a:p>
            <a:r>
              <a:rPr lang="de-DE" sz="1600" dirty="0"/>
              <a:t>4.    Dialektvielfalt</a:t>
            </a:r>
          </a:p>
          <a:p>
            <a:pPr marL="342900" indent="-342900">
              <a:buAutoNum type="arabicPeriod"/>
            </a:pPr>
            <a:endParaRPr lang="de-DE" sz="1600" dirty="0"/>
          </a:p>
          <a:p>
            <a:r>
              <a:rPr lang="de-DE" sz="1600" dirty="0"/>
              <a:t>5.    Allmähliche Entwicklung von einer gesprochenen bäuerlichen Sprache zu einer geschriebenen Sprache</a:t>
            </a:r>
          </a:p>
          <a:p>
            <a:pPr marL="342900" indent="-342900">
              <a:buAutoNum type="arabicPeriod"/>
            </a:pPr>
            <a:endParaRPr lang="de-DE" sz="1600" dirty="0"/>
          </a:p>
          <a:p>
            <a:r>
              <a:rPr lang="de-DE" sz="1600" dirty="0"/>
              <a:t>6.     Vorbild: Latein (Schriftsystem und Sprachfügung)</a:t>
            </a:r>
          </a:p>
          <a:p>
            <a:pPr marL="342900" indent="-342900">
              <a:buAutoNum type="arabicPeriod"/>
            </a:pPr>
            <a:endParaRPr lang="de-DE" sz="1600" dirty="0"/>
          </a:p>
          <a:p>
            <a:r>
              <a:rPr lang="de-DE" sz="1600" dirty="0"/>
              <a:t>7.    „Klostersprache“ (umfasst gesprochene Sprache und gelehrte Wissenschaftssprache) </a:t>
            </a:r>
          </a:p>
          <a:p>
            <a:r>
              <a:rPr lang="de-DE" sz="1600" dirty="0"/>
              <a:t>	</a:t>
            </a:r>
            <a:r>
              <a:rPr lang="de-DE" sz="1400" dirty="0"/>
              <a:t>Bewertungskriterium für die literarische Leistung ist vor allem die zugrundliegende Bewältigung des Lateins</a:t>
            </a:r>
          </a:p>
          <a:p>
            <a:r>
              <a:rPr lang="de-DE" sz="1400" dirty="0"/>
              <a:t>	</a:t>
            </a:r>
            <a:r>
              <a:rPr lang="de-DE" sz="1400" dirty="0">
                <a:sym typeface="Wingdings" panose="05000000000000000000" pitchFamily="2" charset="2"/>
              </a:rPr>
              <a:t> Nebeneinander von Latein und Ahd.!</a:t>
            </a:r>
            <a:r>
              <a:rPr lang="de-DE" sz="1400" dirty="0"/>
              <a:t> </a:t>
            </a:r>
          </a:p>
          <a:p>
            <a:pPr marL="342900" indent="-342900">
              <a:buAutoNum type="arabicPeriod"/>
            </a:pPr>
            <a:endParaRPr lang="de-DE" sz="1600" dirty="0"/>
          </a:p>
          <a:p>
            <a:pPr marL="342900" indent="-342900">
              <a:buAutoNum type="arabicPeriod"/>
            </a:pPr>
            <a:endParaRPr lang="de-DE" sz="1600" dirty="0"/>
          </a:p>
          <a:p>
            <a:r>
              <a:rPr lang="de-DE" sz="1600" dirty="0"/>
              <a:t> </a:t>
            </a:r>
          </a:p>
          <a:p>
            <a:pPr marL="342900" indent="-342900">
              <a:buAutoNum type="arabicPeriod"/>
            </a:pPr>
            <a:endParaRPr lang="de-DE" sz="1600" dirty="0"/>
          </a:p>
          <a:p>
            <a:r>
              <a:rPr lang="de-DE" sz="1600" dirty="0"/>
              <a:t> </a:t>
            </a:r>
          </a:p>
          <a:p>
            <a:endParaRPr lang="de-DE" sz="1600" dirty="0"/>
          </a:p>
          <a:p>
            <a:pPr marL="342900" indent="-342900">
              <a:buAutoNum type="arabicPeriod"/>
            </a:pPr>
            <a:endParaRPr lang="de-DE" sz="1600" dirty="0"/>
          </a:p>
        </p:txBody>
      </p:sp>
    </p:spTree>
    <p:extLst>
      <p:ext uri="{BB962C8B-B14F-4D97-AF65-F5344CB8AC3E}">
        <p14:creationId xmlns:p14="http://schemas.microsoft.com/office/powerpoint/2010/main" val="1734814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1" end="1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2" end="1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5" end="1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17" end="1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19" end="1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21" end="21"/>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
                                            <p:txEl>
                                              <p:pRg st="22" end="22"/>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
                                            <p:txEl>
                                              <p:pRg st="23" end="2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 xmlns:a16="http://schemas.microsoft.com/office/drawing/2014/main" id="{D3C94A30-5794-477B-B9A6-4B41E7D1C94D}"/>
              </a:ext>
            </a:extLst>
          </p:cNvPr>
          <p:cNvSpPr/>
          <p:nvPr/>
        </p:nvSpPr>
        <p:spPr>
          <a:xfrm>
            <a:off x="1548384" y="1240673"/>
            <a:ext cx="7833360" cy="2246769"/>
          </a:xfrm>
          <a:prstGeom prst="rect">
            <a:avLst/>
          </a:prstGeom>
        </p:spPr>
        <p:txBody>
          <a:bodyPr wrap="square">
            <a:spAutoFit/>
          </a:bodyPr>
          <a:lstStyle/>
          <a:p>
            <a:r>
              <a:rPr lang="de-DE" sz="1600" dirty="0"/>
              <a:t>FAZIT: </a:t>
            </a:r>
          </a:p>
          <a:p>
            <a:endParaRPr lang="de-DE" sz="1600" dirty="0"/>
          </a:p>
          <a:p>
            <a:r>
              <a:rPr lang="de-DE" sz="1600" dirty="0"/>
              <a:t>Das Althochdeutsche ist eine Übergangssprache vom Germanischen zum Deutschen,</a:t>
            </a:r>
          </a:p>
          <a:p>
            <a:r>
              <a:rPr lang="de-DE" sz="1600" dirty="0"/>
              <a:t>eine Experimentiersprache.</a:t>
            </a:r>
          </a:p>
          <a:p>
            <a:endParaRPr lang="de-DE" sz="1600" dirty="0"/>
          </a:p>
          <a:p>
            <a:r>
              <a:rPr lang="de-DE" sz="1600" dirty="0"/>
              <a:t>Die Art der Textzeugnisse belegt zudem, dass die Blickrichtung vom Lateinischen ausging</a:t>
            </a:r>
          </a:p>
          <a:p>
            <a:pPr marL="742950" lvl="1" indent="-285750">
              <a:buFont typeface="Wingdings" panose="05000000000000000000" pitchFamily="2" charset="2"/>
              <a:buChar char="à"/>
            </a:pPr>
            <a:r>
              <a:rPr lang="de-DE" sz="1400" dirty="0"/>
              <a:t>Vor allem Übersetzungen und Umdichtungen lat. Vorlagen; </a:t>
            </a:r>
          </a:p>
          <a:p>
            <a:r>
              <a:rPr lang="de-DE" sz="1400" dirty="0"/>
              <a:t>                   nur wenige autochthone ahd. Texte wie Zauber- und Segenssprüche</a:t>
            </a:r>
          </a:p>
          <a:p>
            <a:pPr marL="342900" indent="-342900">
              <a:buAutoNum type="arabicPeriod"/>
            </a:pPr>
            <a:endParaRPr lang="de-DE" sz="1600" dirty="0"/>
          </a:p>
        </p:txBody>
      </p:sp>
    </p:spTree>
    <p:extLst>
      <p:ext uri="{BB962C8B-B14F-4D97-AF65-F5344CB8AC3E}">
        <p14:creationId xmlns:p14="http://schemas.microsoft.com/office/powerpoint/2010/main" val="547103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CF0B03CB-7976-47FC-8D69-C856D7CCCB66}"/>
              </a:ext>
            </a:extLst>
          </p:cNvPr>
          <p:cNvSpPr txBox="1"/>
          <p:nvPr/>
        </p:nvSpPr>
        <p:spPr>
          <a:xfrm>
            <a:off x="758952" y="749808"/>
            <a:ext cx="6279540" cy="4462760"/>
          </a:xfrm>
          <a:prstGeom prst="rect">
            <a:avLst/>
          </a:prstGeom>
          <a:noFill/>
        </p:spPr>
        <p:txBody>
          <a:bodyPr wrap="none" rtlCol="0">
            <a:spAutoFit/>
          </a:bodyPr>
          <a:lstStyle/>
          <a:p>
            <a:r>
              <a:rPr lang="de-DE" b="1" dirty="0">
                <a:solidFill>
                  <a:srgbClr val="00B050"/>
                </a:solidFill>
              </a:rPr>
              <a:t>Textbeispiele</a:t>
            </a:r>
          </a:p>
          <a:p>
            <a:endParaRPr lang="de-DE" dirty="0"/>
          </a:p>
          <a:p>
            <a:endParaRPr lang="de-DE" dirty="0"/>
          </a:p>
          <a:p>
            <a:r>
              <a:rPr lang="de-DE" dirty="0">
                <a:sym typeface="Wingdings" panose="05000000000000000000" pitchFamily="2" charset="2"/>
              </a:rPr>
              <a:t> </a:t>
            </a:r>
            <a:r>
              <a:rPr lang="de-DE" dirty="0"/>
              <a:t>Berlinerisch</a:t>
            </a:r>
          </a:p>
          <a:p>
            <a:pPr marL="285750" indent="-285750">
              <a:buFontTx/>
              <a:buChar char="-"/>
            </a:pPr>
            <a:endParaRPr lang="de-DE" dirty="0"/>
          </a:p>
          <a:p>
            <a:r>
              <a:rPr lang="de-DE" sz="1600" dirty="0"/>
              <a:t>„Freiheit die </a:t>
            </a:r>
            <a:r>
              <a:rPr lang="de-DE" sz="1600" dirty="0" err="1"/>
              <a:t>icke</a:t>
            </a:r>
            <a:r>
              <a:rPr lang="de-DE" sz="1600" dirty="0"/>
              <a:t> meine“</a:t>
            </a:r>
          </a:p>
          <a:p>
            <a:pPr lvl="0"/>
            <a:r>
              <a:rPr lang="de-DE" sz="1600" u="sng" dirty="0">
                <a:hlinkClick r:id="rId2"/>
              </a:rPr>
              <a:t>http://cornelia-warnke.de/mascha_ka/berlintexte/berliner_mundart.htm</a:t>
            </a:r>
            <a:endParaRPr lang="de-DE" sz="1600" dirty="0"/>
          </a:p>
          <a:p>
            <a:endParaRPr lang="de-DE" dirty="0"/>
          </a:p>
          <a:p>
            <a:endParaRPr lang="de-DE" dirty="0"/>
          </a:p>
          <a:p>
            <a:pPr marL="285750" indent="-285750">
              <a:buFontTx/>
              <a:buChar char="-"/>
            </a:pPr>
            <a:endParaRPr lang="de-DE" dirty="0"/>
          </a:p>
          <a:p>
            <a:pPr marL="285750" indent="-285750">
              <a:buFont typeface="Wingdings" panose="05000000000000000000" pitchFamily="2" charset="2"/>
              <a:buChar char="à"/>
            </a:pPr>
            <a:r>
              <a:rPr lang="de-DE" dirty="0"/>
              <a:t>Bairisch</a:t>
            </a:r>
          </a:p>
          <a:p>
            <a:pPr marL="285750" indent="-285750">
              <a:buFont typeface="Wingdings" panose="05000000000000000000" pitchFamily="2" charset="2"/>
              <a:buChar char="à"/>
            </a:pPr>
            <a:endParaRPr lang="de-DE" dirty="0"/>
          </a:p>
          <a:p>
            <a:r>
              <a:rPr lang="de-DE" dirty="0" err="1"/>
              <a:t>tz</a:t>
            </a:r>
            <a:r>
              <a:rPr lang="de-DE" dirty="0"/>
              <a:t> auf bairisch</a:t>
            </a:r>
          </a:p>
          <a:p>
            <a:endParaRPr lang="de-DE" dirty="0"/>
          </a:p>
          <a:p>
            <a:endParaRPr lang="de-DE" dirty="0"/>
          </a:p>
          <a:p>
            <a:endParaRPr lang="de-DE" dirty="0"/>
          </a:p>
        </p:txBody>
      </p:sp>
    </p:spTree>
    <p:extLst>
      <p:ext uri="{BB962C8B-B14F-4D97-AF65-F5344CB8AC3E}">
        <p14:creationId xmlns:p14="http://schemas.microsoft.com/office/powerpoint/2010/main" val="3773249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 xmlns:a16="http://schemas.microsoft.com/office/drawing/2014/main" id="{D76A17C6-A23F-4302-91FA-A919EB406EA7}"/>
              </a:ext>
            </a:extLst>
          </p:cNvPr>
          <p:cNvSpPr/>
          <p:nvPr/>
        </p:nvSpPr>
        <p:spPr>
          <a:xfrm>
            <a:off x="372638" y="583430"/>
            <a:ext cx="11446723" cy="5355312"/>
          </a:xfrm>
          <a:prstGeom prst="rect">
            <a:avLst/>
          </a:prstGeom>
        </p:spPr>
        <p:txBody>
          <a:bodyPr wrap="none">
            <a:spAutoFit/>
          </a:bodyPr>
          <a:lstStyle/>
          <a:p>
            <a:r>
              <a:rPr lang="de-DE" dirty="0"/>
              <a:t>Beispiele für die Verwendung von Dialekten:</a:t>
            </a:r>
          </a:p>
          <a:p>
            <a:endParaRPr lang="de-DE" dirty="0"/>
          </a:p>
          <a:p>
            <a:r>
              <a:rPr lang="de-DE" u="sng" dirty="0"/>
              <a:t>https://www.youtube.com/watch?v=TQSOEaE4I-s</a:t>
            </a:r>
            <a:endParaRPr lang="de-DE" dirty="0"/>
          </a:p>
          <a:p>
            <a:endParaRPr lang="de-DE" dirty="0"/>
          </a:p>
          <a:p>
            <a:endParaRPr lang="de-DE" dirty="0"/>
          </a:p>
          <a:p>
            <a:endParaRPr lang="de-DE" dirty="0"/>
          </a:p>
          <a:p>
            <a:r>
              <a:rPr lang="de-DE" dirty="0"/>
              <a:t>Bairisch: „Mia </a:t>
            </a:r>
            <a:r>
              <a:rPr lang="de-DE" dirty="0" err="1"/>
              <a:t>ned</a:t>
            </a:r>
            <a:r>
              <a:rPr lang="de-DE" dirty="0"/>
              <a:t>“</a:t>
            </a:r>
          </a:p>
          <a:p>
            <a:endParaRPr lang="de-DE" dirty="0">
              <a:hlinkClick r:id="rId2"/>
            </a:endParaRPr>
          </a:p>
          <a:p>
            <a:r>
              <a:rPr lang="de-DE" dirty="0">
                <a:hlinkClick r:id="rId2"/>
              </a:rPr>
              <a:t>https://www.youtube.com/watch?v=EZsEnInFZY0</a:t>
            </a:r>
            <a:endParaRPr lang="de-DE" dirty="0"/>
          </a:p>
          <a:p>
            <a:endParaRPr lang="de-DE" dirty="0"/>
          </a:p>
          <a:p>
            <a:endParaRPr lang="de-DE" dirty="0"/>
          </a:p>
          <a:p>
            <a:endParaRPr lang="de-DE" dirty="0"/>
          </a:p>
          <a:p>
            <a:r>
              <a:rPr lang="de-DE" dirty="0"/>
              <a:t>Weitere bairische Dialekte:</a:t>
            </a:r>
          </a:p>
          <a:p>
            <a:endParaRPr lang="de-DE" dirty="0"/>
          </a:p>
          <a:p>
            <a:r>
              <a:rPr lang="de-DE" dirty="0"/>
              <a:t>https://www.br.de/kinder/hoeren/betthupferl/mundart-betthupferl-aus-allen-bayerischen-regierungsbezirken-100.html</a:t>
            </a:r>
          </a:p>
          <a:p>
            <a:endParaRPr lang="de-DE" dirty="0"/>
          </a:p>
          <a:p>
            <a:endParaRPr lang="de-DE" dirty="0"/>
          </a:p>
          <a:p>
            <a:endParaRPr lang="de-DE" dirty="0"/>
          </a:p>
          <a:p>
            <a:endParaRPr lang="de-DE" dirty="0"/>
          </a:p>
        </p:txBody>
      </p:sp>
    </p:spTree>
    <p:extLst>
      <p:ext uri="{BB962C8B-B14F-4D97-AF65-F5344CB8AC3E}">
        <p14:creationId xmlns:p14="http://schemas.microsoft.com/office/powerpoint/2010/main" val="4098885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12" end="1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971B4B06-0E92-4077-A3DE-123DDB02CA5E}"/>
              </a:ext>
            </a:extLst>
          </p:cNvPr>
          <p:cNvSpPr txBox="1"/>
          <p:nvPr/>
        </p:nvSpPr>
        <p:spPr>
          <a:xfrm flipH="1">
            <a:off x="1016884" y="366623"/>
            <a:ext cx="10727060" cy="6124754"/>
          </a:xfrm>
          <a:prstGeom prst="rect">
            <a:avLst/>
          </a:prstGeom>
          <a:noFill/>
        </p:spPr>
        <p:txBody>
          <a:bodyPr wrap="square" rtlCol="0">
            <a:spAutoFit/>
          </a:bodyPr>
          <a:lstStyle/>
          <a:p>
            <a:r>
              <a:rPr lang="de-DE" sz="2000" b="1" cap="small" dirty="0"/>
              <a:t>Ausblick</a:t>
            </a:r>
          </a:p>
          <a:p>
            <a:endParaRPr lang="de-DE" dirty="0"/>
          </a:p>
          <a:p>
            <a:endParaRPr lang="de-DE" dirty="0"/>
          </a:p>
          <a:p>
            <a:pPr marL="285750" indent="-285750">
              <a:buFontTx/>
              <a:buChar char="-"/>
            </a:pPr>
            <a:r>
              <a:rPr lang="de-DE" b="1" dirty="0"/>
              <a:t>Leseaufgabe bis 13. März</a:t>
            </a:r>
            <a:r>
              <a:rPr lang="de-DE" dirty="0"/>
              <a:t>:</a:t>
            </a:r>
          </a:p>
          <a:p>
            <a:endParaRPr lang="de-DE" dirty="0"/>
          </a:p>
          <a:p>
            <a:r>
              <a:rPr lang="de-DE" dirty="0"/>
              <a:t>     Ammon, Ulrich: Einführung in das Thema. In: </a:t>
            </a:r>
            <a:r>
              <a:rPr lang="de-DE" dirty="0" err="1"/>
              <a:t>Ders</a:t>
            </a:r>
            <a:r>
              <a:rPr lang="de-DE" dirty="0"/>
              <a:t>.: Nationale Varietäten des Deutschen. </a:t>
            </a:r>
          </a:p>
          <a:p>
            <a:r>
              <a:rPr lang="de-DE" dirty="0"/>
              <a:t>     Heidelberg: </a:t>
            </a:r>
            <a:r>
              <a:rPr lang="de-DE" dirty="0" err="1"/>
              <a:t>Groos</a:t>
            </a:r>
            <a:r>
              <a:rPr lang="de-DE" dirty="0"/>
              <a:t> 1997, S. 4–11.</a:t>
            </a:r>
          </a:p>
          <a:p>
            <a:endParaRPr lang="de-DE" dirty="0"/>
          </a:p>
          <a:p>
            <a:r>
              <a:rPr lang="de-DE" b="1" dirty="0"/>
              <a:t>      </a:t>
            </a:r>
            <a:r>
              <a:rPr lang="de-DE" b="1" dirty="0">
                <a:sym typeface="Wingdings" panose="05000000000000000000" pitchFamily="2" charset="2"/>
              </a:rPr>
              <a:t> </a:t>
            </a:r>
            <a:r>
              <a:rPr lang="de-DE" b="1" dirty="0"/>
              <a:t>FRAGEN</a:t>
            </a:r>
            <a:r>
              <a:rPr lang="de-DE" dirty="0"/>
              <a:t>:</a:t>
            </a:r>
          </a:p>
          <a:p>
            <a:pPr marL="285750" indent="-285750">
              <a:buFontTx/>
              <a:buChar char="-"/>
            </a:pPr>
            <a:endParaRPr lang="de-DE" dirty="0"/>
          </a:p>
          <a:p>
            <a:r>
              <a:rPr lang="de-DE" sz="1600" dirty="0"/>
              <a:t>	1. Was ist unter einer „</a:t>
            </a:r>
            <a:r>
              <a:rPr lang="de-DE" sz="1600" dirty="0" err="1"/>
              <a:t>plurinationalen</a:t>
            </a:r>
            <a:r>
              <a:rPr lang="de-DE" sz="1600" dirty="0"/>
              <a:t> Sprache“ zu verstehen?</a:t>
            </a:r>
          </a:p>
          <a:p>
            <a:r>
              <a:rPr lang="de-DE" sz="1600" dirty="0"/>
              <a:t>	2. Was sind „nationale Varietäten“?</a:t>
            </a:r>
          </a:p>
          <a:p>
            <a:r>
              <a:rPr lang="de-DE" sz="1600" dirty="0"/>
              <a:t>	3. Inwiefern ist bezüglich der deutschen Sprache von Besonderheiten hinsichtlich der </a:t>
            </a:r>
            <a:r>
              <a:rPr lang="de-DE" sz="1600" dirty="0" err="1"/>
              <a:t>Plurinationalität</a:t>
            </a:r>
            <a:r>
              <a:rPr lang="de-DE" sz="1600" dirty="0"/>
              <a:t> zu sprechen?</a:t>
            </a:r>
          </a:p>
          <a:p>
            <a:endParaRPr lang="de-DE" dirty="0"/>
          </a:p>
          <a:p>
            <a:endParaRPr lang="de-DE" dirty="0"/>
          </a:p>
          <a:p>
            <a:pPr marL="285750" indent="-285750">
              <a:buFontTx/>
              <a:buChar char="-"/>
            </a:pPr>
            <a:r>
              <a:rPr lang="de-DE" b="1" dirty="0"/>
              <a:t>Mögliche Themen für ein Kurzreferat</a:t>
            </a:r>
            <a:r>
              <a:rPr lang="de-DE" dirty="0"/>
              <a:t>:</a:t>
            </a:r>
          </a:p>
          <a:p>
            <a:pPr marL="285750" indent="-285750">
              <a:buFontTx/>
              <a:buChar char="-"/>
            </a:pPr>
            <a:endParaRPr lang="de-DE" dirty="0"/>
          </a:p>
          <a:p>
            <a:r>
              <a:rPr lang="de-DE" dirty="0"/>
              <a:t>	* Varietäten und Dialekte als Förderer des Sprachbewusstseins</a:t>
            </a:r>
          </a:p>
          <a:p>
            <a:endParaRPr lang="de-DE" dirty="0"/>
          </a:p>
          <a:p>
            <a:r>
              <a:rPr lang="de-DE" dirty="0"/>
              <a:t>	* Möglichkeiten und Grenzen von Dialekten</a:t>
            </a:r>
          </a:p>
          <a:p>
            <a:r>
              <a:rPr lang="de-DE" dirty="0"/>
              <a:t>	</a:t>
            </a:r>
          </a:p>
          <a:p>
            <a:endParaRPr lang="de-DE" dirty="0"/>
          </a:p>
        </p:txBody>
      </p:sp>
    </p:spTree>
    <p:extLst>
      <p:ext uri="{BB962C8B-B14F-4D97-AF65-F5344CB8AC3E}">
        <p14:creationId xmlns:p14="http://schemas.microsoft.com/office/powerpoint/2010/main" val="1362083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11" end="1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15" end="1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7" end="1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 xmlns:a16="http://schemas.microsoft.com/office/drawing/2014/main" id="{31242E7A-1411-49C8-BFC7-1E037731AE58}"/>
              </a:ext>
            </a:extLst>
          </p:cNvPr>
          <p:cNvSpPr/>
          <p:nvPr/>
        </p:nvSpPr>
        <p:spPr>
          <a:xfrm>
            <a:off x="930782" y="619063"/>
            <a:ext cx="9525001" cy="5770811"/>
          </a:xfrm>
          <a:prstGeom prst="rect">
            <a:avLst/>
          </a:prstGeom>
        </p:spPr>
        <p:txBody>
          <a:bodyPr wrap="square">
            <a:spAutoFit/>
          </a:bodyPr>
          <a:lstStyle/>
          <a:p>
            <a:pPr lvl="0">
              <a:lnSpc>
                <a:spcPct val="150000"/>
              </a:lnSpc>
              <a:spcAft>
                <a:spcPts val="0"/>
              </a:spcAft>
            </a:pPr>
            <a:endParaRPr lang="de-DE" dirty="0">
              <a:latin typeface="Times New Roman" panose="02020603050405020304" pitchFamily="18" charset="0"/>
              <a:ea typeface="Times New Roman" panose="02020603050405020304" pitchFamily="18" charset="0"/>
            </a:endParaRPr>
          </a:p>
          <a:p>
            <a:pPr marL="400050" lvl="0" indent="-400050">
              <a:buAutoNum type="romanUcPeriod" startAt="4"/>
            </a:pPr>
            <a:r>
              <a:rPr lang="de-DE" dirty="0"/>
              <a:t>24.4.</a:t>
            </a:r>
          </a:p>
          <a:p>
            <a:pPr lvl="0"/>
            <a:r>
              <a:rPr lang="de-DE" dirty="0"/>
              <a:t>	a)   Die gegenwärtige Situation der deutschen Standardvarietäten</a:t>
            </a:r>
          </a:p>
          <a:p>
            <a:pPr lvl="0"/>
            <a:r>
              <a:rPr lang="de-DE" dirty="0"/>
              <a:t>	      -     Akzeptanz von Dialekten</a:t>
            </a:r>
          </a:p>
          <a:p>
            <a:r>
              <a:rPr lang="de-DE" dirty="0"/>
              <a:t>	      -     Varietät von Sprachstilen (Verwaltungssprache etc.)</a:t>
            </a:r>
          </a:p>
          <a:p>
            <a:r>
              <a:rPr lang="de-DE" dirty="0"/>
              <a:t>	b)   Referate</a:t>
            </a:r>
          </a:p>
          <a:p>
            <a:r>
              <a:rPr lang="de-DE" dirty="0"/>
              <a:t> </a:t>
            </a:r>
          </a:p>
          <a:p>
            <a:r>
              <a:rPr lang="de-DE" dirty="0"/>
              <a:t> </a:t>
            </a:r>
          </a:p>
          <a:p>
            <a:pPr marL="400050" lvl="0" indent="-400050">
              <a:buAutoNum type="romanUcPeriod" startAt="5"/>
            </a:pPr>
            <a:r>
              <a:rPr lang="de-DE" dirty="0"/>
              <a:t>15.5.</a:t>
            </a:r>
          </a:p>
          <a:p>
            <a:pPr lvl="0"/>
            <a:r>
              <a:rPr lang="de-DE" dirty="0"/>
              <a:t>	a)   Zusammenfassung</a:t>
            </a:r>
          </a:p>
          <a:p>
            <a:r>
              <a:rPr lang="de-DE" dirty="0"/>
              <a:t>	b)   Referate</a:t>
            </a:r>
          </a:p>
          <a:p>
            <a:r>
              <a:rPr lang="de-DE" dirty="0"/>
              <a:t>	c)   Ausblick auf die weitere Entwicklung der deutschen Standardvarietäten</a:t>
            </a:r>
          </a:p>
          <a:p>
            <a:endParaRPr lang="de-DE" dirty="0"/>
          </a:p>
          <a:p>
            <a:endParaRPr lang="de-DE" dirty="0"/>
          </a:p>
          <a:p>
            <a:pPr marL="400050" indent="-400050">
              <a:buAutoNum type="romanUcPeriod" startAt="6"/>
            </a:pPr>
            <a:r>
              <a:rPr lang="de-DE" dirty="0"/>
              <a:t>29.5.</a:t>
            </a:r>
          </a:p>
          <a:p>
            <a:pPr lvl="0">
              <a:lnSpc>
                <a:spcPct val="150000"/>
              </a:lnSpc>
              <a:spcAft>
                <a:spcPts val="0"/>
              </a:spcAft>
            </a:pPr>
            <a:r>
              <a:rPr lang="de-DE" dirty="0"/>
              <a:t>	</a:t>
            </a:r>
            <a:r>
              <a:rPr lang="de-DE" dirty="0">
                <a:ea typeface="Calibri" panose="020F0502020204030204" pitchFamily="34" charset="0"/>
              </a:rPr>
              <a:t>Prüfung</a:t>
            </a:r>
          </a:p>
          <a:p>
            <a:pPr lvl="0">
              <a:lnSpc>
                <a:spcPct val="150000"/>
              </a:lnSpc>
              <a:spcAft>
                <a:spcPts val="0"/>
              </a:spcAft>
            </a:pPr>
            <a:r>
              <a:rPr lang="de-DE" dirty="0">
                <a:ea typeface="Calibri" panose="020F0502020204030204" pitchFamily="34" charset="0"/>
              </a:rPr>
              <a:t>	Abgabetermin der Textzusammenfassung</a:t>
            </a:r>
          </a:p>
          <a:p>
            <a:r>
              <a:rPr lang="de-DE" dirty="0"/>
              <a:t> </a:t>
            </a:r>
          </a:p>
          <a:p>
            <a:pPr lvl="0"/>
            <a:r>
              <a:rPr lang="de-DE" dirty="0">
                <a:latin typeface="Times New Roman" panose="02020603050405020304" pitchFamily="18" charset="0"/>
                <a:ea typeface="Calibri" panose="020F0502020204030204" pitchFamily="34" charset="0"/>
              </a:rPr>
              <a:t> </a:t>
            </a:r>
          </a:p>
        </p:txBody>
      </p:sp>
    </p:spTree>
    <p:extLst>
      <p:ext uri="{BB962C8B-B14F-4D97-AF65-F5344CB8AC3E}">
        <p14:creationId xmlns:p14="http://schemas.microsoft.com/office/powerpoint/2010/main" val="818608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4" end="1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5" end="1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1CD0736C-D743-437A-817E-96A8913D0A5B}"/>
              </a:ext>
            </a:extLst>
          </p:cNvPr>
          <p:cNvSpPr txBox="1"/>
          <p:nvPr/>
        </p:nvSpPr>
        <p:spPr>
          <a:xfrm flipH="1">
            <a:off x="748280" y="320456"/>
            <a:ext cx="9641208" cy="6494085"/>
          </a:xfrm>
          <a:prstGeom prst="rect">
            <a:avLst/>
          </a:prstGeom>
          <a:noFill/>
        </p:spPr>
        <p:txBody>
          <a:bodyPr wrap="square" rtlCol="0">
            <a:spAutoFit/>
          </a:bodyPr>
          <a:lstStyle/>
          <a:p>
            <a:r>
              <a:rPr lang="de-DE" sz="2000" b="1" cap="small" dirty="0"/>
              <a:t>Literatur</a:t>
            </a:r>
          </a:p>
          <a:p>
            <a:endParaRPr lang="de-DE" dirty="0"/>
          </a:p>
          <a:p>
            <a:endParaRPr lang="de-DE" dirty="0"/>
          </a:p>
          <a:p>
            <a:r>
              <a:rPr lang="de-DE" b="1" dirty="0"/>
              <a:t>Grundlegend</a:t>
            </a:r>
            <a:r>
              <a:rPr lang="de-DE" dirty="0"/>
              <a:t>:</a:t>
            </a:r>
          </a:p>
          <a:p>
            <a:endParaRPr lang="de-DE" dirty="0"/>
          </a:p>
          <a:p>
            <a:endParaRPr lang="de-DE" dirty="0"/>
          </a:p>
          <a:p>
            <a:r>
              <a:rPr lang="de-DE" dirty="0"/>
              <a:t>Ammon, Ulrich: Die Stellung der deutschen Sprache in der Welt. Berlin [u. a.]: de Gruyter 2015.</a:t>
            </a:r>
          </a:p>
          <a:p>
            <a:endParaRPr lang="de-DE" dirty="0"/>
          </a:p>
          <a:p>
            <a:r>
              <a:rPr lang="de-DE" dirty="0"/>
              <a:t>Bickel, Hans / Landolt, Christoph: Schweizerdeutsch. Wörterbuch der Standardsprache in der deutschen Schweiz. 2. Auflage. Berlin: Dudenverlag 2018</a:t>
            </a:r>
          </a:p>
          <a:p>
            <a:endParaRPr lang="de-DE" dirty="0"/>
          </a:p>
          <a:p>
            <a:r>
              <a:rPr lang="de-DE" dirty="0"/>
              <a:t>Ebner, Jacob: Österreichisches Deutsch. Eine Einführung. Mannheim / Zürich: Dudenverlag 2008.</a:t>
            </a:r>
          </a:p>
          <a:p>
            <a:endParaRPr lang="de-DE" dirty="0"/>
          </a:p>
          <a:p>
            <a:endParaRPr lang="de-DE" dirty="0"/>
          </a:p>
          <a:p>
            <a:endParaRPr lang="de-DE" dirty="0"/>
          </a:p>
          <a:p>
            <a:r>
              <a:rPr lang="de-DE" b="1" dirty="0"/>
              <a:t>Ergänzend</a:t>
            </a:r>
            <a:r>
              <a:rPr lang="de-DE" dirty="0"/>
              <a:t>:</a:t>
            </a:r>
          </a:p>
          <a:p>
            <a:endParaRPr lang="de-DE" dirty="0"/>
          </a:p>
          <a:p>
            <a:r>
              <a:rPr lang="de-DE" dirty="0"/>
              <a:t>Ernst, Peter: Deutsche Sprachgeschichte. Eine Einführung in die diachrone Sprachwissenschaft des Deutschen. 2. Auflage. Wien: </a:t>
            </a:r>
            <a:r>
              <a:rPr lang="de-DE" dirty="0" err="1"/>
              <a:t>facultas</a:t>
            </a:r>
            <a:r>
              <a:rPr lang="de-DE" dirty="0"/>
              <a:t> 2012. </a:t>
            </a:r>
          </a:p>
          <a:p>
            <a:endParaRPr lang="de-DE" dirty="0"/>
          </a:p>
          <a:p>
            <a:r>
              <a:rPr lang="de-DE" dirty="0"/>
              <a:t>Lenz, Alexandra (</a:t>
            </a:r>
            <a:r>
              <a:rPr lang="de-DE" dirty="0" err="1"/>
              <a:t>Hg</a:t>
            </a:r>
            <a:r>
              <a:rPr lang="de-DE" dirty="0"/>
              <a:t>.): German </a:t>
            </a:r>
            <a:r>
              <a:rPr lang="de-DE" dirty="0" err="1"/>
              <a:t>Abroad</a:t>
            </a:r>
            <a:r>
              <a:rPr lang="de-DE" dirty="0"/>
              <a:t>. Perspektiven der Variationslinguistik, Sprachkontakt- und Mehrsprachigkeitsforschung. Wien: V &amp; R </a:t>
            </a:r>
            <a:r>
              <a:rPr lang="de-DE" dirty="0" err="1"/>
              <a:t>unipress</a:t>
            </a:r>
            <a:r>
              <a:rPr lang="de-DE" dirty="0"/>
              <a:t> 2016.</a:t>
            </a:r>
          </a:p>
          <a:p>
            <a:endParaRPr lang="de-DE" dirty="0"/>
          </a:p>
        </p:txBody>
      </p:sp>
    </p:spTree>
    <p:extLst>
      <p:ext uri="{BB962C8B-B14F-4D97-AF65-F5344CB8AC3E}">
        <p14:creationId xmlns:p14="http://schemas.microsoft.com/office/powerpoint/2010/main" val="2171790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14" end="1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6" end="1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 xmlns:a16="http://schemas.microsoft.com/office/drawing/2014/main" id="{31B688EA-D6FF-4E3B-80A2-6D8880BBAB65}"/>
              </a:ext>
            </a:extLst>
          </p:cNvPr>
          <p:cNvSpPr txBox="1"/>
          <p:nvPr/>
        </p:nvSpPr>
        <p:spPr>
          <a:xfrm>
            <a:off x="1325880" y="1245108"/>
            <a:ext cx="7053598" cy="5909310"/>
          </a:xfrm>
          <a:prstGeom prst="rect">
            <a:avLst/>
          </a:prstGeom>
          <a:noFill/>
        </p:spPr>
        <p:txBody>
          <a:bodyPr wrap="none" rtlCol="0">
            <a:spAutoFit/>
          </a:bodyPr>
          <a:lstStyle/>
          <a:p>
            <a:r>
              <a:rPr lang="de-DE" dirty="0">
                <a:latin typeface="Arial Rounded MT Bold" panose="020F0704030504030204" pitchFamily="34" charset="0"/>
              </a:rPr>
              <a:t>Varietäten der deutschen Sprache:</a:t>
            </a:r>
          </a:p>
          <a:p>
            <a:endParaRPr lang="de-DE" dirty="0"/>
          </a:p>
          <a:p>
            <a:endParaRPr lang="de-DE" dirty="0"/>
          </a:p>
          <a:p>
            <a:pPr marL="285750" indent="-285750">
              <a:buFont typeface="Wingdings" panose="05000000000000000000" pitchFamily="2" charset="2"/>
              <a:buChar char="à"/>
            </a:pPr>
            <a:r>
              <a:rPr lang="de-DE" dirty="0">
                <a:sym typeface="Wingdings" panose="05000000000000000000" pitchFamily="2" charset="2"/>
              </a:rPr>
              <a:t>Dialekte</a:t>
            </a:r>
          </a:p>
          <a:p>
            <a:pPr marL="285750" indent="-285750">
              <a:buFont typeface="Wingdings" panose="05000000000000000000" pitchFamily="2" charset="2"/>
              <a:buChar char="à"/>
            </a:pPr>
            <a:endParaRPr lang="de-DE" dirty="0">
              <a:sym typeface="Wingdings" panose="05000000000000000000" pitchFamily="2" charset="2"/>
            </a:endParaRPr>
          </a:p>
          <a:p>
            <a:pPr marL="285750" indent="-285750">
              <a:buFont typeface="Wingdings" panose="05000000000000000000" pitchFamily="2" charset="2"/>
              <a:buChar char="à"/>
            </a:pPr>
            <a:r>
              <a:rPr lang="de-DE" dirty="0">
                <a:sym typeface="Wingdings" panose="05000000000000000000" pitchFamily="2" charset="2"/>
              </a:rPr>
              <a:t>Deutsche Sprache in Österreich und der Schweiz</a:t>
            </a:r>
          </a:p>
          <a:p>
            <a:pPr marL="285750" indent="-285750">
              <a:buFont typeface="Wingdings" panose="05000000000000000000" pitchFamily="2" charset="2"/>
              <a:buChar char="à"/>
            </a:pPr>
            <a:endParaRPr lang="de-DE" dirty="0">
              <a:sym typeface="Wingdings" panose="05000000000000000000" pitchFamily="2" charset="2"/>
            </a:endParaRPr>
          </a:p>
          <a:p>
            <a:pPr marL="285750" indent="-285750">
              <a:buFont typeface="Wingdings" panose="05000000000000000000" pitchFamily="2" charset="2"/>
              <a:buChar char="à"/>
            </a:pPr>
            <a:r>
              <a:rPr lang="de-DE" dirty="0">
                <a:sym typeface="Wingdings" panose="05000000000000000000" pitchFamily="2" charset="2"/>
              </a:rPr>
              <a:t>Deutsche Sprachinseln in weiteren Ländern</a:t>
            </a:r>
          </a:p>
          <a:p>
            <a:pPr marL="285750" indent="-285750">
              <a:buFont typeface="Wingdings" panose="05000000000000000000" pitchFamily="2" charset="2"/>
              <a:buChar char="à"/>
            </a:pPr>
            <a:endParaRPr lang="de-DE" dirty="0"/>
          </a:p>
          <a:p>
            <a:endParaRPr lang="de-DE" dirty="0"/>
          </a:p>
          <a:p>
            <a:endParaRPr lang="de-DE" u="sng" dirty="0">
              <a:solidFill>
                <a:srgbClr val="0000FF"/>
              </a:solidFill>
              <a:ea typeface="Calibri" panose="020F0502020204030204" pitchFamily="34" charset="0"/>
            </a:endParaRPr>
          </a:p>
          <a:p>
            <a:endParaRPr lang="de-DE" u="sng" dirty="0">
              <a:solidFill>
                <a:srgbClr val="0000FF"/>
              </a:solidFill>
              <a:ea typeface="Calibri" panose="020F0502020204030204" pitchFamily="34" charset="0"/>
            </a:endParaRPr>
          </a:p>
          <a:p>
            <a:r>
              <a:rPr lang="de-DE" sz="1600" b="1" dirty="0">
                <a:solidFill>
                  <a:srgbClr val="00B050"/>
                </a:solidFill>
                <a:ea typeface="Calibri" panose="020F0502020204030204" pitchFamily="34" charset="0"/>
              </a:rPr>
              <a:t>Textarbeit</a:t>
            </a:r>
            <a:r>
              <a:rPr lang="de-DE" sz="1600" dirty="0">
                <a:ea typeface="Calibri" panose="020F0502020204030204" pitchFamily="34" charset="0"/>
              </a:rPr>
              <a:t>:</a:t>
            </a:r>
          </a:p>
          <a:p>
            <a:endParaRPr lang="de-DE" sz="1600" dirty="0">
              <a:ea typeface="Calibri" panose="020F0502020204030204" pitchFamily="34" charset="0"/>
            </a:endParaRPr>
          </a:p>
          <a:p>
            <a:r>
              <a:rPr lang="de-DE" sz="1600" dirty="0">
                <a:ea typeface="Calibri" panose="020F0502020204030204" pitchFamily="34" charset="0"/>
              </a:rPr>
              <a:t>Was sind „Varietäten“?</a:t>
            </a:r>
          </a:p>
          <a:p>
            <a:endParaRPr lang="de-DE" sz="1600" dirty="0">
              <a:ea typeface="Calibri" panose="020F0502020204030204" pitchFamily="34" charset="0"/>
            </a:endParaRPr>
          </a:p>
          <a:p>
            <a:r>
              <a:rPr lang="de-DE" sz="1600" dirty="0">
                <a:ea typeface="Calibri" panose="020F0502020204030204" pitchFamily="34" charset="0"/>
              </a:rPr>
              <a:t>Woher kommen die deutschen Dialekte?</a:t>
            </a:r>
          </a:p>
          <a:p>
            <a:endParaRPr lang="de-DE" sz="1600" dirty="0">
              <a:ea typeface="Calibri" panose="020F0502020204030204" pitchFamily="34" charset="0"/>
            </a:endParaRPr>
          </a:p>
          <a:p>
            <a:r>
              <a:rPr lang="de-DE" sz="1400" dirty="0">
                <a:ea typeface="Calibri" panose="020F0502020204030204" pitchFamily="34" charset="0"/>
              </a:rPr>
              <a:t>(Schmid, Hans Ulrich: Die 101 wichtigsten Fragen. Deutsche Sprache, München 2010, S. 44-46)</a:t>
            </a:r>
          </a:p>
          <a:p>
            <a:endParaRPr lang="de-DE" sz="1600" dirty="0">
              <a:ea typeface="Calibri" panose="020F0502020204030204" pitchFamily="34" charset="0"/>
            </a:endParaRPr>
          </a:p>
          <a:p>
            <a:endParaRPr lang="de-DE" dirty="0"/>
          </a:p>
          <a:p>
            <a:endParaRPr lang="de-DE" dirty="0"/>
          </a:p>
        </p:txBody>
      </p:sp>
    </p:spTree>
    <p:extLst>
      <p:ext uri="{BB962C8B-B14F-4D97-AF65-F5344CB8AC3E}">
        <p14:creationId xmlns:p14="http://schemas.microsoft.com/office/powerpoint/2010/main" val="4240883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12" end="12"/>
                                            </p:txEl>
                                          </p:spTgt>
                                        </p:tgtEl>
                                        <p:attrNameLst>
                                          <p:attrName>style.visibility</p:attrName>
                                        </p:attrNameLst>
                                      </p:cBhvr>
                                      <p:to>
                                        <p:strVal val="visible"/>
                                      </p:to>
                                    </p:set>
                                    <p:anim calcmode="lin" valueType="num">
                                      <p:cBhvr additive="base">
                                        <p:cTn id="17"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12" end="1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14" end="14"/>
                                            </p:txEl>
                                          </p:spTgt>
                                        </p:tgtEl>
                                        <p:attrNameLst>
                                          <p:attrName>style.visibility</p:attrName>
                                        </p:attrNameLst>
                                      </p:cBhvr>
                                      <p:to>
                                        <p:strVal val="visible"/>
                                      </p:to>
                                    </p:set>
                                    <p:anim calcmode="lin" valueType="num">
                                      <p:cBhvr additive="base">
                                        <p:cTn id="21" dur="500" fill="hold"/>
                                        <p:tgtEl>
                                          <p:spTgt spid="2">
                                            <p:txEl>
                                              <p:pRg st="14" end="1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14" end="1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16" end="16"/>
                                            </p:txEl>
                                          </p:spTgt>
                                        </p:tgtEl>
                                        <p:attrNameLst>
                                          <p:attrName>style.visibility</p:attrName>
                                        </p:attrNameLst>
                                      </p:cBhvr>
                                      <p:to>
                                        <p:strVal val="visible"/>
                                      </p:to>
                                    </p:set>
                                    <p:anim calcmode="lin" valueType="num">
                                      <p:cBhvr additive="base">
                                        <p:cTn id="25" dur="500" fill="hold"/>
                                        <p:tgtEl>
                                          <p:spTgt spid="2">
                                            <p:txEl>
                                              <p:pRg st="16" end="1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16" end="16"/>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18" end="18"/>
                                            </p:txEl>
                                          </p:spTgt>
                                        </p:tgtEl>
                                        <p:attrNameLst>
                                          <p:attrName>style.visibility</p:attrName>
                                        </p:attrNameLst>
                                      </p:cBhvr>
                                      <p:to>
                                        <p:strVal val="visible"/>
                                      </p:to>
                                    </p:set>
                                    <p:anim calcmode="lin" valueType="num">
                                      <p:cBhvr additive="base">
                                        <p:cTn id="29" dur="500" fill="hold"/>
                                        <p:tgtEl>
                                          <p:spTgt spid="2">
                                            <p:txEl>
                                              <p:pRg st="18" end="18"/>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18" end="1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 xmlns:a16="http://schemas.microsoft.com/office/drawing/2014/main" id="{D2F9EAD3-1EF0-4F7D-BF51-488CD75B9DDB}"/>
              </a:ext>
            </a:extLst>
          </p:cNvPr>
          <p:cNvSpPr/>
          <p:nvPr/>
        </p:nvSpPr>
        <p:spPr>
          <a:xfrm>
            <a:off x="2142744" y="2273731"/>
            <a:ext cx="8189976" cy="1938992"/>
          </a:xfrm>
          <a:prstGeom prst="rect">
            <a:avLst/>
          </a:prstGeom>
        </p:spPr>
        <p:txBody>
          <a:bodyPr wrap="square">
            <a:spAutoFit/>
          </a:bodyPr>
          <a:lstStyle/>
          <a:p>
            <a:pPr algn="ctr"/>
            <a:r>
              <a:rPr lang="de-DE" sz="2400" b="1" dirty="0">
                <a:latin typeface="Aharoni" panose="02010803020104030203" pitchFamily="2" charset="-79"/>
                <a:cs typeface="Aharoni" panose="02010803020104030203" pitchFamily="2" charset="-79"/>
              </a:rPr>
              <a:t>a) Einführung:</a:t>
            </a:r>
          </a:p>
          <a:p>
            <a:pPr algn="ctr"/>
            <a:r>
              <a:rPr lang="de-DE" sz="2400" b="1" dirty="0">
                <a:latin typeface="Aharoni" panose="02010803020104030203" pitchFamily="2" charset="-79"/>
                <a:cs typeface="Aharoni" panose="02010803020104030203" pitchFamily="2" charset="-79"/>
              </a:rPr>
              <a:t> </a:t>
            </a:r>
          </a:p>
          <a:p>
            <a:pPr algn="ctr"/>
            <a:r>
              <a:rPr lang="de-DE" sz="2400" b="1" dirty="0">
                <a:latin typeface="Aharoni" panose="02010803020104030203" pitchFamily="2" charset="-79"/>
                <a:cs typeface="Aharoni" panose="02010803020104030203" pitchFamily="2" charset="-79"/>
              </a:rPr>
              <a:t>     Sprachgeschichte als Ausdruck von gesellschaftlichen und sprachlichen Veränderungen </a:t>
            </a:r>
          </a:p>
          <a:p>
            <a:r>
              <a:rPr lang="de-DE" sz="2400" dirty="0">
                <a:latin typeface="Baskerville Old Face" panose="02020602080505020303" pitchFamily="18" charset="0"/>
              </a:rPr>
              <a:t>     </a:t>
            </a:r>
          </a:p>
        </p:txBody>
      </p:sp>
    </p:spTree>
    <p:extLst>
      <p:ext uri="{BB962C8B-B14F-4D97-AF65-F5344CB8AC3E}">
        <p14:creationId xmlns:p14="http://schemas.microsoft.com/office/powerpoint/2010/main" val="2082944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p:cTn id="13"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2">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p:cTn id="19" dur="10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2">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2">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a:extLst>
              <a:ext uri="{FF2B5EF4-FFF2-40B4-BE49-F238E27FC236}">
                <a16:creationId xmlns="" xmlns:a16="http://schemas.microsoft.com/office/drawing/2014/main" id="{43ECC104-102C-4F28-B453-0BA4A8B49FC1}"/>
              </a:ext>
            </a:extLst>
          </p:cNvPr>
          <p:cNvSpPr/>
          <p:nvPr/>
        </p:nvSpPr>
        <p:spPr>
          <a:xfrm>
            <a:off x="4526280" y="1148679"/>
            <a:ext cx="2587752" cy="12893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Sprachgeschichte</a:t>
            </a:r>
          </a:p>
        </p:txBody>
      </p:sp>
      <p:sp>
        <p:nvSpPr>
          <p:cNvPr id="3" name="Ellipse 2">
            <a:extLst>
              <a:ext uri="{FF2B5EF4-FFF2-40B4-BE49-F238E27FC236}">
                <a16:creationId xmlns="" xmlns:a16="http://schemas.microsoft.com/office/drawing/2014/main" id="{6CCA10B5-B856-4E64-963E-94AF51F01041}"/>
              </a:ext>
            </a:extLst>
          </p:cNvPr>
          <p:cNvSpPr/>
          <p:nvPr/>
        </p:nvSpPr>
        <p:spPr>
          <a:xfrm>
            <a:off x="2423160" y="3218688"/>
            <a:ext cx="190195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Gesellschaft</a:t>
            </a:r>
          </a:p>
        </p:txBody>
      </p:sp>
      <p:sp>
        <p:nvSpPr>
          <p:cNvPr id="4" name="Ellipse 3">
            <a:extLst>
              <a:ext uri="{FF2B5EF4-FFF2-40B4-BE49-F238E27FC236}">
                <a16:creationId xmlns="" xmlns:a16="http://schemas.microsoft.com/office/drawing/2014/main" id="{E1C23CF1-C821-48C6-9E30-60DA935D8E43}"/>
              </a:ext>
            </a:extLst>
          </p:cNvPr>
          <p:cNvSpPr/>
          <p:nvPr/>
        </p:nvSpPr>
        <p:spPr>
          <a:xfrm>
            <a:off x="7589520" y="3218688"/>
            <a:ext cx="169164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Sprache</a:t>
            </a:r>
          </a:p>
        </p:txBody>
      </p:sp>
      <p:sp>
        <p:nvSpPr>
          <p:cNvPr id="5" name="Textfeld 4">
            <a:extLst>
              <a:ext uri="{FF2B5EF4-FFF2-40B4-BE49-F238E27FC236}">
                <a16:creationId xmlns="" xmlns:a16="http://schemas.microsoft.com/office/drawing/2014/main" id="{5089B850-A2FA-4303-9D3C-46DAC6FD8C25}"/>
              </a:ext>
            </a:extLst>
          </p:cNvPr>
          <p:cNvSpPr txBox="1"/>
          <p:nvPr/>
        </p:nvSpPr>
        <p:spPr>
          <a:xfrm>
            <a:off x="1673352" y="4773168"/>
            <a:ext cx="4036939" cy="830997"/>
          </a:xfrm>
          <a:prstGeom prst="rect">
            <a:avLst/>
          </a:prstGeom>
          <a:noFill/>
        </p:spPr>
        <p:txBody>
          <a:bodyPr wrap="none" rtlCol="0">
            <a:spAutoFit/>
          </a:bodyPr>
          <a:lstStyle/>
          <a:p>
            <a:r>
              <a:rPr lang="de-DE" sz="1600" dirty="0"/>
              <a:t>Veränderungen </a:t>
            </a:r>
          </a:p>
          <a:p>
            <a:r>
              <a:rPr lang="de-DE" sz="1600" dirty="0"/>
              <a:t>in politischer und kultureller Hinsicht</a:t>
            </a:r>
          </a:p>
          <a:p>
            <a:r>
              <a:rPr lang="de-DE" sz="1600" dirty="0">
                <a:sym typeface="Wingdings" panose="05000000000000000000" pitchFamily="2" charset="2"/>
              </a:rPr>
              <a:t> Bedeutung für die sprachliche Entwicklung</a:t>
            </a:r>
            <a:r>
              <a:rPr lang="de-DE" sz="1600" dirty="0"/>
              <a:t> </a:t>
            </a:r>
          </a:p>
        </p:txBody>
      </p:sp>
      <p:sp>
        <p:nvSpPr>
          <p:cNvPr id="6" name="Textfeld 5">
            <a:extLst>
              <a:ext uri="{FF2B5EF4-FFF2-40B4-BE49-F238E27FC236}">
                <a16:creationId xmlns="" xmlns:a16="http://schemas.microsoft.com/office/drawing/2014/main" id="{3332E1E7-2723-48A9-A745-BA3CF4A8C3FB}"/>
              </a:ext>
            </a:extLst>
          </p:cNvPr>
          <p:cNvSpPr txBox="1"/>
          <p:nvPr/>
        </p:nvSpPr>
        <p:spPr>
          <a:xfrm>
            <a:off x="7114032" y="4689979"/>
            <a:ext cx="4619791" cy="830997"/>
          </a:xfrm>
          <a:prstGeom prst="rect">
            <a:avLst/>
          </a:prstGeom>
          <a:noFill/>
        </p:spPr>
        <p:txBody>
          <a:bodyPr wrap="none" rtlCol="0">
            <a:spAutoFit/>
          </a:bodyPr>
          <a:lstStyle/>
          <a:p>
            <a:r>
              <a:rPr lang="de-DE" sz="1600" dirty="0"/>
              <a:t>Veränderungen </a:t>
            </a:r>
          </a:p>
          <a:p>
            <a:r>
              <a:rPr lang="de-DE" sz="1600" dirty="0"/>
              <a:t>im sprachlichen System und im Wortschatz</a:t>
            </a:r>
          </a:p>
          <a:p>
            <a:r>
              <a:rPr lang="de-DE" sz="1600" dirty="0">
                <a:sym typeface="Wingdings" panose="05000000000000000000" pitchFamily="2" charset="2"/>
              </a:rPr>
              <a:t> Rückschlüsse auf die gesellschaftliche Entwicklung</a:t>
            </a:r>
            <a:endParaRPr lang="de-DE" sz="1600" dirty="0"/>
          </a:p>
        </p:txBody>
      </p:sp>
      <p:cxnSp>
        <p:nvCxnSpPr>
          <p:cNvPr id="8" name="Gerade Verbindung mit Pfeil 7">
            <a:extLst>
              <a:ext uri="{FF2B5EF4-FFF2-40B4-BE49-F238E27FC236}">
                <a16:creationId xmlns="" xmlns:a16="http://schemas.microsoft.com/office/drawing/2014/main" id="{F3BBC80C-0136-4D28-9E83-EA8DD3E421E3}"/>
              </a:ext>
            </a:extLst>
          </p:cNvPr>
          <p:cNvCxnSpPr/>
          <p:nvPr/>
        </p:nvCxnSpPr>
        <p:spPr>
          <a:xfrm flipH="1">
            <a:off x="3691821" y="2168021"/>
            <a:ext cx="971619" cy="10506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a:extLst>
              <a:ext uri="{FF2B5EF4-FFF2-40B4-BE49-F238E27FC236}">
                <a16:creationId xmlns="" xmlns:a16="http://schemas.microsoft.com/office/drawing/2014/main" id="{9521543C-2549-4736-9BC9-8C11DD0A9F48}"/>
              </a:ext>
            </a:extLst>
          </p:cNvPr>
          <p:cNvCxnSpPr/>
          <p:nvPr/>
        </p:nvCxnSpPr>
        <p:spPr>
          <a:xfrm>
            <a:off x="6931152" y="2157984"/>
            <a:ext cx="1042416" cy="11521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Gerade Verbindung mit Pfeil 11">
            <a:extLst>
              <a:ext uri="{FF2B5EF4-FFF2-40B4-BE49-F238E27FC236}">
                <a16:creationId xmlns="" xmlns:a16="http://schemas.microsoft.com/office/drawing/2014/main" id="{976FD52B-9815-4D48-B4E1-881FA4B8B21D}"/>
              </a:ext>
            </a:extLst>
          </p:cNvPr>
          <p:cNvCxnSpPr/>
          <p:nvPr/>
        </p:nvCxnSpPr>
        <p:spPr>
          <a:xfrm>
            <a:off x="4325112" y="3538728"/>
            <a:ext cx="32644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Gerade Verbindung mit Pfeil 13">
            <a:extLst>
              <a:ext uri="{FF2B5EF4-FFF2-40B4-BE49-F238E27FC236}">
                <a16:creationId xmlns="" xmlns:a16="http://schemas.microsoft.com/office/drawing/2014/main" id="{C27467B6-BE45-4250-846B-C76119C7B09A}"/>
              </a:ext>
            </a:extLst>
          </p:cNvPr>
          <p:cNvCxnSpPr>
            <a:stCxn id="4" idx="2"/>
            <a:endCxn id="3" idx="6"/>
          </p:cNvCxnSpPr>
          <p:nvPr/>
        </p:nvCxnSpPr>
        <p:spPr>
          <a:xfrm flipH="1">
            <a:off x="4325112" y="3675888"/>
            <a:ext cx="32644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88823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1967</Words>
  <Application>Microsoft Office PowerPoint</Application>
  <PresentationFormat>Širokoúhlá obrazovka</PresentationFormat>
  <Paragraphs>759</Paragraphs>
  <Slides>46</Slides>
  <Notes>0</Notes>
  <HiddenSlides>0</HiddenSlides>
  <MMClips>0</MMClips>
  <ScaleCrop>false</ScaleCrop>
  <HeadingPairs>
    <vt:vector size="6" baseType="variant">
      <vt:variant>
        <vt:lpstr>Použitá písma</vt:lpstr>
      </vt:variant>
      <vt:variant>
        <vt:i4>8</vt:i4>
      </vt:variant>
      <vt:variant>
        <vt:lpstr>Motiv</vt:lpstr>
      </vt:variant>
      <vt:variant>
        <vt:i4>1</vt:i4>
      </vt:variant>
      <vt:variant>
        <vt:lpstr>Nadpisy snímků</vt:lpstr>
      </vt:variant>
      <vt:variant>
        <vt:i4>46</vt:i4>
      </vt:variant>
    </vt:vector>
  </HeadingPairs>
  <TitlesOfParts>
    <vt:vector size="55" baseType="lpstr">
      <vt:lpstr>Aharoni</vt:lpstr>
      <vt:lpstr>Arial</vt:lpstr>
      <vt:lpstr>Arial Rounded MT Bold</vt:lpstr>
      <vt:lpstr>Baskerville Old Face</vt:lpstr>
      <vt:lpstr>Calibri</vt:lpstr>
      <vt:lpstr>Calibri Light</vt:lpstr>
      <vt:lpstr>Times New Roman</vt:lpstr>
      <vt:lpstr>Wingdings</vt:lpstr>
      <vt:lpstr>Office</vt:lpstr>
      <vt:lpstr>Die deutschen Standardvarietäten</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deutschen Standardvarietäten</dc:title>
  <dc:creator>Christine</dc:creator>
  <cp:lastModifiedBy>Pretzl Christine Dr.</cp:lastModifiedBy>
  <cp:revision>28</cp:revision>
  <dcterms:created xsi:type="dcterms:W3CDTF">2020-02-15T10:01:24Z</dcterms:created>
  <dcterms:modified xsi:type="dcterms:W3CDTF">2020-02-21T12:24:53Z</dcterms:modified>
</cp:coreProperties>
</file>