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9" r:id="rId4"/>
    <p:sldId id="292" r:id="rId5"/>
    <p:sldId id="291" r:id="rId6"/>
    <p:sldId id="297" r:id="rId7"/>
    <p:sldId id="301" r:id="rId8"/>
    <p:sldId id="287" r:id="rId9"/>
    <p:sldId id="290" r:id="rId10"/>
    <p:sldId id="298" r:id="rId11"/>
    <p:sldId id="296" r:id="rId12"/>
    <p:sldId id="293" r:id="rId13"/>
    <p:sldId id="294" r:id="rId14"/>
    <p:sldId id="299" r:id="rId15"/>
    <p:sldId id="302" r:id="rId16"/>
    <p:sldId id="306" r:id="rId17"/>
    <p:sldId id="295" r:id="rId18"/>
    <p:sldId id="300"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1" autoAdjust="0"/>
    <p:restoredTop sz="94660"/>
  </p:normalViewPr>
  <p:slideViewPr>
    <p:cSldViewPr snapToGrid="0">
      <p:cViewPr varScale="1">
        <p:scale>
          <a:sx n="101" d="100"/>
          <a:sy n="101" d="100"/>
        </p:scale>
        <p:origin x="132"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257BD-3B22-46A5-94A7-D57F7AD4DDA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C012607-C7BD-464F-8FEF-100AE56A97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3536EAB-FA3A-4564-AC8A-1102945A966E}"/>
              </a:ext>
            </a:extLst>
          </p:cNvPr>
          <p:cNvSpPr>
            <a:spLocks noGrp="1"/>
          </p:cNvSpPr>
          <p:nvPr>
            <p:ph type="dt" sz="half" idx="10"/>
          </p:nvPr>
        </p:nvSpPr>
        <p:spPr/>
        <p:txBody>
          <a:bodyPr/>
          <a:lstStyle/>
          <a:p>
            <a:fld id="{A292411E-1833-4131-8817-96443740590B}" type="datetimeFigureOut">
              <a:rPr lang="de-DE" smtClean="0"/>
              <a:t>06.05.2020</a:t>
            </a:fld>
            <a:endParaRPr lang="de-DE"/>
          </a:p>
        </p:txBody>
      </p:sp>
      <p:sp>
        <p:nvSpPr>
          <p:cNvPr id="5" name="Fußzeilenplatzhalter 4">
            <a:extLst>
              <a:ext uri="{FF2B5EF4-FFF2-40B4-BE49-F238E27FC236}">
                <a16:creationId xmlns:a16="http://schemas.microsoft.com/office/drawing/2014/main" id="{EE629621-C2B3-4FB9-9507-948B0E6932C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3F53CC-B2B6-4D85-916F-CF246938315E}"/>
              </a:ext>
            </a:extLst>
          </p:cNvPr>
          <p:cNvSpPr>
            <a:spLocks noGrp="1"/>
          </p:cNvSpPr>
          <p:nvPr>
            <p:ph type="sldNum" sz="quarter" idx="12"/>
          </p:nvPr>
        </p:nvSpPr>
        <p:spPr/>
        <p:txBody>
          <a:bodyPr/>
          <a:lstStyle/>
          <a:p>
            <a:fld id="{BA02BDE5-AC54-46D5-A2D9-DC9C575E8C05}" type="slidenum">
              <a:rPr lang="de-DE" smtClean="0"/>
              <a:t>‹Nr.›</a:t>
            </a:fld>
            <a:endParaRPr lang="de-DE"/>
          </a:p>
        </p:txBody>
      </p:sp>
    </p:spTree>
    <p:extLst>
      <p:ext uri="{BB962C8B-B14F-4D97-AF65-F5344CB8AC3E}">
        <p14:creationId xmlns:p14="http://schemas.microsoft.com/office/powerpoint/2010/main" val="3262926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33D201-F1AA-408F-9245-7ED6A986116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6FD422C-95A8-4F69-8BEE-17A8DD17DFB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5B5048A-133B-4D14-A7CC-1D9F3FB71B14}"/>
              </a:ext>
            </a:extLst>
          </p:cNvPr>
          <p:cNvSpPr>
            <a:spLocks noGrp="1"/>
          </p:cNvSpPr>
          <p:nvPr>
            <p:ph type="dt" sz="half" idx="10"/>
          </p:nvPr>
        </p:nvSpPr>
        <p:spPr/>
        <p:txBody>
          <a:bodyPr/>
          <a:lstStyle/>
          <a:p>
            <a:fld id="{A292411E-1833-4131-8817-96443740590B}" type="datetimeFigureOut">
              <a:rPr lang="de-DE" smtClean="0"/>
              <a:t>06.05.2020</a:t>
            </a:fld>
            <a:endParaRPr lang="de-DE"/>
          </a:p>
        </p:txBody>
      </p:sp>
      <p:sp>
        <p:nvSpPr>
          <p:cNvPr id="5" name="Fußzeilenplatzhalter 4">
            <a:extLst>
              <a:ext uri="{FF2B5EF4-FFF2-40B4-BE49-F238E27FC236}">
                <a16:creationId xmlns:a16="http://schemas.microsoft.com/office/drawing/2014/main" id="{CDE945EC-0C24-41D7-AE57-057BB020E3E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0B61005-BF1B-484A-8DAE-6E940FE46C41}"/>
              </a:ext>
            </a:extLst>
          </p:cNvPr>
          <p:cNvSpPr>
            <a:spLocks noGrp="1"/>
          </p:cNvSpPr>
          <p:nvPr>
            <p:ph type="sldNum" sz="quarter" idx="12"/>
          </p:nvPr>
        </p:nvSpPr>
        <p:spPr/>
        <p:txBody>
          <a:bodyPr/>
          <a:lstStyle/>
          <a:p>
            <a:fld id="{BA02BDE5-AC54-46D5-A2D9-DC9C575E8C05}" type="slidenum">
              <a:rPr lang="de-DE" smtClean="0"/>
              <a:t>‹Nr.›</a:t>
            </a:fld>
            <a:endParaRPr lang="de-DE"/>
          </a:p>
        </p:txBody>
      </p:sp>
    </p:spTree>
    <p:extLst>
      <p:ext uri="{BB962C8B-B14F-4D97-AF65-F5344CB8AC3E}">
        <p14:creationId xmlns:p14="http://schemas.microsoft.com/office/powerpoint/2010/main" val="297937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BAAF635-EBF9-410A-929A-FBB0D848B03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B2C2B6A-312E-4FE4-BA4F-2E073D66DCF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05C6C20-CAB2-4EC4-B6AA-5C285729D660}"/>
              </a:ext>
            </a:extLst>
          </p:cNvPr>
          <p:cNvSpPr>
            <a:spLocks noGrp="1"/>
          </p:cNvSpPr>
          <p:nvPr>
            <p:ph type="dt" sz="half" idx="10"/>
          </p:nvPr>
        </p:nvSpPr>
        <p:spPr/>
        <p:txBody>
          <a:bodyPr/>
          <a:lstStyle/>
          <a:p>
            <a:fld id="{A292411E-1833-4131-8817-96443740590B}" type="datetimeFigureOut">
              <a:rPr lang="de-DE" smtClean="0"/>
              <a:t>06.05.2020</a:t>
            </a:fld>
            <a:endParaRPr lang="de-DE"/>
          </a:p>
        </p:txBody>
      </p:sp>
      <p:sp>
        <p:nvSpPr>
          <p:cNvPr id="5" name="Fußzeilenplatzhalter 4">
            <a:extLst>
              <a:ext uri="{FF2B5EF4-FFF2-40B4-BE49-F238E27FC236}">
                <a16:creationId xmlns:a16="http://schemas.microsoft.com/office/drawing/2014/main" id="{10F19A87-F9CC-49AE-BADB-DA00A4B75BB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513431A-C06C-4701-B379-D48317DD6BB5}"/>
              </a:ext>
            </a:extLst>
          </p:cNvPr>
          <p:cNvSpPr>
            <a:spLocks noGrp="1"/>
          </p:cNvSpPr>
          <p:nvPr>
            <p:ph type="sldNum" sz="quarter" idx="12"/>
          </p:nvPr>
        </p:nvSpPr>
        <p:spPr/>
        <p:txBody>
          <a:bodyPr/>
          <a:lstStyle/>
          <a:p>
            <a:fld id="{BA02BDE5-AC54-46D5-A2D9-DC9C575E8C05}" type="slidenum">
              <a:rPr lang="de-DE" smtClean="0"/>
              <a:t>‹Nr.›</a:t>
            </a:fld>
            <a:endParaRPr lang="de-DE"/>
          </a:p>
        </p:txBody>
      </p:sp>
    </p:spTree>
    <p:extLst>
      <p:ext uri="{BB962C8B-B14F-4D97-AF65-F5344CB8AC3E}">
        <p14:creationId xmlns:p14="http://schemas.microsoft.com/office/powerpoint/2010/main" val="380420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0F330A-339E-4B60-9DBF-4A4EA7419A2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9548FEC-DA68-4FB3-843B-0C764588AB6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5C51CA-A878-42DF-964A-A30F9140F9E8}"/>
              </a:ext>
            </a:extLst>
          </p:cNvPr>
          <p:cNvSpPr>
            <a:spLocks noGrp="1"/>
          </p:cNvSpPr>
          <p:nvPr>
            <p:ph type="dt" sz="half" idx="10"/>
          </p:nvPr>
        </p:nvSpPr>
        <p:spPr/>
        <p:txBody>
          <a:bodyPr/>
          <a:lstStyle/>
          <a:p>
            <a:fld id="{A292411E-1833-4131-8817-96443740590B}" type="datetimeFigureOut">
              <a:rPr lang="de-DE" smtClean="0"/>
              <a:t>06.05.2020</a:t>
            </a:fld>
            <a:endParaRPr lang="de-DE"/>
          </a:p>
        </p:txBody>
      </p:sp>
      <p:sp>
        <p:nvSpPr>
          <p:cNvPr id="5" name="Fußzeilenplatzhalter 4">
            <a:extLst>
              <a:ext uri="{FF2B5EF4-FFF2-40B4-BE49-F238E27FC236}">
                <a16:creationId xmlns:a16="http://schemas.microsoft.com/office/drawing/2014/main" id="{0CE545BB-E7C9-4C37-B49A-913BA993A33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912C01C-7FDD-4153-B19B-692EA547801B}"/>
              </a:ext>
            </a:extLst>
          </p:cNvPr>
          <p:cNvSpPr>
            <a:spLocks noGrp="1"/>
          </p:cNvSpPr>
          <p:nvPr>
            <p:ph type="sldNum" sz="quarter" idx="12"/>
          </p:nvPr>
        </p:nvSpPr>
        <p:spPr/>
        <p:txBody>
          <a:bodyPr/>
          <a:lstStyle/>
          <a:p>
            <a:fld id="{BA02BDE5-AC54-46D5-A2D9-DC9C575E8C05}" type="slidenum">
              <a:rPr lang="de-DE" smtClean="0"/>
              <a:t>‹Nr.›</a:t>
            </a:fld>
            <a:endParaRPr lang="de-DE"/>
          </a:p>
        </p:txBody>
      </p:sp>
    </p:spTree>
    <p:extLst>
      <p:ext uri="{BB962C8B-B14F-4D97-AF65-F5344CB8AC3E}">
        <p14:creationId xmlns:p14="http://schemas.microsoft.com/office/powerpoint/2010/main" val="110107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40D54-A8EB-477E-9BEB-7142D8A5045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81FDB89-0758-429E-ABD1-A7BBD5FE67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6465690-8FBD-4F84-B2DE-57C1319053F0}"/>
              </a:ext>
            </a:extLst>
          </p:cNvPr>
          <p:cNvSpPr>
            <a:spLocks noGrp="1"/>
          </p:cNvSpPr>
          <p:nvPr>
            <p:ph type="dt" sz="half" idx="10"/>
          </p:nvPr>
        </p:nvSpPr>
        <p:spPr/>
        <p:txBody>
          <a:bodyPr/>
          <a:lstStyle/>
          <a:p>
            <a:fld id="{A292411E-1833-4131-8817-96443740590B}" type="datetimeFigureOut">
              <a:rPr lang="de-DE" smtClean="0"/>
              <a:t>06.05.2020</a:t>
            </a:fld>
            <a:endParaRPr lang="de-DE"/>
          </a:p>
        </p:txBody>
      </p:sp>
      <p:sp>
        <p:nvSpPr>
          <p:cNvPr id="5" name="Fußzeilenplatzhalter 4">
            <a:extLst>
              <a:ext uri="{FF2B5EF4-FFF2-40B4-BE49-F238E27FC236}">
                <a16:creationId xmlns:a16="http://schemas.microsoft.com/office/drawing/2014/main" id="{7954845E-6035-4041-AB72-D50268341BC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3074B13-1842-4176-B28D-53AD17FA4A01}"/>
              </a:ext>
            </a:extLst>
          </p:cNvPr>
          <p:cNvSpPr>
            <a:spLocks noGrp="1"/>
          </p:cNvSpPr>
          <p:nvPr>
            <p:ph type="sldNum" sz="quarter" idx="12"/>
          </p:nvPr>
        </p:nvSpPr>
        <p:spPr/>
        <p:txBody>
          <a:bodyPr/>
          <a:lstStyle/>
          <a:p>
            <a:fld id="{BA02BDE5-AC54-46D5-A2D9-DC9C575E8C05}" type="slidenum">
              <a:rPr lang="de-DE" smtClean="0"/>
              <a:t>‹Nr.›</a:t>
            </a:fld>
            <a:endParaRPr lang="de-DE"/>
          </a:p>
        </p:txBody>
      </p:sp>
    </p:spTree>
    <p:extLst>
      <p:ext uri="{BB962C8B-B14F-4D97-AF65-F5344CB8AC3E}">
        <p14:creationId xmlns:p14="http://schemas.microsoft.com/office/powerpoint/2010/main" val="165488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98065-E9BE-4220-B721-55F9C120385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D3C6A49-CBDF-493B-9E50-352B8040293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9C897D3-1E43-4EF8-BBF3-3081149F774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6C473F7-9A77-416C-B985-BB6A54FA77FD}"/>
              </a:ext>
            </a:extLst>
          </p:cNvPr>
          <p:cNvSpPr>
            <a:spLocks noGrp="1"/>
          </p:cNvSpPr>
          <p:nvPr>
            <p:ph type="dt" sz="half" idx="10"/>
          </p:nvPr>
        </p:nvSpPr>
        <p:spPr/>
        <p:txBody>
          <a:bodyPr/>
          <a:lstStyle/>
          <a:p>
            <a:fld id="{A292411E-1833-4131-8817-96443740590B}" type="datetimeFigureOut">
              <a:rPr lang="de-DE" smtClean="0"/>
              <a:t>06.05.2020</a:t>
            </a:fld>
            <a:endParaRPr lang="de-DE"/>
          </a:p>
        </p:txBody>
      </p:sp>
      <p:sp>
        <p:nvSpPr>
          <p:cNvPr id="6" name="Fußzeilenplatzhalter 5">
            <a:extLst>
              <a:ext uri="{FF2B5EF4-FFF2-40B4-BE49-F238E27FC236}">
                <a16:creationId xmlns:a16="http://schemas.microsoft.com/office/drawing/2014/main" id="{BEBA1F16-048F-4A1A-8662-8B0397C5AA3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DE9E1CF-EC3A-45B2-95B7-63F34EE38F84}"/>
              </a:ext>
            </a:extLst>
          </p:cNvPr>
          <p:cNvSpPr>
            <a:spLocks noGrp="1"/>
          </p:cNvSpPr>
          <p:nvPr>
            <p:ph type="sldNum" sz="quarter" idx="12"/>
          </p:nvPr>
        </p:nvSpPr>
        <p:spPr/>
        <p:txBody>
          <a:bodyPr/>
          <a:lstStyle/>
          <a:p>
            <a:fld id="{BA02BDE5-AC54-46D5-A2D9-DC9C575E8C05}" type="slidenum">
              <a:rPr lang="de-DE" smtClean="0"/>
              <a:t>‹Nr.›</a:t>
            </a:fld>
            <a:endParaRPr lang="de-DE"/>
          </a:p>
        </p:txBody>
      </p:sp>
    </p:spTree>
    <p:extLst>
      <p:ext uri="{BB962C8B-B14F-4D97-AF65-F5344CB8AC3E}">
        <p14:creationId xmlns:p14="http://schemas.microsoft.com/office/powerpoint/2010/main" val="102629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3B219-2D83-490C-821F-902CF38AB30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5780817-CB82-4968-9C81-6568B95DD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9983DD6-2745-4814-9E09-1BB1D3A64F9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A11F5DC-6E76-42A5-B4D7-00893DD98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B0EFA14-E5FD-4071-B166-8E9FC50443D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386A1F2-F5CE-41D4-97C7-8E8705CF0B72}"/>
              </a:ext>
            </a:extLst>
          </p:cNvPr>
          <p:cNvSpPr>
            <a:spLocks noGrp="1"/>
          </p:cNvSpPr>
          <p:nvPr>
            <p:ph type="dt" sz="half" idx="10"/>
          </p:nvPr>
        </p:nvSpPr>
        <p:spPr/>
        <p:txBody>
          <a:bodyPr/>
          <a:lstStyle/>
          <a:p>
            <a:fld id="{A292411E-1833-4131-8817-96443740590B}" type="datetimeFigureOut">
              <a:rPr lang="de-DE" smtClean="0"/>
              <a:t>06.05.2020</a:t>
            </a:fld>
            <a:endParaRPr lang="de-DE"/>
          </a:p>
        </p:txBody>
      </p:sp>
      <p:sp>
        <p:nvSpPr>
          <p:cNvPr id="8" name="Fußzeilenplatzhalter 7">
            <a:extLst>
              <a:ext uri="{FF2B5EF4-FFF2-40B4-BE49-F238E27FC236}">
                <a16:creationId xmlns:a16="http://schemas.microsoft.com/office/drawing/2014/main" id="{0FA7521D-2C9B-4A34-99B4-E1D3ADAF1DF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D1D5F63-C38E-4D4C-93D5-9F7EB756C185}"/>
              </a:ext>
            </a:extLst>
          </p:cNvPr>
          <p:cNvSpPr>
            <a:spLocks noGrp="1"/>
          </p:cNvSpPr>
          <p:nvPr>
            <p:ph type="sldNum" sz="quarter" idx="12"/>
          </p:nvPr>
        </p:nvSpPr>
        <p:spPr/>
        <p:txBody>
          <a:bodyPr/>
          <a:lstStyle/>
          <a:p>
            <a:fld id="{BA02BDE5-AC54-46D5-A2D9-DC9C575E8C05}" type="slidenum">
              <a:rPr lang="de-DE" smtClean="0"/>
              <a:t>‹Nr.›</a:t>
            </a:fld>
            <a:endParaRPr lang="de-DE"/>
          </a:p>
        </p:txBody>
      </p:sp>
    </p:spTree>
    <p:extLst>
      <p:ext uri="{BB962C8B-B14F-4D97-AF65-F5344CB8AC3E}">
        <p14:creationId xmlns:p14="http://schemas.microsoft.com/office/powerpoint/2010/main" val="59316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B29012-BAB8-443B-9F8B-4ABD1090D98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A94FFD1-D120-446F-B79B-5EFF3EFF9C73}"/>
              </a:ext>
            </a:extLst>
          </p:cNvPr>
          <p:cNvSpPr>
            <a:spLocks noGrp="1"/>
          </p:cNvSpPr>
          <p:nvPr>
            <p:ph type="dt" sz="half" idx="10"/>
          </p:nvPr>
        </p:nvSpPr>
        <p:spPr/>
        <p:txBody>
          <a:bodyPr/>
          <a:lstStyle/>
          <a:p>
            <a:fld id="{A292411E-1833-4131-8817-96443740590B}" type="datetimeFigureOut">
              <a:rPr lang="de-DE" smtClean="0"/>
              <a:t>06.05.2020</a:t>
            </a:fld>
            <a:endParaRPr lang="de-DE"/>
          </a:p>
        </p:txBody>
      </p:sp>
      <p:sp>
        <p:nvSpPr>
          <p:cNvPr id="4" name="Fußzeilenplatzhalter 3">
            <a:extLst>
              <a:ext uri="{FF2B5EF4-FFF2-40B4-BE49-F238E27FC236}">
                <a16:creationId xmlns:a16="http://schemas.microsoft.com/office/drawing/2014/main" id="{01B266D8-7FEF-4436-B173-AEAE3778019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253D134-9F22-4D3E-8484-945B3A662E7A}"/>
              </a:ext>
            </a:extLst>
          </p:cNvPr>
          <p:cNvSpPr>
            <a:spLocks noGrp="1"/>
          </p:cNvSpPr>
          <p:nvPr>
            <p:ph type="sldNum" sz="quarter" idx="12"/>
          </p:nvPr>
        </p:nvSpPr>
        <p:spPr/>
        <p:txBody>
          <a:bodyPr/>
          <a:lstStyle/>
          <a:p>
            <a:fld id="{BA02BDE5-AC54-46D5-A2D9-DC9C575E8C05}" type="slidenum">
              <a:rPr lang="de-DE" smtClean="0"/>
              <a:t>‹Nr.›</a:t>
            </a:fld>
            <a:endParaRPr lang="de-DE"/>
          </a:p>
        </p:txBody>
      </p:sp>
    </p:spTree>
    <p:extLst>
      <p:ext uri="{BB962C8B-B14F-4D97-AF65-F5344CB8AC3E}">
        <p14:creationId xmlns:p14="http://schemas.microsoft.com/office/powerpoint/2010/main" val="321307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E51486D-2FF4-4F16-838F-622D131825A8}"/>
              </a:ext>
            </a:extLst>
          </p:cNvPr>
          <p:cNvSpPr>
            <a:spLocks noGrp="1"/>
          </p:cNvSpPr>
          <p:nvPr>
            <p:ph type="dt" sz="half" idx="10"/>
          </p:nvPr>
        </p:nvSpPr>
        <p:spPr/>
        <p:txBody>
          <a:bodyPr/>
          <a:lstStyle/>
          <a:p>
            <a:fld id="{A292411E-1833-4131-8817-96443740590B}" type="datetimeFigureOut">
              <a:rPr lang="de-DE" smtClean="0"/>
              <a:t>06.05.2020</a:t>
            </a:fld>
            <a:endParaRPr lang="de-DE"/>
          </a:p>
        </p:txBody>
      </p:sp>
      <p:sp>
        <p:nvSpPr>
          <p:cNvPr id="3" name="Fußzeilenplatzhalter 2">
            <a:extLst>
              <a:ext uri="{FF2B5EF4-FFF2-40B4-BE49-F238E27FC236}">
                <a16:creationId xmlns:a16="http://schemas.microsoft.com/office/drawing/2014/main" id="{D338B3D7-6554-4924-BD52-F8E8448596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4E2D077C-67B4-46BA-9090-C7D7C30A1FAC}"/>
              </a:ext>
            </a:extLst>
          </p:cNvPr>
          <p:cNvSpPr>
            <a:spLocks noGrp="1"/>
          </p:cNvSpPr>
          <p:nvPr>
            <p:ph type="sldNum" sz="quarter" idx="12"/>
          </p:nvPr>
        </p:nvSpPr>
        <p:spPr/>
        <p:txBody>
          <a:bodyPr/>
          <a:lstStyle/>
          <a:p>
            <a:fld id="{BA02BDE5-AC54-46D5-A2D9-DC9C575E8C05}" type="slidenum">
              <a:rPr lang="de-DE" smtClean="0"/>
              <a:t>‹Nr.›</a:t>
            </a:fld>
            <a:endParaRPr lang="de-DE"/>
          </a:p>
        </p:txBody>
      </p:sp>
    </p:spTree>
    <p:extLst>
      <p:ext uri="{BB962C8B-B14F-4D97-AF65-F5344CB8AC3E}">
        <p14:creationId xmlns:p14="http://schemas.microsoft.com/office/powerpoint/2010/main" val="75932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ABF2F-9316-4DB6-BA26-181E6BAB9F3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070BC3F-856B-4100-BB22-6D42F2459B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8286A91-415D-4C0A-94EE-F019CA8C6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31377EC-172A-4FD3-975E-2BE814C2B97F}"/>
              </a:ext>
            </a:extLst>
          </p:cNvPr>
          <p:cNvSpPr>
            <a:spLocks noGrp="1"/>
          </p:cNvSpPr>
          <p:nvPr>
            <p:ph type="dt" sz="half" idx="10"/>
          </p:nvPr>
        </p:nvSpPr>
        <p:spPr/>
        <p:txBody>
          <a:bodyPr/>
          <a:lstStyle/>
          <a:p>
            <a:fld id="{A292411E-1833-4131-8817-96443740590B}" type="datetimeFigureOut">
              <a:rPr lang="de-DE" smtClean="0"/>
              <a:t>06.05.2020</a:t>
            </a:fld>
            <a:endParaRPr lang="de-DE"/>
          </a:p>
        </p:txBody>
      </p:sp>
      <p:sp>
        <p:nvSpPr>
          <p:cNvPr id="6" name="Fußzeilenplatzhalter 5">
            <a:extLst>
              <a:ext uri="{FF2B5EF4-FFF2-40B4-BE49-F238E27FC236}">
                <a16:creationId xmlns:a16="http://schemas.microsoft.com/office/drawing/2014/main" id="{E51940F2-26A1-4575-BDE0-AEE6ACC19F3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B0AF397-23A7-4DE3-8EF3-4E7DB1255703}"/>
              </a:ext>
            </a:extLst>
          </p:cNvPr>
          <p:cNvSpPr>
            <a:spLocks noGrp="1"/>
          </p:cNvSpPr>
          <p:nvPr>
            <p:ph type="sldNum" sz="quarter" idx="12"/>
          </p:nvPr>
        </p:nvSpPr>
        <p:spPr/>
        <p:txBody>
          <a:bodyPr/>
          <a:lstStyle/>
          <a:p>
            <a:fld id="{BA02BDE5-AC54-46D5-A2D9-DC9C575E8C05}" type="slidenum">
              <a:rPr lang="de-DE" smtClean="0"/>
              <a:t>‹Nr.›</a:t>
            </a:fld>
            <a:endParaRPr lang="de-DE"/>
          </a:p>
        </p:txBody>
      </p:sp>
    </p:spTree>
    <p:extLst>
      <p:ext uri="{BB962C8B-B14F-4D97-AF65-F5344CB8AC3E}">
        <p14:creationId xmlns:p14="http://schemas.microsoft.com/office/powerpoint/2010/main" val="2674422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6555C2-4D77-46E2-9A86-3E25BA27509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76739E1-643C-4214-96D3-F07BAEC7E4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7A2A676-9974-48E0-959D-9A71504DC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DEBA5DC-AC71-49F6-8A4D-27D09C569DDB}"/>
              </a:ext>
            </a:extLst>
          </p:cNvPr>
          <p:cNvSpPr>
            <a:spLocks noGrp="1"/>
          </p:cNvSpPr>
          <p:nvPr>
            <p:ph type="dt" sz="half" idx="10"/>
          </p:nvPr>
        </p:nvSpPr>
        <p:spPr/>
        <p:txBody>
          <a:bodyPr/>
          <a:lstStyle/>
          <a:p>
            <a:fld id="{A292411E-1833-4131-8817-96443740590B}" type="datetimeFigureOut">
              <a:rPr lang="de-DE" smtClean="0"/>
              <a:t>06.05.2020</a:t>
            </a:fld>
            <a:endParaRPr lang="de-DE"/>
          </a:p>
        </p:txBody>
      </p:sp>
      <p:sp>
        <p:nvSpPr>
          <p:cNvPr id="6" name="Fußzeilenplatzhalter 5">
            <a:extLst>
              <a:ext uri="{FF2B5EF4-FFF2-40B4-BE49-F238E27FC236}">
                <a16:creationId xmlns:a16="http://schemas.microsoft.com/office/drawing/2014/main" id="{E26DD752-CF5C-42E8-A7EB-4757EBA2343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5B5DC19-FB44-4990-8711-6898F337BAC0}"/>
              </a:ext>
            </a:extLst>
          </p:cNvPr>
          <p:cNvSpPr>
            <a:spLocks noGrp="1"/>
          </p:cNvSpPr>
          <p:nvPr>
            <p:ph type="sldNum" sz="quarter" idx="12"/>
          </p:nvPr>
        </p:nvSpPr>
        <p:spPr/>
        <p:txBody>
          <a:bodyPr/>
          <a:lstStyle/>
          <a:p>
            <a:fld id="{BA02BDE5-AC54-46D5-A2D9-DC9C575E8C05}" type="slidenum">
              <a:rPr lang="de-DE" smtClean="0"/>
              <a:t>‹Nr.›</a:t>
            </a:fld>
            <a:endParaRPr lang="de-DE"/>
          </a:p>
        </p:txBody>
      </p:sp>
    </p:spTree>
    <p:extLst>
      <p:ext uri="{BB962C8B-B14F-4D97-AF65-F5344CB8AC3E}">
        <p14:creationId xmlns:p14="http://schemas.microsoft.com/office/powerpoint/2010/main" val="123355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AE7404-5685-4503-A0DF-B108B98EF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D318B02-9167-4DF3-9D7D-A6D9D01780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0EE5807-B6A2-48B7-91B1-F493D7484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2411E-1833-4131-8817-96443740590B}" type="datetimeFigureOut">
              <a:rPr lang="de-DE" smtClean="0"/>
              <a:t>06.05.2020</a:t>
            </a:fld>
            <a:endParaRPr lang="de-DE"/>
          </a:p>
        </p:txBody>
      </p:sp>
      <p:sp>
        <p:nvSpPr>
          <p:cNvPr id="5" name="Fußzeilenplatzhalter 4">
            <a:extLst>
              <a:ext uri="{FF2B5EF4-FFF2-40B4-BE49-F238E27FC236}">
                <a16:creationId xmlns:a16="http://schemas.microsoft.com/office/drawing/2014/main" id="{73C182A8-5E0D-4D20-9748-74D28E3F4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BACB666-F09F-4F01-8F92-ABC3EC2C1F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2BDE5-AC54-46D5-A2D9-DC9C575E8C05}" type="slidenum">
              <a:rPr lang="de-DE" smtClean="0"/>
              <a:t>‹Nr.›</a:t>
            </a:fld>
            <a:endParaRPr lang="de-DE"/>
          </a:p>
        </p:txBody>
      </p:sp>
    </p:spTree>
    <p:extLst>
      <p:ext uri="{BB962C8B-B14F-4D97-AF65-F5344CB8AC3E}">
        <p14:creationId xmlns:p14="http://schemas.microsoft.com/office/powerpoint/2010/main" val="2947816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6A279-D769-4A13-8BA5-624B1F9CAAD8}"/>
              </a:ext>
            </a:extLst>
          </p:cNvPr>
          <p:cNvSpPr>
            <a:spLocks noGrp="1"/>
          </p:cNvSpPr>
          <p:nvPr>
            <p:ph type="ctrTitle"/>
          </p:nvPr>
        </p:nvSpPr>
        <p:spPr>
          <a:xfrm>
            <a:off x="1222248" y="619443"/>
            <a:ext cx="9144000" cy="1730565"/>
          </a:xfrm>
        </p:spPr>
        <p:txBody>
          <a:bodyPr>
            <a:normAutofit/>
          </a:bodyPr>
          <a:lstStyle/>
          <a:p>
            <a:r>
              <a:rPr lang="de-DE" sz="3600" b="1" dirty="0"/>
              <a:t>Die deutschen Standardvarietäten</a:t>
            </a:r>
            <a:endParaRPr lang="de-DE" sz="3600" dirty="0"/>
          </a:p>
        </p:txBody>
      </p:sp>
      <p:sp>
        <p:nvSpPr>
          <p:cNvPr id="3" name="Untertitel 2">
            <a:extLst>
              <a:ext uri="{FF2B5EF4-FFF2-40B4-BE49-F238E27FC236}">
                <a16:creationId xmlns:a16="http://schemas.microsoft.com/office/drawing/2014/main" id="{0338D298-6AAF-4FC9-8FD6-89CDEE67D86D}"/>
              </a:ext>
            </a:extLst>
          </p:cNvPr>
          <p:cNvSpPr>
            <a:spLocks noGrp="1"/>
          </p:cNvSpPr>
          <p:nvPr>
            <p:ph type="subTitle" idx="1"/>
          </p:nvPr>
        </p:nvSpPr>
        <p:spPr>
          <a:xfrm>
            <a:off x="1609344" y="3089974"/>
            <a:ext cx="9144000" cy="1655762"/>
          </a:xfrm>
        </p:spPr>
        <p:txBody>
          <a:bodyPr/>
          <a:lstStyle/>
          <a:p>
            <a:r>
              <a:rPr lang="de-DE" b="1" cap="small" dirty="0"/>
              <a:t>Block IV:</a:t>
            </a:r>
          </a:p>
          <a:p>
            <a:r>
              <a:rPr lang="de-DE" b="1" dirty="0"/>
              <a:t>Standardvarietäten im täglichen Sprachgebrauch</a:t>
            </a:r>
          </a:p>
          <a:p>
            <a:endParaRPr lang="de-DE" b="1" dirty="0"/>
          </a:p>
          <a:p>
            <a:endParaRPr lang="de-DE" b="1" dirty="0"/>
          </a:p>
          <a:p>
            <a:endParaRPr lang="de-DE" dirty="0"/>
          </a:p>
        </p:txBody>
      </p:sp>
      <p:sp>
        <p:nvSpPr>
          <p:cNvPr id="4" name="Textfeld 3">
            <a:extLst>
              <a:ext uri="{FF2B5EF4-FFF2-40B4-BE49-F238E27FC236}">
                <a16:creationId xmlns:a16="http://schemas.microsoft.com/office/drawing/2014/main" id="{C9847D07-2656-4F27-8438-AACB9A443B47}"/>
              </a:ext>
            </a:extLst>
          </p:cNvPr>
          <p:cNvSpPr txBox="1"/>
          <p:nvPr/>
        </p:nvSpPr>
        <p:spPr>
          <a:xfrm>
            <a:off x="1609344" y="5257800"/>
            <a:ext cx="3104824" cy="830997"/>
          </a:xfrm>
          <a:prstGeom prst="rect">
            <a:avLst/>
          </a:prstGeom>
          <a:noFill/>
        </p:spPr>
        <p:txBody>
          <a:bodyPr wrap="none" rtlCol="0">
            <a:spAutoFit/>
          </a:bodyPr>
          <a:lstStyle/>
          <a:p>
            <a:r>
              <a:rPr lang="de-DE" sz="1600" dirty="0"/>
              <a:t>Dr. Christine Pretzl</a:t>
            </a:r>
          </a:p>
          <a:p>
            <a:r>
              <a:rPr lang="de-DE" sz="1600" dirty="0"/>
              <a:t>Südböhmische Universität Budweis</a:t>
            </a:r>
          </a:p>
          <a:p>
            <a:r>
              <a:rPr lang="de-DE" sz="1600" dirty="0"/>
              <a:t>Sommersemester 2020</a:t>
            </a:r>
          </a:p>
        </p:txBody>
      </p:sp>
    </p:spTree>
    <p:extLst>
      <p:ext uri="{BB962C8B-B14F-4D97-AF65-F5344CB8AC3E}">
        <p14:creationId xmlns:p14="http://schemas.microsoft.com/office/powerpoint/2010/main" val="3344006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A621292-EA1F-492D-906C-B17CD566C7CF}"/>
              </a:ext>
            </a:extLst>
          </p:cNvPr>
          <p:cNvSpPr txBox="1"/>
          <p:nvPr/>
        </p:nvSpPr>
        <p:spPr>
          <a:xfrm>
            <a:off x="896112" y="813816"/>
            <a:ext cx="10564943" cy="5724644"/>
          </a:xfrm>
          <a:prstGeom prst="rect">
            <a:avLst/>
          </a:prstGeom>
          <a:noFill/>
        </p:spPr>
        <p:txBody>
          <a:bodyPr wrap="none" rtlCol="0">
            <a:spAutoFit/>
          </a:bodyPr>
          <a:lstStyle/>
          <a:p>
            <a:r>
              <a:rPr lang="de-DE" sz="1600" dirty="0">
                <a:sym typeface="Wingdings" panose="05000000000000000000" pitchFamily="2" charset="2"/>
              </a:rPr>
              <a:t> </a:t>
            </a:r>
            <a:r>
              <a:rPr lang="de-DE" sz="1600" dirty="0"/>
              <a:t>Dabei ist die Freiheit des Textsortenschemas je nach Textsorte unterschiedlich groß:</a:t>
            </a:r>
          </a:p>
          <a:p>
            <a:endParaRPr lang="de-DE" sz="1600" dirty="0"/>
          </a:p>
          <a:p>
            <a:endParaRPr lang="de-DE" sz="1400" dirty="0"/>
          </a:p>
          <a:p>
            <a:r>
              <a:rPr lang="de-DE" sz="1400" dirty="0"/>
              <a:t>„Bei </a:t>
            </a:r>
            <a:r>
              <a:rPr lang="de-DE" sz="1400" b="1" dirty="0"/>
              <a:t>Nachrichtentexten</a:t>
            </a:r>
            <a:r>
              <a:rPr lang="de-DE" sz="1400" dirty="0"/>
              <a:t> </a:t>
            </a:r>
            <a:r>
              <a:rPr lang="de-DE" sz="1200" dirty="0"/>
              <a:t>[Hervorhebung durch die Verf.] </a:t>
            </a:r>
            <a:r>
              <a:rPr lang="de-DE" sz="1400" dirty="0"/>
              <a:t>in traditionell-konventionellen Tageszeitungen ist sie relativ gering; dies geht auch </a:t>
            </a:r>
          </a:p>
          <a:p>
            <a:r>
              <a:rPr lang="de-DE" sz="1400" dirty="0"/>
              <a:t>darauf zurück, dass sie eben das Endprodukt der Verarbeitung anderer Texte – insbesondere der von Nachrichtenagenturen – sind.</a:t>
            </a:r>
          </a:p>
          <a:p>
            <a:r>
              <a:rPr lang="de-DE" sz="1400" dirty="0"/>
              <a:t>Alternative Blätter können ihre Besonderheit aber z. B. nicht nur durch die Bevorzugung bestimmter Themenbereiche und </a:t>
            </a:r>
          </a:p>
          <a:p>
            <a:r>
              <a:rPr lang="de-DE" sz="1400" dirty="0"/>
              <a:t>inhaltlich spezifische Positionen, sondern auch durch ein Abweichen vom immer gleichen, systemstabilisierenden, Muster</a:t>
            </a:r>
          </a:p>
          <a:p>
            <a:r>
              <a:rPr lang="de-DE" sz="1400" dirty="0"/>
              <a:t>zu erreichen suchen.</a:t>
            </a:r>
          </a:p>
          <a:p>
            <a:endParaRPr lang="de-DE" sz="1400" dirty="0"/>
          </a:p>
          <a:p>
            <a:r>
              <a:rPr lang="de-DE" sz="1400" dirty="0"/>
              <a:t>Auch bei </a:t>
            </a:r>
            <a:r>
              <a:rPr lang="de-DE" sz="1400" b="1" dirty="0"/>
              <a:t>bestimmten Kleinformen</a:t>
            </a:r>
            <a:r>
              <a:rPr lang="de-DE" sz="1400" dirty="0"/>
              <a:t>, die massenweise produziert werden und bei denen viele Schreiber auf Mustertexte zurückgreifen, </a:t>
            </a:r>
          </a:p>
          <a:p>
            <a:r>
              <a:rPr lang="de-DE" sz="1400" dirty="0"/>
              <a:t>Versuchen andere, durch originelle Abweichung vom Konventionellen eine besondere Aufmerksamkeit zu erzielen. Das gilt z. B. für </a:t>
            </a:r>
          </a:p>
          <a:p>
            <a:r>
              <a:rPr lang="de-DE" sz="1400" dirty="0"/>
              <a:t>Todes-, Geburts- und Kontaktanzeigen, für Bewerbungsschreiben oder Lebensläufe.</a:t>
            </a:r>
          </a:p>
          <a:p>
            <a:endParaRPr lang="de-DE" sz="1400" dirty="0"/>
          </a:p>
          <a:p>
            <a:r>
              <a:rPr lang="de-DE" sz="1400" dirty="0"/>
              <a:t>Für wieder andere Gruppen von Texten ist es gerade konstitutiv, möglichst originell zu sein und vom Bekannten abzuweichen. </a:t>
            </a:r>
          </a:p>
          <a:p>
            <a:r>
              <a:rPr lang="de-DE" sz="1400" dirty="0"/>
              <a:t>Dies ist ein wesentliches Erfordernis z. B. für </a:t>
            </a:r>
            <a:r>
              <a:rPr lang="de-DE" sz="1400" b="1" dirty="0"/>
              <a:t>Werbetexte</a:t>
            </a:r>
            <a:r>
              <a:rPr lang="de-DE" sz="1400" dirty="0"/>
              <a:t>, deren erstes Ziel es ist, dass sie in der Masse der übrigen überhaupt (bewusst) </a:t>
            </a:r>
          </a:p>
          <a:p>
            <a:r>
              <a:rPr lang="de-DE" sz="1400" dirty="0"/>
              <a:t>wahrgenommen werden.</a:t>
            </a:r>
          </a:p>
          <a:p>
            <a:endParaRPr lang="de-DE" sz="1400" dirty="0"/>
          </a:p>
          <a:p>
            <a:endParaRPr lang="de-DE" sz="1400" dirty="0"/>
          </a:p>
          <a:p>
            <a:r>
              <a:rPr lang="de-DE" sz="1400" dirty="0"/>
              <a:t>Ein </a:t>
            </a:r>
            <a:r>
              <a:rPr lang="de-DE" sz="1400" u="sng" dirty="0"/>
              <a:t>Minimum an Freiheit</a:t>
            </a:r>
            <a:r>
              <a:rPr lang="de-DE" sz="1400" dirty="0"/>
              <a:t> </a:t>
            </a:r>
            <a:r>
              <a:rPr lang="de-DE" sz="1200" dirty="0"/>
              <a:t>[Unterstreichung durch die Verf.] </a:t>
            </a:r>
            <a:r>
              <a:rPr lang="de-DE" sz="1400" dirty="0"/>
              <a:t>hat man [dagegen] bei allen den Texten, deren Gestalt </a:t>
            </a:r>
            <a:r>
              <a:rPr lang="de-DE" sz="1400" u="sng" dirty="0"/>
              <a:t>juristisch reglementiert</a:t>
            </a:r>
            <a:r>
              <a:rPr lang="de-DE" sz="1400" dirty="0"/>
              <a:t>  ist – </a:t>
            </a:r>
          </a:p>
          <a:p>
            <a:r>
              <a:rPr lang="de-DE" sz="1400" dirty="0"/>
              <a:t>dies gilt z. B. für die Packungsbeilagen von Medikamenten – und für alle Arten von Formulartexten, bei denen man nur eine Reihe </a:t>
            </a:r>
          </a:p>
          <a:p>
            <a:r>
              <a:rPr lang="de-DE" sz="1400" dirty="0"/>
              <a:t>von Leerstellen ausfüllen kann. Einen originellen Personalausweis oder einen eigenwillig formulierten Bußbescheid kann es z. B. heute </a:t>
            </a:r>
          </a:p>
          <a:p>
            <a:r>
              <a:rPr lang="de-DE" sz="1400" dirty="0"/>
              <a:t>kaum geben, d. h. solche Texte würden nicht den Zweck erfüllen können, dem sie eigentlich dienen sollen.“</a:t>
            </a:r>
          </a:p>
          <a:p>
            <a:endParaRPr lang="de-DE" sz="1400" dirty="0"/>
          </a:p>
          <a:p>
            <a:endParaRPr lang="de-DE" sz="1400" dirty="0"/>
          </a:p>
          <a:p>
            <a:r>
              <a:rPr lang="de-DE" sz="1200" dirty="0"/>
              <a:t>[</a:t>
            </a:r>
            <a:r>
              <a:rPr lang="de-DE" sz="1200" dirty="0" err="1"/>
              <a:t>Adamzik</a:t>
            </a:r>
            <a:r>
              <a:rPr lang="de-DE" sz="1200" dirty="0"/>
              <a:t> 2004, 267] </a:t>
            </a:r>
          </a:p>
        </p:txBody>
      </p:sp>
    </p:spTree>
    <p:extLst>
      <p:ext uri="{BB962C8B-B14F-4D97-AF65-F5344CB8AC3E}">
        <p14:creationId xmlns:p14="http://schemas.microsoft.com/office/powerpoint/2010/main" val="165063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588F26A-0577-45CE-BA8E-4D46A602B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902" y="1224490"/>
            <a:ext cx="6593855" cy="4907055"/>
          </a:xfrm>
          <a:prstGeom prst="rect">
            <a:avLst/>
          </a:prstGeom>
        </p:spPr>
      </p:pic>
      <p:sp>
        <p:nvSpPr>
          <p:cNvPr id="4" name="Textfeld 3">
            <a:extLst>
              <a:ext uri="{FF2B5EF4-FFF2-40B4-BE49-F238E27FC236}">
                <a16:creationId xmlns:a16="http://schemas.microsoft.com/office/drawing/2014/main" id="{DA2AEDBF-ECCD-4E65-8C04-059F2C64CE40}"/>
              </a:ext>
            </a:extLst>
          </p:cNvPr>
          <p:cNvSpPr txBox="1"/>
          <p:nvPr/>
        </p:nvSpPr>
        <p:spPr>
          <a:xfrm>
            <a:off x="2609385" y="6258469"/>
            <a:ext cx="5046959" cy="276999"/>
          </a:xfrm>
          <a:prstGeom prst="rect">
            <a:avLst/>
          </a:prstGeom>
          <a:noFill/>
        </p:spPr>
        <p:txBody>
          <a:bodyPr wrap="none" rtlCol="0">
            <a:spAutoFit/>
          </a:bodyPr>
          <a:lstStyle/>
          <a:p>
            <a:r>
              <a:rPr lang="de-DE" sz="1200" dirty="0"/>
              <a:t>[</a:t>
            </a:r>
            <a:r>
              <a:rPr lang="de-DE" sz="1200" dirty="0" err="1"/>
              <a:t>Quelle:https</a:t>
            </a:r>
            <a:r>
              <a:rPr lang="de-DE" sz="1200" dirty="0"/>
              <a:t>://www.lernhelfer.de/schuelerlexikon/deutsch/artikel/textsorte] </a:t>
            </a:r>
          </a:p>
        </p:txBody>
      </p:sp>
      <p:sp>
        <p:nvSpPr>
          <p:cNvPr id="2" name="Textfeld 1">
            <a:extLst>
              <a:ext uri="{FF2B5EF4-FFF2-40B4-BE49-F238E27FC236}">
                <a16:creationId xmlns:a16="http://schemas.microsoft.com/office/drawing/2014/main" id="{B074B691-4237-415D-9EB0-64F636C9E892}"/>
              </a:ext>
            </a:extLst>
          </p:cNvPr>
          <p:cNvSpPr txBox="1"/>
          <p:nvPr/>
        </p:nvSpPr>
        <p:spPr>
          <a:xfrm>
            <a:off x="676275" y="141680"/>
            <a:ext cx="8515536" cy="830997"/>
          </a:xfrm>
          <a:prstGeom prst="rect">
            <a:avLst/>
          </a:prstGeom>
          <a:noFill/>
        </p:spPr>
        <p:txBody>
          <a:bodyPr wrap="none" rtlCol="0">
            <a:spAutoFit/>
          </a:bodyPr>
          <a:lstStyle/>
          <a:p>
            <a:r>
              <a:rPr lang="de-DE" sz="1600" dirty="0">
                <a:sym typeface="Wingdings" panose="05000000000000000000" pitchFamily="2" charset="2"/>
              </a:rPr>
              <a:t>   </a:t>
            </a:r>
            <a:r>
              <a:rPr lang="de-DE" sz="1600" dirty="0"/>
              <a:t>Vereinfachte Grafik zu dem </a:t>
            </a:r>
          </a:p>
          <a:p>
            <a:r>
              <a:rPr lang="de-DE" sz="1600" dirty="0"/>
              <a:t>       Zusammenspiel von textinternen und textexternen Kriterien bei der Bestimmung einer Textsorte</a:t>
            </a:r>
          </a:p>
          <a:p>
            <a:r>
              <a:rPr lang="de-DE" sz="1600" dirty="0"/>
              <a:t>       anhand des Beispiels Nachrichtentext: </a:t>
            </a:r>
          </a:p>
        </p:txBody>
      </p:sp>
    </p:spTree>
    <p:extLst>
      <p:ext uri="{BB962C8B-B14F-4D97-AF65-F5344CB8AC3E}">
        <p14:creationId xmlns:p14="http://schemas.microsoft.com/office/powerpoint/2010/main" val="29798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ADC900E-BF19-49A0-82E4-BB4F7C748BBF}"/>
              </a:ext>
            </a:extLst>
          </p:cNvPr>
          <p:cNvSpPr txBox="1"/>
          <p:nvPr/>
        </p:nvSpPr>
        <p:spPr>
          <a:xfrm>
            <a:off x="1463040" y="1078992"/>
            <a:ext cx="7400937" cy="1654556"/>
          </a:xfrm>
          <a:prstGeom prst="rect">
            <a:avLst/>
          </a:prstGeom>
          <a:noFill/>
        </p:spPr>
        <p:txBody>
          <a:bodyPr wrap="none" rtlCol="0">
            <a:spAutoFit/>
          </a:bodyPr>
          <a:lstStyle/>
          <a:p>
            <a:r>
              <a:rPr lang="de-DE" sz="1600" b="1" dirty="0">
                <a:solidFill>
                  <a:srgbClr val="00B050"/>
                </a:solidFill>
              </a:rPr>
              <a:t>Textarbeit:</a:t>
            </a:r>
          </a:p>
          <a:p>
            <a:endParaRPr lang="de-DE" sz="1600" dirty="0"/>
          </a:p>
          <a:p>
            <a:pPr>
              <a:lnSpc>
                <a:spcPct val="150000"/>
              </a:lnSpc>
            </a:pPr>
            <a:r>
              <a:rPr lang="de-DE" sz="1600" dirty="0"/>
              <a:t>Ordnen Sie die folgenden Texte </a:t>
            </a:r>
            <a:r>
              <a:rPr lang="de-DE" sz="1600" b="1" dirty="0"/>
              <a:t>A</a:t>
            </a:r>
            <a:r>
              <a:rPr lang="de-DE" sz="1600" dirty="0"/>
              <a:t> bis </a:t>
            </a:r>
            <a:r>
              <a:rPr lang="de-DE" sz="1600" b="1" dirty="0"/>
              <a:t>J</a:t>
            </a:r>
            <a:r>
              <a:rPr lang="de-DE" sz="1600" dirty="0"/>
              <a:t> in die aufgeführten Rubriken von Textsorten zu</a:t>
            </a:r>
          </a:p>
          <a:p>
            <a:pPr>
              <a:lnSpc>
                <a:spcPct val="150000"/>
              </a:lnSpc>
            </a:pPr>
            <a:r>
              <a:rPr lang="de-DE" sz="1600" dirty="0">
                <a:sym typeface="Wingdings" panose="05000000000000000000" pitchFamily="2" charset="2"/>
              </a:rPr>
              <a:t>(Informationstexte, Appelltexte, Obligationstexte, Kontakttexte und Deklarationstexte).</a:t>
            </a:r>
            <a:endParaRPr lang="de-DE" sz="1600" dirty="0"/>
          </a:p>
          <a:p>
            <a:pPr>
              <a:lnSpc>
                <a:spcPct val="150000"/>
              </a:lnSpc>
            </a:pPr>
            <a:r>
              <a:rPr lang="de-DE" sz="1600" dirty="0"/>
              <a:t>Begründen Sie Ihre Entscheidung kurz.</a:t>
            </a:r>
          </a:p>
        </p:txBody>
      </p:sp>
    </p:spTree>
    <p:extLst>
      <p:ext uri="{BB962C8B-B14F-4D97-AF65-F5344CB8AC3E}">
        <p14:creationId xmlns:p14="http://schemas.microsoft.com/office/powerpoint/2010/main" val="2990627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5474E20-7A50-45DE-9E78-0686B2335A91}"/>
              </a:ext>
            </a:extLst>
          </p:cNvPr>
          <p:cNvSpPr/>
          <p:nvPr/>
        </p:nvSpPr>
        <p:spPr>
          <a:xfrm>
            <a:off x="1285874" y="156853"/>
            <a:ext cx="8543925" cy="3001334"/>
          </a:xfrm>
          <a:prstGeom prst="rect">
            <a:avLst/>
          </a:prstGeom>
        </p:spPr>
        <p:txBody>
          <a:bodyPr wrap="square">
            <a:spAutoFit/>
          </a:bodyPr>
          <a:lstStyle/>
          <a:p>
            <a:pPr>
              <a:lnSpc>
                <a:spcPct val="107000"/>
              </a:lnSpc>
              <a:spcAft>
                <a:spcPts val="800"/>
              </a:spcAft>
            </a:pPr>
            <a:r>
              <a:rPr lang="de-DE" sz="1600" b="1" dirty="0">
                <a:latin typeface="Calibri" panose="020F0502020204030204" pitchFamily="34" charset="0"/>
                <a:ea typeface="Calibri" panose="020F0502020204030204" pitchFamily="34" charset="0"/>
                <a:cs typeface="Courier New" panose="02070309020205020404" pitchFamily="49" charset="0"/>
              </a:rPr>
              <a:t>A:</a:t>
            </a:r>
            <a:r>
              <a:rPr lang="de-DE" sz="2400" b="1" dirty="0">
                <a:latin typeface="Californian FB" panose="0207040306080B030204" pitchFamily="18" charset="0"/>
                <a:ea typeface="Calibri" panose="020F0502020204030204" pitchFamily="34" charset="0"/>
                <a:cs typeface="Courier New" panose="02070309020205020404" pitchFamily="49" charset="0"/>
              </a:rPr>
              <a:t> </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400" b="1" u="sng" dirty="0">
                <a:latin typeface="Californian FB" panose="0207040306080B030204" pitchFamily="18" charset="0"/>
                <a:ea typeface="Calibri" panose="020F0502020204030204" pitchFamily="34" charset="0"/>
                <a:cs typeface="Courier New" panose="02070309020205020404" pitchFamily="49" charset="0"/>
              </a:rPr>
              <a:t>Verdi: Kommende Woche unbefristet Streiks bei der Post</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dirty="0">
                <a:latin typeface="Californian FB" panose="0207040306080B030204" pitchFamily="18" charset="0"/>
                <a:ea typeface="Calibri" panose="020F0502020204030204" pitchFamily="34" charset="0"/>
                <a:cs typeface="Times New Roman" panose="02020603050405020304" pitchFamily="18" charset="0"/>
              </a:rPr>
              <a:t>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b="1" dirty="0">
                <a:latin typeface="Californian FB" panose="0207040306080B030204" pitchFamily="18" charset="0"/>
                <a:ea typeface="Calibri" panose="020F0502020204030204" pitchFamily="34" charset="0"/>
                <a:cs typeface="Times New Roman" panose="02020603050405020304" pitchFamily="18" charset="0"/>
              </a:rPr>
              <a:t>Verdi streitet weiter mit der Post. Jetzt will die Gewerkschaft ihre Streikdrohung doch wahr machen. Die Folge: Millionen Briefe und Pakete kommen bald wohl wieder verspätet.</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latin typeface="Californian FB" panose="0207040306080B030204" pitchFamily="18" charset="0"/>
                <a:ea typeface="Calibri" panose="020F0502020204030204" pitchFamily="34" charset="0"/>
                <a:cs typeface="Times New Roman" panose="02020603050405020304" pitchFamily="18" charset="0"/>
              </a:rPr>
              <a:t> </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200" b="1" dirty="0">
                <a:latin typeface="Californian FB" panose="0207040306080B030204" pitchFamily="18" charset="0"/>
                <a:ea typeface="Calibri" panose="020F0502020204030204" pitchFamily="34" charset="0"/>
                <a:cs typeface="Times New Roman" panose="02020603050405020304" pitchFamily="18" charset="0"/>
              </a:rPr>
              <a:t>Berlin</a:t>
            </a:r>
            <a:r>
              <a:rPr lang="de-DE" sz="1200" dirty="0">
                <a:latin typeface="Californian FB" panose="0207040306080B030204" pitchFamily="18" charset="0"/>
                <a:ea typeface="Calibri" panose="020F0502020204030204" pitchFamily="34" charset="0"/>
                <a:cs typeface="Times New Roman" panose="02020603050405020304" pitchFamily="18" charset="0"/>
              </a:rPr>
              <a:t>. (dpa) Briefträger und Paketboten der Deutschen Post wollen Anfang kommender Woche in einen unbefristeten Streik treten. Derzeit liefen die Vorbereitungen dafür, der genaue Starttermin werde noch genannt, hieß es am Freitag bei der Gewerkschaft Verdi in Berlin. Am Donnerstag hatte die Post in dem Tarifkonflikt für rund 140 000 Beschäftigte ein Ultimatum der Gewerkschaft verstreichen lassen. „Damit sind unbefristete Streiks ab sofort möglich“, hatte Verdi daraufhin angekündigt.</a:t>
            </a:r>
            <a:endParaRPr lang="de-DE"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a:extLst>
              <a:ext uri="{FF2B5EF4-FFF2-40B4-BE49-F238E27FC236}">
                <a16:creationId xmlns:a16="http://schemas.microsoft.com/office/drawing/2014/main" id="{B78FA842-1562-4227-8D5B-9044D872BC26}"/>
              </a:ext>
            </a:extLst>
          </p:cNvPr>
          <p:cNvPicPr>
            <a:picLocks noChangeAspect="1"/>
          </p:cNvPicPr>
          <p:nvPr/>
        </p:nvPicPr>
        <p:blipFill>
          <a:blip r:embed="rId2"/>
          <a:stretch>
            <a:fillRect/>
          </a:stretch>
        </p:blipFill>
        <p:spPr>
          <a:xfrm>
            <a:off x="6719887" y="3214997"/>
            <a:ext cx="3209925" cy="3486150"/>
          </a:xfrm>
          <a:prstGeom prst="rect">
            <a:avLst/>
          </a:prstGeom>
        </p:spPr>
      </p:pic>
      <p:sp>
        <p:nvSpPr>
          <p:cNvPr id="5" name="Textfeld 4">
            <a:extLst>
              <a:ext uri="{FF2B5EF4-FFF2-40B4-BE49-F238E27FC236}">
                <a16:creationId xmlns:a16="http://schemas.microsoft.com/office/drawing/2014/main" id="{40F5300C-4FA4-45C2-A740-3900920658A1}"/>
              </a:ext>
            </a:extLst>
          </p:cNvPr>
          <p:cNvSpPr txBox="1"/>
          <p:nvPr/>
        </p:nvSpPr>
        <p:spPr>
          <a:xfrm>
            <a:off x="6719887" y="3214997"/>
            <a:ext cx="349776" cy="338554"/>
          </a:xfrm>
          <a:prstGeom prst="rect">
            <a:avLst/>
          </a:prstGeom>
          <a:noFill/>
        </p:spPr>
        <p:txBody>
          <a:bodyPr wrap="none" rtlCol="0">
            <a:spAutoFit/>
          </a:bodyPr>
          <a:lstStyle/>
          <a:p>
            <a:r>
              <a:rPr lang="de-DE" sz="1600" b="1" dirty="0"/>
              <a:t>C:</a:t>
            </a:r>
          </a:p>
        </p:txBody>
      </p:sp>
      <p:pic>
        <p:nvPicPr>
          <p:cNvPr id="6" name="Grafik 5">
            <a:extLst>
              <a:ext uri="{FF2B5EF4-FFF2-40B4-BE49-F238E27FC236}">
                <a16:creationId xmlns:a16="http://schemas.microsoft.com/office/drawing/2014/main" id="{1DF2ED55-00F9-4F72-9274-DC379C92CF88}"/>
              </a:ext>
            </a:extLst>
          </p:cNvPr>
          <p:cNvPicPr>
            <a:picLocks noChangeAspect="1"/>
          </p:cNvPicPr>
          <p:nvPr/>
        </p:nvPicPr>
        <p:blipFill>
          <a:blip r:embed="rId3"/>
          <a:stretch>
            <a:fillRect/>
          </a:stretch>
        </p:blipFill>
        <p:spPr>
          <a:xfrm>
            <a:off x="1285874" y="3148662"/>
            <a:ext cx="4611927" cy="3609975"/>
          </a:xfrm>
          <a:prstGeom prst="rect">
            <a:avLst/>
          </a:prstGeom>
        </p:spPr>
      </p:pic>
    </p:spTree>
    <p:extLst>
      <p:ext uri="{BB962C8B-B14F-4D97-AF65-F5344CB8AC3E}">
        <p14:creationId xmlns:p14="http://schemas.microsoft.com/office/powerpoint/2010/main" val="1909279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59797A7-2445-40A4-8B82-0F0660479E94}"/>
              </a:ext>
            </a:extLst>
          </p:cNvPr>
          <p:cNvPicPr>
            <a:picLocks noChangeAspect="1"/>
          </p:cNvPicPr>
          <p:nvPr/>
        </p:nvPicPr>
        <p:blipFill>
          <a:blip r:embed="rId2"/>
          <a:stretch>
            <a:fillRect/>
          </a:stretch>
        </p:blipFill>
        <p:spPr>
          <a:xfrm>
            <a:off x="625876" y="102544"/>
            <a:ext cx="4510308" cy="4193290"/>
          </a:xfrm>
          <a:prstGeom prst="rect">
            <a:avLst/>
          </a:prstGeom>
        </p:spPr>
      </p:pic>
      <p:pic>
        <p:nvPicPr>
          <p:cNvPr id="3" name="Grafik 2">
            <a:extLst>
              <a:ext uri="{FF2B5EF4-FFF2-40B4-BE49-F238E27FC236}">
                <a16:creationId xmlns:a16="http://schemas.microsoft.com/office/drawing/2014/main" id="{FB048C69-24E1-452F-9297-D9B63550E585}"/>
              </a:ext>
            </a:extLst>
          </p:cNvPr>
          <p:cNvPicPr>
            <a:picLocks noChangeAspect="1"/>
          </p:cNvPicPr>
          <p:nvPr/>
        </p:nvPicPr>
        <p:blipFill>
          <a:blip r:embed="rId3"/>
          <a:stretch>
            <a:fillRect/>
          </a:stretch>
        </p:blipFill>
        <p:spPr>
          <a:xfrm>
            <a:off x="764713" y="4269431"/>
            <a:ext cx="3324225" cy="2486025"/>
          </a:xfrm>
          <a:prstGeom prst="rect">
            <a:avLst/>
          </a:prstGeom>
        </p:spPr>
      </p:pic>
      <p:sp>
        <p:nvSpPr>
          <p:cNvPr id="5" name="Textfeld 4">
            <a:extLst>
              <a:ext uri="{FF2B5EF4-FFF2-40B4-BE49-F238E27FC236}">
                <a16:creationId xmlns:a16="http://schemas.microsoft.com/office/drawing/2014/main" id="{182CFC6D-DCE8-4659-BBA2-D91F13FF33F0}"/>
              </a:ext>
            </a:extLst>
          </p:cNvPr>
          <p:cNvSpPr txBox="1"/>
          <p:nvPr/>
        </p:nvSpPr>
        <p:spPr>
          <a:xfrm>
            <a:off x="5902678" y="416689"/>
            <a:ext cx="381836" cy="1600438"/>
          </a:xfrm>
          <a:prstGeom prst="rect">
            <a:avLst/>
          </a:prstGeom>
          <a:noFill/>
        </p:spPr>
        <p:txBody>
          <a:bodyPr wrap="none" rtlCol="0">
            <a:spAutoFit/>
          </a:bodyPr>
          <a:lstStyle/>
          <a:p>
            <a:r>
              <a:rPr lang="de-DE" sz="1600" b="1" dirty="0"/>
              <a:t>F: </a:t>
            </a:r>
          </a:p>
          <a:p>
            <a:endParaRPr lang="de-DE" sz="1600" b="1" dirty="0"/>
          </a:p>
          <a:p>
            <a:endParaRPr lang="de-DE" sz="1600" b="1" dirty="0"/>
          </a:p>
          <a:p>
            <a:endParaRPr lang="de-DE" sz="1600" b="1" dirty="0"/>
          </a:p>
          <a:p>
            <a:endParaRPr lang="de-DE" sz="1600" b="1" dirty="0"/>
          </a:p>
          <a:p>
            <a:r>
              <a:rPr lang="de-DE" dirty="0"/>
              <a:t> </a:t>
            </a:r>
          </a:p>
        </p:txBody>
      </p:sp>
      <p:pic>
        <p:nvPicPr>
          <p:cNvPr id="4" name="Grafik 3">
            <a:extLst>
              <a:ext uri="{FF2B5EF4-FFF2-40B4-BE49-F238E27FC236}">
                <a16:creationId xmlns:a16="http://schemas.microsoft.com/office/drawing/2014/main" id="{37D99987-D1E3-4536-94A6-1B08732ED367}"/>
              </a:ext>
            </a:extLst>
          </p:cNvPr>
          <p:cNvPicPr>
            <a:picLocks noChangeAspect="1"/>
          </p:cNvPicPr>
          <p:nvPr/>
        </p:nvPicPr>
        <p:blipFill>
          <a:blip r:embed="rId4"/>
          <a:stretch>
            <a:fillRect/>
          </a:stretch>
        </p:blipFill>
        <p:spPr>
          <a:xfrm>
            <a:off x="6024350" y="1053959"/>
            <a:ext cx="5402937" cy="4750082"/>
          </a:xfrm>
          <a:prstGeom prst="rect">
            <a:avLst/>
          </a:prstGeom>
        </p:spPr>
      </p:pic>
    </p:spTree>
    <p:extLst>
      <p:ext uri="{BB962C8B-B14F-4D97-AF65-F5344CB8AC3E}">
        <p14:creationId xmlns:p14="http://schemas.microsoft.com/office/powerpoint/2010/main" val="951445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5598728-A16F-4540-AB0B-87851331A778}"/>
              </a:ext>
            </a:extLst>
          </p:cNvPr>
          <p:cNvPicPr>
            <a:picLocks noChangeAspect="1"/>
          </p:cNvPicPr>
          <p:nvPr/>
        </p:nvPicPr>
        <p:blipFill>
          <a:blip r:embed="rId2" cstate="print">
            <a:lum/>
            <a:alphaModFix/>
          </a:blip>
          <a:srcRect/>
          <a:stretch>
            <a:fillRect/>
          </a:stretch>
        </p:blipFill>
        <p:spPr>
          <a:xfrm>
            <a:off x="400050" y="1125163"/>
            <a:ext cx="6867525" cy="5511174"/>
          </a:xfrm>
          <a:prstGeom prst="rect">
            <a:avLst/>
          </a:prstGeom>
          <a:noFill/>
          <a:ln>
            <a:noFill/>
          </a:ln>
        </p:spPr>
      </p:pic>
      <p:sp>
        <p:nvSpPr>
          <p:cNvPr id="3" name="Textfeld 2">
            <a:extLst>
              <a:ext uri="{FF2B5EF4-FFF2-40B4-BE49-F238E27FC236}">
                <a16:creationId xmlns:a16="http://schemas.microsoft.com/office/drawing/2014/main" id="{C93C5B3C-F42B-46E2-815E-3B71D698D523}"/>
              </a:ext>
            </a:extLst>
          </p:cNvPr>
          <p:cNvSpPr txBox="1"/>
          <p:nvPr/>
        </p:nvSpPr>
        <p:spPr>
          <a:xfrm>
            <a:off x="868101" y="659757"/>
            <a:ext cx="393056" cy="369332"/>
          </a:xfrm>
          <a:prstGeom prst="rect">
            <a:avLst/>
          </a:prstGeom>
          <a:noFill/>
        </p:spPr>
        <p:txBody>
          <a:bodyPr wrap="none" rtlCol="0">
            <a:spAutoFit/>
          </a:bodyPr>
          <a:lstStyle/>
          <a:p>
            <a:r>
              <a:rPr lang="de-DE" b="1" dirty="0"/>
              <a:t>G:</a:t>
            </a:r>
          </a:p>
        </p:txBody>
      </p:sp>
      <p:pic>
        <p:nvPicPr>
          <p:cNvPr id="4" name="Grafik 3">
            <a:extLst>
              <a:ext uri="{FF2B5EF4-FFF2-40B4-BE49-F238E27FC236}">
                <a16:creationId xmlns:a16="http://schemas.microsoft.com/office/drawing/2014/main" id="{02ECF1FA-AA8B-4DCD-A71A-C9F6B2B7017E}"/>
              </a:ext>
            </a:extLst>
          </p:cNvPr>
          <p:cNvPicPr>
            <a:picLocks noChangeAspect="1"/>
          </p:cNvPicPr>
          <p:nvPr/>
        </p:nvPicPr>
        <p:blipFill>
          <a:blip r:embed="rId3"/>
          <a:stretch>
            <a:fillRect/>
          </a:stretch>
        </p:blipFill>
        <p:spPr>
          <a:xfrm>
            <a:off x="8919991" y="83916"/>
            <a:ext cx="2602124" cy="6690167"/>
          </a:xfrm>
          <a:prstGeom prst="rect">
            <a:avLst/>
          </a:prstGeom>
        </p:spPr>
      </p:pic>
      <p:sp>
        <p:nvSpPr>
          <p:cNvPr id="5" name="Textfeld 4">
            <a:extLst>
              <a:ext uri="{FF2B5EF4-FFF2-40B4-BE49-F238E27FC236}">
                <a16:creationId xmlns:a16="http://schemas.microsoft.com/office/drawing/2014/main" id="{03633305-605B-4273-A6A7-846C3557755D}"/>
              </a:ext>
            </a:extLst>
          </p:cNvPr>
          <p:cNvSpPr txBox="1"/>
          <p:nvPr/>
        </p:nvSpPr>
        <p:spPr>
          <a:xfrm>
            <a:off x="8143875" y="523875"/>
            <a:ext cx="367408" cy="338554"/>
          </a:xfrm>
          <a:prstGeom prst="rect">
            <a:avLst/>
          </a:prstGeom>
          <a:noFill/>
        </p:spPr>
        <p:txBody>
          <a:bodyPr wrap="none" rtlCol="0">
            <a:spAutoFit/>
          </a:bodyPr>
          <a:lstStyle/>
          <a:p>
            <a:r>
              <a:rPr lang="de-DE" sz="1600" b="1" dirty="0"/>
              <a:t>H:</a:t>
            </a:r>
          </a:p>
        </p:txBody>
      </p:sp>
    </p:spTree>
    <p:extLst>
      <p:ext uri="{BB962C8B-B14F-4D97-AF65-F5344CB8AC3E}">
        <p14:creationId xmlns:p14="http://schemas.microsoft.com/office/powerpoint/2010/main" val="588285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01578930-7136-4B59-8302-C12F8242CD73}"/>
              </a:ext>
            </a:extLst>
          </p:cNvPr>
          <p:cNvSpPr txBox="1"/>
          <p:nvPr/>
        </p:nvSpPr>
        <p:spPr>
          <a:xfrm flipH="1">
            <a:off x="5787342" y="454974"/>
            <a:ext cx="347241" cy="338554"/>
          </a:xfrm>
          <a:prstGeom prst="rect">
            <a:avLst/>
          </a:prstGeom>
          <a:noFill/>
        </p:spPr>
        <p:txBody>
          <a:bodyPr wrap="square" rtlCol="0">
            <a:spAutoFit/>
          </a:bodyPr>
          <a:lstStyle/>
          <a:p>
            <a:r>
              <a:rPr lang="de-DE" sz="1600" b="1" dirty="0"/>
              <a:t>J:   </a:t>
            </a:r>
          </a:p>
        </p:txBody>
      </p:sp>
      <p:pic>
        <p:nvPicPr>
          <p:cNvPr id="3" name="Grafik 2">
            <a:extLst>
              <a:ext uri="{FF2B5EF4-FFF2-40B4-BE49-F238E27FC236}">
                <a16:creationId xmlns:a16="http://schemas.microsoft.com/office/drawing/2014/main" id="{322250D5-A27A-4556-9FF8-760D07568B78}"/>
              </a:ext>
            </a:extLst>
          </p:cNvPr>
          <p:cNvPicPr>
            <a:picLocks noChangeAspect="1"/>
          </p:cNvPicPr>
          <p:nvPr/>
        </p:nvPicPr>
        <p:blipFill>
          <a:blip r:embed="rId2"/>
          <a:stretch>
            <a:fillRect/>
          </a:stretch>
        </p:blipFill>
        <p:spPr>
          <a:xfrm>
            <a:off x="5787342" y="1172511"/>
            <a:ext cx="5936185" cy="4891961"/>
          </a:xfrm>
          <a:prstGeom prst="rect">
            <a:avLst/>
          </a:prstGeom>
        </p:spPr>
      </p:pic>
      <p:pic>
        <p:nvPicPr>
          <p:cNvPr id="4" name="Grafik 3">
            <a:extLst>
              <a:ext uri="{FF2B5EF4-FFF2-40B4-BE49-F238E27FC236}">
                <a16:creationId xmlns:a16="http://schemas.microsoft.com/office/drawing/2014/main" id="{3905A1E5-71BA-4DAF-B372-95344D80DF3A}"/>
              </a:ext>
            </a:extLst>
          </p:cNvPr>
          <p:cNvPicPr>
            <a:picLocks noChangeAspect="1"/>
          </p:cNvPicPr>
          <p:nvPr/>
        </p:nvPicPr>
        <p:blipFill>
          <a:blip r:embed="rId3"/>
          <a:stretch>
            <a:fillRect/>
          </a:stretch>
        </p:blipFill>
        <p:spPr>
          <a:xfrm>
            <a:off x="796422" y="1836516"/>
            <a:ext cx="4134393" cy="2442205"/>
          </a:xfrm>
          <a:prstGeom prst="rect">
            <a:avLst/>
          </a:prstGeom>
        </p:spPr>
      </p:pic>
      <p:sp>
        <p:nvSpPr>
          <p:cNvPr id="5" name="Textfeld 4">
            <a:extLst>
              <a:ext uri="{FF2B5EF4-FFF2-40B4-BE49-F238E27FC236}">
                <a16:creationId xmlns:a16="http://schemas.microsoft.com/office/drawing/2014/main" id="{11DBC959-07DB-4E2D-A8F2-99ABFC30E180}"/>
              </a:ext>
            </a:extLst>
          </p:cNvPr>
          <p:cNvSpPr txBox="1"/>
          <p:nvPr/>
        </p:nvSpPr>
        <p:spPr>
          <a:xfrm>
            <a:off x="995423" y="983848"/>
            <a:ext cx="348172" cy="369332"/>
          </a:xfrm>
          <a:prstGeom prst="rect">
            <a:avLst/>
          </a:prstGeom>
          <a:noFill/>
        </p:spPr>
        <p:txBody>
          <a:bodyPr wrap="none" rtlCol="0">
            <a:spAutoFit/>
          </a:bodyPr>
          <a:lstStyle/>
          <a:p>
            <a:r>
              <a:rPr lang="de-DE" sz="1600" b="1" dirty="0"/>
              <a:t>I:</a:t>
            </a:r>
            <a:r>
              <a:rPr lang="de-DE" dirty="0"/>
              <a:t> </a:t>
            </a:r>
          </a:p>
        </p:txBody>
      </p:sp>
    </p:spTree>
    <p:extLst>
      <p:ext uri="{BB962C8B-B14F-4D97-AF65-F5344CB8AC3E}">
        <p14:creationId xmlns:p14="http://schemas.microsoft.com/office/powerpoint/2010/main" val="351377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0548922-4E17-466D-965E-80AEF1417749}"/>
              </a:ext>
            </a:extLst>
          </p:cNvPr>
          <p:cNvSpPr txBox="1"/>
          <p:nvPr/>
        </p:nvSpPr>
        <p:spPr>
          <a:xfrm>
            <a:off x="923544" y="713232"/>
            <a:ext cx="8377101" cy="3816429"/>
          </a:xfrm>
          <a:prstGeom prst="rect">
            <a:avLst/>
          </a:prstGeom>
          <a:noFill/>
        </p:spPr>
        <p:txBody>
          <a:bodyPr wrap="none" rtlCol="0">
            <a:spAutoFit/>
          </a:bodyPr>
          <a:lstStyle/>
          <a:p>
            <a:r>
              <a:rPr lang="de-DE" dirty="0">
                <a:latin typeface="Aharoni" panose="02010803020104030203" pitchFamily="2" charset="-79"/>
                <a:cs typeface="Aharoni" panose="02010803020104030203" pitchFamily="2" charset="-79"/>
              </a:rPr>
              <a:t>FAZIT</a:t>
            </a:r>
          </a:p>
          <a:p>
            <a:endParaRPr lang="de-DE" dirty="0">
              <a:latin typeface="Aharoni" panose="02010803020104030203" pitchFamily="2" charset="-79"/>
              <a:cs typeface="Aharoni" panose="02010803020104030203" pitchFamily="2" charset="-79"/>
            </a:endParaRPr>
          </a:p>
          <a:p>
            <a:endParaRPr lang="de-DE" dirty="0">
              <a:latin typeface="Aharoni" panose="02010803020104030203" pitchFamily="2" charset="-79"/>
              <a:cs typeface="Aharoni" panose="02010803020104030203" pitchFamily="2" charset="-79"/>
            </a:endParaRPr>
          </a:p>
          <a:p>
            <a:pPr marL="285750" indent="-285750">
              <a:buFont typeface="Wingdings" panose="05000000000000000000" pitchFamily="2" charset="2"/>
              <a:buChar char="à"/>
            </a:pPr>
            <a:r>
              <a:rPr lang="de-DE" sz="1600" dirty="0">
                <a:cs typeface="Aharoni" panose="02010803020104030203" pitchFamily="2" charset="-79"/>
                <a:sym typeface="Wingdings" panose="05000000000000000000" pitchFamily="2" charset="2"/>
              </a:rPr>
              <a:t>Jede Textsorte steht in Verbindung mit einem bestimmten Stilregister.</a:t>
            </a:r>
          </a:p>
          <a:p>
            <a:endParaRPr lang="de-DE" sz="1600" dirty="0">
              <a:cs typeface="Aharoni" panose="02010803020104030203" pitchFamily="2" charset="-79"/>
              <a:sym typeface="Wingdings" panose="05000000000000000000" pitchFamily="2" charset="2"/>
            </a:endParaRPr>
          </a:p>
          <a:p>
            <a:endParaRPr lang="de-DE" sz="1600" dirty="0">
              <a:cs typeface="Aharoni" panose="02010803020104030203" pitchFamily="2" charset="-79"/>
              <a:sym typeface="Wingdings" panose="05000000000000000000" pitchFamily="2" charset="2"/>
            </a:endParaRPr>
          </a:p>
          <a:p>
            <a:pPr marL="285750" indent="-285750">
              <a:buFont typeface="Wingdings" panose="05000000000000000000" pitchFamily="2" charset="2"/>
              <a:buChar char="à"/>
            </a:pPr>
            <a:r>
              <a:rPr lang="de-DE" sz="1600" dirty="0">
                <a:cs typeface="Aharoni" panose="02010803020104030203" pitchFamily="2" charset="-79"/>
                <a:sym typeface="Wingdings" panose="05000000000000000000" pitchFamily="2" charset="2"/>
              </a:rPr>
              <a:t>Damit entspricht jede Textsorte einer bestimmten Varietät des Standarddeutschen.</a:t>
            </a:r>
          </a:p>
          <a:p>
            <a:endParaRPr lang="de-DE" sz="1600" dirty="0">
              <a:cs typeface="Aharoni" panose="02010803020104030203" pitchFamily="2" charset="-79"/>
              <a:sym typeface="Wingdings" panose="05000000000000000000" pitchFamily="2" charset="2"/>
            </a:endParaRPr>
          </a:p>
          <a:p>
            <a:r>
              <a:rPr lang="de-DE" sz="1600" dirty="0">
                <a:cs typeface="Aharoni" panose="02010803020104030203" pitchFamily="2" charset="-79"/>
                <a:sym typeface="Wingdings" panose="05000000000000000000" pitchFamily="2" charset="2"/>
              </a:rPr>
              <a:t>	</a:t>
            </a:r>
            <a:r>
              <a:rPr lang="de-DE" sz="1400" b="1" dirty="0">
                <a:cs typeface="Aharoni" panose="02010803020104030203" pitchFamily="2" charset="-79"/>
                <a:sym typeface="Wingdings" panose="05000000000000000000" pitchFamily="2" charset="2"/>
              </a:rPr>
              <a:t>Beispiele</a:t>
            </a:r>
            <a:r>
              <a:rPr lang="de-DE" sz="1400" dirty="0">
                <a:cs typeface="Aharoni" panose="02010803020104030203" pitchFamily="2" charset="-79"/>
                <a:sym typeface="Wingdings" panose="05000000000000000000" pitchFamily="2" charset="2"/>
              </a:rPr>
              <a:t>:  Eine Gebrauchsanweisung für ein elektronisches Gerät verfehlt ihren Informationszweck,</a:t>
            </a:r>
          </a:p>
          <a:p>
            <a:r>
              <a:rPr lang="de-DE" sz="1400" dirty="0">
                <a:cs typeface="Aharoni" panose="02010803020104030203" pitchFamily="2" charset="-79"/>
                <a:sym typeface="Wingdings" panose="05000000000000000000" pitchFamily="2" charset="2"/>
              </a:rPr>
              <a:t>	                    wenn eine hochgradig stilisierte Sprache verwendet wird.</a:t>
            </a:r>
          </a:p>
          <a:p>
            <a:endParaRPr lang="de-DE" sz="1400" dirty="0">
              <a:cs typeface="Aharoni" panose="02010803020104030203" pitchFamily="2" charset="-79"/>
              <a:sym typeface="Wingdings" panose="05000000000000000000" pitchFamily="2" charset="2"/>
            </a:endParaRPr>
          </a:p>
          <a:p>
            <a:r>
              <a:rPr lang="de-DE" sz="1400" dirty="0">
                <a:cs typeface="Aharoni" panose="02010803020104030203" pitchFamily="2" charset="-79"/>
                <a:sym typeface="Wingdings" panose="05000000000000000000" pitchFamily="2" charset="2"/>
              </a:rPr>
              <a:t>	                    Ein literarische Erzählung wird nicht viele Leser finden, </a:t>
            </a:r>
          </a:p>
          <a:p>
            <a:r>
              <a:rPr lang="de-DE" sz="1400" dirty="0">
                <a:cs typeface="Aharoni" panose="02010803020104030203" pitchFamily="2" charset="-79"/>
                <a:sym typeface="Wingdings" panose="05000000000000000000" pitchFamily="2" charset="2"/>
              </a:rPr>
              <a:t>	                    wenn sie im komplexen Stil eines Rechtstextes verfasst ist.</a:t>
            </a:r>
            <a:endParaRPr lang="de-DE" sz="1400" dirty="0">
              <a:cs typeface="Aharoni" panose="02010803020104030203" pitchFamily="2" charset="-79"/>
            </a:endParaRPr>
          </a:p>
          <a:p>
            <a:endParaRPr lang="de-DE" dirty="0"/>
          </a:p>
          <a:p>
            <a:endParaRPr lang="de-DE" dirty="0"/>
          </a:p>
        </p:txBody>
      </p:sp>
    </p:spTree>
    <p:extLst>
      <p:ext uri="{BB962C8B-B14F-4D97-AF65-F5344CB8AC3E}">
        <p14:creationId xmlns:p14="http://schemas.microsoft.com/office/powerpoint/2010/main" val="541294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0F61CF3-E1B9-4D32-99C6-F6FB2C856BE3}"/>
              </a:ext>
            </a:extLst>
          </p:cNvPr>
          <p:cNvSpPr txBox="1"/>
          <p:nvPr/>
        </p:nvSpPr>
        <p:spPr>
          <a:xfrm>
            <a:off x="1591056" y="1033272"/>
            <a:ext cx="7902356" cy="4832092"/>
          </a:xfrm>
          <a:prstGeom prst="rect">
            <a:avLst/>
          </a:prstGeom>
          <a:noFill/>
        </p:spPr>
        <p:txBody>
          <a:bodyPr wrap="none" rtlCol="0">
            <a:spAutoFit/>
          </a:bodyPr>
          <a:lstStyle/>
          <a:p>
            <a:r>
              <a:rPr lang="de-DE" dirty="0">
                <a:latin typeface="Algerian" panose="04020705040A02060702" pitchFamily="82" charset="0"/>
              </a:rPr>
              <a:t>LITERATUR</a:t>
            </a:r>
          </a:p>
          <a:p>
            <a:endParaRPr lang="de-DE" dirty="0">
              <a:latin typeface="Algerian" panose="04020705040A02060702" pitchFamily="82" charset="0"/>
            </a:endParaRPr>
          </a:p>
          <a:p>
            <a:endParaRPr lang="de-DE" dirty="0">
              <a:latin typeface="Algerian" panose="04020705040A02060702" pitchFamily="82" charset="0"/>
            </a:endParaRPr>
          </a:p>
          <a:p>
            <a:endParaRPr lang="de-DE" sz="1400" dirty="0">
              <a:latin typeface="Algerian" panose="04020705040A02060702" pitchFamily="82" charset="0"/>
            </a:endParaRPr>
          </a:p>
          <a:p>
            <a:pPr marL="285750" indent="-285750">
              <a:buFontTx/>
              <a:buChar char="-"/>
            </a:pPr>
            <a:r>
              <a:rPr lang="de-DE" sz="1400" dirty="0" err="1"/>
              <a:t>Adamzik</a:t>
            </a:r>
            <a:r>
              <a:rPr lang="de-DE" sz="1400" dirty="0"/>
              <a:t>, Kirsten (2004):  Sprache: Wege zum Verstehen. 2. Auflage. Tübingen und Basel.</a:t>
            </a:r>
          </a:p>
          <a:p>
            <a:pPr marL="285750" indent="-285750">
              <a:buFontTx/>
              <a:buChar char="-"/>
            </a:pPr>
            <a:endParaRPr lang="de-DE" sz="1400" dirty="0"/>
          </a:p>
          <a:p>
            <a:pPr marL="285750" indent="-285750">
              <a:buFontTx/>
              <a:buChar char="-"/>
            </a:pPr>
            <a:r>
              <a:rPr lang="de-DE" sz="1400" dirty="0" err="1"/>
              <a:t>Adamzik</a:t>
            </a:r>
            <a:r>
              <a:rPr lang="de-DE" sz="1400" dirty="0"/>
              <a:t>, Kirsten (2008): Textsorten und ihre Beschreibung. In: Nina </a:t>
            </a:r>
            <a:r>
              <a:rPr lang="de-DE" sz="1400" dirty="0" err="1"/>
              <a:t>Janich</a:t>
            </a:r>
            <a:r>
              <a:rPr lang="de-DE" sz="1400" dirty="0"/>
              <a:t> (</a:t>
            </a:r>
            <a:r>
              <a:rPr lang="de-DE" sz="1400" dirty="0" err="1"/>
              <a:t>Hg</a:t>
            </a:r>
            <a:r>
              <a:rPr lang="de-DE" sz="1400" dirty="0"/>
              <a:t>.): Textlinguistik.</a:t>
            </a:r>
          </a:p>
          <a:p>
            <a:pPr lvl="1"/>
            <a:r>
              <a:rPr lang="de-DE" sz="1400" dirty="0"/>
              <a:t>	15 Einführungen. Tübingen, S. 145–175.</a:t>
            </a:r>
          </a:p>
          <a:p>
            <a:pPr marL="285750" indent="-285750">
              <a:buFontTx/>
              <a:buChar char="-"/>
            </a:pPr>
            <a:endParaRPr lang="de-DE" sz="1400" dirty="0">
              <a:sym typeface="Wingdings" panose="05000000000000000000" pitchFamily="2" charset="2"/>
            </a:endParaRPr>
          </a:p>
          <a:p>
            <a:pPr marL="285750" indent="-285750">
              <a:buFontTx/>
              <a:buChar char="-"/>
            </a:pPr>
            <a:r>
              <a:rPr lang="de-DE" sz="1400" dirty="0"/>
              <a:t>Brinker, Klaus (2018): Linguistische Textanalyse. Eine Einführung in Grundbegriffe und Methoden. </a:t>
            </a:r>
          </a:p>
          <a:p>
            <a:r>
              <a:rPr lang="de-DE" sz="1400" dirty="0"/>
              <a:t>      	9., durchgesehene Auflage. Berlin.</a:t>
            </a:r>
          </a:p>
          <a:p>
            <a:pPr marL="285750" indent="-285750">
              <a:buFontTx/>
              <a:buChar char="-"/>
            </a:pPr>
            <a:endParaRPr lang="de-DE" sz="1400" dirty="0">
              <a:sym typeface="Wingdings" panose="05000000000000000000" pitchFamily="2" charset="2"/>
            </a:endParaRPr>
          </a:p>
          <a:p>
            <a:pPr marL="285750" indent="-285750">
              <a:buFontTx/>
              <a:buChar char="-"/>
            </a:pPr>
            <a:r>
              <a:rPr lang="de-DE" sz="1400" dirty="0" err="1">
                <a:sym typeface="Wingdings" panose="05000000000000000000" pitchFamily="2" charset="2"/>
              </a:rPr>
              <a:t>Eroms</a:t>
            </a:r>
            <a:r>
              <a:rPr lang="de-DE" sz="1400" dirty="0">
                <a:sym typeface="Wingdings" panose="05000000000000000000" pitchFamily="2" charset="2"/>
              </a:rPr>
              <a:t>, Hans-Werner (2014): Stil und Stilistik. Eine Einführung. 2., neu bearbeitete und erweiterte</a:t>
            </a:r>
          </a:p>
          <a:p>
            <a:r>
              <a:rPr lang="de-DE" sz="1400" dirty="0">
                <a:sym typeface="Wingdings" panose="05000000000000000000" pitchFamily="2" charset="2"/>
              </a:rPr>
              <a:t>	Auflage. Berlin.</a:t>
            </a:r>
          </a:p>
          <a:p>
            <a:pPr marL="285750" indent="-285750">
              <a:buFontTx/>
              <a:buChar char="-"/>
            </a:pPr>
            <a:endParaRPr lang="de-DE" sz="1400" dirty="0">
              <a:sym typeface="Wingdings" panose="05000000000000000000" pitchFamily="2" charset="2"/>
            </a:endParaRPr>
          </a:p>
          <a:p>
            <a:pPr marL="285750" indent="-285750">
              <a:buFontTx/>
              <a:buChar char="-"/>
            </a:pPr>
            <a:r>
              <a:rPr lang="de-DE" sz="1400" dirty="0">
                <a:sym typeface="Wingdings" panose="05000000000000000000" pitchFamily="2" charset="2"/>
              </a:rPr>
              <a:t>Gansel, Christina (2010): Grammatik und Stil. In: Mechthild Habermann (</a:t>
            </a:r>
            <a:r>
              <a:rPr lang="de-DE" sz="1400" dirty="0" err="1">
                <a:sym typeface="Wingdings" panose="05000000000000000000" pitchFamily="2" charset="2"/>
              </a:rPr>
              <a:t>Hg</a:t>
            </a:r>
            <a:r>
              <a:rPr lang="de-DE" sz="1400" dirty="0">
                <a:sym typeface="Wingdings" panose="05000000000000000000" pitchFamily="2" charset="2"/>
              </a:rPr>
              <a:t>.): Grammatik wozu?</a:t>
            </a:r>
          </a:p>
          <a:p>
            <a:r>
              <a:rPr lang="de-DE" sz="1400" dirty="0">
                <a:sym typeface="Wingdings" panose="05000000000000000000" pitchFamily="2" charset="2"/>
              </a:rPr>
              <a:t>       	Vom Nutzen des Grammatikwissens in Alltag und Schule. Mannheim und Zürich, S. 149–263.</a:t>
            </a:r>
          </a:p>
          <a:p>
            <a:pPr marL="285750" indent="-285750">
              <a:buFontTx/>
              <a:buChar char="-"/>
            </a:pPr>
            <a:endParaRPr lang="de-DE" sz="1400" dirty="0">
              <a:sym typeface="Wingdings" panose="05000000000000000000" pitchFamily="2" charset="2"/>
            </a:endParaRPr>
          </a:p>
          <a:p>
            <a:pPr marL="285750" indent="-285750">
              <a:buFontTx/>
              <a:buChar char="-"/>
            </a:pPr>
            <a:r>
              <a:rPr lang="de-DE" sz="1400" dirty="0">
                <a:sym typeface="Wingdings" panose="05000000000000000000" pitchFamily="2" charset="2"/>
              </a:rPr>
              <a:t>Kessel, Katja / Reimann, Sandra (2012): Basiswissen Deutsche Gegenwartssprache. 4., durchgesehene </a:t>
            </a:r>
          </a:p>
          <a:p>
            <a:r>
              <a:rPr lang="de-DE" sz="1400" dirty="0">
                <a:sym typeface="Wingdings" panose="05000000000000000000" pitchFamily="2" charset="2"/>
              </a:rPr>
              <a:t>	Auflage. Tübingen und Basel.</a:t>
            </a:r>
          </a:p>
          <a:p>
            <a:pPr marL="285750" indent="-285750">
              <a:buFontTx/>
              <a:buChar char="-"/>
            </a:pPr>
            <a:endParaRPr lang="de-DE" sz="1600" dirty="0"/>
          </a:p>
        </p:txBody>
      </p:sp>
    </p:spTree>
    <p:extLst>
      <p:ext uri="{BB962C8B-B14F-4D97-AF65-F5344CB8AC3E}">
        <p14:creationId xmlns:p14="http://schemas.microsoft.com/office/powerpoint/2010/main" val="2523632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A1B5C3A-E3FF-4412-A437-E6C74BBE9694}"/>
              </a:ext>
            </a:extLst>
          </p:cNvPr>
          <p:cNvSpPr txBox="1"/>
          <p:nvPr/>
        </p:nvSpPr>
        <p:spPr>
          <a:xfrm>
            <a:off x="3328416" y="2286000"/>
            <a:ext cx="3171061" cy="461665"/>
          </a:xfrm>
          <a:prstGeom prst="rect">
            <a:avLst/>
          </a:prstGeom>
          <a:noFill/>
        </p:spPr>
        <p:txBody>
          <a:bodyPr wrap="none" rtlCol="0">
            <a:spAutoFit/>
          </a:bodyPr>
          <a:lstStyle/>
          <a:p>
            <a:r>
              <a:rPr lang="de-DE" sz="2400" dirty="0">
                <a:latin typeface="Aharoni" panose="02010803020104030203" pitchFamily="2" charset="-79"/>
                <a:cs typeface="Aharoni" panose="02010803020104030203" pitchFamily="2" charset="-79"/>
              </a:rPr>
              <a:t>1. Textsorten und Stil</a:t>
            </a:r>
          </a:p>
        </p:txBody>
      </p:sp>
    </p:spTree>
    <p:extLst>
      <p:ext uri="{BB962C8B-B14F-4D97-AF65-F5344CB8AC3E}">
        <p14:creationId xmlns:p14="http://schemas.microsoft.com/office/powerpoint/2010/main" val="2110878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BFF0DD7-66EB-4213-92A0-EC0BB11B3A1E}"/>
              </a:ext>
            </a:extLst>
          </p:cNvPr>
          <p:cNvSpPr txBox="1"/>
          <p:nvPr/>
        </p:nvSpPr>
        <p:spPr>
          <a:xfrm>
            <a:off x="1250442" y="1419225"/>
            <a:ext cx="9235440" cy="3108543"/>
          </a:xfrm>
          <a:prstGeom prst="rect">
            <a:avLst/>
          </a:prstGeom>
          <a:noFill/>
        </p:spPr>
        <p:txBody>
          <a:bodyPr wrap="square" rtlCol="0">
            <a:spAutoFit/>
          </a:bodyPr>
          <a:lstStyle/>
          <a:p>
            <a:r>
              <a:rPr lang="de-DE" sz="1600" dirty="0"/>
              <a:t>Einige Bemerkungen zuvor:</a:t>
            </a:r>
          </a:p>
          <a:p>
            <a:endParaRPr lang="de-DE" dirty="0"/>
          </a:p>
          <a:p>
            <a:endParaRPr lang="de-DE" dirty="0"/>
          </a:p>
          <a:p>
            <a:pPr marL="285750" indent="-285750">
              <a:buFontTx/>
              <a:buChar char="-"/>
            </a:pPr>
            <a:r>
              <a:rPr lang="de-DE" sz="1400" dirty="0"/>
              <a:t>An dieser Stelle kann nur ein überblicksartiger Einblick in die komplexe Thematik ‚Textsorten und Sprachstile‘</a:t>
            </a:r>
          </a:p>
          <a:p>
            <a:r>
              <a:rPr lang="de-DE" sz="1400" dirty="0"/>
              <a:t>        gegeben werden.</a:t>
            </a:r>
          </a:p>
          <a:p>
            <a:endParaRPr lang="de-DE" sz="1400" dirty="0"/>
          </a:p>
          <a:p>
            <a:pPr marL="285750" indent="-285750">
              <a:buFontTx/>
              <a:buChar char="-"/>
            </a:pPr>
            <a:r>
              <a:rPr lang="de-DE" sz="1400" dirty="0"/>
              <a:t>Bedeutung dieser Thematik im Hinblick auf unser Seminar, welches die deutschen Standardvarietäten thematisiert: </a:t>
            </a:r>
          </a:p>
          <a:p>
            <a:r>
              <a:rPr lang="de-DE" sz="1400" dirty="0">
                <a:sym typeface="Wingdings" panose="05000000000000000000" pitchFamily="2" charset="2"/>
              </a:rPr>
              <a:t>       Unterschiedliche Textsorten unterliegen je unterschiedlichen Standards und Stilregistern.</a:t>
            </a:r>
          </a:p>
          <a:p>
            <a:pPr marL="285750" indent="-285750">
              <a:buFontTx/>
              <a:buChar char="-"/>
            </a:pPr>
            <a:endParaRPr lang="de-DE" sz="1400" dirty="0">
              <a:sym typeface="Wingdings" panose="05000000000000000000" pitchFamily="2" charset="2"/>
            </a:endParaRPr>
          </a:p>
          <a:p>
            <a:endParaRPr lang="de-DE" sz="1400" dirty="0">
              <a:sym typeface="Wingdings" panose="05000000000000000000" pitchFamily="2" charset="2"/>
            </a:endParaRPr>
          </a:p>
          <a:p>
            <a:endParaRPr lang="de-DE" sz="1400" dirty="0">
              <a:sym typeface="Wingdings" panose="05000000000000000000" pitchFamily="2" charset="2"/>
            </a:endParaRPr>
          </a:p>
          <a:p>
            <a:endParaRPr lang="de-DE" sz="1400" dirty="0"/>
          </a:p>
          <a:p>
            <a:endParaRPr lang="de-DE" dirty="0"/>
          </a:p>
        </p:txBody>
      </p:sp>
    </p:spTree>
    <p:extLst>
      <p:ext uri="{BB962C8B-B14F-4D97-AF65-F5344CB8AC3E}">
        <p14:creationId xmlns:p14="http://schemas.microsoft.com/office/powerpoint/2010/main" val="110898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B358923-EF26-49BB-97E2-464E75C60214}"/>
              </a:ext>
            </a:extLst>
          </p:cNvPr>
          <p:cNvSpPr txBox="1"/>
          <p:nvPr/>
        </p:nvSpPr>
        <p:spPr>
          <a:xfrm>
            <a:off x="717123" y="298704"/>
            <a:ext cx="10757753" cy="6678751"/>
          </a:xfrm>
          <a:prstGeom prst="rect">
            <a:avLst/>
          </a:prstGeom>
          <a:noFill/>
        </p:spPr>
        <p:txBody>
          <a:bodyPr wrap="none" rtlCol="0">
            <a:spAutoFit/>
          </a:bodyPr>
          <a:lstStyle/>
          <a:p>
            <a:pPr marL="457200" indent="-457200">
              <a:buAutoNum type="arabicPeriod"/>
            </a:pPr>
            <a:r>
              <a:rPr lang="de-DE" sz="2000" b="1" dirty="0"/>
              <a:t>Was ist Stil?</a:t>
            </a:r>
          </a:p>
          <a:p>
            <a:pPr marL="457200" indent="-457200">
              <a:buAutoNum type="arabicPeriod"/>
            </a:pPr>
            <a:endParaRPr lang="de-DE" sz="2000" b="1" dirty="0"/>
          </a:p>
          <a:p>
            <a:endParaRPr lang="de-DE" sz="2000" b="1" dirty="0"/>
          </a:p>
          <a:p>
            <a:r>
              <a:rPr lang="de-DE" sz="2000" b="1" dirty="0">
                <a:sym typeface="Wingdings" panose="05000000000000000000" pitchFamily="2" charset="2"/>
              </a:rPr>
              <a:t>        </a:t>
            </a:r>
            <a:r>
              <a:rPr lang="de-DE" sz="1600" dirty="0">
                <a:sym typeface="Wingdings" panose="05000000000000000000" pitchFamily="2" charset="2"/>
              </a:rPr>
              <a:t> „Stil ist das einheitliche und unverwechselbare Merkmal von Sprache,</a:t>
            </a:r>
          </a:p>
          <a:p>
            <a:r>
              <a:rPr lang="de-DE" sz="1600" dirty="0">
                <a:sym typeface="Wingdings" panose="05000000000000000000" pitchFamily="2" charset="2"/>
              </a:rPr>
              <a:t>                 das einen kommunikativen Zweck effektiv unterstützen soll.“</a:t>
            </a:r>
          </a:p>
          <a:p>
            <a:endParaRPr lang="de-DE" sz="1600" dirty="0">
              <a:sym typeface="Wingdings" panose="05000000000000000000" pitchFamily="2" charset="2"/>
            </a:endParaRPr>
          </a:p>
          <a:p>
            <a:r>
              <a:rPr lang="de-DE" sz="1600" dirty="0">
                <a:sym typeface="Wingdings" panose="05000000000000000000" pitchFamily="2" charset="2"/>
              </a:rPr>
              <a:t>                  </a:t>
            </a:r>
            <a:r>
              <a:rPr lang="de-DE" sz="1200" dirty="0">
                <a:sym typeface="Wingdings" panose="05000000000000000000" pitchFamily="2" charset="2"/>
              </a:rPr>
              <a:t>[Eroms 2014, 40] </a:t>
            </a:r>
          </a:p>
          <a:p>
            <a:endParaRPr lang="de-DE" sz="1200" dirty="0">
              <a:sym typeface="Wingdings" panose="05000000000000000000" pitchFamily="2" charset="2"/>
            </a:endParaRPr>
          </a:p>
          <a:p>
            <a:endParaRPr lang="de-DE" sz="1200" dirty="0">
              <a:sym typeface="Wingdings" panose="05000000000000000000" pitchFamily="2" charset="2"/>
            </a:endParaRPr>
          </a:p>
          <a:p>
            <a:r>
              <a:rPr lang="de-DE" sz="1600" dirty="0">
                <a:sym typeface="Wingdings" panose="05000000000000000000" pitchFamily="2" charset="2"/>
              </a:rPr>
              <a:t>               „Da die Stilistik auf unterschiedliche Traditionen zurückgeht (z. B. auf die antike Rhetorik) und vor allem in der </a:t>
            </a:r>
          </a:p>
          <a:p>
            <a:r>
              <a:rPr lang="de-DE" sz="1600" dirty="0">
                <a:sym typeface="Wingdings" panose="05000000000000000000" pitchFamily="2" charset="2"/>
              </a:rPr>
              <a:t>                    Literaturwissenschaft verankert ist, gibt es keine einheitliche und allgemein akzeptierte sprachwissenschaftliche</a:t>
            </a:r>
          </a:p>
          <a:p>
            <a:r>
              <a:rPr lang="de-DE" sz="1600" dirty="0">
                <a:sym typeface="Wingdings" panose="05000000000000000000" pitchFamily="2" charset="2"/>
              </a:rPr>
              <a:t>                    Stilistik als Wissenschaft vom Stil. […]</a:t>
            </a:r>
          </a:p>
          <a:p>
            <a:r>
              <a:rPr lang="de-DE" sz="1600" dirty="0">
                <a:sym typeface="Wingdings" panose="05000000000000000000" pitchFamily="2" charset="2"/>
              </a:rPr>
              <a:t>                    Stil definiert sich […] durch de Wahl bestimmter Stilelemente (= Stilmittel), zu denen nicht nur die so genannten</a:t>
            </a:r>
          </a:p>
          <a:p>
            <a:r>
              <a:rPr lang="de-DE" sz="1600" dirty="0">
                <a:sym typeface="Wingdings" panose="05000000000000000000" pitchFamily="2" charset="2"/>
              </a:rPr>
              <a:t>                    rhetorischen Figuren (= Stilfiguren) zählen. Vielmehr kann </a:t>
            </a:r>
            <a:r>
              <a:rPr lang="de-DE" sz="1600" u="sng" dirty="0">
                <a:sym typeface="Wingdings" panose="05000000000000000000" pitchFamily="2" charset="2"/>
              </a:rPr>
              <a:t>jedes</a:t>
            </a:r>
            <a:r>
              <a:rPr lang="de-DE" sz="1600" dirty="0">
                <a:sym typeface="Wingdings" panose="05000000000000000000" pitchFamily="2" charset="2"/>
              </a:rPr>
              <a:t> sprachliche Mittel ein Stilelement sein, das in</a:t>
            </a:r>
          </a:p>
          <a:p>
            <a:r>
              <a:rPr lang="de-DE" sz="1600" dirty="0">
                <a:sym typeface="Wingdings" panose="05000000000000000000" pitchFamily="2" charset="2"/>
              </a:rPr>
              <a:t>                    einem Text zur Ganzheitlichkeit des Stils beiträgt. Diese Mittel werden in Hinblick auf den Mitteilungszweck gewählt:</a:t>
            </a:r>
          </a:p>
          <a:p>
            <a:r>
              <a:rPr lang="de-DE" sz="1600" dirty="0">
                <a:sym typeface="Wingdings" panose="05000000000000000000" pitchFamily="2" charset="2"/>
              </a:rPr>
              <a:t>                    Stil ist damit auch textsortenspezifisch.“</a:t>
            </a:r>
          </a:p>
          <a:p>
            <a:endParaRPr lang="de-DE" sz="1600" dirty="0">
              <a:sym typeface="Wingdings" panose="05000000000000000000" pitchFamily="2" charset="2"/>
            </a:endParaRPr>
          </a:p>
          <a:p>
            <a:r>
              <a:rPr lang="de-DE" sz="1200" dirty="0">
                <a:sym typeface="Wingdings" panose="05000000000000000000" pitchFamily="2" charset="2"/>
              </a:rPr>
              <a:t>                           [Kessel/Reimann 2012, 227]</a:t>
            </a:r>
          </a:p>
          <a:p>
            <a:endParaRPr lang="de-DE" sz="1200" dirty="0">
              <a:sym typeface="Wingdings" panose="05000000000000000000" pitchFamily="2" charset="2"/>
            </a:endParaRPr>
          </a:p>
          <a:p>
            <a:endParaRPr lang="de-DE" sz="1200" dirty="0">
              <a:sym typeface="Wingdings" panose="05000000000000000000" pitchFamily="2" charset="2"/>
            </a:endParaRPr>
          </a:p>
          <a:p>
            <a:r>
              <a:rPr lang="de-DE" sz="1200" dirty="0">
                <a:sym typeface="Wingdings" panose="05000000000000000000" pitchFamily="2" charset="2"/>
              </a:rPr>
              <a:t>           </a:t>
            </a:r>
            <a:r>
              <a:rPr lang="de-DE" sz="1400" dirty="0">
                <a:sym typeface="Wingdings" panose="05000000000000000000" pitchFamily="2" charset="2"/>
              </a:rPr>
              <a:t>      </a:t>
            </a:r>
            <a:r>
              <a:rPr lang="de-DE" sz="1600" dirty="0">
                <a:sym typeface="Wingdings" panose="05000000000000000000" pitchFamily="2" charset="2"/>
              </a:rPr>
              <a:t>   Ausgehend von der Erkenntnis, dass Sprache nicht nur vom Kontext abhängig ist, sondern den Kontext schafft,</a:t>
            </a:r>
          </a:p>
          <a:p>
            <a:r>
              <a:rPr lang="de-DE" sz="1600" dirty="0">
                <a:sym typeface="Wingdings" panose="05000000000000000000" pitchFamily="2" charset="2"/>
              </a:rPr>
              <a:t>                     avanciert Stil zu einem entscheidenden Aspekt der Kontextualisierung.</a:t>
            </a:r>
          </a:p>
          <a:p>
            <a:r>
              <a:rPr lang="de-DE" sz="1600" dirty="0">
                <a:sym typeface="Wingdings" panose="05000000000000000000" pitchFamily="2" charset="2"/>
              </a:rPr>
              <a:t>                     Das heißt, mit einem bestimmten Stil erschaffen Kommunizierende auch eine spezielle soziale Situation.</a:t>
            </a:r>
          </a:p>
          <a:p>
            <a:r>
              <a:rPr lang="de-DE" sz="1600" dirty="0">
                <a:sym typeface="Wingdings" panose="05000000000000000000" pitchFamily="2" charset="2"/>
              </a:rPr>
              <a:t>                     Stil konstituiert sozialen Sinn.</a:t>
            </a:r>
          </a:p>
          <a:p>
            <a:endParaRPr lang="de-DE" sz="1600" dirty="0">
              <a:sym typeface="Wingdings" panose="05000000000000000000" pitchFamily="2" charset="2"/>
            </a:endParaRPr>
          </a:p>
          <a:p>
            <a:r>
              <a:rPr lang="de-DE" sz="1200" dirty="0">
                <a:sym typeface="Wingdings" panose="05000000000000000000" pitchFamily="2" charset="2"/>
              </a:rPr>
              <a:t>                            [Gansel 2010, 249]</a:t>
            </a:r>
          </a:p>
          <a:p>
            <a:r>
              <a:rPr lang="de-DE" sz="1600" dirty="0">
                <a:sym typeface="Wingdings" panose="05000000000000000000" pitchFamily="2" charset="2"/>
              </a:rPr>
              <a:t>                    </a:t>
            </a:r>
            <a:endParaRPr lang="de-DE" sz="1600" dirty="0"/>
          </a:p>
        </p:txBody>
      </p:sp>
    </p:spTree>
    <p:extLst>
      <p:ext uri="{BB962C8B-B14F-4D97-AF65-F5344CB8AC3E}">
        <p14:creationId xmlns:p14="http://schemas.microsoft.com/office/powerpoint/2010/main" val="2583923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2610A78-B8E0-4C39-8309-2C33151C7144}"/>
              </a:ext>
            </a:extLst>
          </p:cNvPr>
          <p:cNvSpPr txBox="1"/>
          <p:nvPr/>
        </p:nvSpPr>
        <p:spPr>
          <a:xfrm>
            <a:off x="1106424" y="428178"/>
            <a:ext cx="6110775" cy="6494085"/>
          </a:xfrm>
          <a:prstGeom prst="rect">
            <a:avLst/>
          </a:prstGeom>
          <a:noFill/>
        </p:spPr>
        <p:txBody>
          <a:bodyPr wrap="none" rtlCol="0">
            <a:spAutoFit/>
          </a:bodyPr>
          <a:lstStyle/>
          <a:p>
            <a:pPr marL="285750" indent="-285750">
              <a:buFont typeface="Wingdings" panose="05000000000000000000" pitchFamily="2" charset="2"/>
              <a:buChar char="à"/>
            </a:pPr>
            <a:r>
              <a:rPr lang="de-DE" sz="1600" dirty="0">
                <a:sym typeface="Wingdings" panose="05000000000000000000" pitchFamily="2" charset="2"/>
              </a:rPr>
              <a:t>Stil ist immer auf einen konkreten Text bezogen.</a:t>
            </a:r>
          </a:p>
          <a:p>
            <a:endParaRPr lang="de-DE" sz="1600" dirty="0">
              <a:sym typeface="Wingdings" panose="05000000000000000000" pitchFamily="2" charset="2"/>
            </a:endParaRPr>
          </a:p>
          <a:p>
            <a:pPr marL="285750" indent="-285750">
              <a:buFont typeface="Wingdings" panose="05000000000000000000" pitchFamily="2" charset="2"/>
              <a:buChar char="à"/>
            </a:pPr>
            <a:endParaRPr lang="de-DE" sz="1600" dirty="0">
              <a:sym typeface="Wingdings" panose="05000000000000000000" pitchFamily="2" charset="2"/>
            </a:endParaRPr>
          </a:p>
          <a:p>
            <a:endParaRPr lang="de-DE" sz="1600" dirty="0">
              <a:sym typeface="Wingdings" panose="05000000000000000000" pitchFamily="2" charset="2"/>
            </a:endParaRPr>
          </a:p>
          <a:p>
            <a:pPr marL="285750" indent="-285750">
              <a:buFont typeface="Wingdings" panose="05000000000000000000" pitchFamily="2" charset="2"/>
              <a:buChar char="à"/>
            </a:pPr>
            <a:r>
              <a:rPr lang="de-DE" sz="1600" dirty="0">
                <a:sym typeface="Wingdings" panose="05000000000000000000" pitchFamily="2" charset="2"/>
              </a:rPr>
              <a:t>Stilbildend sind textuelle Elemente auf jeder Ebene des Sprachbaus:</a:t>
            </a:r>
          </a:p>
          <a:p>
            <a:endParaRPr lang="de-DE" sz="1600" dirty="0">
              <a:sym typeface="Wingdings" panose="05000000000000000000" pitchFamily="2" charset="2"/>
            </a:endParaRPr>
          </a:p>
          <a:p>
            <a:endParaRPr lang="de-DE" sz="1600" dirty="0">
              <a:sym typeface="Wingdings" panose="05000000000000000000" pitchFamily="2" charset="2"/>
            </a:endParaRPr>
          </a:p>
          <a:p>
            <a:r>
              <a:rPr lang="de-DE" sz="1600" dirty="0">
                <a:sym typeface="Wingdings" panose="05000000000000000000" pitchFamily="2" charset="2"/>
              </a:rPr>
              <a:t>      	</a:t>
            </a:r>
            <a:r>
              <a:rPr lang="de-DE" sz="1400" b="1" dirty="0">
                <a:sym typeface="Wingdings" panose="05000000000000000000" pitchFamily="2" charset="2"/>
              </a:rPr>
              <a:t>vgl.: Folie 12 in Block I (= Geschichte der deutschen Sprache):</a:t>
            </a:r>
          </a:p>
          <a:p>
            <a:endParaRPr lang="de-DE" sz="1600" dirty="0">
              <a:sym typeface="Wingdings" panose="05000000000000000000" pitchFamily="2" charset="2"/>
            </a:endParaRPr>
          </a:p>
          <a:p>
            <a:r>
              <a:rPr lang="de-DE" sz="1600" dirty="0"/>
              <a:t>	1. 	Prosodische Ebene (Betonung)</a:t>
            </a:r>
          </a:p>
          <a:p>
            <a:r>
              <a:rPr lang="de-DE" sz="1600" dirty="0"/>
              <a:t>	</a:t>
            </a:r>
            <a:endParaRPr lang="de-DE" sz="1400" dirty="0"/>
          </a:p>
          <a:p>
            <a:r>
              <a:rPr lang="de-DE" sz="1600" dirty="0"/>
              <a:t>	2. 	Phonematische Ebene (Aussprache)</a:t>
            </a:r>
          </a:p>
          <a:p>
            <a:r>
              <a:rPr lang="de-DE" sz="1600" dirty="0"/>
              <a:t>	</a:t>
            </a:r>
            <a:r>
              <a:rPr lang="de-DE" sz="1400" dirty="0"/>
              <a:t>	</a:t>
            </a:r>
          </a:p>
          <a:p>
            <a:r>
              <a:rPr lang="de-DE" sz="1600" dirty="0"/>
              <a:t>	3. 	Graphematische Ebene (Schreibung)</a:t>
            </a:r>
          </a:p>
          <a:p>
            <a:r>
              <a:rPr lang="de-DE" sz="1600" dirty="0"/>
              <a:t>	</a:t>
            </a:r>
          </a:p>
          <a:p>
            <a:r>
              <a:rPr lang="de-DE" sz="1600" dirty="0"/>
              <a:t>	4. 	Morphematische Ebene (Beugung)</a:t>
            </a:r>
          </a:p>
          <a:p>
            <a:endParaRPr lang="de-DE" sz="1600" dirty="0"/>
          </a:p>
          <a:p>
            <a:r>
              <a:rPr lang="de-DE" sz="1600" dirty="0"/>
              <a:t>	5. 	Syntagmatische Ebene (Wortstellung)</a:t>
            </a:r>
          </a:p>
          <a:p>
            <a:r>
              <a:rPr lang="de-DE" sz="1600" dirty="0"/>
              <a:t>	</a:t>
            </a:r>
            <a:endParaRPr lang="de-DE" sz="1400" dirty="0"/>
          </a:p>
          <a:p>
            <a:r>
              <a:rPr lang="de-DE" sz="1600" dirty="0"/>
              <a:t>	6.</a:t>
            </a:r>
            <a:r>
              <a:rPr lang="de-DE" sz="1400" dirty="0"/>
              <a:t>	</a:t>
            </a:r>
            <a:r>
              <a:rPr lang="de-DE" sz="1600" dirty="0"/>
              <a:t>Lexematische Ebene (Wortschatz)</a:t>
            </a:r>
          </a:p>
          <a:p>
            <a:r>
              <a:rPr lang="de-DE" sz="1600" dirty="0"/>
              <a:t>	</a:t>
            </a:r>
          </a:p>
          <a:p>
            <a:r>
              <a:rPr lang="de-DE" sz="1600" dirty="0"/>
              <a:t>	7.	Semantische Ebene (Bedeutung)</a:t>
            </a:r>
          </a:p>
          <a:p>
            <a:r>
              <a:rPr lang="de-DE" sz="1600" dirty="0"/>
              <a:t>	</a:t>
            </a:r>
          </a:p>
          <a:p>
            <a:r>
              <a:rPr lang="de-DE" sz="1600" dirty="0"/>
              <a:t>	8. 	Textebene</a:t>
            </a:r>
          </a:p>
          <a:p>
            <a:r>
              <a:rPr lang="de-DE" sz="1600" dirty="0"/>
              <a:t>	</a:t>
            </a:r>
            <a:endParaRPr lang="de-DE" sz="1400" dirty="0"/>
          </a:p>
          <a:p>
            <a:endParaRPr lang="de-DE" sz="1600" dirty="0"/>
          </a:p>
        </p:txBody>
      </p:sp>
    </p:spTree>
    <p:extLst>
      <p:ext uri="{BB962C8B-B14F-4D97-AF65-F5344CB8AC3E}">
        <p14:creationId xmlns:p14="http://schemas.microsoft.com/office/powerpoint/2010/main" val="2974058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46F30AF-489F-44BA-8DE9-551056F3386A}"/>
              </a:ext>
            </a:extLst>
          </p:cNvPr>
          <p:cNvSpPr txBox="1"/>
          <p:nvPr/>
        </p:nvSpPr>
        <p:spPr>
          <a:xfrm>
            <a:off x="969264" y="685800"/>
            <a:ext cx="9319026" cy="5693866"/>
          </a:xfrm>
          <a:prstGeom prst="rect">
            <a:avLst/>
          </a:prstGeom>
          <a:noFill/>
        </p:spPr>
        <p:txBody>
          <a:bodyPr wrap="none" rtlCol="0">
            <a:spAutoFit/>
          </a:bodyPr>
          <a:lstStyle/>
          <a:p>
            <a:pPr marL="285750" indent="-285750">
              <a:buFont typeface="Wingdings" panose="05000000000000000000" pitchFamily="2" charset="2"/>
              <a:buChar char="à"/>
            </a:pPr>
            <a:r>
              <a:rPr lang="de-DE" sz="1600" dirty="0">
                <a:sym typeface="Wingdings" panose="05000000000000000000" pitchFamily="2" charset="2"/>
              </a:rPr>
              <a:t>Stil steht jeweils in Verbindung mit der Realisierung einer konkreten kommunikativen Aufgabe.</a:t>
            </a:r>
          </a:p>
          <a:p>
            <a:endParaRPr lang="de-DE" sz="1600" dirty="0">
              <a:sym typeface="Wingdings" panose="05000000000000000000" pitchFamily="2" charset="2"/>
            </a:endParaRPr>
          </a:p>
          <a:p>
            <a:pPr marL="285750" indent="-285750">
              <a:buFont typeface="Wingdings" panose="05000000000000000000" pitchFamily="2" charset="2"/>
              <a:buChar char="à"/>
            </a:pPr>
            <a:endParaRPr lang="de-DE" sz="1600" dirty="0">
              <a:sym typeface="Wingdings" panose="05000000000000000000" pitchFamily="2" charset="2"/>
            </a:endParaRPr>
          </a:p>
          <a:p>
            <a:pPr marL="285750" indent="-285750">
              <a:buFont typeface="Wingdings" panose="05000000000000000000" pitchFamily="2" charset="2"/>
              <a:buChar char="à"/>
            </a:pPr>
            <a:r>
              <a:rPr lang="de-DE" sz="1600" dirty="0">
                <a:sym typeface="Wingdings" panose="05000000000000000000" pitchFamily="2" charset="2"/>
              </a:rPr>
              <a:t>„Nun ist ein konkreter Text aber nicht nur eine Realisierung der allgemeinen Größe ‚Text‘; </a:t>
            </a:r>
          </a:p>
          <a:p>
            <a:r>
              <a:rPr lang="de-DE" sz="1600" dirty="0">
                <a:sym typeface="Wingdings" panose="05000000000000000000" pitchFamily="2" charset="2"/>
              </a:rPr>
              <a:t>      er repräsentiert vielmehr zugleich auch eine bestimmte Textsorte, d. h. er ist ein Fernsehkommentar, </a:t>
            </a:r>
          </a:p>
          <a:p>
            <a:r>
              <a:rPr lang="de-DE" sz="1600" dirty="0">
                <a:sym typeface="Wingdings" panose="05000000000000000000" pitchFamily="2" charset="2"/>
              </a:rPr>
              <a:t>      eine Zeitungsnachricht, ein Kochrezept oder eine Werbeanzeige – um nur einige alltagssprachliche Namen </a:t>
            </a:r>
          </a:p>
          <a:p>
            <a:r>
              <a:rPr lang="de-DE" sz="1600" dirty="0">
                <a:sym typeface="Wingdings" panose="05000000000000000000" pitchFamily="2" charset="2"/>
              </a:rPr>
              <a:t>      für Textsorten zu nennen. […]</a:t>
            </a:r>
          </a:p>
          <a:p>
            <a:endParaRPr lang="de-DE" sz="1600" dirty="0">
              <a:sym typeface="Wingdings" panose="05000000000000000000" pitchFamily="2" charset="2"/>
            </a:endParaRPr>
          </a:p>
          <a:p>
            <a:pPr marL="285750" indent="-285750">
              <a:buFont typeface="Wingdings" panose="05000000000000000000" pitchFamily="2" charset="2"/>
              <a:buChar char="à"/>
            </a:pPr>
            <a:r>
              <a:rPr lang="de-DE" sz="1600" dirty="0">
                <a:sym typeface="Wingdings" panose="05000000000000000000" pitchFamily="2" charset="2"/>
              </a:rPr>
              <a:t>Der konkrete Text erscheint immer als Exemplar einer bestimmten Textsorte.</a:t>
            </a:r>
          </a:p>
          <a:p>
            <a:r>
              <a:rPr lang="de-DE" sz="1600" dirty="0">
                <a:sym typeface="Wingdings" panose="05000000000000000000" pitchFamily="2" charset="2"/>
              </a:rPr>
              <a:t>      Wir können sagen, </a:t>
            </a:r>
            <a:r>
              <a:rPr lang="de-DE" sz="1600" dirty="0" err="1">
                <a:sym typeface="Wingdings" panose="05000000000000000000" pitchFamily="2" charset="2"/>
              </a:rPr>
              <a:t>daß</a:t>
            </a:r>
            <a:r>
              <a:rPr lang="de-DE" sz="1600" dirty="0">
                <a:sym typeface="Wingdings" panose="05000000000000000000" pitchFamily="2" charset="2"/>
              </a:rPr>
              <a:t> </a:t>
            </a:r>
            <a:r>
              <a:rPr lang="de-DE" sz="1200" dirty="0">
                <a:sym typeface="Wingdings" panose="05000000000000000000" pitchFamily="2" charset="2"/>
              </a:rPr>
              <a:t>[sic] </a:t>
            </a:r>
            <a:r>
              <a:rPr lang="de-DE" sz="1600" dirty="0">
                <a:sym typeface="Wingdings" panose="05000000000000000000" pitchFamily="2" charset="2"/>
              </a:rPr>
              <a:t>sowohl unsere Textproduktion  als auch unsere Textrezeption im Rahmen von</a:t>
            </a:r>
          </a:p>
          <a:p>
            <a:r>
              <a:rPr lang="de-DE" sz="1600" dirty="0">
                <a:sym typeface="Wingdings" panose="05000000000000000000" pitchFamily="2" charset="2"/>
              </a:rPr>
              <a:t>      </a:t>
            </a:r>
            <a:r>
              <a:rPr lang="de-DE" sz="1600" b="1" dirty="0">
                <a:sym typeface="Wingdings" panose="05000000000000000000" pitchFamily="2" charset="2"/>
              </a:rPr>
              <a:t>Textsorten</a:t>
            </a:r>
            <a:r>
              <a:rPr lang="de-DE" sz="1600" dirty="0">
                <a:sym typeface="Wingdings" panose="05000000000000000000" pitchFamily="2" charset="2"/>
              </a:rPr>
              <a:t> </a:t>
            </a:r>
            <a:r>
              <a:rPr lang="de-DE" sz="1200" dirty="0">
                <a:sym typeface="Wingdings" panose="05000000000000000000" pitchFamily="2" charset="2"/>
              </a:rPr>
              <a:t>[Hervorhebung durch die Verf.] </a:t>
            </a:r>
            <a:r>
              <a:rPr lang="de-DE" sz="1600" dirty="0">
                <a:sym typeface="Wingdings" panose="05000000000000000000" pitchFamily="2" charset="2"/>
              </a:rPr>
              <a:t>erfolgt.</a:t>
            </a:r>
          </a:p>
          <a:p>
            <a:r>
              <a:rPr lang="de-DE" sz="1600" dirty="0">
                <a:sym typeface="Wingdings" panose="05000000000000000000" pitchFamily="2" charset="2"/>
              </a:rPr>
              <a:t>      Den Textsorten kommt somit eine fundamentale Bedeutung für die kommunikative Praxis zu.“</a:t>
            </a:r>
          </a:p>
          <a:p>
            <a:r>
              <a:rPr lang="de-DE" sz="1600" dirty="0">
                <a:sym typeface="Wingdings" panose="05000000000000000000" pitchFamily="2" charset="2"/>
              </a:rPr>
              <a:t>     </a:t>
            </a:r>
          </a:p>
          <a:p>
            <a:r>
              <a:rPr lang="de-DE" sz="1200" dirty="0">
                <a:sym typeface="Wingdings" panose="05000000000000000000" pitchFamily="2" charset="2"/>
              </a:rPr>
              <a:t>       [Brinker 2018, 133]</a:t>
            </a:r>
          </a:p>
          <a:p>
            <a:r>
              <a:rPr lang="de-DE" sz="1600" dirty="0">
                <a:sym typeface="Wingdings" panose="05000000000000000000" pitchFamily="2" charset="2"/>
              </a:rPr>
              <a:t>    </a:t>
            </a:r>
          </a:p>
          <a:p>
            <a:endParaRPr lang="de-DE" sz="1600" dirty="0">
              <a:sym typeface="Wingdings" panose="05000000000000000000" pitchFamily="2" charset="2"/>
            </a:endParaRPr>
          </a:p>
          <a:p>
            <a:pPr marL="285750" indent="-285750">
              <a:buFont typeface="Wingdings" panose="05000000000000000000" pitchFamily="2" charset="2"/>
              <a:buChar char="à"/>
            </a:pPr>
            <a:r>
              <a:rPr lang="de-DE" sz="1600" dirty="0">
                <a:sym typeface="Wingdings" panose="05000000000000000000" pitchFamily="2" charset="2"/>
              </a:rPr>
              <a:t>„Da Textsortenkonzepte in der alltäglichen kommunikativen Praxis für die Groborientierung also eine</a:t>
            </a:r>
          </a:p>
          <a:p>
            <a:r>
              <a:rPr lang="de-DE" sz="1600" dirty="0">
                <a:sym typeface="Wingdings" panose="05000000000000000000" pitchFamily="2" charset="2"/>
              </a:rPr>
              <a:t>       zentrale Rolle spielen, gibt es auch eine große Menge gemeinsprachlicher Wörter, mit denen man sich </a:t>
            </a:r>
          </a:p>
          <a:p>
            <a:r>
              <a:rPr lang="de-DE" sz="1600" dirty="0">
                <a:sym typeface="Wingdings" panose="05000000000000000000" pitchFamily="2" charset="2"/>
              </a:rPr>
              <a:t>       auf sie bezieht.</a:t>
            </a:r>
          </a:p>
          <a:p>
            <a:r>
              <a:rPr lang="de-DE" sz="1600" dirty="0">
                <a:sym typeface="Wingdings" panose="05000000000000000000" pitchFamily="2" charset="2"/>
              </a:rPr>
              <a:t>       Diese dürften in vielen Fällen unproblematisch die Verständigung gewährleisten, ebenso wie man sich </a:t>
            </a:r>
          </a:p>
          <a:p>
            <a:r>
              <a:rPr lang="de-DE" sz="1600" dirty="0">
                <a:sym typeface="Wingdings" panose="05000000000000000000" pitchFamily="2" charset="2"/>
              </a:rPr>
              <a:t>       ja auch über alle anderen Dinge alltagssprachlich verständigen kann […]“.</a:t>
            </a:r>
          </a:p>
          <a:p>
            <a:endParaRPr lang="de-DE" sz="1600" dirty="0">
              <a:sym typeface="Wingdings" panose="05000000000000000000" pitchFamily="2" charset="2"/>
            </a:endParaRPr>
          </a:p>
          <a:p>
            <a:r>
              <a:rPr lang="de-DE" sz="1600" dirty="0">
                <a:sym typeface="Wingdings" panose="05000000000000000000" pitchFamily="2" charset="2"/>
              </a:rPr>
              <a:t>       </a:t>
            </a:r>
            <a:r>
              <a:rPr lang="de-DE" sz="1200" dirty="0">
                <a:sym typeface="Wingdings" panose="05000000000000000000" pitchFamily="2" charset="2"/>
              </a:rPr>
              <a:t>[</a:t>
            </a:r>
            <a:r>
              <a:rPr lang="de-DE" sz="1200" dirty="0" err="1">
                <a:sym typeface="Wingdings" panose="05000000000000000000" pitchFamily="2" charset="2"/>
              </a:rPr>
              <a:t>Adamzik</a:t>
            </a:r>
            <a:r>
              <a:rPr lang="de-DE" sz="1200" dirty="0">
                <a:sym typeface="Wingdings" panose="05000000000000000000" pitchFamily="2" charset="2"/>
              </a:rPr>
              <a:t> 2008, 146] </a:t>
            </a:r>
            <a:endParaRPr lang="de-DE" sz="1200" dirty="0"/>
          </a:p>
        </p:txBody>
      </p:sp>
    </p:spTree>
    <p:extLst>
      <p:ext uri="{BB962C8B-B14F-4D97-AF65-F5344CB8AC3E}">
        <p14:creationId xmlns:p14="http://schemas.microsoft.com/office/powerpoint/2010/main" val="152233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1E6FC14-8540-44FE-A966-27B83C285A07}"/>
              </a:ext>
            </a:extLst>
          </p:cNvPr>
          <p:cNvSpPr/>
          <p:nvPr/>
        </p:nvSpPr>
        <p:spPr>
          <a:xfrm>
            <a:off x="1295399" y="966787"/>
            <a:ext cx="7477125" cy="3539430"/>
          </a:xfrm>
          <a:prstGeom prst="rect">
            <a:avLst/>
          </a:prstGeom>
        </p:spPr>
        <p:txBody>
          <a:bodyPr wrap="square">
            <a:spAutoFit/>
          </a:bodyPr>
          <a:lstStyle/>
          <a:p>
            <a:r>
              <a:rPr lang="de-DE" sz="1400" b="1" dirty="0">
                <a:solidFill>
                  <a:srgbClr val="00B050"/>
                </a:solidFill>
              </a:rPr>
              <a:t>Arbeitsauftrag:</a:t>
            </a:r>
          </a:p>
          <a:p>
            <a:endParaRPr lang="de-DE" sz="1400" b="1" dirty="0">
              <a:solidFill>
                <a:srgbClr val="00B050"/>
              </a:solidFill>
            </a:endParaRPr>
          </a:p>
          <a:p>
            <a:endParaRPr lang="de-DE" sz="1400" dirty="0"/>
          </a:p>
          <a:p>
            <a:r>
              <a:rPr lang="de-DE" sz="1400" dirty="0"/>
              <a:t>Nehmen Sie gemeinsam eine Bestandsaufnahme der Textsorten vor, mit denen Sie persönlich in einer Woche umgehen!</a:t>
            </a:r>
          </a:p>
          <a:p>
            <a:r>
              <a:rPr lang="de-DE" sz="1400" dirty="0"/>
              <a:t>Inwieweit lassen sich manche Texte einfach und unproblematisch bestimmten Textsorten zuordnen? </a:t>
            </a:r>
          </a:p>
          <a:p>
            <a:r>
              <a:rPr lang="de-DE" sz="1400" dirty="0"/>
              <a:t>Bei welchen Texten ist eine klare Zuordnung zu einer bestimmten Textsorte schwierig?</a:t>
            </a:r>
          </a:p>
          <a:p>
            <a:endParaRPr lang="de-DE" sz="1400" dirty="0"/>
          </a:p>
          <a:p>
            <a:r>
              <a:rPr lang="de-DE" sz="1400" dirty="0"/>
              <a:t>Diese kleine „Umfrage“ erhebt selbstverständlich nicht den Anspruch von Vollständigkeit.</a:t>
            </a:r>
          </a:p>
          <a:p>
            <a:r>
              <a:rPr lang="de-DE" sz="1400" dirty="0"/>
              <a:t>Vielmehr soll sie das Bewusstsein dafür schärfen, mit wie vielen verschiedenen Textsorten wir alle ständig konfrontiert sind.</a:t>
            </a:r>
          </a:p>
          <a:p>
            <a:endParaRPr lang="de-DE" sz="1400" dirty="0"/>
          </a:p>
          <a:p>
            <a:r>
              <a:rPr lang="de-DE" sz="1400" dirty="0"/>
              <a:t>Orientieren Sie sich dabei bitte ausdrücklich an den von Kirsten </a:t>
            </a:r>
            <a:r>
              <a:rPr lang="de-DE" sz="1400" dirty="0" err="1"/>
              <a:t>Adamzik</a:t>
            </a:r>
            <a:r>
              <a:rPr lang="de-DE" sz="1400" dirty="0"/>
              <a:t> (2008) erwähnten </a:t>
            </a:r>
          </a:p>
          <a:p>
            <a:r>
              <a:rPr lang="de-DE" sz="1400" dirty="0"/>
              <a:t>„gemeinsprachlichen Wörter[n], mit denen man sich auf sie [= Textsortenkonzepte] bezieht“ (S. 146).</a:t>
            </a:r>
          </a:p>
          <a:p>
            <a:r>
              <a:rPr lang="de-DE" sz="1400" dirty="0"/>
              <a:t>Benutzen Sie für diese kleine Recherche also bewusst die gebräuchlichen alltagssprachlichen Ausdrücke (und nicht detaillierte sprachwissenschaftliche Fachausdrücke). </a:t>
            </a:r>
          </a:p>
        </p:txBody>
      </p:sp>
    </p:spTree>
    <p:extLst>
      <p:ext uri="{BB962C8B-B14F-4D97-AF65-F5344CB8AC3E}">
        <p14:creationId xmlns:p14="http://schemas.microsoft.com/office/powerpoint/2010/main" val="193526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B358923-EF26-49BB-97E2-464E75C60214}"/>
              </a:ext>
            </a:extLst>
          </p:cNvPr>
          <p:cNvSpPr txBox="1"/>
          <p:nvPr/>
        </p:nvSpPr>
        <p:spPr>
          <a:xfrm>
            <a:off x="1243584" y="749808"/>
            <a:ext cx="4145750" cy="5909310"/>
          </a:xfrm>
          <a:prstGeom prst="rect">
            <a:avLst/>
          </a:prstGeom>
          <a:noFill/>
        </p:spPr>
        <p:txBody>
          <a:bodyPr wrap="none" rtlCol="0">
            <a:spAutoFit/>
          </a:bodyPr>
          <a:lstStyle/>
          <a:p>
            <a:r>
              <a:rPr lang="de-DE" sz="2000" b="1" dirty="0"/>
              <a:t>2. Stil und Textsorten</a:t>
            </a:r>
          </a:p>
          <a:p>
            <a:endParaRPr lang="de-DE" sz="2000" b="1" dirty="0"/>
          </a:p>
          <a:p>
            <a:pPr marL="342900" indent="-342900">
              <a:buFont typeface="Wingdings" panose="05000000000000000000" pitchFamily="2" charset="2"/>
              <a:buChar char="à"/>
            </a:pPr>
            <a:r>
              <a:rPr lang="de-DE" sz="1600" b="1" dirty="0">
                <a:sym typeface="Wingdings" panose="05000000000000000000" pitchFamily="2" charset="2"/>
              </a:rPr>
              <a:t>Unterscheidung </a:t>
            </a:r>
            <a:r>
              <a:rPr lang="de-DE" sz="1200" dirty="0">
                <a:sym typeface="Wingdings" panose="05000000000000000000" pitchFamily="2" charset="2"/>
              </a:rPr>
              <a:t>[vgl. Brinker 2018, 134 f.]:</a:t>
            </a:r>
          </a:p>
          <a:p>
            <a:endParaRPr lang="de-DE" sz="1600" b="1" dirty="0">
              <a:sym typeface="Wingdings" panose="05000000000000000000" pitchFamily="2" charset="2"/>
            </a:endParaRPr>
          </a:p>
          <a:p>
            <a:r>
              <a:rPr lang="de-DE" sz="1600" b="1" dirty="0">
                <a:sym typeface="Wingdings" panose="05000000000000000000" pitchFamily="2" charset="2"/>
              </a:rPr>
              <a:t>        </a:t>
            </a:r>
            <a:r>
              <a:rPr lang="de-DE" sz="1600" b="1" dirty="0">
                <a:solidFill>
                  <a:srgbClr val="7030A0"/>
                </a:solidFill>
                <a:sym typeface="Wingdings" panose="05000000000000000000" pitchFamily="2" charset="2"/>
              </a:rPr>
              <a:t>Literarische Texte </a:t>
            </a:r>
          </a:p>
          <a:p>
            <a:endParaRPr lang="de-DE" sz="1600" dirty="0">
              <a:sym typeface="Wingdings" panose="05000000000000000000" pitchFamily="2" charset="2"/>
            </a:endParaRPr>
          </a:p>
          <a:p>
            <a:r>
              <a:rPr lang="de-DE" sz="1600" dirty="0">
                <a:sym typeface="Wingdings" panose="05000000000000000000" pitchFamily="2" charset="2"/>
              </a:rPr>
              <a:t>         Unterscheidung der drei Großgattungen</a:t>
            </a:r>
          </a:p>
          <a:p>
            <a:r>
              <a:rPr lang="de-DE" sz="1600" dirty="0">
                <a:sym typeface="Wingdings" panose="05000000000000000000" pitchFamily="2" charset="2"/>
              </a:rPr>
              <a:t>               </a:t>
            </a:r>
          </a:p>
          <a:p>
            <a:r>
              <a:rPr lang="de-DE" sz="1600" dirty="0">
                <a:sym typeface="Wingdings" panose="05000000000000000000" pitchFamily="2" charset="2"/>
              </a:rPr>
              <a:t>              EPIK</a:t>
            </a:r>
          </a:p>
          <a:p>
            <a:r>
              <a:rPr lang="de-DE" sz="1600" dirty="0">
                <a:sym typeface="Wingdings" panose="05000000000000000000" pitchFamily="2" charset="2"/>
              </a:rPr>
              <a:t>              LYRIK</a:t>
            </a:r>
          </a:p>
          <a:p>
            <a:r>
              <a:rPr lang="de-DE" sz="1600" dirty="0">
                <a:sym typeface="Wingdings" panose="05000000000000000000" pitchFamily="2" charset="2"/>
              </a:rPr>
              <a:t>              DRAMATIK</a:t>
            </a:r>
          </a:p>
          <a:p>
            <a:r>
              <a:rPr lang="de-DE" sz="1600" dirty="0">
                <a:sym typeface="Wingdings" panose="05000000000000000000" pitchFamily="2" charset="2"/>
              </a:rPr>
              <a:t>              </a:t>
            </a:r>
          </a:p>
          <a:p>
            <a:r>
              <a:rPr lang="de-DE" sz="1600" dirty="0">
                <a:sym typeface="Wingdings" panose="05000000000000000000" pitchFamily="2" charset="2"/>
              </a:rPr>
              <a:t>              </a:t>
            </a:r>
            <a:r>
              <a:rPr lang="de-DE" sz="1400" dirty="0">
                <a:sym typeface="Wingdings" panose="05000000000000000000" pitchFamily="2" charset="2"/>
              </a:rPr>
              <a:t>fußt auf der literarischen Gattungslehre, </a:t>
            </a:r>
          </a:p>
          <a:p>
            <a:r>
              <a:rPr lang="de-DE" sz="1400" dirty="0">
                <a:sym typeface="Wingdings" panose="05000000000000000000" pitchFamily="2" charset="2"/>
              </a:rPr>
              <a:t>                die auf das 18. Jh. zurückgeht.</a:t>
            </a:r>
          </a:p>
          <a:p>
            <a:endParaRPr lang="de-DE" sz="1400" dirty="0">
              <a:sym typeface="Wingdings" panose="05000000000000000000" pitchFamily="2" charset="2"/>
            </a:endParaRPr>
          </a:p>
          <a:p>
            <a:endParaRPr lang="de-DE" sz="1400" dirty="0">
              <a:sym typeface="Wingdings" panose="05000000000000000000" pitchFamily="2" charset="2"/>
            </a:endParaRPr>
          </a:p>
          <a:p>
            <a:r>
              <a:rPr lang="de-DE" sz="1400" dirty="0">
                <a:sym typeface="Wingdings" panose="05000000000000000000" pitchFamily="2" charset="2"/>
              </a:rPr>
              <a:t>         Beachte:</a:t>
            </a:r>
          </a:p>
          <a:p>
            <a:r>
              <a:rPr lang="de-DE" sz="1400" dirty="0">
                <a:sym typeface="Wingdings" panose="05000000000000000000" pitchFamily="2" charset="2"/>
              </a:rPr>
              <a:t>         Im Grenzbereich keine eindeutigen</a:t>
            </a:r>
          </a:p>
          <a:p>
            <a:r>
              <a:rPr lang="de-DE" sz="1400" dirty="0">
                <a:sym typeface="Wingdings" panose="05000000000000000000" pitchFamily="2" charset="2"/>
              </a:rPr>
              <a:t>         Abgrenzungen möglich!</a:t>
            </a:r>
          </a:p>
          <a:p>
            <a:endParaRPr lang="de-DE" sz="1400" dirty="0">
              <a:sym typeface="Wingdings" panose="05000000000000000000" pitchFamily="2" charset="2"/>
            </a:endParaRPr>
          </a:p>
          <a:p>
            <a:r>
              <a:rPr lang="de-DE" sz="1400" dirty="0">
                <a:sym typeface="Wingdings" panose="05000000000000000000" pitchFamily="2" charset="2"/>
              </a:rPr>
              <a:t>                 </a:t>
            </a:r>
          </a:p>
          <a:p>
            <a:r>
              <a:rPr lang="de-DE" sz="1400" dirty="0">
                <a:sym typeface="Wingdings" panose="05000000000000000000" pitchFamily="2" charset="2"/>
              </a:rPr>
              <a:t>               </a:t>
            </a:r>
          </a:p>
          <a:p>
            <a:r>
              <a:rPr lang="de-DE" sz="1600" dirty="0">
                <a:sym typeface="Wingdings" panose="05000000000000000000" pitchFamily="2" charset="2"/>
              </a:rPr>
              <a:t>			</a:t>
            </a:r>
          </a:p>
          <a:p>
            <a:pPr marL="342900" indent="-342900">
              <a:buFont typeface="Wingdings" panose="05000000000000000000" pitchFamily="2" charset="2"/>
              <a:buChar char="à"/>
            </a:pPr>
            <a:endParaRPr lang="de-DE" sz="2000" b="1" dirty="0"/>
          </a:p>
        </p:txBody>
      </p:sp>
      <p:sp>
        <p:nvSpPr>
          <p:cNvPr id="3" name="Textfeld 2">
            <a:extLst>
              <a:ext uri="{FF2B5EF4-FFF2-40B4-BE49-F238E27FC236}">
                <a16:creationId xmlns:a16="http://schemas.microsoft.com/office/drawing/2014/main" id="{690AFB4E-8FA9-4A5B-9BD9-C7A33F0F3986}"/>
              </a:ext>
            </a:extLst>
          </p:cNvPr>
          <p:cNvSpPr txBox="1"/>
          <p:nvPr/>
        </p:nvSpPr>
        <p:spPr>
          <a:xfrm>
            <a:off x="6839712" y="1883664"/>
            <a:ext cx="4602029" cy="3046988"/>
          </a:xfrm>
          <a:prstGeom prst="rect">
            <a:avLst/>
          </a:prstGeom>
          <a:noFill/>
        </p:spPr>
        <p:txBody>
          <a:bodyPr wrap="none" rtlCol="0">
            <a:spAutoFit/>
          </a:bodyPr>
          <a:lstStyle/>
          <a:p>
            <a:r>
              <a:rPr lang="de-DE" sz="1600" b="1" dirty="0">
                <a:solidFill>
                  <a:srgbClr val="7030A0"/>
                </a:solidFill>
                <a:sym typeface="Wingdings" panose="05000000000000000000" pitchFamily="2" charset="2"/>
              </a:rPr>
              <a:t>Gebrauchstexte</a:t>
            </a:r>
          </a:p>
          <a:p>
            <a:endParaRPr lang="de-DE" sz="1600" b="1" dirty="0">
              <a:solidFill>
                <a:srgbClr val="7030A0"/>
              </a:solidFill>
              <a:sym typeface="Wingdings" panose="05000000000000000000" pitchFamily="2" charset="2"/>
            </a:endParaRPr>
          </a:p>
          <a:p>
            <a:pPr marL="285750" indent="-285750">
              <a:buFont typeface="Wingdings" panose="05000000000000000000" pitchFamily="2" charset="2"/>
              <a:buChar char="è"/>
            </a:pPr>
            <a:r>
              <a:rPr lang="de-DE" sz="1600" dirty="0">
                <a:sym typeface="Wingdings" panose="05000000000000000000" pitchFamily="2" charset="2"/>
              </a:rPr>
              <a:t>Alltagskonzepte als Ausgangspunkt</a:t>
            </a:r>
          </a:p>
          <a:p>
            <a:r>
              <a:rPr lang="de-DE" sz="1600" dirty="0">
                <a:sym typeface="Wingdings" panose="05000000000000000000" pitchFamily="2" charset="2"/>
              </a:rPr>
              <a:t>       für die linguistische</a:t>
            </a:r>
          </a:p>
          <a:p>
            <a:r>
              <a:rPr lang="de-DE" sz="1600" dirty="0">
                <a:sym typeface="Wingdings" panose="05000000000000000000" pitchFamily="2" charset="2"/>
              </a:rPr>
              <a:t>       Textsortenlehre</a:t>
            </a:r>
          </a:p>
          <a:p>
            <a:endParaRPr lang="de-DE" sz="1600" dirty="0">
              <a:sym typeface="Wingdings" panose="05000000000000000000" pitchFamily="2" charset="2"/>
            </a:endParaRPr>
          </a:p>
          <a:p>
            <a:r>
              <a:rPr lang="de-DE" sz="1600" dirty="0">
                <a:sym typeface="Wingdings" panose="05000000000000000000" pitchFamily="2" charset="2"/>
              </a:rPr>
              <a:t>==&gt; FRAGE: </a:t>
            </a:r>
          </a:p>
          <a:p>
            <a:r>
              <a:rPr lang="de-DE" sz="1600" dirty="0">
                <a:sym typeface="Wingdings" panose="05000000000000000000" pitchFamily="2" charset="2"/>
              </a:rPr>
              <a:t>        Welche Textsorten kommen in der </a:t>
            </a:r>
          </a:p>
          <a:p>
            <a:r>
              <a:rPr lang="de-DE" sz="1600" dirty="0">
                <a:sym typeface="Wingdings" panose="05000000000000000000" pitchFamily="2" charset="2"/>
              </a:rPr>
              <a:t>         Alltagssprache vor und </a:t>
            </a:r>
          </a:p>
          <a:p>
            <a:r>
              <a:rPr lang="de-DE" sz="1600" dirty="0">
                <a:sym typeface="Wingdings" panose="05000000000000000000" pitchFamily="2" charset="2"/>
              </a:rPr>
              <a:t>         welche Kriterien liegen den </a:t>
            </a:r>
          </a:p>
          <a:p>
            <a:r>
              <a:rPr lang="de-DE" sz="1600" dirty="0">
                <a:sym typeface="Wingdings" panose="05000000000000000000" pitchFamily="2" charset="2"/>
              </a:rPr>
              <a:t>         alltagssprachlichen Textsortenunterscheidungen</a:t>
            </a:r>
          </a:p>
          <a:p>
            <a:r>
              <a:rPr lang="de-DE" sz="1600" dirty="0">
                <a:sym typeface="Wingdings" panose="05000000000000000000" pitchFamily="2" charset="2"/>
              </a:rPr>
              <a:t>         zugrunde?</a:t>
            </a:r>
            <a:endParaRPr lang="de-DE" sz="1600" dirty="0"/>
          </a:p>
        </p:txBody>
      </p:sp>
    </p:spTree>
    <p:extLst>
      <p:ext uri="{BB962C8B-B14F-4D97-AF65-F5344CB8AC3E}">
        <p14:creationId xmlns:p14="http://schemas.microsoft.com/office/powerpoint/2010/main" val="54820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CA64A8C-DBDB-4230-A573-036C289D4219}"/>
              </a:ext>
            </a:extLst>
          </p:cNvPr>
          <p:cNvSpPr txBox="1"/>
          <p:nvPr/>
        </p:nvSpPr>
        <p:spPr>
          <a:xfrm>
            <a:off x="1051560" y="603504"/>
            <a:ext cx="10241280" cy="5755422"/>
          </a:xfrm>
          <a:prstGeom prst="rect">
            <a:avLst/>
          </a:prstGeom>
          <a:noFill/>
        </p:spPr>
        <p:txBody>
          <a:bodyPr wrap="square" rtlCol="0">
            <a:spAutoFit/>
          </a:bodyPr>
          <a:lstStyle/>
          <a:p>
            <a:r>
              <a:rPr lang="de-DE" dirty="0"/>
              <a:t>Sorten von Gebrauchstexten in der Alltagssprache </a:t>
            </a:r>
            <a:r>
              <a:rPr lang="de-DE" sz="1200" dirty="0"/>
              <a:t>(vgl. Brinker 2018, 136–141] </a:t>
            </a:r>
          </a:p>
          <a:p>
            <a:endParaRPr lang="de-DE" dirty="0"/>
          </a:p>
          <a:p>
            <a:pPr marL="285750" indent="-285750">
              <a:buFont typeface="Wingdings" panose="05000000000000000000" pitchFamily="2" charset="2"/>
              <a:buChar char="à"/>
            </a:pPr>
            <a:r>
              <a:rPr lang="de-DE" sz="1600" dirty="0">
                <a:sym typeface="Wingdings" panose="05000000000000000000" pitchFamily="2" charset="2"/>
              </a:rPr>
              <a:t> ALLGEMEIN:</a:t>
            </a:r>
          </a:p>
          <a:p>
            <a:pPr marL="285750" indent="-285750">
              <a:buFont typeface="Wingdings" panose="05000000000000000000" pitchFamily="2" charset="2"/>
              <a:buChar char="à"/>
            </a:pPr>
            <a:endParaRPr lang="de-DE" sz="1600" dirty="0">
              <a:sym typeface="Wingdings" panose="05000000000000000000" pitchFamily="2" charset="2"/>
            </a:endParaRPr>
          </a:p>
          <a:p>
            <a:r>
              <a:rPr lang="de-DE" sz="1600" dirty="0">
                <a:sym typeface="Wingdings" panose="05000000000000000000" pitchFamily="2" charset="2"/>
              </a:rPr>
              <a:t>       Textsorten der Alltagssprache sind hauptsächlich durch </a:t>
            </a:r>
          </a:p>
          <a:p>
            <a:r>
              <a:rPr lang="de-DE" sz="1600" dirty="0">
                <a:sym typeface="Wingdings" panose="05000000000000000000" pitchFamily="2" charset="2"/>
              </a:rPr>
              <a:t>       funktionale ( Textfunktion), </a:t>
            </a:r>
          </a:p>
          <a:p>
            <a:r>
              <a:rPr lang="de-DE" sz="1600" dirty="0">
                <a:sym typeface="Wingdings" panose="05000000000000000000" pitchFamily="2" charset="2"/>
              </a:rPr>
              <a:t>       thematische ( Textinhalt) und </a:t>
            </a:r>
          </a:p>
          <a:p>
            <a:r>
              <a:rPr lang="de-DE" sz="1600" dirty="0">
                <a:sym typeface="Wingdings" panose="05000000000000000000" pitchFamily="2" charset="2"/>
              </a:rPr>
              <a:t>       situative Merkmale ( Kommunikationssituation) definiert.</a:t>
            </a:r>
          </a:p>
          <a:p>
            <a:endParaRPr lang="de-DE" sz="1600" dirty="0">
              <a:sym typeface="Wingdings" panose="05000000000000000000" pitchFamily="2" charset="2"/>
            </a:endParaRPr>
          </a:p>
          <a:p>
            <a:endParaRPr lang="de-DE" sz="1600" dirty="0">
              <a:sym typeface="Wingdings" panose="05000000000000000000" pitchFamily="2" charset="2"/>
            </a:endParaRPr>
          </a:p>
          <a:p>
            <a:pPr marL="285750" indent="-285750">
              <a:buFont typeface="Wingdings" panose="05000000000000000000" pitchFamily="2" charset="2"/>
              <a:buChar char="à"/>
            </a:pPr>
            <a:r>
              <a:rPr lang="de-DE" sz="1600" dirty="0">
                <a:sym typeface="Wingdings" panose="05000000000000000000" pitchFamily="2" charset="2"/>
              </a:rPr>
              <a:t>Differenzierungskriterien: Textfunktion als Basiskriterium:</a:t>
            </a:r>
          </a:p>
          <a:p>
            <a:r>
              <a:rPr lang="de-DE" sz="1600" dirty="0">
                <a:sym typeface="Wingdings" panose="05000000000000000000" pitchFamily="2" charset="2"/>
              </a:rPr>
              <a:t>      </a:t>
            </a:r>
          </a:p>
          <a:p>
            <a:r>
              <a:rPr lang="de-DE" sz="1600" dirty="0">
                <a:sym typeface="Wingdings" panose="05000000000000000000" pitchFamily="2" charset="2"/>
              </a:rPr>
              <a:t>       Unterscheidung von </a:t>
            </a:r>
            <a:r>
              <a:rPr lang="de-DE" sz="1600" b="1" dirty="0">
                <a:solidFill>
                  <a:srgbClr val="7030A0"/>
                </a:solidFill>
                <a:sym typeface="Wingdings" panose="05000000000000000000" pitchFamily="2" charset="2"/>
              </a:rPr>
              <a:t>FÜNF TEXTKLASSEN</a:t>
            </a:r>
            <a:r>
              <a:rPr lang="de-DE" sz="1600" dirty="0">
                <a:sym typeface="Wingdings" panose="05000000000000000000" pitchFamily="2" charset="2"/>
              </a:rPr>
              <a:t>:</a:t>
            </a:r>
          </a:p>
          <a:p>
            <a:endParaRPr lang="de-DE" sz="1600" dirty="0">
              <a:sym typeface="Wingdings" panose="05000000000000000000" pitchFamily="2" charset="2"/>
            </a:endParaRPr>
          </a:p>
          <a:p>
            <a:pPr marL="285750" indent="-285750">
              <a:buFontTx/>
              <a:buChar char="-"/>
            </a:pPr>
            <a:r>
              <a:rPr lang="de-DE" sz="1600" dirty="0">
                <a:solidFill>
                  <a:srgbClr val="7030A0"/>
                </a:solidFill>
                <a:sym typeface="Wingdings" panose="05000000000000000000" pitchFamily="2" charset="2"/>
              </a:rPr>
              <a:t>Informationstexte</a:t>
            </a:r>
            <a:r>
              <a:rPr lang="de-DE" sz="1600" dirty="0">
                <a:sym typeface="Wingdings" panose="05000000000000000000" pitchFamily="2" charset="2"/>
              </a:rPr>
              <a:t> 	</a:t>
            </a:r>
            <a:r>
              <a:rPr lang="de-DE" sz="1400" dirty="0">
                <a:sym typeface="Wingdings" panose="05000000000000000000" pitchFamily="2" charset="2"/>
              </a:rPr>
              <a:t>(Nachricht, Bericht, Rezension …)</a:t>
            </a:r>
          </a:p>
          <a:p>
            <a:pPr marL="285750" indent="-285750">
              <a:buFontTx/>
              <a:buChar char="-"/>
            </a:pPr>
            <a:endParaRPr lang="de-DE" sz="1600" dirty="0">
              <a:sym typeface="Wingdings" panose="05000000000000000000" pitchFamily="2" charset="2"/>
            </a:endParaRPr>
          </a:p>
          <a:p>
            <a:pPr marL="285750" indent="-285750">
              <a:buFontTx/>
              <a:buChar char="-"/>
            </a:pPr>
            <a:r>
              <a:rPr lang="de-DE" sz="1600" dirty="0">
                <a:solidFill>
                  <a:srgbClr val="7030A0"/>
                </a:solidFill>
                <a:sym typeface="Wingdings" panose="05000000000000000000" pitchFamily="2" charset="2"/>
              </a:rPr>
              <a:t>Appelltexte</a:t>
            </a:r>
            <a:r>
              <a:rPr lang="de-DE" sz="1600" dirty="0">
                <a:sym typeface="Wingdings" panose="05000000000000000000" pitchFamily="2" charset="2"/>
              </a:rPr>
              <a:t>	</a:t>
            </a:r>
            <a:r>
              <a:rPr lang="de-DE" sz="1400" dirty="0">
                <a:sym typeface="Wingdings" panose="05000000000000000000" pitchFamily="2" charset="2"/>
              </a:rPr>
              <a:t>(Werbeanzeige, Kommentar, Gesetz, Antrag …)</a:t>
            </a:r>
          </a:p>
          <a:p>
            <a:pPr marL="285750" indent="-285750">
              <a:buFontTx/>
              <a:buChar char="-"/>
            </a:pPr>
            <a:endParaRPr lang="de-DE" sz="1600" dirty="0">
              <a:sym typeface="Wingdings" panose="05000000000000000000" pitchFamily="2" charset="2"/>
            </a:endParaRPr>
          </a:p>
          <a:p>
            <a:pPr marL="285750" indent="-285750">
              <a:buFontTx/>
              <a:buChar char="-"/>
            </a:pPr>
            <a:r>
              <a:rPr lang="de-DE" sz="1600" dirty="0">
                <a:solidFill>
                  <a:srgbClr val="7030A0"/>
                </a:solidFill>
                <a:sym typeface="Wingdings" panose="05000000000000000000" pitchFamily="2" charset="2"/>
              </a:rPr>
              <a:t>Obligationstexte </a:t>
            </a:r>
            <a:r>
              <a:rPr lang="de-DE" sz="1600" dirty="0">
                <a:sym typeface="Wingdings" panose="05000000000000000000" pitchFamily="2" charset="2"/>
              </a:rPr>
              <a:t>	</a:t>
            </a:r>
            <a:r>
              <a:rPr lang="de-DE" sz="1400" dirty="0">
                <a:sym typeface="Wingdings" panose="05000000000000000000" pitchFamily="2" charset="2"/>
              </a:rPr>
              <a:t>(Vertrag, Garantieschein …)</a:t>
            </a:r>
          </a:p>
          <a:p>
            <a:pPr marL="285750" indent="-285750">
              <a:buFontTx/>
              <a:buChar char="-"/>
            </a:pPr>
            <a:endParaRPr lang="de-DE" sz="1400" dirty="0">
              <a:sym typeface="Wingdings" panose="05000000000000000000" pitchFamily="2" charset="2"/>
            </a:endParaRPr>
          </a:p>
          <a:p>
            <a:pPr marL="285750" indent="-285750">
              <a:buFontTx/>
              <a:buChar char="-"/>
            </a:pPr>
            <a:r>
              <a:rPr lang="de-DE" sz="1600" dirty="0">
                <a:solidFill>
                  <a:srgbClr val="7030A0"/>
                </a:solidFill>
                <a:sym typeface="Wingdings" panose="05000000000000000000" pitchFamily="2" charset="2"/>
              </a:rPr>
              <a:t>Kontakttexte</a:t>
            </a:r>
            <a:r>
              <a:rPr lang="de-DE" sz="1600" dirty="0">
                <a:sym typeface="Wingdings" panose="05000000000000000000" pitchFamily="2" charset="2"/>
              </a:rPr>
              <a:t>	</a:t>
            </a:r>
            <a:r>
              <a:rPr lang="de-DE" sz="1400" dirty="0">
                <a:sym typeface="Wingdings" panose="05000000000000000000" pitchFamily="2" charset="2"/>
              </a:rPr>
              <a:t>(Danksagung, Kondolenzschreiben, Ansichtskarte …)</a:t>
            </a:r>
          </a:p>
          <a:p>
            <a:pPr marL="285750" indent="-285750">
              <a:buFontTx/>
              <a:buChar char="-"/>
            </a:pPr>
            <a:endParaRPr lang="de-DE" sz="1400" dirty="0">
              <a:sym typeface="Wingdings" panose="05000000000000000000" pitchFamily="2" charset="2"/>
            </a:endParaRPr>
          </a:p>
          <a:p>
            <a:pPr marL="285750" indent="-285750">
              <a:buFontTx/>
              <a:buChar char="-"/>
            </a:pPr>
            <a:r>
              <a:rPr lang="de-DE" sz="1600" dirty="0">
                <a:solidFill>
                  <a:srgbClr val="7030A0"/>
                </a:solidFill>
                <a:sym typeface="Wingdings" panose="05000000000000000000" pitchFamily="2" charset="2"/>
              </a:rPr>
              <a:t>Deklarationstexte	</a:t>
            </a:r>
            <a:r>
              <a:rPr lang="de-DE" sz="1400" dirty="0">
                <a:sym typeface="Wingdings" panose="05000000000000000000" pitchFamily="2" charset="2"/>
              </a:rPr>
              <a:t>(Testament, Ernennungsurkunde …) </a:t>
            </a:r>
          </a:p>
        </p:txBody>
      </p:sp>
    </p:spTree>
    <p:extLst>
      <p:ext uri="{BB962C8B-B14F-4D97-AF65-F5344CB8AC3E}">
        <p14:creationId xmlns:p14="http://schemas.microsoft.com/office/powerpoint/2010/main" val="182596879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1246</Words>
  <Application>Microsoft Office PowerPoint</Application>
  <PresentationFormat>Breitbild</PresentationFormat>
  <Paragraphs>249</Paragraphs>
  <Slides>18</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Aharoni</vt:lpstr>
      <vt:lpstr>Algerian</vt:lpstr>
      <vt:lpstr>Arial</vt:lpstr>
      <vt:lpstr>Calibri</vt:lpstr>
      <vt:lpstr>Calibri Light</vt:lpstr>
      <vt:lpstr>Californian FB</vt:lpstr>
      <vt:lpstr>Wingdings</vt:lpstr>
      <vt:lpstr>Office</vt:lpstr>
      <vt:lpstr>Die deutschen Standardvarietäten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deutschen Standardvarietäten</dc:title>
  <dc:creator>Christine</dc:creator>
  <cp:lastModifiedBy>Christine</cp:lastModifiedBy>
  <cp:revision>57</cp:revision>
  <dcterms:created xsi:type="dcterms:W3CDTF">2020-04-29T07:34:28Z</dcterms:created>
  <dcterms:modified xsi:type="dcterms:W3CDTF">2020-05-06T10:09:29Z</dcterms:modified>
</cp:coreProperties>
</file>