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23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8" r:id="rId12"/>
    <p:sldId id="277" r:id="rId13"/>
    <p:sldId id="279" r:id="rId14"/>
    <p:sldId id="280" r:id="rId15"/>
    <p:sldId id="281" r:id="rId16"/>
    <p:sldId id="282" r:id="rId17"/>
    <p:sldId id="283" r:id="rId18"/>
    <p:sldId id="284" r:id="rId19"/>
    <p:sldId id="287" r:id="rId20"/>
    <p:sldId id="286" r:id="rId21"/>
    <p:sldId id="285" r:id="rId22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852" y="10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06.04.2021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06.04.2021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06.04.2021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06.04.2021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06.04.2021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06.04.2021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06.04.2021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06.04.2021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image" Target="../media/image13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</a:t>
            </a:r>
            <a:r>
              <a:rPr lang="en-US" dirty="0" err="1" smtClean="0"/>
              <a:t>ime</a:t>
            </a:r>
            <a:r>
              <a:rPr lang="en-US" dirty="0" smtClean="0"/>
              <a:t> </a:t>
            </a:r>
            <a:r>
              <a:rPr lang="en-US" dirty="0"/>
              <a:t>value of </a:t>
            </a:r>
            <a:r>
              <a:rPr lang="en-US" dirty="0" smtClean="0"/>
              <a:t>money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7"/>
            <a:ext cx="8640960" cy="1500207"/>
          </a:xfrm>
        </p:spPr>
        <p:txBody>
          <a:bodyPr/>
          <a:lstStyle/>
          <a:p>
            <a:r>
              <a:rPr lang="en-US" dirty="0"/>
              <a:t>Simple </a:t>
            </a:r>
            <a:r>
              <a:rPr lang="cs-CZ" dirty="0" err="1"/>
              <a:t>interest</a:t>
            </a:r>
            <a:r>
              <a:rPr lang="cs-CZ" dirty="0"/>
              <a:t/>
            </a:r>
            <a:br>
              <a:rPr lang="cs-CZ" dirty="0"/>
            </a:br>
            <a:r>
              <a:rPr lang="en-US" dirty="0"/>
              <a:t>and 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C</a:t>
            </a:r>
            <a:r>
              <a:rPr lang="en-US" dirty="0" err="1" smtClean="0"/>
              <a:t>ompound</a:t>
            </a:r>
            <a:r>
              <a:rPr lang="en-US" dirty="0" smtClean="0"/>
              <a:t> </a:t>
            </a:r>
            <a:r>
              <a:rPr lang="en-US" dirty="0"/>
              <a:t>interest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dirty="0" err="1"/>
              <a:t>Example</a:t>
            </a:r>
            <a:r>
              <a:rPr lang="cs-CZ" sz="2400" dirty="0"/>
              <a:t> 4</a:t>
            </a:r>
          </a:p>
          <a:p>
            <a:pPr marL="0" indent="0">
              <a:buNone/>
            </a:pP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initial</a:t>
            </a:r>
            <a:r>
              <a:rPr lang="cs-CZ" sz="2400" dirty="0"/>
              <a:t> </a:t>
            </a:r>
            <a:r>
              <a:rPr lang="cs-CZ" sz="2400" dirty="0" err="1"/>
              <a:t>amount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debt</a:t>
            </a:r>
            <a:r>
              <a:rPr lang="cs-CZ" sz="2400" dirty="0"/>
              <a:t> </a:t>
            </a:r>
            <a:r>
              <a:rPr lang="cs-CZ" sz="2400" dirty="0" err="1" smtClean="0"/>
              <a:t>was</a:t>
            </a:r>
            <a:r>
              <a:rPr lang="cs-CZ" sz="2400" dirty="0" smtClean="0"/>
              <a:t> </a:t>
            </a:r>
            <a:r>
              <a:rPr lang="cs-CZ" sz="2400" dirty="0"/>
              <a:t>EUR </a:t>
            </a:r>
            <a:r>
              <a:rPr lang="cs-CZ" sz="2400" dirty="0" smtClean="0"/>
              <a:t>3960.The </a:t>
            </a:r>
            <a:r>
              <a:rPr lang="cs-CZ" sz="2400" dirty="0" err="1"/>
              <a:t>final</a:t>
            </a:r>
            <a:r>
              <a:rPr lang="cs-CZ" sz="2400" dirty="0"/>
              <a:t> </a:t>
            </a:r>
            <a:r>
              <a:rPr lang="cs-CZ" sz="2400" dirty="0" err="1"/>
              <a:t>amount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debt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EUR 4000</a:t>
            </a:r>
            <a:r>
              <a:rPr lang="cs-CZ" sz="2400" dirty="0" smtClean="0"/>
              <a:t>.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/>
              <a:t>interest</a:t>
            </a:r>
            <a:r>
              <a:rPr lang="cs-CZ" sz="2400" dirty="0"/>
              <a:t> </a:t>
            </a:r>
            <a:r>
              <a:rPr lang="cs-CZ" sz="2400" dirty="0" err="1"/>
              <a:t>rate</a:t>
            </a:r>
            <a:r>
              <a:rPr lang="cs-CZ" sz="2400" dirty="0"/>
              <a:t> </a:t>
            </a:r>
            <a:r>
              <a:rPr lang="cs-CZ" sz="2400" dirty="0" err="1" smtClean="0"/>
              <a:t>was</a:t>
            </a:r>
            <a:r>
              <a:rPr lang="cs-CZ" sz="2400" dirty="0" smtClean="0"/>
              <a:t> </a:t>
            </a:r>
            <a:r>
              <a:rPr lang="cs-CZ" sz="2400" dirty="0"/>
              <a:t>2%. </a:t>
            </a:r>
            <a:r>
              <a:rPr lang="cs-CZ" sz="2400" dirty="0" err="1"/>
              <a:t>Interest</a:t>
            </a:r>
            <a:r>
              <a:rPr lang="cs-CZ" sz="2400" dirty="0"/>
              <a:t> </a:t>
            </a:r>
            <a:r>
              <a:rPr lang="cs-CZ" sz="2400" dirty="0" err="1" smtClean="0"/>
              <a:t>was</a:t>
            </a:r>
            <a:r>
              <a:rPr lang="cs-CZ" sz="2400" dirty="0" smtClean="0"/>
              <a:t> </a:t>
            </a:r>
            <a:r>
              <a:rPr lang="cs-CZ" sz="2400" dirty="0" err="1" smtClean="0"/>
              <a:t>simple</a:t>
            </a:r>
            <a:r>
              <a:rPr lang="cs-CZ" sz="2400" dirty="0" smtClean="0"/>
              <a:t>. </a:t>
            </a:r>
            <a:r>
              <a:rPr lang="cs-CZ" sz="2400" dirty="0" err="1" smtClean="0"/>
              <a:t>Number</a:t>
            </a:r>
            <a:r>
              <a:rPr lang="cs-CZ" sz="2400" dirty="0" smtClean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days</a:t>
            </a:r>
            <a:r>
              <a:rPr lang="cs-CZ" sz="2400" dirty="0"/>
              <a:t> </a:t>
            </a:r>
            <a:r>
              <a:rPr lang="cs-CZ" sz="2400" dirty="0" err="1"/>
              <a:t>according</a:t>
            </a:r>
            <a:r>
              <a:rPr lang="cs-CZ" sz="2400" dirty="0"/>
              <a:t> to </a:t>
            </a:r>
            <a:r>
              <a:rPr lang="cs-CZ" sz="2400" dirty="0" err="1"/>
              <a:t>the</a:t>
            </a:r>
            <a:r>
              <a:rPr lang="cs-CZ" sz="2400" dirty="0"/>
              <a:t> 30E / 360 standard.</a:t>
            </a:r>
          </a:p>
          <a:p>
            <a:r>
              <a:rPr lang="cs-CZ" sz="2400" dirty="0" err="1"/>
              <a:t>Calculate</a:t>
            </a:r>
            <a:r>
              <a:rPr lang="cs-CZ" sz="2400" dirty="0"/>
              <a:t> </a:t>
            </a:r>
            <a:r>
              <a:rPr lang="cs-CZ" sz="2400" dirty="0" err="1"/>
              <a:t>how</a:t>
            </a:r>
            <a:r>
              <a:rPr lang="cs-CZ" sz="2400" dirty="0"/>
              <a:t> long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money</a:t>
            </a:r>
            <a:r>
              <a:rPr lang="cs-CZ" sz="2400" dirty="0"/>
              <a:t> </a:t>
            </a:r>
            <a:r>
              <a:rPr lang="cs-CZ" sz="2400" dirty="0" err="1"/>
              <a:t>was</a:t>
            </a:r>
            <a:r>
              <a:rPr lang="cs-CZ" sz="2400" dirty="0"/>
              <a:t> </a:t>
            </a:r>
            <a:r>
              <a:rPr lang="cs-CZ" sz="2400" dirty="0" err="1"/>
              <a:t>owed</a:t>
            </a:r>
            <a:r>
              <a:rPr lang="cs-CZ" sz="2400" dirty="0"/>
              <a:t>.</a:t>
            </a:r>
          </a:p>
          <a:p>
            <a:pPr marL="0" indent="0">
              <a:buNone/>
            </a:pPr>
            <a:r>
              <a:rPr lang="cs-CZ" sz="2400" dirty="0"/>
              <a:t> </a:t>
            </a:r>
          </a:p>
          <a:p>
            <a:pPr marL="0" indent="0">
              <a:buNone/>
            </a:pPr>
            <a:r>
              <a:rPr lang="cs-CZ" sz="2400" dirty="0"/>
              <a:t>F = </a:t>
            </a:r>
            <a:r>
              <a:rPr lang="cs-CZ" sz="2400" dirty="0" smtClean="0"/>
              <a:t>4000		M </a:t>
            </a:r>
            <a:r>
              <a:rPr lang="cs-CZ" sz="2400" dirty="0"/>
              <a:t>= </a:t>
            </a:r>
            <a:r>
              <a:rPr lang="cs-CZ" sz="2400" dirty="0" smtClean="0"/>
              <a:t>3960		I </a:t>
            </a:r>
            <a:r>
              <a:rPr lang="cs-CZ" sz="2400" dirty="0"/>
              <a:t>= 0.02</a:t>
            </a:r>
          </a:p>
          <a:p>
            <a:pPr marL="0" indent="0">
              <a:buNone/>
            </a:pPr>
            <a:r>
              <a:rPr lang="cs-CZ" sz="2400" dirty="0"/>
              <a:t>N =?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40 </a:t>
            </a:r>
            <a:r>
              <a:rPr lang="cs-CZ" sz="2400" dirty="0"/>
              <a:t>= 3960 * 0.02 * (N / 360) 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/>
              <a:t>N</a:t>
            </a:r>
            <a:r>
              <a:rPr lang="cs-CZ" sz="2400" dirty="0" smtClean="0"/>
              <a:t>= </a:t>
            </a:r>
            <a:r>
              <a:rPr lang="cs-CZ" sz="2400" dirty="0"/>
              <a:t>182 </a:t>
            </a:r>
            <a:r>
              <a:rPr lang="cs-CZ" sz="2400" dirty="0" err="1"/>
              <a:t>days</a:t>
            </a:r>
            <a:endParaRPr lang="cs-CZ" sz="2400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06.04.2021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022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dirty="0" err="1"/>
              <a:t>Example</a:t>
            </a:r>
            <a:r>
              <a:rPr lang="cs-CZ" sz="2400" dirty="0"/>
              <a:t> 5</a:t>
            </a:r>
          </a:p>
          <a:p>
            <a:pPr marL="0" indent="0">
              <a:buNone/>
            </a:pPr>
            <a:r>
              <a:rPr lang="cs-CZ" sz="2400" dirty="0" err="1"/>
              <a:t>We</a:t>
            </a:r>
            <a:r>
              <a:rPr lang="cs-CZ" sz="2400" dirty="0"/>
              <a:t> </a:t>
            </a:r>
            <a:r>
              <a:rPr lang="cs-CZ" sz="2400" dirty="0" err="1"/>
              <a:t>deposited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amount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120,000 </a:t>
            </a:r>
            <a:r>
              <a:rPr lang="cs-CZ" sz="2400" dirty="0" smtClean="0"/>
              <a:t>CZK(</a:t>
            </a:r>
            <a:r>
              <a:rPr lang="cs-CZ" sz="2400" dirty="0" err="1" smtClean="0"/>
              <a:t>compound</a:t>
            </a:r>
            <a:r>
              <a:rPr lang="cs-CZ" sz="2400" dirty="0" smtClean="0"/>
              <a:t> </a:t>
            </a:r>
            <a:r>
              <a:rPr lang="cs-CZ" sz="2400" dirty="0" err="1" smtClean="0"/>
              <a:t>interest</a:t>
            </a:r>
            <a:r>
              <a:rPr lang="cs-CZ" sz="2400" dirty="0" smtClean="0"/>
              <a:t>).</a:t>
            </a:r>
            <a:endParaRPr lang="cs-CZ" sz="2400" dirty="0"/>
          </a:p>
          <a:p>
            <a:pPr marL="457200" indent="-457200">
              <a:buAutoNum type="alphaLcParenR"/>
            </a:pP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/>
              <a:t>interest</a:t>
            </a:r>
            <a:r>
              <a:rPr lang="cs-CZ" sz="2400" dirty="0"/>
              <a:t> period </a:t>
            </a:r>
            <a:r>
              <a:rPr lang="cs-CZ" sz="2400" dirty="0" err="1"/>
              <a:t>is</a:t>
            </a:r>
            <a:r>
              <a:rPr lang="cs-CZ" sz="2400" dirty="0"/>
              <a:t> </a:t>
            </a:r>
            <a:r>
              <a:rPr lang="cs-CZ" sz="2400" dirty="0" err="1"/>
              <a:t>annual</a:t>
            </a:r>
            <a:r>
              <a:rPr lang="cs-CZ" sz="2400" dirty="0"/>
              <a:t> and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interest</a:t>
            </a:r>
            <a:r>
              <a:rPr lang="cs-CZ" sz="2400" dirty="0"/>
              <a:t> </a:t>
            </a:r>
            <a:r>
              <a:rPr lang="cs-CZ" sz="2400" dirty="0" err="1"/>
              <a:t>rate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1.5% </a:t>
            </a:r>
            <a:r>
              <a:rPr lang="cs-CZ" sz="2400" dirty="0" err="1" smtClean="0"/>
              <a:t>p.a</a:t>
            </a:r>
            <a:r>
              <a:rPr lang="cs-CZ" sz="2400" dirty="0" smtClean="0"/>
              <a:t>.</a:t>
            </a:r>
          </a:p>
          <a:p>
            <a:pPr marL="457200" indent="-457200">
              <a:buAutoNum type="alphaLcParenR"/>
            </a:pP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/>
              <a:t>interest</a:t>
            </a:r>
            <a:r>
              <a:rPr lang="cs-CZ" sz="2400" dirty="0"/>
              <a:t> period </a:t>
            </a:r>
            <a:r>
              <a:rPr lang="cs-CZ" sz="2400" dirty="0" err="1"/>
              <a:t>is</a:t>
            </a:r>
            <a:r>
              <a:rPr lang="cs-CZ" sz="2400" dirty="0"/>
              <a:t> </a:t>
            </a:r>
            <a:r>
              <a:rPr lang="cs-CZ" sz="2400" dirty="0" err="1"/>
              <a:t>half-yearly</a:t>
            </a:r>
            <a:r>
              <a:rPr lang="cs-CZ" sz="2400" dirty="0"/>
              <a:t> and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interest</a:t>
            </a:r>
            <a:r>
              <a:rPr lang="cs-CZ" sz="2400" dirty="0"/>
              <a:t> </a:t>
            </a:r>
            <a:r>
              <a:rPr lang="cs-CZ" sz="2400" dirty="0" err="1"/>
              <a:t>rate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1.5% </a:t>
            </a:r>
            <a:r>
              <a:rPr lang="cs-CZ" sz="2400" dirty="0" err="1"/>
              <a:t>p.a</a:t>
            </a:r>
            <a:r>
              <a:rPr lang="cs-CZ" sz="2400" dirty="0" smtClean="0"/>
              <a:t>.</a:t>
            </a:r>
          </a:p>
          <a:p>
            <a:pPr marL="457200" indent="-457200">
              <a:buFont typeface="Arial" pitchFamily="34" charset="0"/>
              <a:buAutoNum type="alphaLcParenR"/>
            </a:pP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/>
              <a:t>interest</a:t>
            </a:r>
            <a:r>
              <a:rPr lang="cs-CZ" sz="2400" dirty="0"/>
              <a:t> period </a:t>
            </a:r>
            <a:r>
              <a:rPr lang="cs-CZ" sz="2400" dirty="0" err="1"/>
              <a:t>is</a:t>
            </a:r>
            <a:r>
              <a:rPr lang="cs-CZ" sz="2400" dirty="0"/>
              <a:t> </a:t>
            </a:r>
            <a:r>
              <a:rPr lang="cs-CZ" sz="2400" dirty="0" err="1"/>
              <a:t>quarterly</a:t>
            </a:r>
            <a:r>
              <a:rPr lang="cs-CZ" sz="2400" dirty="0"/>
              <a:t> and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interest</a:t>
            </a:r>
            <a:r>
              <a:rPr lang="cs-CZ" sz="2400" dirty="0"/>
              <a:t> </a:t>
            </a:r>
            <a:r>
              <a:rPr lang="cs-CZ" sz="2400" dirty="0" err="1"/>
              <a:t>rate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1.5% </a:t>
            </a:r>
            <a:r>
              <a:rPr lang="cs-CZ" sz="2400" dirty="0" err="1"/>
              <a:t>p.a</a:t>
            </a:r>
            <a:r>
              <a:rPr lang="cs-CZ" sz="2400" dirty="0" smtClean="0"/>
              <a:t>.</a:t>
            </a:r>
          </a:p>
          <a:p>
            <a:pPr marL="457200" indent="-457200">
              <a:buFont typeface="Arial" pitchFamily="34" charset="0"/>
              <a:buAutoNum type="alphaLcParenR"/>
            </a:pPr>
            <a:endParaRPr lang="cs-CZ" sz="2400" dirty="0"/>
          </a:p>
          <a:p>
            <a:r>
              <a:rPr lang="cs-CZ" sz="2400" dirty="0" err="1"/>
              <a:t>What</a:t>
            </a:r>
            <a:r>
              <a:rPr lang="cs-CZ" sz="2400" dirty="0"/>
              <a:t> </a:t>
            </a:r>
            <a:r>
              <a:rPr lang="cs-CZ" sz="2400" dirty="0" err="1"/>
              <a:t>will</a:t>
            </a:r>
            <a:r>
              <a:rPr lang="cs-CZ" sz="2400" dirty="0"/>
              <a:t> </a:t>
            </a:r>
            <a:r>
              <a:rPr lang="cs-CZ" sz="2400" dirty="0" err="1"/>
              <a:t>be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amount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smtClean="0"/>
              <a:t>deposit in </a:t>
            </a:r>
            <a:r>
              <a:rPr lang="cs-CZ" sz="2400" dirty="0" err="1"/>
              <a:t>three</a:t>
            </a:r>
            <a:r>
              <a:rPr lang="cs-CZ" sz="2400" dirty="0"/>
              <a:t> </a:t>
            </a:r>
            <a:r>
              <a:rPr lang="cs-CZ" sz="2400" dirty="0" err="1"/>
              <a:t>years</a:t>
            </a:r>
            <a:r>
              <a:rPr lang="cs-CZ" sz="2400" dirty="0"/>
              <a:t>?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06.04.2021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28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dirty="0" err="1" smtClean="0"/>
              <a:t>Solutions</a:t>
            </a:r>
            <a:r>
              <a:rPr lang="cs-CZ" sz="2400" dirty="0" smtClean="0"/>
              <a:t>:</a:t>
            </a:r>
            <a:endParaRPr lang="cs-CZ" sz="2400" dirty="0"/>
          </a:p>
          <a:p>
            <a:r>
              <a:rPr lang="cs-CZ" sz="2400" dirty="0"/>
              <a:t>a) 120 000 * 1,015</a:t>
            </a:r>
            <a:r>
              <a:rPr lang="cs-CZ" sz="2400" baseline="30000" dirty="0"/>
              <a:t>3</a:t>
            </a:r>
            <a:r>
              <a:rPr lang="cs-CZ" sz="2400" dirty="0"/>
              <a:t> </a:t>
            </a:r>
            <a:r>
              <a:rPr lang="cs-CZ" sz="2400" dirty="0" smtClean="0"/>
              <a:t>			= </a:t>
            </a:r>
            <a:r>
              <a:rPr lang="cs-CZ" sz="2400" dirty="0"/>
              <a:t>125 </a:t>
            </a:r>
            <a:r>
              <a:rPr lang="cs-CZ" sz="2400" dirty="0" smtClean="0"/>
              <a:t>481,405</a:t>
            </a:r>
            <a:endParaRPr lang="cs-CZ" sz="2400" dirty="0"/>
          </a:p>
          <a:p>
            <a:r>
              <a:rPr lang="cs-CZ" sz="2400" dirty="0"/>
              <a:t>b) 120 000 * (1 + 0,015/2)</a:t>
            </a:r>
            <a:r>
              <a:rPr lang="cs-CZ" sz="2400" baseline="30000" dirty="0"/>
              <a:t>3*2</a:t>
            </a:r>
            <a:r>
              <a:rPr lang="cs-CZ" sz="2400" dirty="0"/>
              <a:t> </a:t>
            </a:r>
            <a:r>
              <a:rPr lang="cs-CZ" sz="2400" dirty="0"/>
              <a:t>	</a:t>
            </a:r>
            <a:r>
              <a:rPr lang="cs-CZ" sz="2400" dirty="0" smtClean="0"/>
              <a:t>= </a:t>
            </a:r>
            <a:r>
              <a:rPr lang="cs-CZ" sz="2400" dirty="0"/>
              <a:t>125 502,27</a:t>
            </a:r>
          </a:p>
          <a:p>
            <a:r>
              <a:rPr lang="cs-CZ" sz="2400" dirty="0"/>
              <a:t>c) 120 000 * (1 + 0,015/4)</a:t>
            </a:r>
            <a:r>
              <a:rPr lang="cs-CZ" sz="2400" baseline="30000" dirty="0"/>
              <a:t>3*4</a:t>
            </a:r>
            <a:r>
              <a:rPr lang="cs-CZ" sz="2400" dirty="0"/>
              <a:t> </a:t>
            </a:r>
            <a:r>
              <a:rPr lang="cs-CZ" sz="2400" dirty="0"/>
              <a:t>	</a:t>
            </a:r>
            <a:r>
              <a:rPr lang="cs-CZ" sz="2400" dirty="0" smtClean="0"/>
              <a:t>= </a:t>
            </a:r>
            <a:r>
              <a:rPr lang="cs-CZ" sz="2400" dirty="0"/>
              <a:t>125 512,779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06.04.2021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469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err="1"/>
              <a:t>Example</a:t>
            </a:r>
            <a:r>
              <a:rPr lang="cs-CZ" sz="2400" dirty="0"/>
              <a:t> 6</a:t>
            </a:r>
          </a:p>
          <a:p>
            <a:r>
              <a:rPr lang="cs-CZ" sz="2400" dirty="0" err="1"/>
              <a:t>This</a:t>
            </a:r>
            <a:r>
              <a:rPr lang="cs-CZ" sz="2400" dirty="0"/>
              <a:t> </a:t>
            </a:r>
            <a:r>
              <a:rPr lang="cs-CZ" sz="2400" dirty="0" err="1"/>
              <a:t>year</a:t>
            </a:r>
            <a:r>
              <a:rPr lang="cs-CZ" sz="2400" dirty="0"/>
              <a:t>, </a:t>
            </a:r>
            <a:r>
              <a:rPr lang="cs-CZ" sz="2400" dirty="0" err="1"/>
              <a:t>the</a:t>
            </a:r>
            <a:r>
              <a:rPr lang="cs-CZ" sz="2400" dirty="0"/>
              <a:t> sales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brokerage</a:t>
            </a:r>
            <a:r>
              <a:rPr lang="cs-CZ" sz="2400" dirty="0"/>
              <a:t> </a:t>
            </a:r>
            <a:r>
              <a:rPr lang="cs-CZ" sz="2400" dirty="0" err="1"/>
              <a:t>firm</a:t>
            </a:r>
            <a:r>
              <a:rPr lang="cs-CZ" sz="2400" dirty="0"/>
              <a:t> </a:t>
            </a:r>
            <a:r>
              <a:rPr lang="cs-CZ" sz="2400" dirty="0" err="1"/>
              <a:t>Imposter</a:t>
            </a:r>
            <a:r>
              <a:rPr lang="cs-CZ" sz="2400" dirty="0"/>
              <a:t> and </a:t>
            </a:r>
            <a:r>
              <a:rPr lang="cs-CZ" sz="2400" dirty="0" err="1"/>
              <a:t>Swindler</a:t>
            </a:r>
            <a:r>
              <a:rPr lang="cs-CZ" sz="2400" dirty="0"/>
              <a:t> </a:t>
            </a:r>
            <a:r>
              <a:rPr lang="cs-CZ" sz="2400" dirty="0" err="1"/>
              <a:t>amounted</a:t>
            </a:r>
            <a:r>
              <a:rPr lang="cs-CZ" sz="2400" dirty="0"/>
              <a:t> to CZK 25 </a:t>
            </a:r>
            <a:r>
              <a:rPr lang="cs-CZ" sz="2400" dirty="0" err="1"/>
              <a:t>million</a:t>
            </a:r>
            <a:r>
              <a:rPr lang="cs-CZ" sz="2400" dirty="0"/>
              <a:t>.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company</a:t>
            </a:r>
            <a:r>
              <a:rPr lang="cs-CZ" sz="2400" dirty="0"/>
              <a:t> </a:t>
            </a:r>
            <a:r>
              <a:rPr lang="cs-CZ" sz="2400" dirty="0" err="1"/>
              <a:t>expects</a:t>
            </a:r>
            <a:r>
              <a:rPr lang="cs-CZ" sz="2400" dirty="0"/>
              <a:t> sales to </a:t>
            </a:r>
            <a:r>
              <a:rPr lang="cs-CZ" sz="2400" dirty="0" err="1"/>
              <a:t>grow</a:t>
            </a:r>
            <a:r>
              <a:rPr lang="cs-CZ" sz="2400" dirty="0"/>
              <a:t> by 5% per </a:t>
            </a:r>
            <a:r>
              <a:rPr lang="cs-CZ" sz="2400" dirty="0" err="1"/>
              <a:t>year</a:t>
            </a:r>
            <a:r>
              <a:rPr lang="cs-CZ" sz="2400" dirty="0"/>
              <a:t>. </a:t>
            </a:r>
            <a:r>
              <a:rPr lang="cs-CZ" sz="2400" dirty="0" err="1"/>
              <a:t>What</a:t>
            </a:r>
            <a:r>
              <a:rPr lang="cs-CZ" sz="2400" dirty="0"/>
              <a:t> </a:t>
            </a:r>
            <a:r>
              <a:rPr lang="cs-CZ" sz="2400" dirty="0" err="1"/>
              <a:t>will</a:t>
            </a:r>
            <a:r>
              <a:rPr lang="cs-CZ" sz="2400" dirty="0"/>
              <a:t> </a:t>
            </a:r>
            <a:r>
              <a:rPr lang="cs-CZ" sz="2400" dirty="0" err="1"/>
              <a:t>be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expected</a:t>
            </a:r>
            <a:r>
              <a:rPr lang="cs-CZ" sz="2400" dirty="0"/>
              <a:t> </a:t>
            </a:r>
            <a:r>
              <a:rPr lang="cs-CZ" sz="2400" dirty="0" err="1"/>
              <a:t>amount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sales </a:t>
            </a:r>
            <a:r>
              <a:rPr lang="cs-CZ" sz="2400" dirty="0" err="1"/>
              <a:t>for</a:t>
            </a:r>
            <a:r>
              <a:rPr lang="cs-CZ" sz="2400" dirty="0"/>
              <a:t>:</a:t>
            </a:r>
          </a:p>
          <a:p>
            <a:r>
              <a:rPr lang="cs-CZ" sz="2400" dirty="0"/>
              <a:t>a) 5 </a:t>
            </a:r>
            <a:r>
              <a:rPr lang="cs-CZ" sz="2400" dirty="0" err="1"/>
              <a:t>years</a:t>
            </a:r>
            <a:endParaRPr lang="cs-CZ" sz="2400" dirty="0"/>
          </a:p>
          <a:p>
            <a:r>
              <a:rPr lang="cs-CZ" sz="2400" dirty="0"/>
              <a:t>b) 7 </a:t>
            </a:r>
            <a:r>
              <a:rPr lang="cs-CZ" sz="2400" dirty="0" err="1"/>
              <a:t>years</a:t>
            </a:r>
            <a:endParaRPr lang="cs-CZ" sz="2400" dirty="0"/>
          </a:p>
          <a:p>
            <a:r>
              <a:rPr lang="cs-CZ" sz="2400" dirty="0"/>
              <a:t>c) 15 </a:t>
            </a:r>
            <a:r>
              <a:rPr lang="cs-CZ" sz="2400" dirty="0" err="1" smtClean="0"/>
              <a:t>years</a:t>
            </a:r>
            <a:r>
              <a:rPr lang="cs-CZ" sz="2400" dirty="0"/>
              <a:t> </a:t>
            </a:r>
            <a:endParaRPr lang="cs-CZ" sz="2400" dirty="0" smtClean="0"/>
          </a:p>
          <a:p>
            <a:endParaRPr lang="cs-CZ" sz="2400" dirty="0" smtClean="0"/>
          </a:p>
          <a:p>
            <a:pPr marL="0" indent="0">
              <a:buNone/>
            </a:pPr>
            <a:r>
              <a:rPr lang="cs-CZ" sz="2400" dirty="0" err="1" smtClean="0"/>
              <a:t>Solutions</a:t>
            </a:r>
            <a:r>
              <a:rPr lang="cs-CZ" sz="2400" dirty="0"/>
              <a:t>: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400" dirty="0" smtClean="0"/>
              <a:t>5 </a:t>
            </a:r>
            <a:r>
              <a:rPr lang="cs-CZ" sz="2400" dirty="0" err="1"/>
              <a:t>years</a:t>
            </a:r>
            <a:r>
              <a:rPr lang="cs-CZ" sz="2400" dirty="0"/>
              <a:t>	</a:t>
            </a:r>
            <a:r>
              <a:rPr lang="cs-CZ" sz="2400" dirty="0">
                <a:sym typeface="Symbol" panose="05050102010706020507" pitchFamily="18" charset="2"/>
              </a:rPr>
              <a:t></a:t>
            </a:r>
            <a:r>
              <a:rPr lang="cs-CZ" sz="2400" dirty="0"/>
              <a:t>	25 000 000 * (1+0,05)</a:t>
            </a:r>
            <a:r>
              <a:rPr lang="cs-CZ" sz="2400" baseline="30000" dirty="0"/>
              <a:t>5</a:t>
            </a:r>
            <a:r>
              <a:rPr lang="cs-CZ" sz="2400" dirty="0"/>
              <a:t>= 31 900 000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400" dirty="0" smtClean="0"/>
              <a:t>7 </a:t>
            </a:r>
            <a:r>
              <a:rPr lang="cs-CZ" sz="2400" dirty="0" err="1"/>
              <a:t>years</a:t>
            </a:r>
            <a:r>
              <a:rPr lang="cs-CZ" sz="2400" dirty="0"/>
              <a:t>	</a:t>
            </a:r>
            <a:r>
              <a:rPr lang="cs-CZ" sz="2400" dirty="0">
                <a:sym typeface="Symbol" panose="05050102010706020507" pitchFamily="18" charset="2"/>
              </a:rPr>
              <a:t></a:t>
            </a:r>
            <a:r>
              <a:rPr lang="cs-CZ" sz="2400" dirty="0"/>
              <a:t>	25 000 000 * (1+0,05)</a:t>
            </a:r>
            <a:r>
              <a:rPr lang="cs-CZ" sz="2400" baseline="30000" dirty="0"/>
              <a:t>7</a:t>
            </a:r>
            <a:r>
              <a:rPr lang="cs-CZ" sz="2400" dirty="0"/>
              <a:t>= 35 180 000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400" dirty="0" smtClean="0"/>
              <a:t>15 </a:t>
            </a:r>
            <a:r>
              <a:rPr lang="cs-CZ" sz="2400" dirty="0" err="1" smtClean="0"/>
              <a:t>years</a:t>
            </a:r>
            <a:r>
              <a:rPr lang="cs-CZ" sz="2400" dirty="0" smtClean="0">
                <a:sym typeface="Symbol" panose="05050102010706020507" pitchFamily="18" charset="2"/>
              </a:rPr>
              <a:t></a:t>
            </a:r>
            <a:r>
              <a:rPr lang="cs-CZ" sz="2400" dirty="0"/>
              <a:t>	25 000 000 * (1+0,05)</a:t>
            </a:r>
            <a:r>
              <a:rPr lang="cs-CZ" sz="2400" baseline="30000" dirty="0"/>
              <a:t>15</a:t>
            </a:r>
            <a:r>
              <a:rPr lang="cs-CZ" sz="2400" dirty="0"/>
              <a:t>= 51 970 000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06.04.2021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089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6032418"/>
          </a:xfrm>
        </p:spPr>
        <p:txBody>
          <a:bodyPr/>
          <a:lstStyle/>
          <a:p>
            <a:pPr marL="0" indent="0">
              <a:buNone/>
            </a:pPr>
            <a:r>
              <a:rPr lang="cs-CZ" sz="2400" dirty="0" err="1"/>
              <a:t>Example</a:t>
            </a:r>
            <a:r>
              <a:rPr lang="cs-CZ" sz="2400" dirty="0"/>
              <a:t> 7</a:t>
            </a:r>
          </a:p>
          <a:p>
            <a:pPr marL="0" indent="0">
              <a:buNone/>
            </a:pPr>
            <a:r>
              <a:rPr lang="cs-CZ" sz="2400" dirty="0" err="1"/>
              <a:t>We</a:t>
            </a:r>
            <a:r>
              <a:rPr lang="cs-CZ" sz="2400" dirty="0"/>
              <a:t> </a:t>
            </a:r>
            <a:r>
              <a:rPr lang="cs-CZ" sz="2400" dirty="0" err="1"/>
              <a:t>have</a:t>
            </a:r>
            <a:r>
              <a:rPr lang="cs-CZ" sz="2400" dirty="0"/>
              <a:t> to </a:t>
            </a:r>
            <a:r>
              <a:rPr lang="cs-CZ" sz="2400" dirty="0" err="1"/>
              <a:t>pay</a:t>
            </a:r>
            <a:r>
              <a:rPr lang="cs-CZ" sz="2400" dirty="0"/>
              <a:t> CZK 8,000 </a:t>
            </a:r>
            <a:r>
              <a:rPr lang="cs-CZ" sz="2400" dirty="0" err="1"/>
              <a:t>for</a:t>
            </a:r>
            <a:r>
              <a:rPr lang="cs-CZ" sz="2400" dirty="0"/>
              <a:t> </a:t>
            </a:r>
            <a:r>
              <a:rPr lang="cs-CZ" sz="2400" dirty="0" err="1"/>
              <a:t>five</a:t>
            </a:r>
            <a:r>
              <a:rPr lang="cs-CZ" sz="2400" dirty="0"/>
              <a:t> </a:t>
            </a:r>
            <a:r>
              <a:rPr lang="cs-CZ" sz="2400" dirty="0" err="1"/>
              <a:t>years</a:t>
            </a:r>
            <a:r>
              <a:rPr lang="cs-CZ" sz="2400" dirty="0"/>
              <a:t>. </a:t>
            </a:r>
            <a:r>
              <a:rPr lang="cs-CZ" sz="2400" dirty="0" err="1"/>
              <a:t>However</a:t>
            </a:r>
            <a:r>
              <a:rPr lang="cs-CZ" sz="2400" dirty="0"/>
              <a:t>, </a:t>
            </a:r>
            <a:r>
              <a:rPr lang="cs-CZ" sz="2400" dirty="0" err="1"/>
              <a:t>it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</a:t>
            </a:r>
            <a:r>
              <a:rPr lang="cs-CZ" sz="2400" dirty="0" err="1"/>
              <a:t>possible</a:t>
            </a:r>
            <a:r>
              <a:rPr lang="cs-CZ" sz="2400" dirty="0"/>
              <a:t> to </a:t>
            </a:r>
            <a:r>
              <a:rPr lang="cs-CZ" sz="2400" dirty="0" err="1"/>
              <a:t>repay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debt</a:t>
            </a:r>
            <a:r>
              <a:rPr lang="cs-CZ" sz="2400" dirty="0"/>
              <a:t> </a:t>
            </a:r>
            <a:r>
              <a:rPr lang="cs-CZ" sz="2400" dirty="0" err="1"/>
              <a:t>gradually</a:t>
            </a:r>
            <a:r>
              <a:rPr lang="cs-CZ" sz="2400" dirty="0"/>
              <a:t>. </a:t>
            </a:r>
            <a:r>
              <a:rPr lang="cs-CZ" sz="2400" dirty="0" err="1"/>
              <a:t>We</a:t>
            </a:r>
            <a:r>
              <a:rPr lang="cs-CZ" sz="2400" dirty="0"/>
              <a:t> </a:t>
            </a:r>
            <a:r>
              <a:rPr lang="cs-CZ" sz="2400" dirty="0" err="1"/>
              <a:t>will</a:t>
            </a:r>
            <a:r>
              <a:rPr lang="cs-CZ" sz="2400" dirty="0"/>
              <a:t> use </a:t>
            </a:r>
            <a:r>
              <a:rPr lang="cs-CZ" sz="2400" dirty="0" err="1"/>
              <a:t>this</a:t>
            </a:r>
            <a:r>
              <a:rPr lang="cs-CZ" sz="2400" dirty="0"/>
              <a:t> </a:t>
            </a:r>
            <a:r>
              <a:rPr lang="cs-CZ" sz="2400" dirty="0" err="1"/>
              <a:t>option</a:t>
            </a:r>
            <a:r>
              <a:rPr lang="cs-CZ" sz="2400" dirty="0"/>
              <a:t> and </a:t>
            </a:r>
            <a:r>
              <a:rPr lang="cs-CZ" sz="2400" dirty="0" err="1"/>
              <a:t>pay</a:t>
            </a:r>
            <a:r>
              <a:rPr lang="cs-CZ" sz="2400" dirty="0"/>
              <a:t> CZK 1,000 </a:t>
            </a:r>
            <a:r>
              <a:rPr lang="cs-CZ" sz="2400" dirty="0" err="1"/>
              <a:t>immediately</a:t>
            </a:r>
            <a:r>
              <a:rPr lang="cs-CZ" sz="2400" dirty="0"/>
              <a:t>, CZK 2,000 per </a:t>
            </a:r>
            <a:r>
              <a:rPr lang="cs-CZ" sz="2400" dirty="0" err="1"/>
              <a:t>year</a:t>
            </a:r>
            <a:r>
              <a:rPr lang="cs-CZ" sz="2400" dirty="0"/>
              <a:t>, and </a:t>
            </a:r>
            <a:r>
              <a:rPr lang="cs-CZ" sz="2400" dirty="0" err="1"/>
              <a:t>the</a:t>
            </a:r>
            <a:r>
              <a:rPr lang="cs-CZ" sz="2400" dirty="0"/>
              <a:t> rest </a:t>
            </a:r>
            <a:r>
              <a:rPr lang="cs-CZ" sz="2400" dirty="0" err="1"/>
              <a:t>after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rest. </a:t>
            </a:r>
            <a:endParaRPr lang="cs-CZ" sz="2400" dirty="0" smtClean="0"/>
          </a:p>
          <a:p>
            <a:r>
              <a:rPr lang="cs-CZ" sz="2400" dirty="0" err="1" smtClean="0"/>
              <a:t>How</a:t>
            </a:r>
            <a:r>
              <a:rPr lang="cs-CZ" sz="2400" dirty="0" smtClean="0"/>
              <a:t> </a:t>
            </a:r>
            <a:r>
              <a:rPr lang="cs-CZ" sz="2400" dirty="0"/>
              <a:t>much </a:t>
            </a:r>
            <a:r>
              <a:rPr lang="cs-CZ" sz="2400" dirty="0" err="1"/>
              <a:t>will</a:t>
            </a:r>
            <a:r>
              <a:rPr lang="cs-CZ" sz="2400" dirty="0"/>
              <a:t> </a:t>
            </a:r>
            <a:r>
              <a:rPr lang="cs-CZ" sz="2400" dirty="0" err="1"/>
              <a:t>you</a:t>
            </a:r>
            <a:r>
              <a:rPr lang="cs-CZ" sz="2400" dirty="0"/>
              <a:t> </a:t>
            </a:r>
            <a:r>
              <a:rPr lang="cs-CZ" sz="2400" dirty="0" err="1"/>
              <a:t>have</a:t>
            </a:r>
            <a:r>
              <a:rPr lang="cs-CZ" sz="2400" dirty="0"/>
              <a:t> to </a:t>
            </a:r>
            <a:r>
              <a:rPr lang="cs-CZ" sz="2400" dirty="0" err="1"/>
              <a:t>pay</a:t>
            </a:r>
            <a:r>
              <a:rPr lang="cs-CZ" sz="2400" dirty="0"/>
              <a:t> </a:t>
            </a:r>
            <a:r>
              <a:rPr lang="cs-CZ" sz="2400" dirty="0" err="1"/>
              <a:t>for</a:t>
            </a:r>
            <a:r>
              <a:rPr lang="cs-CZ" sz="2400" dirty="0"/>
              <a:t> </a:t>
            </a:r>
            <a:r>
              <a:rPr lang="cs-CZ" sz="2400" dirty="0" err="1"/>
              <a:t>five</a:t>
            </a:r>
            <a:r>
              <a:rPr lang="cs-CZ" sz="2400" dirty="0"/>
              <a:t> </a:t>
            </a:r>
            <a:r>
              <a:rPr lang="cs-CZ" sz="2400" dirty="0" err="1"/>
              <a:t>years</a:t>
            </a:r>
            <a:r>
              <a:rPr lang="cs-CZ" sz="2400" dirty="0"/>
              <a:t>?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interest</a:t>
            </a:r>
            <a:r>
              <a:rPr lang="cs-CZ" sz="2400" dirty="0"/>
              <a:t> </a:t>
            </a:r>
            <a:r>
              <a:rPr lang="cs-CZ" sz="2400" dirty="0" err="1"/>
              <a:t>rate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8% </a:t>
            </a:r>
            <a:r>
              <a:rPr lang="cs-CZ" sz="2400" dirty="0" err="1"/>
              <a:t>p.a</a:t>
            </a:r>
            <a:r>
              <a:rPr lang="cs-CZ" sz="2400" dirty="0"/>
              <a:t>.?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dirty="0" err="1"/>
              <a:t>Solution</a:t>
            </a:r>
            <a:r>
              <a:rPr lang="cs-CZ" sz="2400" dirty="0"/>
              <a:t>:</a:t>
            </a:r>
          </a:p>
          <a:p>
            <a:pPr marL="0" indent="0">
              <a:buNone/>
            </a:pPr>
            <a:r>
              <a:rPr lang="cs-CZ" sz="2400" dirty="0" err="1"/>
              <a:t>We</a:t>
            </a:r>
            <a:r>
              <a:rPr lang="cs-CZ" sz="2400" dirty="0"/>
              <a:t> </a:t>
            </a:r>
            <a:r>
              <a:rPr lang="cs-CZ" sz="2400" dirty="0" err="1"/>
              <a:t>calculate</a:t>
            </a:r>
            <a:r>
              <a:rPr lang="cs-CZ" sz="2400" dirty="0"/>
              <a:t> F </a:t>
            </a:r>
            <a:r>
              <a:rPr lang="cs-CZ" sz="2400" dirty="0" err="1"/>
              <a:t>for</a:t>
            </a:r>
            <a:r>
              <a:rPr lang="cs-CZ" sz="2400" dirty="0"/>
              <a:t> 1000 and F </a:t>
            </a:r>
            <a:r>
              <a:rPr lang="cs-CZ" sz="2400" dirty="0" err="1"/>
              <a:t>for</a:t>
            </a:r>
            <a:r>
              <a:rPr lang="cs-CZ" sz="2400" dirty="0"/>
              <a:t> 2000</a:t>
            </a:r>
          </a:p>
          <a:p>
            <a:pPr marL="0" indent="0">
              <a:buNone/>
            </a:pPr>
            <a:r>
              <a:rPr lang="cs-CZ" sz="2400" dirty="0" smtClean="0"/>
              <a:t>1000*1,08</a:t>
            </a:r>
            <a:r>
              <a:rPr lang="cs-CZ" sz="2400" baseline="30000" dirty="0" smtClean="0"/>
              <a:t>5</a:t>
            </a:r>
            <a:r>
              <a:rPr lang="cs-CZ" sz="2400" dirty="0"/>
              <a:t>= 1469,33</a:t>
            </a:r>
          </a:p>
          <a:p>
            <a:pPr marL="0" indent="0">
              <a:buNone/>
            </a:pPr>
            <a:r>
              <a:rPr lang="cs-CZ" sz="2400" dirty="0" smtClean="0"/>
              <a:t>2000*1,08</a:t>
            </a:r>
            <a:r>
              <a:rPr lang="cs-CZ" sz="2400" baseline="30000" dirty="0" smtClean="0"/>
              <a:t>4 </a:t>
            </a:r>
            <a:r>
              <a:rPr lang="cs-CZ" sz="2400" baseline="30000" dirty="0"/>
              <a:t>= </a:t>
            </a:r>
            <a:r>
              <a:rPr lang="cs-CZ" sz="2400" dirty="0" smtClean="0"/>
              <a:t>2720,98</a:t>
            </a:r>
          </a:p>
          <a:p>
            <a:pPr marL="0" indent="0">
              <a:buNone/>
            </a:pPr>
            <a:r>
              <a:rPr lang="cs-CZ" sz="2400" dirty="0" smtClean="0"/>
              <a:t>W</a:t>
            </a:r>
            <a:r>
              <a:rPr lang="en-US" sz="2400" dirty="0" smtClean="0"/>
              <a:t>e </a:t>
            </a:r>
            <a:r>
              <a:rPr lang="en-US" sz="2400" dirty="0"/>
              <a:t>deduct these amounts from the value of the debt</a:t>
            </a: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8000-1469,33-2720,98</a:t>
            </a:r>
            <a:r>
              <a:rPr lang="cs-CZ" sz="2400" dirty="0"/>
              <a:t>= </a:t>
            </a:r>
            <a:r>
              <a:rPr lang="cs-CZ" sz="2400" b="1" dirty="0"/>
              <a:t>3 809,69</a:t>
            </a:r>
            <a:endParaRPr lang="cs-CZ" sz="2400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06.04.2021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7122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dirty="0" err="1"/>
              <a:t>Example</a:t>
            </a:r>
            <a:r>
              <a:rPr lang="cs-CZ" sz="2400" dirty="0"/>
              <a:t> 8</a:t>
            </a:r>
          </a:p>
          <a:p>
            <a:pPr marL="0" indent="0">
              <a:buNone/>
            </a:pPr>
            <a:r>
              <a:rPr lang="cs-CZ" sz="2400" dirty="0" err="1"/>
              <a:t>What</a:t>
            </a:r>
            <a:r>
              <a:rPr lang="cs-CZ" sz="2400" dirty="0"/>
              <a:t> </a:t>
            </a:r>
            <a:r>
              <a:rPr lang="cs-CZ" sz="2400" dirty="0" err="1"/>
              <a:t>annual</a:t>
            </a:r>
            <a:r>
              <a:rPr lang="cs-CZ" sz="2400" dirty="0"/>
              <a:t> </a:t>
            </a:r>
            <a:r>
              <a:rPr lang="cs-CZ" sz="2400" dirty="0" err="1"/>
              <a:t>income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</a:t>
            </a:r>
            <a:r>
              <a:rPr lang="cs-CZ" sz="2400" dirty="0" err="1"/>
              <a:t>needed</a:t>
            </a:r>
            <a:r>
              <a:rPr lang="cs-CZ" sz="2400" dirty="0"/>
              <a:t> to triple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value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money</a:t>
            </a:r>
            <a:r>
              <a:rPr lang="cs-CZ" sz="2400" dirty="0"/>
              <a:t> in 10 </a:t>
            </a:r>
            <a:r>
              <a:rPr lang="cs-CZ" sz="2400" dirty="0" err="1"/>
              <a:t>years</a:t>
            </a:r>
            <a:r>
              <a:rPr lang="cs-CZ" sz="2400" dirty="0"/>
              <a:t>?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err="1" smtClean="0"/>
              <a:t>Solution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3*M</a:t>
            </a:r>
            <a:r>
              <a:rPr lang="cs-CZ" sz="2400" dirty="0"/>
              <a:t>= M(1+i)</a:t>
            </a:r>
            <a:r>
              <a:rPr lang="cs-CZ" sz="2400" baseline="30000" dirty="0"/>
              <a:t>10</a:t>
            </a:r>
            <a:r>
              <a:rPr lang="cs-CZ" sz="2400" dirty="0"/>
              <a:t>		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>
                <a:sym typeface="Symbol" panose="05050102010706020507" pitchFamily="18" charset="2"/>
              </a:rPr>
              <a:t>i</a:t>
            </a:r>
            <a:r>
              <a:rPr lang="cs-CZ" sz="2400" dirty="0" smtClean="0">
                <a:sym typeface="Symbol" panose="05050102010706020507" pitchFamily="18" charset="2"/>
              </a:rPr>
              <a:t> = </a:t>
            </a:r>
            <a:r>
              <a:rPr lang="cs-CZ" sz="2400" baseline="30000" dirty="0" smtClean="0"/>
              <a:t>10</a:t>
            </a:r>
            <a:r>
              <a:rPr lang="cs-CZ" sz="2400" dirty="0"/>
              <a:t>√(3/1) -1 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i= </a:t>
            </a:r>
            <a:r>
              <a:rPr lang="cs-CZ" sz="2400" dirty="0"/>
              <a:t>11,61 %</a:t>
            </a:r>
          </a:p>
          <a:p>
            <a:endParaRPr lang="cs-CZ" sz="2400" dirty="0"/>
          </a:p>
          <a:p>
            <a:pPr marL="0" indent="0">
              <a:buNone/>
            </a:pPr>
            <a:r>
              <a:rPr lang="cs-CZ" sz="2400" dirty="0" err="1"/>
              <a:t>It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</a:t>
            </a:r>
            <a:r>
              <a:rPr lang="cs-CZ" sz="2400" dirty="0" err="1"/>
              <a:t>necessary</a:t>
            </a:r>
            <a:r>
              <a:rPr lang="cs-CZ" sz="2400" dirty="0"/>
              <a:t> to </a:t>
            </a:r>
            <a:r>
              <a:rPr lang="cs-CZ" sz="2400" dirty="0" err="1"/>
              <a:t>achieve</a:t>
            </a:r>
            <a:r>
              <a:rPr lang="cs-CZ" sz="2400" dirty="0"/>
              <a:t> a </a:t>
            </a:r>
            <a:r>
              <a:rPr lang="cs-CZ" sz="2400" dirty="0" err="1"/>
              <a:t>yield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11.61% </a:t>
            </a:r>
            <a:r>
              <a:rPr lang="cs-CZ" sz="2400" dirty="0" err="1"/>
              <a:t>p.a</a:t>
            </a:r>
            <a:r>
              <a:rPr lang="cs-CZ" sz="2400" dirty="0"/>
              <a:t>.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06.04.2021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2194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dirty="0" err="1"/>
              <a:t>Example</a:t>
            </a:r>
            <a:r>
              <a:rPr lang="cs-CZ" sz="2400" dirty="0"/>
              <a:t> 9</a:t>
            </a:r>
          </a:p>
          <a:p>
            <a:pPr marL="0" indent="0">
              <a:buNone/>
            </a:pPr>
            <a:r>
              <a:rPr lang="cs-CZ" sz="2400" dirty="0" err="1"/>
              <a:t>You</a:t>
            </a:r>
            <a:r>
              <a:rPr lang="cs-CZ" sz="2400" dirty="0"/>
              <a:t> </a:t>
            </a:r>
            <a:r>
              <a:rPr lang="cs-CZ" sz="2400" dirty="0" err="1"/>
              <a:t>have</a:t>
            </a:r>
            <a:r>
              <a:rPr lang="cs-CZ" sz="2400" dirty="0"/>
              <a:t> </a:t>
            </a:r>
            <a:r>
              <a:rPr lang="cs-CZ" sz="2400" dirty="0" err="1"/>
              <a:t>deposited</a:t>
            </a:r>
            <a:r>
              <a:rPr lang="cs-CZ" sz="2400" dirty="0"/>
              <a:t> CZK 10,000 in a term </a:t>
            </a:r>
            <a:r>
              <a:rPr lang="cs-CZ" sz="2400" dirty="0" err="1"/>
              <a:t>account</a:t>
            </a:r>
            <a:r>
              <a:rPr lang="cs-CZ" sz="2400" dirty="0"/>
              <a:t> </a:t>
            </a:r>
            <a:r>
              <a:rPr lang="cs-CZ" sz="2400" dirty="0" err="1"/>
              <a:t>with</a:t>
            </a:r>
            <a:r>
              <a:rPr lang="cs-CZ" sz="2400" dirty="0"/>
              <a:t> </a:t>
            </a:r>
            <a:r>
              <a:rPr lang="cs-CZ" sz="2400" dirty="0" err="1"/>
              <a:t>an</a:t>
            </a:r>
            <a:r>
              <a:rPr lang="cs-CZ" sz="2400" dirty="0"/>
              <a:t> </a:t>
            </a:r>
            <a:r>
              <a:rPr lang="cs-CZ" sz="2400" dirty="0" err="1"/>
              <a:t>interest</a:t>
            </a:r>
            <a:r>
              <a:rPr lang="cs-CZ" sz="2400" dirty="0"/>
              <a:t> </a:t>
            </a:r>
            <a:r>
              <a:rPr lang="cs-CZ" sz="2400" dirty="0" err="1"/>
              <a:t>rate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2% </a:t>
            </a:r>
            <a:r>
              <a:rPr lang="cs-CZ" sz="2400" dirty="0" err="1"/>
              <a:t>p.a</a:t>
            </a:r>
            <a:r>
              <a:rPr lang="cs-CZ" sz="2400" dirty="0"/>
              <a:t>.</a:t>
            </a:r>
          </a:p>
          <a:p>
            <a:r>
              <a:rPr lang="cs-CZ" sz="2400" dirty="0" err="1"/>
              <a:t>After</a:t>
            </a:r>
            <a:r>
              <a:rPr lang="cs-CZ" sz="2400" dirty="0"/>
              <a:t> </a:t>
            </a:r>
            <a:r>
              <a:rPr lang="cs-CZ" sz="2400" dirty="0" err="1"/>
              <a:t>how</a:t>
            </a:r>
            <a:r>
              <a:rPr lang="cs-CZ" sz="2400" dirty="0"/>
              <a:t> many </a:t>
            </a:r>
            <a:r>
              <a:rPr lang="cs-CZ" sz="2400" dirty="0" err="1"/>
              <a:t>years</a:t>
            </a:r>
            <a:r>
              <a:rPr lang="cs-CZ" sz="2400" dirty="0"/>
              <a:t> </a:t>
            </a:r>
            <a:r>
              <a:rPr lang="cs-CZ" sz="2400" dirty="0" err="1"/>
              <a:t>will</a:t>
            </a:r>
            <a:r>
              <a:rPr lang="cs-CZ" sz="2400" dirty="0"/>
              <a:t> </a:t>
            </a:r>
            <a:r>
              <a:rPr lang="cs-CZ" sz="2400" dirty="0" err="1"/>
              <a:t>you</a:t>
            </a:r>
            <a:r>
              <a:rPr lang="cs-CZ" sz="2400" dirty="0"/>
              <a:t> </a:t>
            </a:r>
            <a:r>
              <a:rPr lang="cs-CZ" sz="2400" dirty="0" err="1"/>
              <a:t>reach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final</a:t>
            </a:r>
            <a:r>
              <a:rPr lang="cs-CZ" sz="2400" dirty="0"/>
              <a:t> </a:t>
            </a:r>
            <a:r>
              <a:rPr lang="cs-CZ" sz="2400" dirty="0" err="1"/>
              <a:t>value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CZK 11,000?</a:t>
            </a:r>
          </a:p>
          <a:p>
            <a:endParaRPr lang="cs-CZ" sz="2400" dirty="0" smtClean="0"/>
          </a:p>
          <a:p>
            <a:pPr marL="0" indent="0">
              <a:buNone/>
            </a:pPr>
            <a:r>
              <a:rPr lang="cs-CZ" sz="2400" dirty="0" err="1" smtClean="0"/>
              <a:t>Solution</a:t>
            </a: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N = Log (F/P) / log (1+i)</a:t>
            </a: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N = log (11</a:t>
            </a:r>
            <a:r>
              <a:rPr lang="cs-CZ" sz="2400" dirty="0"/>
              <a:t> </a:t>
            </a:r>
            <a:r>
              <a:rPr lang="cs-CZ" sz="2400" dirty="0" smtClean="0"/>
              <a:t>000/10000) / </a:t>
            </a:r>
            <a:r>
              <a:rPr lang="cs-CZ" sz="2400" dirty="0"/>
              <a:t>log (</a:t>
            </a:r>
            <a:r>
              <a:rPr lang="cs-CZ" sz="2400" dirty="0" smtClean="0"/>
              <a:t>1 + 0,02</a:t>
            </a:r>
            <a:r>
              <a:rPr lang="cs-CZ" sz="2400" dirty="0"/>
              <a:t>) 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N = </a:t>
            </a:r>
            <a:r>
              <a:rPr lang="cs-CZ" sz="2400" dirty="0"/>
              <a:t>4,813 </a:t>
            </a:r>
            <a:r>
              <a:rPr lang="cs-CZ" sz="2400" dirty="0" err="1"/>
              <a:t>years</a:t>
            </a:r>
            <a:endParaRPr lang="cs-CZ" sz="2400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06.04.2021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4095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918118"/>
          </a:xfrm>
        </p:spPr>
        <p:txBody>
          <a:bodyPr/>
          <a:lstStyle/>
          <a:p>
            <a:pPr marL="0" indent="0">
              <a:buNone/>
            </a:pPr>
            <a:r>
              <a:rPr lang="cs-CZ" sz="2400" dirty="0" err="1"/>
              <a:t>Example</a:t>
            </a:r>
            <a:r>
              <a:rPr lang="cs-CZ" sz="2400" dirty="0"/>
              <a:t> 10</a:t>
            </a:r>
          </a:p>
          <a:p>
            <a:pPr marL="0" indent="0">
              <a:buNone/>
            </a:pPr>
            <a:r>
              <a:rPr lang="cs-CZ" sz="2400" dirty="0" err="1"/>
              <a:t>Over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next</a:t>
            </a:r>
            <a:r>
              <a:rPr lang="cs-CZ" sz="2400" dirty="0"/>
              <a:t> 5 </a:t>
            </a:r>
            <a:r>
              <a:rPr lang="cs-CZ" sz="2400" dirty="0" err="1"/>
              <a:t>years</a:t>
            </a:r>
            <a:r>
              <a:rPr lang="cs-CZ" sz="2400" dirty="0"/>
              <a:t>, </a:t>
            </a:r>
            <a:r>
              <a:rPr lang="cs-CZ" sz="2400" dirty="0" err="1"/>
              <a:t>you</a:t>
            </a:r>
            <a:r>
              <a:rPr lang="cs-CZ" sz="2400" dirty="0"/>
              <a:t> </a:t>
            </a:r>
            <a:r>
              <a:rPr lang="cs-CZ" sz="2400" dirty="0" err="1"/>
              <a:t>will</a:t>
            </a:r>
            <a:r>
              <a:rPr lang="cs-CZ" sz="2400" dirty="0"/>
              <a:t> (</a:t>
            </a:r>
            <a:r>
              <a:rPr lang="cs-CZ" sz="2400" dirty="0" err="1"/>
              <a:t>always</a:t>
            </a:r>
            <a:r>
              <a:rPr lang="cs-CZ" sz="2400" dirty="0"/>
              <a:t> </a:t>
            </a:r>
            <a:r>
              <a:rPr lang="cs-CZ" sz="2400" dirty="0" err="1"/>
              <a:t>at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beginning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year</a:t>
            </a:r>
            <a:r>
              <a:rPr lang="cs-CZ" sz="2400" dirty="0"/>
              <a:t>) </a:t>
            </a:r>
            <a:r>
              <a:rPr lang="cs-CZ" sz="2400" dirty="0" err="1"/>
              <a:t>invest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following</a:t>
            </a:r>
            <a:r>
              <a:rPr lang="cs-CZ" sz="2400" dirty="0"/>
              <a:t> </a:t>
            </a:r>
            <a:r>
              <a:rPr lang="cs-CZ" sz="2400" dirty="0" err="1"/>
              <a:t>amounts</a:t>
            </a:r>
            <a:r>
              <a:rPr lang="cs-CZ" sz="2400" dirty="0"/>
              <a:t>:</a:t>
            </a:r>
          </a:p>
          <a:p>
            <a:pPr lvl="1"/>
            <a:r>
              <a:rPr lang="cs-CZ" sz="1600" dirty="0"/>
              <a:t>CZK 250,000</a:t>
            </a:r>
          </a:p>
          <a:p>
            <a:pPr lvl="1"/>
            <a:r>
              <a:rPr lang="cs-CZ" sz="1600" dirty="0"/>
              <a:t>CZK 110,000 </a:t>
            </a:r>
          </a:p>
          <a:p>
            <a:pPr lvl="1"/>
            <a:r>
              <a:rPr lang="cs-CZ" sz="1600" dirty="0"/>
              <a:t>CZK 310,000</a:t>
            </a:r>
          </a:p>
          <a:p>
            <a:pPr lvl="1"/>
            <a:r>
              <a:rPr lang="cs-CZ" sz="1600" dirty="0"/>
              <a:t>CZK </a:t>
            </a:r>
            <a:r>
              <a:rPr lang="cs-CZ" sz="1600" dirty="0" smtClean="0"/>
              <a:t>410,000 </a:t>
            </a:r>
            <a:endParaRPr lang="cs-CZ" sz="1600" dirty="0"/>
          </a:p>
          <a:p>
            <a:pPr lvl="1"/>
            <a:r>
              <a:rPr lang="cs-CZ" sz="1600" dirty="0"/>
              <a:t>CZK 125,000 </a:t>
            </a:r>
          </a:p>
          <a:p>
            <a:r>
              <a:rPr lang="cs-CZ" sz="2400" dirty="0" err="1"/>
              <a:t>What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future</a:t>
            </a:r>
            <a:r>
              <a:rPr lang="cs-CZ" sz="2400" dirty="0"/>
              <a:t> </a:t>
            </a:r>
            <a:r>
              <a:rPr lang="cs-CZ" sz="2400" dirty="0" err="1"/>
              <a:t>value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investment</a:t>
            </a:r>
            <a:r>
              <a:rPr lang="cs-CZ" sz="2400" dirty="0" smtClean="0"/>
              <a:t>. </a:t>
            </a:r>
            <a:r>
              <a:rPr lang="cs-CZ" sz="2400" dirty="0" err="1" smtClean="0"/>
              <a:t>You</a:t>
            </a:r>
            <a:r>
              <a:rPr lang="cs-CZ" sz="2400" dirty="0" smtClean="0"/>
              <a:t> </a:t>
            </a:r>
            <a:r>
              <a:rPr lang="cs-CZ" sz="2400" dirty="0" err="1"/>
              <a:t>expect</a:t>
            </a:r>
            <a:r>
              <a:rPr lang="cs-CZ" sz="2400" dirty="0"/>
              <a:t> </a:t>
            </a:r>
            <a:r>
              <a:rPr lang="cs-CZ" sz="2400" dirty="0" err="1"/>
              <a:t>an</a:t>
            </a:r>
            <a:r>
              <a:rPr lang="cs-CZ" sz="2400" dirty="0"/>
              <a:t> </a:t>
            </a:r>
            <a:r>
              <a:rPr lang="cs-CZ" sz="2400" dirty="0" err="1"/>
              <a:t>appreciation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10%. per </a:t>
            </a:r>
            <a:r>
              <a:rPr lang="cs-CZ" sz="2400" dirty="0" err="1"/>
              <a:t>year</a:t>
            </a:r>
            <a:r>
              <a:rPr lang="cs-CZ" sz="2400" dirty="0"/>
              <a:t>.</a:t>
            </a:r>
          </a:p>
          <a:p>
            <a:endParaRPr lang="cs-CZ" sz="2400" dirty="0"/>
          </a:p>
          <a:p>
            <a:pPr marL="0" indent="0">
              <a:buNone/>
            </a:pPr>
            <a:r>
              <a:rPr lang="cs-CZ" sz="2400" dirty="0"/>
              <a:t>F	= 250 000 . (1+0,1)</a:t>
            </a:r>
            <a:r>
              <a:rPr lang="cs-CZ" sz="2400" baseline="30000" dirty="0"/>
              <a:t>5</a:t>
            </a:r>
            <a:r>
              <a:rPr lang="cs-CZ" sz="2400" dirty="0"/>
              <a:t> + 110 000 . (1+0,1)</a:t>
            </a:r>
            <a:r>
              <a:rPr lang="cs-CZ" sz="2400" baseline="30000" dirty="0"/>
              <a:t>4</a:t>
            </a:r>
            <a:r>
              <a:rPr lang="cs-CZ" sz="2400" dirty="0"/>
              <a:t> + 310 000 . (1+0,1)</a:t>
            </a:r>
            <a:r>
              <a:rPr lang="cs-CZ" sz="2400" baseline="30000" dirty="0"/>
              <a:t>3</a:t>
            </a:r>
            <a:r>
              <a:rPr lang="cs-CZ" sz="2400" dirty="0"/>
              <a:t> + 410 000 . (1+0,1)</a:t>
            </a:r>
            <a:r>
              <a:rPr lang="cs-CZ" sz="2400" baseline="30000" dirty="0"/>
              <a:t>2</a:t>
            </a:r>
            <a:r>
              <a:rPr lang="cs-CZ" sz="2400" dirty="0"/>
              <a:t> + 125 000 . (</a:t>
            </a:r>
            <a:r>
              <a:rPr lang="cs-CZ" sz="2400" dirty="0" smtClean="0"/>
              <a:t>1+0,1)</a:t>
            </a:r>
            <a:r>
              <a:rPr lang="cs-CZ" sz="2400" baseline="30000" dirty="0" smtClean="0"/>
              <a:t>1</a:t>
            </a:r>
          </a:p>
          <a:p>
            <a:pPr marL="0" indent="0">
              <a:buNone/>
            </a:pPr>
            <a:r>
              <a:rPr lang="cs-CZ" sz="2400" dirty="0" smtClean="0"/>
              <a:t>F=  </a:t>
            </a:r>
            <a:r>
              <a:rPr lang="cs-CZ" sz="2400" b="1" dirty="0"/>
              <a:t>1 609 889 CZK</a:t>
            </a:r>
            <a:endParaRPr lang="cs-CZ" sz="2400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06.04.2021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9920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dirty="0" err="1"/>
              <a:t>Example</a:t>
            </a:r>
            <a:r>
              <a:rPr lang="cs-CZ" sz="2400" dirty="0"/>
              <a:t> 11</a:t>
            </a:r>
          </a:p>
          <a:p>
            <a:pPr marL="0" indent="0">
              <a:buNone/>
            </a:pPr>
            <a:r>
              <a:rPr lang="cs-CZ" sz="2400" dirty="0" err="1"/>
              <a:t>You</a:t>
            </a:r>
            <a:r>
              <a:rPr lang="cs-CZ" sz="2400" dirty="0"/>
              <a:t> </a:t>
            </a:r>
            <a:r>
              <a:rPr lang="cs-CZ" sz="2400" dirty="0" err="1"/>
              <a:t>deposited</a:t>
            </a:r>
            <a:r>
              <a:rPr lang="cs-CZ" sz="2400" dirty="0"/>
              <a:t> CZK 100,000 </a:t>
            </a:r>
            <a:r>
              <a:rPr lang="cs-CZ" sz="2400" dirty="0" err="1"/>
              <a:t>into</a:t>
            </a:r>
            <a:r>
              <a:rPr lang="cs-CZ" sz="2400" dirty="0"/>
              <a:t> a </a:t>
            </a:r>
            <a:r>
              <a:rPr lang="cs-CZ" sz="2400" dirty="0" err="1"/>
              <a:t>current</a:t>
            </a:r>
            <a:r>
              <a:rPr lang="cs-CZ" sz="2400" dirty="0"/>
              <a:t> </a:t>
            </a:r>
            <a:r>
              <a:rPr lang="cs-CZ" sz="2400" dirty="0" err="1"/>
              <a:t>account</a:t>
            </a:r>
            <a:r>
              <a:rPr lang="cs-CZ" sz="2400" dirty="0"/>
              <a:t> </a:t>
            </a:r>
            <a:r>
              <a:rPr lang="cs-CZ" sz="2400" dirty="0" err="1"/>
              <a:t>with</a:t>
            </a:r>
            <a:r>
              <a:rPr lang="cs-CZ" sz="2400" dirty="0"/>
              <a:t> </a:t>
            </a:r>
            <a:r>
              <a:rPr lang="cs-CZ" sz="2400" dirty="0" err="1"/>
              <a:t>an</a:t>
            </a:r>
            <a:r>
              <a:rPr lang="cs-CZ" sz="2400" dirty="0"/>
              <a:t> </a:t>
            </a:r>
            <a:r>
              <a:rPr lang="cs-CZ" sz="2400" dirty="0" err="1"/>
              <a:t>interest</a:t>
            </a:r>
            <a:r>
              <a:rPr lang="cs-CZ" sz="2400" dirty="0"/>
              <a:t> </a:t>
            </a:r>
            <a:r>
              <a:rPr lang="cs-CZ" sz="2400" dirty="0" err="1"/>
              <a:t>rate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7.5%. </a:t>
            </a:r>
            <a:r>
              <a:rPr lang="cs-CZ" sz="2400" dirty="0" err="1"/>
              <a:t>How</a:t>
            </a:r>
            <a:r>
              <a:rPr lang="cs-CZ" sz="2400" dirty="0"/>
              <a:t> much </a:t>
            </a:r>
            <a:r>
              <a:rPr lang="cs-CZ" sz="2400" dirty="0" err="1"/>
              <a:t>will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final</a:t>
            </a:r>
            <a:r>
              <a:rPr lang="cs-CZ" sz="2400" dirty="0"/>
              <a:t> </a:t>
            </a:r>
            <a:r>
              <a:rPr lang="cs-CZ" sz="2400" dirty="0" err="1"/>
              <a:t>principal</a:t>
            </a:r>
            <a:r>
              <a:rPr lang="cs-CZ" sz="2400" dirty="0"/>
              <a:t> </a:t>
            </a:r>
            <a:r>
              <a:rPr lang="cs-CZ" sz="2400" dirty="0" err="1"/>
              <a:t>be</a:t>
            </a:r>
            <a:r>
              <a:rPr lang="cs-CZ" sz="2400" dirty="0"/>
              <a:t> </a:t>
            </a:r>
            <a:r>
              <a:rPr lang="cs-CZ" sz="2400" dirty="0" err="1"/>
              <a:t>after</a:t>
            </a:r>
            <a:r>
              <a:rPr lang="cs-CZ" sz="2400" dirty="0"/>
              <a:t> 5 </a:t>
            </a:r>
            <a:r>
              <a:rPr lang="cs-CZ" sz="2400" dirty="0" err="1"/>
              <a:t>years</a:t>
            </a:r>
            <a:r>
              <a:rPr lang="cs-CZ" sz="2400" dirty="0"/>
              <a:t> </a:t>
            </a:r>
            <a:r>
              <a:rPr lang="cs-CZ" sz="2400" dirty="0" err="1"/>
              <a:t>if</a:t>
            </a:r>
            <a:r>
              <a:rPr lang="cs-CZ" sz="2400" dirty="0"/>
              <a:t> </a:t>
            </a:r>
            <a:r>
              <a:rPr lang="cs-CZ" sz="2400" dirty="0" err="1"/>
              <a:t>interest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</a:t>
            </a:r>
            <a:r>
              <a:rPr lang="cs-CZ" sz="2400" dirty="0" err="1"/>
              <a:t>accrued</a:t>
            </a:r>
            <a:r>
              <a:rPr lang="cs-CZ" sz="2400" dirty="0"/>
              <a:t>:</a:t>
            </a:r>
          </a:p>
          <a:p>
            <a:r>
              <a:rPr lang="cs-CZ" sz="2400" dirty="0" err="1" smtClean="0"/>
              <a:t>annually</a:t>
            </a:r>
            <a:endParaRPr lang="cs-CZ" sz="2400" dirty="0"/>
          </a:p>
          <a:p>
            <a:r>
              <a:rPr lang="cs-CZ" sz="2400" dirty="0" err="1" smtClean="0"/>
              <a:t>semi-annually</a:t>
            </a:r>
            <a:endParaRPr lang="cs-CZ" sz="2400" dirty="0"/>
          </a:p>
          <a:p>
            <a:r>
              <a:rPr lang="cs-CZ" sz="2400" dirty="0" err="1" smtClean="0"/>
              <a:t>quarterly</a:t>
            </a:r>
            <a:endParaRPr lang="cs-CZ" sz="2400" dirty="0"/>
          </a:p>
          <a:p>
            <a:r>
              <a:rPr lang="cs-CZ" sz="2400" dirty="0" err="1" smtClean="0"/>
              <a:t>monthly</a:t>
            </a:r>
            <a:endParaRPr lang="cs-CZ" sz="2400" dirty="0"/>
          </a:p>
          <a:p>
            <a:r>
              <a:rPr lang="cs-CZ" sz="2400" dirty="0" err="1" smtClean="0"/>
              <a:t>daily</a:t>
            </a:r>
            <a:endParaRPr lang="cs-CZ" sz="2400" dirty="0"/>
          </a:p>
          <a:p>
            <a:r>
              <a:rPr lang="cs-CZ" sz="2400" dirty="0" err="1" smtClean="0"/>
              <a:t>continuously</a:t>
            </a:r>
            <a:endParaRPr lang="cs-CZ" sz="2400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06.04.2021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000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01638" y="1263732"/>
            <a:ext cx="9623425" cy="5567281"/>
          </a:xfrm>
        </p:spPr>
        <p:txBody>
          <a:bodyPr/>
          <a:lstStyle/>
          <a:p>
            <a:pPr marL="0" indent="0">
              <a:buNone/>
            </a:pPr>
            <a:r>
              <a:rPr lang="cs-CZ" sz="2400" dirty="0" err="1" smtClean="0"/>
              <a:t>Solutions</a:t>
            </a:r>
            <a:endParaRPr lang="cs-CZ" sz="2400" dirty="0" smtClean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 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06.04.2021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1775" y="1263732"/>
            <a:ext cx="2202625" cy="66564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709" y="2107172"/>
            <a:ext cx="9707354" cy="4607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786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400" b="1" dirty="0"/>
              <a:t>Simple interest</a:t>
            </a:r>
          </a:p>
          <a:p>
            <a:endParaRPr lang="en-US" sz="2400" dirty="0"/>
          </a:p>
          <a:p>
            <a:r>
              <a:rPr lang="en-US" sz="2400" dirty="0"/>
              <a:t>Interest</a:t>
            </a:r>
          </a:p>
          <a:p>
            <a:pPr marL="0" indent="0">
              <a:buNone/>
            </a:pPr>
            <a:r>
              <a:rPr lang="en-US" sz="2400" dirty="0"/>
              <a:t> </a:t>
            </a:r>
          </a:p>
          <a:p>
            <a:endParaRPr lang="en-US" sz="2400" dirty="0"/>
          </a:p>
          <a:p>
            <a:r>
              <a:rPr lang="en-US" sz="2400" dirty="0"/>
              <a:t>Future value</a:t>
            </a:r>
          </a:p>
          <a:p>
            <a:pPr marL="0" indent="0">
              <a:buNone/>
            </a:pPr>
            <a:r>
              <a:rPr lang="en-US" sz="2400" dirty="0"/>
              <a:t>  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R = amount of interest payable   (interest due)</a:t>
            </a:r>
          </a:p>
          <a:p>
            <a:r>
              <a:rPr lang="en-US" sz="2400" dirty="0"/>
              <a:t>M = current value of the deposit</a:t>
            </a:r>
          </a:p>
          <a:p>
            <a:r>
              <a:rPr lang="en-US" sz="2400" dirty="0" err="1"/>
              <a:t>i</a:t>
            </a:r>
            <a:r>
              <a:rPr lang="en-US" sz="2400" dirty="0"/>
              <a:t> = nominal interest rate</a:t>
            </a:r>
          </a:p>
          <a:p>
            <a:r>
              <a:rPr lang="en-US" sz="2400" dirty="0"/>
              <a:t>N = number of interest days (interest period)</a:t>
            </a:r>
          </a:p>
          <a:p>
            <a:r>
              <a:rPr lang="en-US" sz="2400" dirty="0"/>
              <a:t>F = future value of the deposit</a:t>
            </a:r>
          </a:p>
          <a:p>
            <a:endParaRPr lang="cs-CZ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06.04.2021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  <p:sp>
        <p:nvSpPr>
          <p:cNvPr id="21" name="Rectangle 17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2" name="Objekt 21"/>
          <p:cNvGraphicFramePr>
            <a:graphicFrameLocks noChangeAspect="1"/>
          </p:cNvGraphicFramePr>
          <p:nvPr/>
        </p:nvGraphicFramePr>
        <p:xfrm>
          <a:off x="0" y="0"/>
          <a:ext cx="1190625" cy="20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r:id="rId3" imgW="1193800" imgH="203200" progId="Equation.3">
                  <p:embed/>
                </p:oleObj>
              </mc:Choice>
              <mc:Fallback>
                <p:oleObj r:id="rId3" imgW="1193800" imgH="2032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190625" cy="200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4" name="Obrázek 2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77083" y="3880408"/>
            <a:ext cx="8573554" cy="676274"/>
          </a:xfrm>
          <a:prstGeom prst="rect">
            <a:avLst/>
          </a:prstGeom>
        </p:spPr>
      </p:pic>
      <p:pic>
        <p:nvPicPr>
          <p:cNvPr id="25" name="Obrázek 2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77083" y="2647950"/>
            <a:ext cx="2671878" cy="721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680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06.04.2021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Solutions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/>
        </p:nvGraphicFramePr>
        <p:xfrm>
          <a:off x="0" y="457200"/>
          <a:ext cx="9239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r:id="rId3" imgW="927100" imgH="241300" progId="Equation.3">
                  <p:embed/>
                </p:oleObj>
              </mc:Choice>
              <mc:Fallback>
                <p:oleObj r:id="rId3" imgW="927100" imgH="2413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57200"/>
                        <a:ext cx="92392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52400" y="152400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Solutions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/>
        </p:nvGraphicFramePr>
        <p:xfrm>
          <a:off x="152400" y="609600"/>
          <a:ext cx="9239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r:id="rId5" imgW="927100" imgH="241300" progId="Equation.3">
                  <p:embed/>
                </p:oleObj>
              </mc:Choice>
              <mc:Fallback>
                <p:oleObj r:id="rId5" imgW="927100" imgH="241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609600"/>
                        <a:ext cx="92392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49979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20" name="Zástupný symbol pro obsah 19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7225" y="1976976"/>
            <a:ext cx="7576693" cy="5233097"/>
          </a:xfrm>
          <a:prstGeom prst="rect">
            <a:avLst/>
          </a:prstGeom>
        </p:spPr>
      </p:pic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06.04.2021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4559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sz="2400" b="1" dirty="0" err="1"/>
              <a:t>Compound</a:t>
            </a:r>
            <a:r>
              <a:rPr lang="cs-CZ" sz="2400" b="1" dirty="0"/>
              <a:t> </a:t>
            </a:r>
            <a:r>
              <a:rPr lang="cs-CZ" sz="2400" b="1" dirty="0" err="1"/>
              <a:t>interest</a:t>
            </a:r>
            <a:endParaRPr lang="cs-CZ" sz="2400" b="1" dirty="0"/>
          </a:p>
          <a:p>
            <a:r>
              <a:rPr lang="cs-CZ" sz="2400" dirty="0" err="1"/>
              <a:t>It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</a:t>
            </a:r>
            <a:r>
              <a:rPr lang="cs-CZ" sz="2400" dirty="0" err="1"/>
              <a:t>used</a:t>
            </a:r>
            <a:r>
              <a:rPr lang="cs-CZ" sz="2400" dirty="0"/>
              <a:t> </a:t>
            </a:r>
            <a:r>
              <a:rPr lang="cs-CZ" sz="2400" dirty="0" err="1"/>
              <a:t>primarily</a:t>
            </a:r>
            <a:r>
              <a:rPr lang="cs-CZ" sz="2400" dirty="0"/>
              <a:t> </a:t>
            </a:r>
            <a:r>
              <a:rPr lang="cs-CZ" sz="2400" dirty="0" err="1"/>
              <a:t>with</a:t>
            </a:r>
            <a:r>
              <a:rPr lang="cs-CZ" sz="2400" dirty="0"/>
              <a:t> </a:t>
            </a:r>
            <a:r>
              <a:rPr lang="cs-CZ" sz="2400" dirty="0" err="1"/>
              <a:t>an</a:t>
            </a:r>
            <a:r>
              <a:rPr lang="cs-CZ" sz="2400" dirty="0"/>
              <a:t> </a:t>
            </a:r>
            <a:r>
              <a:rPr lang="cs-CZ" sz="2400" dirty="0" err="1"/>
              <a:t>interest</a:t>
            </a:r>
            <a:r>
              <a:rPr lang="cs-CZ" sz="2400" dirty="0"/>
              <a:t> period </a:t>
            </a:r>
            <a:r>
              <a:rPr lang="cs-CZ" sz="2400" dirty="0" err="1"/>
              <a:t>longer</a:t>
            </a:r>
            <a:r>
              <a:rPr lang="cs-CZ" sz="2400" dirty="0"/>
              <a:t> </a:t>
            </a:r>
            <a:r>
              <a:rPr lang="cs-CZ" sz="2400" dirty="0" err="1"/>
              <a:t>than</a:t>
            </a:r>
            <a:r>
              <a:rPr lang="cs-CZ" sz="2400" dirty="0"/>
              <a:t> 1 </a:t>
            </a:r>
            <a:r>
              <a:rPr lang="cs-CZ" sz="2400" dirty="0" err="1"/>
              <a:t>year</a:t>
            </a:r>
            <a:r>
              <a:rPr lang="cs-CZ" sz="2400" dirty="0"/>
              <a:t> and </a:t>
            </a:r>
            <a:r>
              <a:rPr lang="cs-CZ" sz="2400" dirty="0" err="1"/>
              <a:t>for</a:t>
            </a:r>
            <a:r>
              <a:rPr lang="cs-CZ" sz="2400" dirty="0"/>
              <a:t> </a:t>
            </a:r>
            <a:r>
              <a:rPr lang="cs-CZ" sz="2400" dirty="0" err="1"/>
              <a:t>instruments</a:t>
            </a:r>
            <a:r>
              <a:rPr lang="cs-CZ" sz="2400" dirty="0"/>
              <a:t> </a:t>
            </a:r>
            <a:r>
              <a:rPr lang="cs-CZ" sz="2400" dirty="0" err="1"/>
              <a:t>with</a:t>
            </a:r>
            <a:r>
              <a:rPr lang="cs-CZ" sz="2400" dirty="0"/>
              <a:t> a maturity </a:t>
            </a:r>
            <a:r>
              <a:rPr lang="cs-CZ" sz="2400" dirty="0" err="1"/>
              <a:t>of</a:t>
            </a:r>
            <a:r>
              <a:rPr lang="cs-CZ" sz="2400" dirty="0"/>
              <a:t> more </a:t>
            </a:r>
            <a:r>
              <a:rPr lang="cs-CZ" sz="2400" dirty="0" err="1"/>
              <a:t>than</a:t>
            </a:r>
            <a:r>
              <a:rPr lang="cs-CZ" sz="2400" dirty="0"/>
              <a:t> </a:t>
            </a:r>
            <a:r>
              <a:rPr lang="cs-CZ" sz="2400" dirty="0" err="1"/>
              <a:t>one</a:t>
            </a:r>
            <a:r>
              <a:rPr lang="cs-CZ" sz="2400" dirty="0"/>
              <a:t> </a:t>
            </a:r>
            <a:r>
              <a:rPr lang="cs-CZ" sz="2400" dirty="0" err="1"/>
              <a:t>year</a:t>
            </a:r>
            <a:r>
              <a:rPr lang="cs-CZ" sz="2400" dirty="0"/>
              <a:t>. </a:t>
            </a:r>
            <a:endParaRPr lang="cs-CZ" sz="2400" dirty="0" smtClean="0"/>
          </a:p>
          <a:p>
            <a:endParaRPr lang="cs-CZ" sz="2400" dirty="0" smtClean="0"/>
          </a:p>
          <a:p>
            <a:endParaRPr lang="cs-CZ" sz="2400" dirty="0"/>
          </a:p>
          <a:p>
            <a:endParaRPr lang="cs-CZ" sz="2400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06.04.2021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  <p:pic>
        <p:nvPicPr>
          <p:cNvPr id="14" name="Obrázek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1325" y="3125310"/>
            <a:ext cx="3074861" cy="1198329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8165" y="4464012"/>
            <a:ext cx="3692331" cy="1075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027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946693"/>
          </a:xfrm>
        </p:spPr>
        <p:txBody>
          <a:bodyPr/>
          <a:lstStyle/>
          <a:p>
            <a:pPr marL="0" indent="0" algn="ctr">
              <a:buNone/>
            </a:pPr>
            <a:r>
              <a:rPr lang="cs-CZ" sz="2400" b="1" dirty="0" err="1"/>
              <a:t>Combined</a:t>
            </a:r>
            <a:r>
              <a:rPr lang="cs-CZ" sz="2400" b="1" dirty="0"/>
              <a:t> </a:t>
            </a:r>
            <a:r>
              <a:rPr lang="cs-CZ" sz="2400" b="1" dirty="0" err="1"/>
              <a:t>interest</a:t>
            </a:r>
            <a:endParaRPr lang="cs-CZ" sz="2400" b="1" dirty="0"/>
          </a:p>
          <a:p>
            <a:r>
              <a:rPr lang="cs-CZ" sz="2400" dirty="0" err="1"/>
              <a:t>It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</a:t>
            </a:r>
            <a:r>
              <a:rPr lang="cs-CZ" sz="2400" dirty="0" err="1"/>
              <a:t>used</a:t>
            </a:r>
            <a:r>
              <a:rPr lang="cs-CZ" sz="2400" dirty="0"/>
              <a:t> in case </a:t>
            </a:r>
            <a:r>
              <a:rPr lang="cs-CZ" sz="2400" dirty="0" err="1"/>
              <a:t>if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length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interest</a:t>
            </a:r>
            <a:r>
              <a:rPr lang="cs-CZ" sz="2400" dirty="0"/>
              <a:t> period </a:t>
            </a:r>
            <a:r>
              <a:rPr lang="cs-CZ" sz="2400" dirty="0" err="1"/>
              <a:t>does</a:t>
            </a:r>
            <a:r>
              <a:rPr lang="cs-CZ" sz="2400" dirty="0"/>
              <a:t> not </a:t>
            </a:r>
            <a:r>
              <a:rPr lang="cs-CZ" sz="2400" dirty="0" err="1"/>
              <a:t>match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rate</a:t>
            </a:r>
            <a:r>
              <a:rPr lang="cs-CZ" sz="2400" dirty="0"/>
              <a:t> </a:t>
            </a:r>
            <a:r>
              <a:rPr lang="cs-CZ" sz="2400" dirty="0" err="1"/>
              <a:t>at</a:t>
            </a:r>
            <a:r>
              <a:rPr lang="cs-CZ" sz="2400" dirty="0"/>
              <a:t> </a:t>
            </a:r>
            <a:r>
              <a:rPr lang="cs-CZ" sz="2400" dirty="0" err="1"/>
              <a:t>which</a:t>
            </a:r>
            <a:r>
              <a:rPr lang="cs-CZ" sz="2400" dirty="0"/>
              <a:t> </a:t>
            </a:r>
            <a:r>
              <a:rPr lang="cs-CZ" sz="2400" dirty="0" err="1"/>
              <a:t>interest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</a:t>
            </a:r>
            <a:r>
              <a:rPr lang="cs-CZ" sz="2400" dirty="0" err="1"/>
              <a:t>credited</a:t>
            </a:r>
            <a:r>
              <a:rPr lang="cs-CZ" sz="2400" dirty="0"/>
              <a:t>. (</a:t>
            </a:r>
            <a:r>
              <a:rPr lang="cs-CZ" sz="2400" dirty="0" err="1"/>
              <a:t>interest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</a:t>
            </a:r>
            <a:r>
              <a:rPr lang="cs-CZ" sz="2400" dirty="0" err="1"/>
              <a:t>credited</a:t>
            </a:r>
            <a:r>
              <a:rPr lang="cs-CZ" sz="2400" dirty="0"/>
              <a:t> </a:t>
            </a:r>
            <a:r>
              <a:rPr lang="cs-CZ" sz="2400" dirty="0" err="1"/>
              <a:t>annually</a:t>
            </a:r>
            <a:r>
              <a:rPr lang="cs-CZ" sz="2400" dirty="0"/>
              <a:t>, </a:t>
            </a:r>
            <a:r>
              <a:rPr lang="cs-CZ" sz="2400" dirty="0" err="1"/>
              <a:t>money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</a:t>
            </a:r>
            <a:r>
              <a:rPr lang="cs-CZ" sz="2400" dirty="0" err="1"/>
              <a:t>deposited</a:t>
            </a:r>
            <a:r>
              <a:rPr lang="cs-CZ" sz="2400" dirty="0"/>
              <a:t> </a:t>
            </a:r>
            <a:r>
              <a:rPr lang="cs-CZ" sz="2400" dirty="0" err="1"/>
              <a:t>for</a:t>
            </a:r>
            <a:r>
              <a:rPr lang="cs-CZ" sz="2400" dirty="0"/>
              <a:t> 1.5 </a:t>
            </a:r>
            <a:r>
              <a:rPr lang="cs-CZ" sz="2400" dirty="0" err="1"/>
              <a:t>years</a:t>
            </a:r>
            <a:r>
              <a:rPr lang="cs-CZ" sz="2400" dirty="0" smtClean="0"/>
              <a:t>). </a:t>
            </a:r>
            <a:endParaRPr lang="cs-CZ" sz="2400" dirty="0"/>
          </a:p>
          <a:p>
            <a:r>
              <a:rPr lang="cs-CZ" sz="2400" dirty="0" err="1"/>
              <a:t>It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a </a:t>
            </a:r>
            <a:r>
              <a:rPr lang="cs-CZ" sz="2400" dirty="0" err="1"/>
              <a:t>combination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compound</a:t>
            </a:r>
            <a:r>
              <a:rPr lang="cs-CZ" sz="2400" dirty="0"/>
              <a:t> and </a:t>
            </a:r>
            <a:r>
              <a:rPr lang="cs-CZ" sz="2400" dirty="0" err="1"/>
              <a:t>simple</a:t>
            </a:r>
            <a:r>
              <a:rPr lang="cs-CZ" sz="2400" dirty="0"/>
              <a:t> </a:t>
            </a:r>
            <a:r>
              <a:rPr lang="cs-CZ" sz="2400" dirty="0" err="1"/>
              <a:t>interest</a:t>
            </a:r>
            <a:r>
              <a:rPr lang="cs-CZ" sz="2400" dirty="0"/>
              <a:t>.</a:t>
            </a:r>
          </a:p>
          <a:p>
            <a:endParaRPr lang="cs-CZ" sz="2400" dirty="0" smtClean="0"/>
          </a:p>
          <a:p>
            <a:endParaRPr lang="cs-CZ" sz="2400" dirty="0"/>
          </a:p>
          <a:p>
            <a:endParaRPr lang="cs-CZ" sz="2400" dirty="0" smtClean="0"/>
          </a:p>
          <a:p>
            <a:r>
              <a:rPr lang="cs-CZ" sz="1800" dirty="0"/>
              <a:t>F = </a:t>
            </a:r>
            <a:r>
              <a:rPr lang="cs-CZ" sz="1800" dirty="0" err="1"/>
              <a:t>future</a:t>
            </a:r>
            <a:r>
              <a:rPr lang="cs-CZ" sz="1800" dirty="0"/>
              <a:t> </a:t>
            </a:r>
            <a:r>
              <a:rPr lang="cs-CZ" sz="1800" dirty="0" err="1"/>
              <a:t>value</a:t>
            </a:r>
            <a:r>
              <a:rPr lang="cs-CZ" sz="1800" dirty="0"/>
              <a:t> </a:t>
            </a:r>
            <a:r>
              <a:rPr lang="cs-CZ" sz="1800" dirty="0" err="1"/>
              <a:t>of</a:t>
            </a:r>
            <a:r>
              <a:rPr lang="cs-CZ" sz="1800" dirty="0"/>
              <a:t> </a:t>
            </a:r>
            <a:r>
              <a:rPr lang="cs-CZ" sz="1800" dirty="0" err="1"/>
              <a:t>the</a:t>
            </a:r>
            <a:r>
              <a:rPr lang="cs-CZ" sz="1800" dirty="0"/>
              <a:t> deposit</a:t>
            </a:r>
          </a:p>
          <a:p>
            <a:r>
              <a:rPr lang="cs-CZ" sz="1800" dirty="0"/>
              <a:t>M = </a:t>
            </a:r>
            <a:r>
              <a:rPr lang="cs-CZ" sz="1800" dirty="0" err="1"/>
              <a:t>current</a:t>
            </a:r>
            <a:r>
              <a:rPr lang="cs-CZ" sz="1800" dirty="0"/>
              <a:t> </a:t>
            </a:r>
            <a:r>
              <a:rPr lang="cs-CZ" sz="1800" dirty="0" err="1"/>
              <a:t>value</a:t>
            </a:r>
            <a:r>
              <a:rPr lang="cs-CZ" sz="1800" dirty="0"/>
              <a:t> </a:t>
            </a:r>
            <a:r>
              <a:rPr lang="cs-CZ" sz="1800" dirty="0" err="1"/>
              <a:t>of</a:t>
            </a:r>
            <a:r>
              <a:rPr lang="cs-CZ" sz="1800" dirty="0"/>
              <a:t> </a:t>
            </a:r>
            <a:r>
              <a:rPr lang="cs-CZ" sz="1800" dirty="0" err="1"/>
              <a:t>the</a:t>
            </a:r>
            <a:r>
              <a:rPr lang="cs-CZ" sz="1800" dirty="0"/>
              <a:t> deposit</a:t>
            </a:r>
          </a:p>
          <a:p>
            <a:r>
              <a:rPr lang="cs-CZ" sz="1800" dirty="0"/>
              <a:t>i = </a:t>
            </a:r>
            <a:r>
              <a:rPr lang="cs-CZ" sz="1800" dirty="0" err="1"/>
              <a:t>nominal</a:t>
            </a:r>
            <a:r>
              <a:rPr lang="cs-CZ" sz="1800" dirty="0"/>
              <a:t> </a:t>
            </a:r>
            <a:r>
              <a:rPr lang="cs-CZ" sz="1800" dirty="0" err="1"/>
              <a:t>interest</a:t>
            </a:r>
            <a:r>
              <a:rPr lang="cs-CZ" sz="1800" dirty="0"/>
              <a:t> </a:t>
            </a:r>
            <a:r>
              <a:rPr lang="cs-CZ" sz="1800" dirty="0" err="1"/>
              <a:t>rate</a:t>
            </a:r>
            <a:endParaRPr lang="cs-CZ" sz="1800" dirty="0"/>
          </a:p>
          <a:p>
            <a:r>
              <a:rPr lang="cs-CZ" sz="1800" dirty="0"/>
              <a:t>t = </a:t>
            </a:r>
            <a:r>
              <a:rPr lang="cs-CZ" sz="1800" dirty="0" err="1"/>
              <a:t>number</a:t>
            </a:r>
            <a:r>
              <a:rPr lang="cs-CZ" sz="1800" dirty="0"/>
              <a:t> </a:t>
            </a:r>
            <a:r>
              <a:rPr lang="cs-CZ" sz="1800" dirty="0" err="1"/>
              <a:t>of</a:t>
            </a:r>
            <a:r>
              <a:rPr lang="cs-CZ" sz="1800" dirty="0"/>
              <a:t> </a:t>
            </a:r>
            <a:r>
              <a:rPr lang="cs-CZ" sz="1800" dirty="0" err="1"/>
              <a:t>interest</a:t>
            </a:r>
            <a:r>
              <a:rPr lang="cs-CZ" sz="1800" dirty="0"/>
              <a:t> </a:t>
            </a:r>
            <a:r>
              <a:rPr lang="cs-CZ" sz="1800" dirty="0" err="1"/>
              <a:t>periods</a:t>
            </a:r>
            <a:endParaRPr lang="cs-CZ" sz="1800" dirty="0"/>
          </a:p>
          <a:p>
            <a:r>
              <a:rPr lang="cs-CZ" sz="1800" dirty="0"/>
              <a:t>f = </a:t>
            </a:r>
            <a:r>
              <a:rPr lang="cs-CZ" sz="1800" dirty="0" err="1"/>
              <a:t>frequency</a:t>
            </a:r>
            <a:r>
              <a:rPr lang="cs-CZ" sz="1800" dirty="0"/>
              <a:t> </a:t>
            </a:r>
            <a:r>
              <a:rPr lang="cs-CZ" sz="1800" dirty="0" err="1"/>
              <a:t>of</a:t>
            </a:r>
            <a:r>
              <a:rPr lang="cs-CZ" sz="1800" dirty="0"/>
              <a:t> </a:t>
            </a:r>
            <a:r>
              <a:rPr lang="cs-CZ" sz="1800" dirty="0" err="1"/>
              <a:t>interest</a:t>
            </a:r>
            <a:r>
              <a:rPr lang="cs-CZ" sz="1800" dirty="0"/>
              <a:t> </a:t>
            </a:r>
            <a:r>
              <a:rPr lang="cs-CZ" sz="1800" dirty="0" err="1"/>
              <a:t>during</a:t>
            </a:r>
            <a:r>
              <a:rPr lang="cs-CZ" sz="1800" dirty="0"/>
              <a:t> 1 </a:t>
            </a:r>
            <a:r>
              <a:rPr lang="cs-CZ" sz="1800" dirty="0" err="1"/>
              <a:t>year</a:t>
            </a:r>
            <a:endParaRPr lang="cs-CZ" sz="1800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06.04.2021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4796" y="3684619"/>
            <a:ext cx="5007451" cy="1544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061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sz="2400" b="1" dirty="0" err="1"/>
              <a:t>Day</a:t>
            </a:r>
            <a:r>
              <a:rPr lang="cs-CZ" sz="2400" b="1" dirty="0"/>
              <a:t> </a:t>
            </a:r>
            <a:r>
              <a:rPr lang="cs-CZ" sz="2400" b="1" dirty="0" err="1"/>
              <a:t>count</a:t>
            </a:r>
            <a:r>
              <a:rPr lang="cs-CZ" sz="2400" b="1" dirty="0"/>
              <a:t> </a:t>
            </a:r>
            <a:r>
              <a:rPr lang="cs-CZ" sz="2400" b="1" dirty="0" err="1"/>
              <a:t>convention</a:t>
            </a:r>
            <a:endParaRPr lang="cs-CZ" sz="2400" b="1" dirty="0"/>
          </a:p>
          <a:p>
            <a:pPr marL="0" indent="0" algn="just">
              <a:buNone/>
            </a:pPr>
            <a:r>
              <a:rPr lang="cs-CZ" sz="2400" dirty="0"/>
              <a:t>In finance, a </a:t>
            </a:r>
            <a:r>
              <a:rPr lang="cs-CZ" sz="2400" dirty="0" err="1"/>
              <a:t>day</a:t>
            </a:r>
            <a:r>
              <a:rPr lang="cs-CZ" sz="2400" dirty="0"/>
              <a:t> </a:t>
            </a:r>
            <a:r>
              <a:rPr lang="cs-CZ" sz="2400" dirty="0" err="1"/>
              <a:t>count</a:t>
            </a:r>
            <a:r>
              <a:rPr lang="cs-CZ" sz="2400" dirty="0"/>
              <a:t> </a:t>
            </a:r>
            <a:r>
              <a:rPr lang="cs-CZ" sz="2400" dirty="0" err="1"/>
              <a:t>convention</a:t>
            </a:r>
            <a:r>
              <a:rPr lang="cs-CZ" sz="2400" dirty="0"/>
              <a:t> </a:t>
            </a:r>
            <a:r>
              <a:rPr lang="cs-CZ" sz="2400" dirty="0" err="1"/>
              <a:t>determines</a:t>
            </a:r>
            <a:r>
              <a:rPr lang="cs-CZ" sz="2400" dirty="0"/>
              <a:t> </a:t>
            </a:r>
            <a:r>
              <a:rPr lang="cs-CZ" sz="2400" dirty="0" err="1"/>
              <a:t>how</a:t>
            </a:r>
            <a:r>
              <a:rPr lang="cs-CZ" sz="2400" dirty="0"/>
              <a:t> </a:t>
            </a:r>
            <a:r>
              <a:rPr lang="cs-CZ" sz="2400" dirty="0" smtClean="0"/>
              <a:t> </a:t>
            </a:r>
            <a:r>
              <a:rPr lang="cs-CZ" sz="2400" dirty="0" err="1" smtClean="0"/>
              <a:t>interest</a:t>
            </a:r>
            <a:r>
              <a:rPr lang="cs-CZ" sz="2400" dirty="0"/>
              <a:t> </a:t>
            </a:r>
            <a:r>
              <a:rPr lang="cs-CZ" sz="2400" dirty="0" err="1"/>
              <a:t>accrues</a:t>
            </a:r>
            <a:r>
              <a:rPr lang="cs-CZ" sz="2400" dirty="0"/>
              <a:t> </a:t>
            </a:r>
            <a:r>
              <a:rPr lang="cs-CZ" sz="2400" dirty="0" err="1"/>
              <a:t>over</a:t>
            </a:r>
            <a:r>
              <a:rPr lang="cs-CZ" sz="2400" dirty="0"/>
              <a:t> </a:t>
            </a:r>
            <a:r>
              <a:rPr lang="cs-CZ" sz="2400" dirty="0" err="1"/>
              <a:t>time</a:t>
            </a:r>
            <a:r>
              <a:rPr lang="cs-CZ" sz="2400" dirty="0"/>
              <a:t> </a:t>
            </a:r>
            <a:r>
              <a:rPr lang="cs-CZ" sz="2400" dirty="0" err="1"/>
              <a:t>for</a:t>
            </a:r>
            <a:r>
              <a:rPr lang="cs-CZ" sz="2400" dirty="0"/>
              <a:t> a variety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investments</a:t>
            </a:r>
            <a:r>
              <a:rPr lang="cs-CZ" sz="2400" dirty="0" smtClean="0"/>
              <a:t>, </a:t>
            </a:r>
            <a:r>
              <a:rPr lang="cs-CZ" sz="2400" dirty="0" err="1" smtClean="0"/>
              <a:t>including</a:t>
            </a:r>
            <a:r>
              <a:rPr lang="cs-CZ" sz="2400" dirty="0" smtClean="0"/>
              <a:t> </a:t>
            </a:r>
            <a:r>
              <a:rPr lang="cs-CZ" sz="2400" dirty="0" err="1" smtClean="0"/>
              <a:t>bonds</a:t>
            </a:r>
            <a:r>
              <a:rPr lang="cs-CZ" sz="2400" dirty="0" smtClean="0"/>
              <a:t>,  </a:t>
            </a:r>
            <a:r>
              <a:rPr lang="cs-CZ" sz="2400" dirty="0"/>
              <a:t>notes</a:t>
            </a:r>
            <a:r>
              <a:rPr lang="cs-CZ" sz="2400" dirty="0" smtClean="0"/>
              <a:t>, </a:t>
            </a:r>
            <a:r>
              <a:rPr lang="cs-CZ" sz="2400" dirty="0" err="1" smtClean="0"/>
              <a:t>loans</a:t>
            </a:r>
            <a:r>
              <a:rPr lang="cs-CZ" sz="2400" dirty="0" smtClean="0"/>
              <a:t>, </a:t>
            </a:r>
            <a:r>
              <a:rPr lang="cs-CZ" sz="2400" dirty="0" err="1" smtClean="0"/>
              <a:t>mortgages</a:t>
            </a:r>
            <a:r>
              <a:rPr lang="cs-CZ" sz="2400" dirty="0" smtClean="0"/>
              <a:t>,  </a:t>
            </a:r>
            <a:r>
              <a:rPr lang="cs-CZ" sz="2400" dirty="0" err="1" smtClean="0"/>
              <a:t>swaps</a:t>
            </a:r>
            <a:r>
              <a:rPr lang="cs-CZ" sz="2400" dirty="0" smtClean="0"/>
              <a:t>. </a:t>
            </a:r>
            <a:r>
              <a:rPr lang="cs-CZ" sz="2400" dirty="0" err="1"/>
              <a:t>This</a:t>
            </a:r>
            <a:r>
              <a:rPr lang="cs-CZ" sz="2400" dirty="0"/>
              <a:t> </a:t>
            </a:r>
            <a:r>
              <a:rPr lang="cs-CZ" sz="2400" dirty="0" err="1"/>
              <a:t>determines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number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days</a:t>
            </a:r>
            <a:r>
              <a:rPr lang="cs-CZ" sz="2400" dirty="0"/>
              <a:t> </a:t>
            </a:r>
            <a:r>
              <a:rPr lang="cs-CZ" sz="2400" dirty="0" err="1"/>
              <a:t>between</a:t>
            </a:r>
            <a:r>
              <a:rPr lang="cs-CZ" sz="2400" dirty="0"/>
              <a:t> </a:t>
            </a:r>
            <a:r>
              <a:rPr lang="cs-CZ" sz="2400" dirty="0" err="1" smtClean="0"/>
              <a:t>two</a:t>
            </a:r>
            <a:r>
              <a:rPr lang="cs-CZ" sz="2400" dirty="0" smtClean="0"/>
              <a:t> </a:t>
            </a:r>
            <a:r>
              <a:rPr lang="cs-CZ" sz="2400" dirty="0" err="1" smtClean="0"/>
              <a:t>coupon</a:t>
            </a:r>
            <a:r>
              <a:rPr lang="cs-CZ" sz="2400" dirty="0" smtClean="0"/>
              <a:t> </a:t>
            </a:r>
            <a:r>
              <a:rPr lang="cs-CZ" sz="2400" dirty="0" err="1" smtClean="0"/>
              <a:t>payments</a:t>
            </a:r>
            <a:r>
              <a:rPr lang="cs-CZ" sz="2400" dirty="0"/>
              <a:t>, </a:t>
            </a:r>
            <a:r>
              <a:rPr lang="cs-CZ" sz="2400" dirty="0" err="1"/>
              <a:t>thus</a:t>
            </a:r>
            <a:r>
              <a:rPr lang="cs-CZ" sz="2400" dirty="0"/>
              <a:t> </a:t>
            </a:r>
            <a:r>
              <a:rPr lang="cs-CZ" sz="2400" dirty="0" err="1"/>
              <a:t>calculating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amount</a:t>
            </a:r>
            <a:r>
              <a:rPr lang="cs-CZ" sz="2400" dirty="0"/>
              <a:t> </a:t>
            </a:r>
            <a:r>
              <a:rPr lang="cs-CZ" sz="2400" dirty="0" err="1"/>
              <a:t>transferred</a:t>
            </a:r>
            <a:r>
              <a:rPr lang="cs-CZ" sz="2400" dirty="0"/>
              <a:t> on </a:t>
            </a:r>
            <a:r>
              <a:rPr lang="cs-CZ" sz="2400" dirty="0" err="1"/>
              <a:t>payment</a:t>
            </a:r>
            <a:r>
              <a:rPr lang="cs-CZ" sz="2400" dirty="0"/>
              <a:t> </a:t>
            </a:r>
            <a:r>
              <a:rPr lang="cs-CZ" sz="2400" dirty="0" err="1"/>
              <a:t>dates</a:t>
            </a:r>
            <a:r>
              <a:rPr lang="cs-CZ" sz="2400" dirty="0"/>
              <a:t> and </a:t>
            </a:r>
            <a:r>
              <a:rPr lang="cs-CZ" sz="2400" dirty="0" err="1"/>
              <a:t>also</a:t>
            </a:r>
            <a:r>
              <a:rPr lang="cs-CZ" sz="2400" dirty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accured</a:t>
            </a:r>
            <a:r>
              <a:rPr lang="cs-CZ" sz="2400" dirty="0" smtClean="0"/>
              <a:t> </a:t>
            </a:r>
            <a:r>
              <a:rPr lang="cs-CZ" sz="2400" dirty="0" err="1" smtClean="0"/>
              <a:t>interest</a:t>
            </a:r>
            <a:r>
              <a:rPr lang="cs-CZ" sz="2400" dirty="0" smtClean="0"/>
              <a:t> </a:t>
            </a:r>
            <a:r>
              <a:rPr lang="cs-CZ" sz="2400" dirty="0" err="1" smtClean="0"/>
              <a:t>for</a:t>
            </a:r>
            <a:r>
              <a:rPr lang="cs-CZ" sz="2400" dirty="0" smtClean="0"/>
              <a:t> </a:t>
            </a:r>
            <a:r>
              <a:rPr lang="cs-CZ" sz="2400" dirty="0" err="1"/>
              <a:t>dates</a:t>
            </a:r>
            <a:r>
              <a:rPr lang="cs-CZ" sz="2400" dirty="0"/>
              <a:t> </a:t>
            </a:r>
            <a:r>
              <a:rPr lang="cs-CZ" sz="2400" dirty="0" err="1"/>
              <a:t>between</a:t>
            </a:r>
            <a:r>
              <a:rPr lang="cs-CZ" sz="2400" dirty="0"/>
              <a:t> </a:t>
            </a:r>
            <a:r>
              <a:rPr lang="cs-CZ" sz="2400" dirty="0" err="1"/>
              <a:t>payments</a:t>
            </a:r>
            <a:r>
              <a:rPr lang="cs-CZ" sz="2400" dirty="0"/>
              <a:t>. 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day</a:t>
            </a:r>
            <a:r>
              <a:rPr lang="cs-CZ" sz="2400" dirty="0"/>
              <a:t> </a:t>
            </a:r>
            <a:r>
              <a:rPr lang="cs-CZ" sz="2400" dirty="0" err="1"/>
              <a:t>count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</a:t>
            </a:r>
            <a:r>
              <a:rPr lang="cs-CZ" sz="2400" dirty="0" err="1"/>
              <a:t>also</a:t>
            </a:r>
            <a:r>
              <a:rPr lang="cs-CZ" sz="2400" dirty="0"/>
              <a:t> </a:t>
            </a:r>
            <a:r>
              <a:rPr lang="cs-CZ" sz="2400" dirty="0" err="1"/>
              <a:t>used</a:t>
            </a:r>
            <a:r>
              <a:rPr lang="cs-CZ" sz="2400" dirty="0"/>
              <a:t> to </a:t>
            </a:r>
            <a:r>
              <a:rPr lang="cs-CZ" sz="2400" dirty="0" err="1"/>
              <a:t>quantify</a:t>
            </a:r>
            <a:r>
              <a:rPr lang="cs-CZ" sz="2400" dirty="0"/>
              <a:t> </a:t>
            </a:r>
            <a:r>
              <a:rPr lang="cs-CZ" sz="2400" dirty="0" err="1"/>
              <a:t>periods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time</a:t>
            </a:r>
            <a:r>
              <a:rPr lang="cs-CZ" sz="2400" dirty="0"/>
              <a:t> </a:t>
            </a:r>
            <a:r>
              <a:rPr lang="cs-CZ" sz="2400" dirty="0" err="1"/>
              <a:t>when</a:t>
            </a:r>
            <a:r>
              <a:rPr lang="cs-CZ" sz="2400" dirty="0"/>
              <a:t> </a:t>
            </a:r>
            <a:r>
              <a:rPr lang="cs-CZ" sz="2400" dirty="0" err="1"/>
              <a:t>discounting</a:t>
            </a:r>
            <a:r>
              <a:rPr lang="cs-CZ" sz="2400" dirty="0"/>
              <a:t> a cash-</a:t>
            </a:r>
            <a:r>
              <a:rPr lang="cs-CZ" sz="2400" dirty="0" err="1"/>
              <a:t>flow</a:t>
            </a:r>
            <a:r>
              <a:rPr lang="cs-CZ" sz="2400" dirty="0"/>
              <a:t> to </a:t>
            </a:r>
            <a:r>
              <a:rPr lang="cs-CZ" sz="2400" dirty="0" err="1" smtClean="0"/>
              <a:t>its</a:t>
            </a:r>
            <a:r>
              <a:rPr lang="cs-CZ" sz="2400" dirty="0" smtClean="0"/>
              <a:t> </a:t>
            </a:r>
            <a:r>
              <a:rPr lang="cs-CZ" sz="2400" dirty="0" err="1" smtClean="0"/>
              <a:t>present</a:t>
            </a:r>
            <a:r>
              <a:rPr lang="cs-CZ" sz="2400" dirty="0" smtClean="0"/>
              <a:t> </a:t>
            </a:r>
            <a:r>
              <a:rPr lang="cs-CZ" sz="2400" dirty="0" err="1" smtClean="0"/>
              <a:t>value</a:t>
            </a:r>
            <a:r>
              <a:rPr lang="cs-CZ" sz="2400" dirty="0" smtClean="0"/>
              <a:t>. </a:t>
            </a:r>
            <a:r>
              <a:rPr lang="cs-CZ" sz="2400" dirty="0" err="1"/>
              <a:t>When</a:t>
            </a:r>
            <a:r>
              <a:rPr lang="cs-CZ" sz="2400" dirty="0"/>
              <a:t> a </a:t>
            </a:r>
            <a:r>
              <a:rPr lang="cs-CZ" sz="2400" dirty="0" err="1"/>
              <a:t>security</a:t>
            </a:r>
            <a:r>
              <a:rPr lang="cs-CZ" sz="2400" dirty="0"/>
              <a:t> such as a bond </a:t>
            </a:r>
            <a:r>
              <a:rPr lang="cs-CZ" sz="2400" dirty="0" err="1"/>
              <a:t>is</a:t>
            </a:r>
            <a:r>
              <a:rPr lang="cs-CZ" sz="2400" dirty="0"/>
              <a:t> sold </a:t>
            </a:r>
            <a:r>
              <a:rPr lang="cs-CZ" sz="2400" dirty="0" err="1"/>
              <a:t>between</a:t>
            </a:r>
            <a:r>
              <a:rPr lang="cs-CZ" sz="2400" dirty="0"/>
              <a:t> </a:t>
            </a:r>
            <a:r>
              <a:rPr lang="cs-CZ" sz="2400" dirty="0" err="1"/>
              <a:t>interest</a:t>
            </a:r>
            <a:r>
              <a:rPr lang="cs-CZ" sz="2400" dirty="0"/>
              <a:t> </a:t>
            </a:r>
            <a:r>
              <a:rPr lang="cs-CZ" sz="2400" dirty="0" err="1"/>
              <a:t>payment</a:t>
            </a:r>
            <a:r>
              <a:rPr lang="cs-CZ" sz="2400" dirty="0"/>
              <a:t> </a:t>
            </a:r>
            <a:r>
              <a:rPr lang="cs-CZ" sz="2400" dirty="0" err="1"/>
              <a:t>dates</a:t>
            </a:r>
            <a:r>
              <a:rPr lang="cs-CZ" sz="2400" dirty="0"/>
              <a:t>,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seller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</a:t>
            </a:r>
            <a:r>
              <a:rPr lang="cs-CZ" sz="2400" dirty="0" err="1"/>
              <a:t>eligible</a:t>
            </a:r>
            <a:r>
              <a:rPr lang="cs-CZ" sz="2400" dirty="0"/>
              <a:t> to </a:t>
            </a:r>
            <a:r>
              <a:rPr lang="cs-CZ" sz="2400" dirty="0" err="1"/>
              <a:t>some</a:t>
            </a:r>
            <a:r>
              <a:rPr lang="cs-CZ" sz="2400" dirty="0"/>
              <a:t> </a:t>
            </a:r>
            <a:r>
              <a:rPr lang="cs-CZ" sz="2400" dirty="0" err="1"/>
              <a:t>fraction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coupon</a:t>
            </a:r>
            <a:r>
              <a:rPr lang="cs-CZ" sz="2400" dirty="0"/>
              <a:t> </a:t>
            </a:r>
            <a:r>
              <a:rPr lang="cs-CZ" sz="2400" dirty="0" err="1"/>
              <a:t>amount</a:t>
            </a:r>
            <a:r>
              <a:rPr lang="cs-CZ" sz="2400" dirty="0"/>
              <a:t>.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06.04.2021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0092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4955" y="1619250"/>
            <a:ext cx="10106899" cy="4705350"/>
          </a:xfrm>
          <a:prstGeom prst="rect">
            <a:avLst/>
          </a:prstGeom>
        </p:spPr>
      </p:pic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06.04.2021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744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dirty="0" err="1"/>
              <a:t>Example</a:t>
            </a:r>
            <a:r>
              <a:rPr lang="cs-CZ" sz="2400" dirty="0"/>
              <a:t> 1</a:t>
            </a:r>
          </a:p>
          <a:p>
            <a:pPr marL="0" indent="0">
              <a:buNone/>
            </a:pPr>
            <a:r>
              <a:rPr lang="cs-CZ" sz="2400" dirty="0"/>
              <a:t>EUR 150,000 </a:t>
            </a:r>
            <a:r>
              <a:rPr lang="cs-CZ" sz="2400" dirty="0" err="1"/>
              <a:t>was</a:t>
            </a:r>
            <a:r>
              <a:rPr lang="cs-CZ" sz="2400" dirty="0"/>
              <a:t> </a:t>
            </a:r>
            <a:r>
              <a:rPr lang="cs-CZ" sz="2400" dirty="0" err="1"/>
              <a:t>deposited</a:t>
            </a:r>
            <a:r>
              <a:rPr lang="cs-CZ" sz="2400" dirty="0"/>
              <a:t> in a </a:t>
            </a:r>
            <a:r>
              <a:rPr lang="cs-CZ" sz="2400" dirty="0" err="1"/>
              <a:t>savings</a:t>
            </a:r>
            <a:r>
              <a:rPr lang="cs-CZ" sz="2400" dirty="0"/>
              <a:t> </a:t>
            </a:r>
            <a:r>
              <a:rPr lang="cs-CZ" sz="2400" dirty="0" err="1"/>
              <a:t>account</a:t>
            </a:r>
            <a:r>
              <a:rPr lang="cs-CZ" sz="2400" dirty="0"/>
              <a:t> on 15 </a:t>
            </a:r>
            <a:r>
              <a:rPr lang="cs-CZ" sz="2400" dirty="0" err="1"/>
              <a:t>January</a:t>
            </a:r>
            <a:r>
              <a:rPr lang="cs-CZ" sz="2400" dirty="0"/>
              <a:t> 2023. </a:t>
            </a:r>
            <a:r>
              <a:rPr lang="cs-CZ" sz="2400" dirty="0" err="1" smtClean="0"/>
              <a:t>Simple</a:t>
            </a:r>
            <a:r>
              <a:rPr lang="cs-CZ" sz="2400" dirty="0" smtClean="0"/>
              <a:t> </a:t>
            </a:r>
            <a:r>
              <a:rPr lang="cs-CZ" sz="2400" dirty="0" err="1"/>
              <a:t>interest</a:t>
            </a:r>
            <a:r>
              <a:rPr lang="cs-CZ" sz="2400" dirty="0"/>
              <a:t>. </a:t>
            </a:r>
            <a:r>
              <a:rPr lang="cs-CZ" sz="2400" dirty="0" err="1"/>
              <a:t>Interest</a:t>
            </a:r>
            <a:r>
              <a:rPr lang="cs-CZ" sz="2400" dirty="0"/>
              <a:t> </a:t>
            </a:r>
            <a:r>
              <a:rPr lang="cs-CZ" sz="2400" dirty="0" err="1"/>
              <a:t>rate</a:t>
            </a:r>
            <a:r>
              <a:rPr lang="cs-CZ" sz="2400" dirty="0"/>
              <a:t>:  3.2% </a:t>
            </a:r>
            <a:r>
              <a:rPr lang="cs-CZ" sz="2400" dirty="0" err="1"/>
              <a:t>p.a</a:t>
            </a:r>
            <a:r>
              <a:rPr lang="cs-CZ" sz="2400" dirty="0"/>
              <a:t>.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day</a:t>
            </a:r>
            <a:r>
              <a:rPr lang="cs-CZ" sz="2400" dirty="0"/>
              <a:t> </a:t>
            </a:r>
            <a:r>
              <a:rPr lang="cs-CZ" sz="2400" dirty="0" err="1"/>
              <a:t>counting</a:t>
            </a:r>
            <a:r>
              <a:rPr lang="cs-CZ" sz="2400" dirty="0"/>
              <a:t> standard: </a:t>
            </a:r>
            <a:r>
              <a:rPr lang="cs-CZ" sz="2400" dirty="0" err="1"/>
              <a:t>act</a:t>
            </a:r>
            <a:r>
              <a:rPr lang="cs-CZ" sz="2400" dirty="0"/>
              <a:t> / 365.</a:t>
            </a:r>
          </a:p>
          <a:p>
            <a:r>
              <a:rPr lang="cs-CZ" sz="2400" dirty="0"/>
              <a:t> </a:t>
            </a:r>
            <a:r>
              <a:rPr lang="cs-CZ" sz="2400" dirty="0" err="1"/>
              <a:t>What</a:t>
            </a:r>
            <a:r>
              <a:rPr lang="cs-CZ" sz="2400" dirty="0"/>
              <a:t> </a:t>
            </a:r>
            <a:r>
              <a:rPr lang="cs-CZ" sz="2400" dirty="0" err="1"/>
              <a:t>will</a:t>
            </a:r>
            <a:r>
              <a:rPr lang="cs-CZ" sz="2400" dirty="0"/>
              <a:t> </a:t>
            </a:r>
            <a:r>
              <a:rPr lang="cs-CZ" sz="2400" dirty="0" err="1"/>
              <a:t>be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balance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account</a:t>
            </a:r>
            <a:r>
              <a:rPr lang="cs-CZ" sz="2400" dirty="0"/>
              <a:t> </a:t>
            </a:r>
            <a:r>
              <a:rPr lang="cs-CZ" sz="2400" dirty="0" err="1"/>
              <a:t>at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end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year</a:t>
            </a:r>
            <a:r>
              <a:rPr lang="cs-CZ" sz="2400" dirty="0"/>
              <a:t> (31.12.2023).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dirty="0"/>
              <a:t>F = 150000 * (1 + 0.032 * (350/365)) 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F = </a:t>
            </a:r>
            <a:r>
              <a:rPr lang="cs-CZ" sz="2400" dirty="0"/>
              <a:t>EUR 154,602.74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06.04.2021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1504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dirty="0" err="1"/>
              <a:t>Example</a:t>
            </a:r>
            <a:r>
              <a:rPr lang="cs-CZ" sz="2400" dirty="0"/>
              <a:t> 2</a:t>
            </a:r>
          </a:p>
          <a:p>
            <a:pPr marL="0" indent="0">
              <a:buNone/>
            </a:pPr>
            <a:r>
              <a:rPr lang="cs-CZ" sz="2400" dirty="0" err="1"/>
              <a:t>The</a:t>
            </a:r>
            <a:r>
              <a:rPr lang="cs-CZ" sz="2400" dirty="0"/>
              <a:t> deposit </a:t>
            </a:r>
            <a:r>
              <a:rPr lang="cs-CZ" sz="2400" dirty="0" err="1"/>
              <a:t>increased</a:t>
            </a:r>
            <a:r>
              <a:rPr lang="cs-CZ" sz="2400" dirty="0"/>
              <a:t> by EUR 1,500.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money</a:t>
            </a:r>
            <a:r>
              <a:rPr lang="cs-CZ" sz="2400" dirty="0"/>
              <a:t> </a:t>
            </a:r>
            <a:r>
              <a:rPr lang="cs-CZ" sz="2400" dirty="0" err="1"/>
              <a:t>was</a:t>
            </a:r>
            <a:r>
              <a:rPr lang="cs-CZ" sz="2400" dirty="0"/>
              <a:t> </a:t>
            </a:r>
            <a:r>
              <a:rPr lang="cs-CZ" sz="2400" dirty="0" err="1"/>
              <a:t>deposited</a:t>
            </a:r>
            <a:r>
              <a:rPr lang="cs-CZ" sz="2400" dirty="0"/>
              <a:t> </a:t>
            </a:r>
            <a:r>
              <a:rPr lang="cs-CZ" sz="2400" dirty="0" err="1"/>
              <a:t>from</a:t>
            </a:r>
            <a:r>
              <a:rPr lang="cs-CZ" sz="2400" dirty="0"/>
              <a:t> 12.4. 2020 to 24.6.2020.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interest</a:t>
            </a:r>
            <a:r>
              <a:rPr lang="cs-CZ" sz="2400" dirty="0"/>
              <a:t> </a:t>
            </a:r>
            <a:r>
              <a:rPr lang="cs-CZ" sz="2400" dirty="0" err="1"/>
              <a:t>rate</a:t>
            </a:r>
            <a:r>
              <a:rPr lang="cs-CZ" sz="2400" dirty="0"/>
              <a:t> </a:t>
            </a:r>
            <a:r>
              <a:rPr lang="cs-CZ" sz="2400" dirty="0" err="1"/>
              <a:t>was</a:t>
            </a:r>
            <a:r>
              <a:rPr lang="cs-CZ" sz="2400" dirty="0"/>
              <a:t> 2%. </a:t>
            </a:r>
            <a:r>
              <a:rPr lang="cs-CZ" sz="2400" dirty="0" err="1"/>
              <a:t>Day</a:t>
            </a:r>
            <a:r>
              <a:rPr lang="cs-CZ" sz="2400" dirty="0"/>
              <a:t> </a:t>
            </a:r>
            <a:r>
              <a:rPr lang="cs-CZ" sz="2400" dirty="0" err="1"/>
              <a:t>count</a:t>
            </a:r>
            <a:r>
              <a:rPr lang="cs-CZ" sz="2400" dirty="0"/>
              <a:t> </a:t>
            </a:r>
            <a:r>
              <a:rPr lang="cs-CZ" sz="2400" dirty="0" err="1"/>
              <a:t>convention</a:t>
            </a:r>
            <a:r>
              <a:rPr lang="cs-CZ" sz="2400" dirty="0"/>
              <a:t> 30E / 360.</a:t>
            </a:r>
          </a:p>
          <a:p>
            <a:r>
              <a:rPr lang="cs-CZ" sz="2400" dirty="0" err="1"/>
              <a:t>What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initial</a:t>
            </a:r>
            <a:r>
              <a:rPr lang="cs-CZ" sz="2400" dirty="0"/>
              <a:t> deposit?</a:t>
            </a:r>
          </a:p>
          <a:p>
            <a:endParaRPr lang="cs-CZ" sz="2400" dirty="0"/>
          </a:p>
          <a:p>
            <a:pPr marL="0" indent="0">
              <a:buNone/>
            </a:pPr>
            <a:r>
              <a:rPr lang="cs-CZ" sz="2400" dirty="0"/>
              <a:t>R = </a:t>
            </a:r>
            <a:r>
              <a:rPr lang="cs-CZ" sz="2400" dirty="0" smtClean="0"/>
              <a:t>1500</a:t>
            </a:r>
            <a:r>
              <a:rPr lang="cs-CZ" sz="2400" dirty="0"/>
              <a:t> </a:t>
            </a:r>
            <a:r>
              <a:rPr lang="cs-CZ" sz="2400" dirty="0" smtClean="0"/>
              <a:t> EUR, 	i </a:t>
            </a:r>
            <a:r>
              <a:rPr lang="cs-CZ" sz="2400" dirty="0"/>
              <a:t>= </a:t>
            </a:r>
            <a:r>
              <a:rPr lang="cs-CZ" sz="2400" dirty="0" smtClean="0"/>
              <a:t>0.02 		N </a:t>
            </a:r>
            <a:r>
              <a:rPr lang="cs-CZ" sz="2400" dirty="0"/>
              <a:t>= 72 (60 + 12</a:t>
            </a:r>
            <a:r>
              <a:rPr lang="cs-CZ" sz="2400" dirty="0" smtClean="0"/>
              <a:t>)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dirty="0"/>
              <a:t>1500 = M * 0.02 * (72/360)</a:t>
            </a:r>
          </a:p>
          <a:p>
            <a:pPr marL="0" indent="0">
              <a:buNone/>
            </a:pPr>
            <a:r>
              <a:rPr lang="cs-CZ" sz="2400" dirty="0"/>
              <a:t>M = 1500 / (0.02 * (72/360)) 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M = </a:t>
            </a:r>
            <a:r>
              <a:rPr lang="cs-CZ" sz="2400" dirty="0"/>
              <a:t>375,000</a:t>
            </a:r>
          </a:p>
          <a:p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initial</a:t>
            </a:r>
            <a:r>
              <a:rPr lang="cs-CZ" sz="2400" dirty="0"/>
              <a:t> deposit </a:t>
            </a:r>
            <a:r>
              <a:rPr lang="cs-CZ" sz="2400" dirty="0" err="1"/>
              <a:t>amount</a:t>
            </a:r>
            <a:r>
              <a:rPr lang="cs-CZ" sz="2400" dirty="0"/>
              <a:t> </a:t>
            </a:r>
            <a:r>
              <a:rPr lang="cs-CZ" sz="2400" dirty="0" err="1"/>
              <a:t>was</a:t>
            </a:r>
            <a:r>
              <a:rPr lang="cs-CZ" sz="2400" dirty="0"/>
              <a:t>  EUR 375 000.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06.04.2021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9630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908593"/>
          </a:xfrm>
        </p:spPr>
        <p:txBody>
          <a:bodyPr/>
          <a:lstStyle/>
          <a:p>
            <a:pPr marL="0" indent="0">
              <a:buNone/>
            </a:pPr>
            <a:r>
              <a:rPr lang="cs-CZ" sz="2400" dirty="0" err="1"/>
              <a:t>Example</a:t>
            </a:r>
            <a:r>
              <a:rPr lang="cs-CZ" sz="2400" dirty="0"/>
              <a:t> 3</a:t>
            </a:r>
          </a:p>
          <a:p>
            <a:pPr marL="0" indent="0">
              <a:buNone/>
            </a:pP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amount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debt</a:t>
            </a:r>
            <a:r>
              <a:rPr lang="cs-CZ" sz="2400" dirty="0"/>
              <a:t> </a:t>
            </a:r>
            <a:r>
              <a:rPr lang="cs-CZ" sz="2400" dirty="0" err="1"/>
              <a:t>was</a:t>
            </a:r>
            <a:r>
              <a:rPr lang="cs-CZ" sz="2400" dirty="0"/>
              <a:t> </a:t>
            </a:r>
            <a:r>
              <a:rPr lang="cs-CZ" sz="2400" dirty="0" err="1"/>
              <a:t>originally</a:t>
            </a:r>
            <a:r>
              <a:rPr lang="cs-CZ" sz="2400" dirty="0"/>
              <a:t> CZK 300,000</a:t>
            </a:r>
            <a:r>
              <a:rPr lang="cs-CZ" sz="2400" dirty="0" smtClean="0"/>
              <a:t>. At </a:t>
            </a:r>
            <a:r>
              <a:rPr lang="cs-CZ" sz="2400" dirty="0" err="1"/>
              <a:t>present</a:t>
            </a:r>
            <a:r>
              <a:rPr lang="cs-CZ" sz="2400" dirty="0"/>
              <a:t>,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amount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debt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CZK 360,000</a:t>
            </a:r>
            <a:r>
              <a:rPr lang="cs-CZ" sz="2400" dirty="0" smtClean="0"/>
              <a:t>.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/>
              <a:t>receivable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</a:t>
            </a:r>
            <a:r>
              <a:rPr lang="cs-CZ" sz="2400" dirty="0" err="1"/>
              <a:t>delayed</a:t>
            </a:r>
            <a:r>
              <a:rPr lang="cs-CZ" sz="2400" dirty="0"/>
              <a:t> by 30 </a:t>
            </a:r>
            <a:r>
              <a:rPr lang="cs-CZ" sz="2400" dirty="0" err="1"/>
              <a:t>days</a:t>
            </a:r>
            <a:r>
              <a:rPr lang="cs-CZ" sz="2400" dirty="0"/>
              <a:t> </a:t>
            </a:r>
            <a:r>
              <a:rPr lang="cs-CZ" sz="2400" dirty="0" err="1"/>
              <a:t>from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due</a:t>
            </a:r>
            <a:r>
              <a:rPr lang="cs-CZ" sz="2400" dirty="0"/>
              <a:t> </a:t>
            </a:r>
            <a:r>
              <a:rPr lang="cs-CZ" sz="2400" dirty="0" err="1"/>
              <a:t>date</a:t>
            </a:r>
            <a:r>
              <a:rPr lang="cs-CZ" sz="2400" dirty="0" smtClean="0"/>
              <a:t>. </a:t>
            </a:r>
            <a:r>
              <a:rPr lang="cs-CZ" sz="2400" dirty="0" err="1"/>
              <a:t>Number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days</a:t>
            </a:r>
            <a:r>
              <a:rPr lang="cs-CZ" sz="2400" dirty="0"/>
              <a:t> </a:t>
            </a:r>
            <a:r>
              <a:rPr lang="cs-CZ" sz="2400" dirty="0" err="1" smtClean="0"/>
              <a:t>calculate</a:t>
            </a:r>
            <a:r>
              <a:rPr lang="cs-CZ" sz="2400" dirty="0" smtClean="0"/>
              <a:t> </a:t>
            </a:r>
            <a:r>
              <a:rPr lang="cs-CZ" sz="2400" dirty="0" err="1" smtClean="0"/>
              <a:t>according</a:t>
            </a:r>
            <a:r>
              <a:rPr lang="cs-CZ" sz="2400" dirty="0" smtClean="0"/>
              <a:t> </a:t>
            </a:r>
            <a:r>
              <a:rPr lang="cs-CZ" sz="2400" dirty="0"/>
              <a:t>to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act</a:t>
            </a:r>
            <a:r>
              <a:rPr lang="cs-CZ" sz="2400" dirty="0"/>
              <a:t> / 365 standard</a:t>
            </a:r>
            <a:r>
              <a:rPr lang="cs-CZ" sz="2400" dirty="0" smtClean="0"/>
              <a:t>.</a:t>
            </a:r>
            <a:endParaRPr lang="cs-CZ" sz="2400" dirty="0"/>
          </a:p>
          <a:p>
            <a:r>
              <a:rPr lang="cs-CZ" sz="2400" dirty="0" err="1"/>
              <a:t>Calculate</a:t>
            </a:r>
            <a:r>
              <a:rPr lang="cs-CZ" sz="2400" dirty="0"/>
              <a:t> </a:t>
            </a:r>
            <a:r>
              <a:rPr lang="cs-CZ" sz="2400" dirty="0" err="1" smtClean="0"/>
              <a:t>what</a:t>
            </a:r>
            <a:r>
              <a:rPr lang="cs-CZ" sz="2400" dirty="0" smtClean="0"/>
              <a:t> %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 smtClean="0"/>
              <a:t>debt</a:t>
            </a:r>
            <a:r>
              <a:rPr lang="cs-CZ" sz="2400" dirty="0" smtClean="0"/>
              <a:t> </a:t>
            </a:r>
            <a:r>
              <a:rPr lang="cs-CZ" sz="2400" dirty="0" err="1" smtClean="0"/>
              <a:t>was</a:t>
            </a:r>
            <a:r>
              <a:rPr lang="cs-CZ" sz="2400" dirty="0" smtClean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daily</a:t>
            </a:r>
            <a:r>
              <a:rPr lang="cs-CZ" sz="2400" dirty="0"/>
              <a:t> penalty </a:t>
            </a:r>
            <a:r>
              <a:rPr lang="cs-CZ" sz="2400" dirty="0" err="1"/>
              <a:t>for</a:t>
            </a:r>
            <a:r>
              <a:rPr lang="cs-CZ" sz="2400" dirty="0"/>
              <a:t> non-</a:t>
            </a:r>
            <a:r>
              <a:rPr lang="cs-CZ" sz="2400" dirty="0" err="1"/>
              <a:t>payment</a:t>
            </a:r>
            <a:r>
              <a:rPr lang="cs-CZ" sz="2400" dirty="0"/>
              <a:t>.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360000 </a:t>
            </a:r>
            <a:r>
              <a:rPr lang="cs-CZ" sz="2400" dirty="0"/>
              <a:t>= 300000 * (1 + i * 30)</a:t>
            </a:r>
          </a:p>
          <a:p>
            <a:pPr marL="0" indent="0">
              <a:buNone/>
            </a:pPr>
            <a:r>
              <a:rPr lang="cs-CZ" sz="2400" dirty="0"/>
              <a:t>60000 = 9000000i</a:t>
            </a:r>
          </a:p>
          <a:p>
            <a:pPr marL="0" indent="0">
              <a:buNone/>
            </a:pPr>
            <a:r>
              <a:rPr lang="cs-CZ" sz="2400" dirty="0"/>
              <a:t>i = 0.67%</a:t>
            </a:r>
          </a:p>
          <a:p>
            <a:r>
              <a:rPr lang="cs-CZ" sz="2400" dirty="0"/>
              <a:t>A penalty </a:t>
            </a:r>
            <a:r>
              <a:rPr lang="cs-CZ" sz="2400" dirty="0" err="1"/>
              <a:t>of</a:t>
            </a:r>
            <a:r>
              <a:rPr lang="cs-CZ" sz="2400" dirty="0"/>
              <a:t> 0.67%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amount</a:t>
            </a:r>
            <a:r>
              <a:rPr lang="cs-CZ" sz="2400" dirty="0"/>
              <a:t> </a:t>
            </a:r>
            <a:r>
              <a:rPr lang="cs-CZ" sz="2400" dirty="0" err="1"/>
              <a:t>due</a:t>
            </a:r>
            <a:r>
              <a:rPr lang="cs-CZ" sz="2400" dirty="0"/>
              <a:t> </a:t>
            </a:r>
            <a:r>
              <a:rPr lang="cs-CZ" sz="2400" dirty="0" err="1"/>
              <a:t>was</a:t>
            </a:r>
            <a:r>
              <a:rPr lang="cs-CZ" sz="2400" dirty="0"/>
              <a:t> </a:t>
            </a:r>
            <a:r>
              <a:rPr lang="cs-CZ" sz="2400" dirty="0" err="1"/>
              <a:t>calculated</a:t>
            </a:r>
            <a:r>
              <a:rPr lang="cs-CZ" sz="2400" dirty="0"/>
              <a:t> </a:t>
            </a:r>
            <a:r>
              <a:rPr lang="cs-CZ" sz="2400" dirty="0" err="1"/>
              <a:t>for</a:t>
            </a:r>
            <a:r>
              <a:rPr lang="cs-CZ" sz="2400" dirty="0"/>
              <a:t> </a:t>
            </a:r>
            <a:r>
              <a:rPr lang="cs-CZ" sz="2400" dirty="0" err="1"/>
              <a:t>each</a:t>
            </a:r>
            <a:r>
              <a:rPr lang="cs-CZ" sz="2400" dirty="0"/>
              <a:t> </a:t>
            </a:r>
            <a:r>
              <a:rPr lang="cs-CZ" sz="2400" dirty="0" err="1"/>
              <a:t>day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payment</a:t>
            </a:r>
            <a:r>
              <a:rPr lang="cs-CZ" sz="2400" dirty="0"/>
              <a:t> </a:t>
            </a:r>
            <a:r>
              <a:rPr lang="cs-CZ" sz="2400" dirty="0" err="1"/>
              <a:t>delay</a:t>
            </a:r>
            <a:endParaRPr lang="cs-CZ" sz="2400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06.04.2021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15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160</TotalTime>
  <Words>1223</Words>
  <Application>Microsoft Office PowerPoint</Application>
  <PresentationFormat>Vlastní</PresentationFormat>
  <Paragraphs>178</Paragraphs>
  <Slides>21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8" baseType="lpstr">
      <vt:lpstr>Arial</vt:lpstr>
      <vt:lpstr>Calibri</vt:lpstr>
      <vt:lpstr>Clara Sans</vt:lpstr>
      <vt:lpstr>Symbol</vt:lpstr>
      <vt:lpstr>Times New Roman</vt:lpstr>
      <vt:lpstr>JU_OPVVV</vt:lpstr>
      <vt:lpstr>Equation.3</vt:lpstr>
      <vt:lpstr>Time value of money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Kopta Daniel Ing. Ph.D.</cp:lastModifiedBy>
  <cp:revision>13</cp:revision>
  <dcterms:created xsi:type="dcterms:W3CDTF">2017-07-17T18:52:59Z</dcterms:created>
  <dcterms:modified xsi:type="dcterms:W3CDTF">2021-04-05T22:57:58Z</dcterms:modified>
</cp:coreProperties>
</file>