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3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7" r:id="rId20"/>
    <p:sldId id="286" r:id="rId21"/>
    <p:sldId id="285" r:id="rId2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06.04.2021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06.04.2021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06.04.2021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06.04.2021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06.04.2021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06.04.2021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06.04.2021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06.04.2021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/>
              <a:t>value of </a:t>
            </a:r>
            <a:r>
              <a:rPr lang="en-US" dirty="0" smtClean="0"/>
              <a:t>money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7"/>
            <a:ext cx="8640960" cy="1500207"/>
          </a:xfrm>
        </p:spPr>
        <p:txBody>
          <a:bodyPr/>
          <a:lstStyle/>
          <a:p>
            <a:r>
              <a:rPr lang="en-US" dirty="0"/>
              <a:t>Simple </a:t>
            </a:r>
            <a:r>
              <a:rPr lang="cs-CZ" dirty="0" err="1"/>
              <a:t>interest</a:t>
            </a:r>
            <a:r>
              <a:rPr lang="cs-CZ" dirty="0"/>
              <a:t/>
            </a:r>
            <a:br>
              <a:rPr lang="cs-CZ" dirty="0"/>
            </a:br>
            <a:r>
              <a:rPr lang="en-US" dirty="0"/>
              <a:t>and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C</a:t>
            </a:r>
            <a:r>
              <a:rPr lang="en-US" dirty="0" err="1" smtClean="0"/>
              <a:t>ompound</a:t>
            </a:r>
            <a:r>
              <a:rPr lang="en-US" dirty="0" smtClean="0"/>
              <a:t> </a:t>
            </a:r>
            <a:r>
              <a:rPr lang="en-US" dirty="0"/>
              <a:t>interest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4</a:t>
            </a:r>
          </a:p>
          <a:p>
            <a:pPr marL="0" indent="0">
              <a:buNone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initial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debt</a:t>
            </a:r>
            <a:r>
              <a:rPr lang="cs-CZ" sz="2400" dirty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/>
              <a:t>EUR </a:t>
            </a:r>
            <a:r>
              <a:rPr lang="cs-CZ" sz="2400" dirty="0" smtClean="0"/>
              <a:t>3960.The </a:t>
            </a:r>
            <a:r>
              <a:rPr lang="cs-CZ" sz="2400" dirty="0" err="1"/>
              <a:t>final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debt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EUR 4000</a:t>
            </a:r>
            <a:r>
              <a:rPr lang="cs-CZ" sz="2400" dirty="0" smtClean="0"/>
              <a:t>.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/>
              <a:t>2%.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 smtClean="0"/>
              <a:t>simple</a:t>
            </a:r>
            <a:r>
              <a:rPr lang="cs-CZ" sz="2400" dirty="0" smtClean="0"/>
              <a:t>. </a:t>
            </a:r>
            <a:r>
              <a:rPr lang="cs-CZ" sz="2400" dirty="0" err="1" smtClean="0"/>
              <a:t>Number</a:t>
            </a:r>
            <a:r>
              <a:rPr lang="cs-CZ" sz="2400" dirty="0" smtClean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days</a:t>
            </a:r>
            <a:r>
              <a:rPr lang="cs-CZ" sz="2400" dirty="0"/>
              <a:t> </a:t>
            </a:r>
            <a:r>
              <a:rPr lang="cs-CZ" sz="2400" dirty="0" err="1"/>
              <a:t>according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30E / 360 standard.</a:t>
            </a:r>
          </a:p>
          <a:p>
            <a:r>
              <a:rPr lang="cs-CZ" sz="2400" dirty="0" err="1"/>
              <a:t>Calculate</a:t>
            </a:r>
            <a:r>
              <a:rPr lang="cs-CZ" sz="2400" dirty="0"/>
              <a:t> </a:t>
            </a:r>
            <a:r>
              <a:rPr lang="cs-CZ" sz="2400" dirty="0" err="1"/>
              <a:t>how</a:t>
            </a:r>
            <a:r>
              <a:rPr lang="cs-CZ" sz="2400" dirty="0"/>
              <a:t> long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money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owed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 </a:t>
            </a:r>
          </a:p>
          <a:p>
            <a:pPr marL="0" indent="0">
              <a:buNone/>
            </a:pPr>
            <a:r>
              <a:rPr lang="cs-CZ" sz="2400" dirty="0"/>
              <a:t>F = </a:t>
            </a:r>
            <a:r>
              <a:rPr lang="cs-CZ" sz="2400" dirty="0" smtClean="0"/>
              <a:t>4000		M </a:t>
            </a:r>
            <a:r>
              <a:rPr lang="cs-CZ" sz="2400" dirty="0"/>
              <a:t>= </a:t>
            </a:r>
            <a:r>
              <a:rPr lang="cs-CZ" sz="2400" dirty="0" smtClean="0"/>
              <a:t>3960		I </a:t>
            </a:r>
            <a:r>
              <a:rPr lang="cs-CZ" sz="2400" dirty="0"/>
              <a:t>= 0.02</a:t>
            </a:r>
          </a:p>
          <a:p>
            <a:pPr marL="0" indent="0">
              <a:buNone/>
            </a:pPr>
            <a:r>
              <a:rPr lang="cs-CZ" sz="2400" dirty="0"/>
              <a:t>N =?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40 </a:t>
            </a:r>
            <a:r>
              <a:rPr lang="cs-CZ" sz="2400" dirty="0"/>
              <a:t>= 3960 * 0.02 * (N / 360)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/>
              <a:t>N</a:t>
            </a:r>
            <a:r>
              <a:rPr lang="cs-CZ" sz="2400" dirty="0" smtClean="0"/>
              <a:t>= </a:t>
            </a:r>
            <a:r>
              <a:rPr lang="cs-CZ" sz="2400" dirty="0"/>
              <a:t>182 </a:t>
            </a:r>
            <a:r>
              <a:rPr lang="cs-CZ" sz="2400" dirty="0" err="1"/>
              <a:t>days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22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5</a:t>
            </a:r>
          </a:p>
          <a:p>
            <a:pPr marL="0" indent="0">
              <a:buNone/>
            </a:pP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120,000 </a:t>
            </a:r>
            <a:r>
              <a:rPr lang="cs-CZ" sz="2400" dirty="0" smtClean="0"/>
              <a:t>CZK(</a:t>
            </a:r>
            <a:r>
              <a:rPr lang="cs-CZ" sz="2400" dirty="0" err="1" smtClean="0"/>
              <a:t>compound</a:t>
            </a:r>
            <a:r>
              <a:rPr lang="cs-CZ" sz="2400" dirty="0" smtClean="0"/>
              <a:t> </a:t>
            </a:r>
            <a:r>
              <a:rPr lang="cs-CZ" sz="2400" dirty="0" err="1" smtClean="0"/>
              <a:t>interest</a:t>
            </a:r>
            <a:r>
              <a:rPr lang="cs-CZ" sz="2400" dirty="0" smtClean="0"/>
              <a:t>).</a:t>
            </a:r>
            <a:endParaRPr lang="cs-CZ" sz="2400" dirty="0"/>
          </a:p>
          <a:p>
            <a:pPr marL="457200" indent="-457200">
              <a:buAutoNum type="alphaLcParenR"/>
            </a:pP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period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annual</a:t>
            </a:r>
            <a:r>
              <a:rPr lang="cs-CZ" sz="2400" dirty="0"/>
              <a:t> and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1.5% </a:t>
            </a:r>
            <a:r>
              <a:rPr lang="cs-CZ" sz="2400" dirty="0" err="1" smtClean="0"/>
              <a:t>p.a</a:t>
            </a:r>
            <a:r>
              <a:rPr lang="cs-CZ" sz="2400" dirty="0" smtClean="0"/>
              <a:t>.</a:t>
            </a:r>
          </a:p>
          <a:p>
            <a:pPr marL="457200" indent="-457200">
              <a:buAutoNum type="alphaLcParenR"/>
            </a:pP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period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half-yearly</a:t>
            </a:r>
            <a:r>
              <a:rPr lang="cs-CZ" sz="2400" dirty="0"/>
              <a:t> and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1.5% </a:t>
            </a:r>
            <a:r>
              <a:rPr lang="cs-CZ" sz="2400" dirty="0" err="1"/>
              <a:t>p.a</a:t>
            </a:r>
            <a:r>
              <a:rPr lang="cs-CZ" sz="2400" dirty="0" smtClean="0"/>
              <a:t>.</a:t>
            </a:r>
          </a:p>
          <a:p>
            <a:pPr marL="457200" indent="-457200">
              <a:buFont typeface="Arial" pitchFamily="34" charset="0"/>
              <a:buAutoNum type="alphaLcParenR"/>
            </a:pP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period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quarterly</a:t>
            </a:r>
            <a:r>
              <a:rPr lang="cs-CZ" sz="2400" dirty="0"/>
              <a:t> and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1.5% </a:t>
            </a:r>
            <a:r>
              <a:rPr lang="cs-CZ" sz="2400" dirty="0" err="1"/>
              <a:t>p.a</a:t>
            </a:r>
            <a:r>
              <a:rPr lang="cs-CZ" sz="2400" dirty="0" smtClean="0"/>
              <a:t>.</a:t>
            </a:r>
          </a:p>
          <a:p>
            <a:pPr marL="457200" indent="-457200">
              <a:buFont typeface="Arial" pitchFamily="34" charset="0"/>
              <a:buAutoNum type="alphaLcParenR"/>
            </a:pPr>
            <a:endParaRPr lang="cs-CZ" sz="2400" dirty="0"/>
          </a:p>
          <a:p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smtClean="0"/>
              <a:t>deposit in </a:t>
            </a:r>
            <a:r>
              <a:rPr lang="cs-CZ" sz="2400" dirty="0" err="1"/>
              <a:t>three</a:t>
            </a:r>
            <a:r>
              <a:rPr lang="cs-CZ" sz="2400" dirty="0"/>
              <a:t> </a:t>
            </a:r>
            <a:r>
              <a:rPr lang="cs-CZ" sz="2400" dirty="0" err="1"/>
              <a:t>years</a:t>
            </a:r>
            <a:r>
              <a:rPr lang="cs-CZ" sz="2400" dirty="0"/>
              <a:t>?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 smtClean="0"/>
              <a:t>Solutions</a:t>
            </a:r>
            <a:r>
              <a:rPr lang="cs-CZ" sz="2400" dirty="0" smtClean="0"/>
              <a:t>:</a:t>
            </a:r>
            <a:endParaRPr lang="cs-CZ" sz="2400" dirty="0"/>
          </a:p>
          <a:p>
            <a:r>
              <a:rPr lang="cs-CZ" sz="2400" dirty="0"/>
              <a:t>a) 120 000 * 1,015</a:t>
            </a:r>
            <a:r>
              <a:rPr lang="cs-CZ" sz="2400" baseline="30000" dirty="0"/>
              <a:t>3</a:t>
            </a:r>
            <a:r>
              <a:rPr lang="cs-CZ" sz="2400" dirty="0"/>
              <a:t> </a:t>
            </a:r>
            <a:r>
              <a:rPr lang="cs-CZ" sz="2400" dirty="0" smtClean="0"/>
              <a:t>			= </a:t>
            </a:r>
            <a:r>
              <a:rPr lang="cs-CZ" sz="2400" dirty="0"/>
              <a:t>125 </a:t>
            </a:r>
            <a:r>
              <a:rPr lang="cs-CZ" sz="2400" dirty="0" smtClean="0"/>
              <a:t>481,405</a:t>
            </a:r>
            <a:endParaRPr lang="cs-CZ" sz="2400" dirty="0"/>
          </a:p>
          <a:p>
            <a:r>
              <a:rPr lang="cs-CZ" sz="2400" dirty="0"/>
              <a:t>b) 120 000 * (1 + 0,015/2)</a:t>
            </a:r>
            <a:r>
              <a:rPr lang="cs-CZ" sz="2400" baseline="30000" dirty="0"/>
              <a:t>3*2</a:t>
            </a:r>
            <a:r>
              <a:rPr lang="cs-CZ" sz="2400" dirty="0"/>
              <a:t> </a:t>
            </a:r>
            <a:r>
              <a:rPr lang="cs-CZ" sz="2400" dirty="0"/>
              <a:t>	</a:t>
            </a:r>
            <a:r>
              <a:rPr lang="cs-CZ" sz="2400" dirty="0" smtClean="0"/>
              <a:t>= </a:t>
            </a:r>
            <a:r>
              <a:rPr lang="cs-CZ" sz="2400" dirty="0"/>
              <a:t>125 502,27</a:t>
            </a:r>
          </a:p>
          <a:p>
            <a:r>
              <a:rPr lang="cs-CZ" sz="2400" dirty="0"/>
              <a:t>c) 120 000 * (1 + 0,015/4)</a:t>
            </a:r>
            <a:r>
              <a:rPr lang="cs-CZ" sz="2400" baseline="30000" dirty="0"/>
              <a:t>3*4</a:t>
            </a:r>
            <a:r>
              <a:rPr lang="cs-CZ" sz="2400" dirty="0"/>
              <a:t> </a:t>
            </a:r>
            <a:r>
              <a:rPr lang="cs-CZ" sz="2400" dirty="0"/>
              <a:t>	</a:t>
            </a:r>
            <a:r>
              <a:rPr lang="cs-CZ" sz="2400" dirty="0" smtClean="0"/>
              <a:t>= </a:t>
            </a:r>
            <a:r>
              <a:rPr lang="cs-CZ" sz="2400" dirty="0"/>
              <a:t>125 512,779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6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err="1"/>
              <a:t>Example</a:t>
            </a:r>
            <a:r>
              <a:rPr lang="cs-CZ" sz="2400" dirty="0"/>
              <a:t> 6</a:t>
            </a:r>
          </a:p>
          <a:p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year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sales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brokerage</a:t>
            </a:r>
            <a:r>
              <a:rPr lang="cs-CZ" sz="2400" dirty="0"/>
              <a:t> </a:t>
            </a:r>
            <a:r>
              <a:rPr lang="cs-CZ" sz="2400" dirty="0" err="1"/>
              <a:t>firm</a:t>
            </a:r>
            <a:r>
              <a:rPr lang="cs-CZ" sz="2400" dirty="0"/>
              <a:t> </a:t>
            </a:r>
            <a:r>
              <a:rPr lang="cs-CZ" sz="2400" dirty="0" err="1"/>
              <a:t>Imposter</a:t>
            </a:r>
            <a:r>
              <a:rPr lang="cs-CZ" sz="2400" dirty="0"/>
              <a:t> and </a:t>
            </a:r>
            <a:r>
              <a:rPr lang="cs-CZ" sz="2400" dirty="0" err="1"/>
              <a:t>Swindler</a:t>
            </a:r>
            <a:r>
              <a:rPr lang="cs-CZ" sz="2400" dirty="0"/>
              <a:t> </a:t>
            </a:r>
            <a:r>
              <a:rPr lang="cs-CZ" sz="2400" dirty="0" err="1"/>
              <a:t>amounted</a:t>
            </a:r>
            <a:r>
              <a:rPr lang="cs-CZ" sz="2400" dirty="0"/>
              <a:t> to CZK 25 </a:t>
            </a:r>
            <a:r>
              <a:rPr lang="cs-CZ" sz="2400" dirty="0" err="1"/>
              <a:t>million</a:t>
            </a:r>
            <a:r>
              <a:rPr lang="cs-CZ" sz="2400" dirty="0"/>
              <a:t>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company</a:t>
            </a:r>
            <a:r>
              <a:rPr lang="cs-CZ" sz="2400" dirty="0"/>
              <a:t> </a:t>
            </a:r>
            <a:r>
              <a:rPr lang="cs-CZ" sz="2400" dirty="0" err="1"/>
              <a:t>expects</a:t>
            </a:r>
            <a:r>
              <a:rPr lang="cs-CZ" sz="2400" dirty="0"/>
              <a:t> sales to </a:t>
            </a:r>
            <a:r>
              <a:rPr lang="cs-CZ" sz="2400" dirty="0" err="1"/>
              <a:t>grow</a:t>
            </a:r>
            <a:r>
              <a:rPr lang="cs-CZ" sz="2400" dirty="0"/>
              <a:t> by 5% per </a:t>
            </a:r>
            <a:r>
              <a:rPr lang="cs-CZ" sz="2400" dirty="0" err="1"/>
              <a:t>year</a:t>
            </a:r>
            <a:r>
              <a:rPr lang="cs-CZ" sz="2400" dirty="0"/>
              <a:t>.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expected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sales </a:t>
            </a:r>
            <a:r>
              <a:rPr lang="cs-CZ" sz="2400" dirty="0" err="1"/>
              <a:t>for</a:t>
            </a:r>
            <a:r>
              <a:rPr lang="cs-CZ" sz="2400" dirty="0"/>
              <a:t>:</a:t>
            </a:r>
          </a:p>
          <a:p>
            <a:r>
              <a:rPr lang="cs-CZ" sz="2400" dirty="0"/>
              <a:t>a) 5 </a:t>
            </a:r>
            <a:r>
              <a:rPr lang="cs-CZ" sz="2400" dirty="0" err="1"/>
              <a:t>years</a:t>
            </a:r>
            <a:endParaRPr lang="cs-CZ" sz="2400" dirty="0"/>
          </a:p>
          <a:p>
            <a:r>
              <a:rPr lang="cs-CZ" sz="2400" dirty="0"/>
              <a:t>b) 7 </a:t>
            </a:r>
            <a:r>
              <a:rPr lang="cs-CZ" sz="2400" dirty="0" err="1"/>
              <a:t>years</a:t>
            </a:r>
            <a:endParaRPr lang="cs-CZ" sz="2400" dirty="0"/>
          </a:p>
          <a:p>
            <a:r>
              <a:rPr lang="cs-CZ" sz="2400" dirty="0"/>
              <a:t>c) 15 </a:t>
            </a:r>
            <a:r>
              <a:rPr lang="cs-CZ" sz="2400" dirty="0" err="1" smtClean="0"/>
              <a:t>years</a:t>
            </a:r>
            <a:r>
              <a:rPr lang="cs-CZ" sz="2400" dirty="0"/>
              <a:t> </a:t>
            </a:r>
            <a:endParaRPr lang="cs-CZ" sz="2400" dirty="0" smtClean="0"/>
          </a:p>
          <a:p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Solutions</a:t>
            </a:r>
            <a:r>
              <a:rPr lang="cs-CZ" sz="2400" dirty="0"/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400" dirty="0" smtClean="0"/>
              <a:t>5 </a:t>
            </a:r>
            <a:r>
              <a:rPr lang="cs-CZ" sz="2400" dirty="0" err="1"/>
              <a:t>years</a:t>
            </a:r>
            <a:r>
              <a:rPr lang="cs-CZ" sz="2400" dirty="0"/>
              <a:t>	</a:t>
            </a:r>
            <a:r>
              <a:rPr lang="cs-CZ" sz="2400" dirty="0">
                <a:sym typeface="Symbol" panose="05050102010706020507" pitchFamily="18" charset="2"/>
              </a:rPr>
              <a:t></a:t>
            </a:r>
            <a:r>
              <a:rPr lang="cs-CZ" sz="2400" dirty="0"/>
              <a:t>	25 000 000 * (1+0,05)</a:t>
            </a:r>
            <a:r>
              <a:rPr lang="cs-CZ" sz="2400" baseline="30000" dirty="0"/>
              <a:t>5</a:t>
            </a:r>
            <a:r>
              <a:rPr lang="cs-CZ" sz="2400" dirty="0"/>
              <a:t>= 31 900 000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400" dirty="0" smtClean="0"/>
              <a:t>7 </a:t>
            </a:r>
            <a:r>
              <a:rPr lang="cs-CZ" sz="2400" dirty="0" err="1"/>
              <a:t>years</a:t>
            </a:r>
            <a:r>
              <a:rPr lang="cs-CZ" sz="2400" dirty="0"/>
              <a:t>	</a:t>
            </a:r>
            <a:r>
              <a:rPr lang="cs-CZ" sz="2400" dirty="0">
                <a:sym typeface="Symbol" panose="05050102010706020507" pitchFamily="18" charset="2"/>
              </a:rPr>
              <a:t></a:t>
            </a:r>
            <a:r>
              <a:rPr lang="cs-CZ" sz="2400" dirty="0"/>
              <a:t>	25 000 000 * (1+0,05)</a:t>
            </a:r>
            <a:r>
              <a:rPr lang="cs-CZ" sz="2400" baseline="30000" dirty="0"/>
              <a:t>7</a:t>
            </a:r>
            <a:r>
              <a:rPr lang="cs-CZ" sz="2400" dirty="0"/>
              <a:t>= 35 180 000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400" dirty="0" smtClean="0"/>
              <a:t>15 </a:t>
            </a:r>
            <a:r>
              <a:rPr lang="cs-CZ" sz="2400" dirty="0" err="1" smtClean="0"/>
              <a:t>years</a:t>
            </a:r>
            <a:r>
              <a:rPr lang="cs-CZ" sz="2400" dirty="0" smtClean="0">
                <a:sym typeface="Symbol" panose="05050102010706020507" pitchFamily="18" charset="2"/>
              </a:rPr>
              <a:t></a:t>
            </a:r>
            <a:r>
              <a:rPr lang="cs-CZ" sz="2400" dirty="0"/>
              <a:t>	25 000 000 * (1+0,05)</a:t>
            </a:r>
            <a:r>
              <a:rPr lang="cs-CZ" sz="2400" baseline="30000" dirty="0"/>
              <a:t>15</a:t>
            </a:r>
            <a:r>
              <a:rPr lang="cs-CZ" sz="2400" dirty="0"/>
              <a:t>= 51 970 000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08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032418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7</a:t>
            </a:r>
          </a:p>
          <a:p>
            <a:pPr marL="0" indent="0">
              <a:buNone/>
            </a:pP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to </a:t>
            </a:r>
            <a:r>
              <a:rPr lang="cs-CZ" sz="2400" dirty="0" err="1"/>
              <a:t>pay</a:t>
            </a:r>
            <a:r>
              <a:rPr lang="cs-CZ" sz="2400" dirty="0"/>
              <a:t> CZK 8,000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five</a:t>
            </a:r>
            <a:r>
              <a:rPr lang="cs-CZ" sz="2400" dirty="0"/>
              <a:t> </a:t>
            </a:r>
            <a:r>
              <a:rPr lang="cs-CZ" sz="2400" dirty="0" err="1"/>
              <a:t>years</a:t>
            </a:r>
            <a:r>
              <a:rPr lang="cs-CZ" sz="2400" dirty="0"/>
              <a:t>. </a:t>
            </a:r>
            <a:r>
              <a:rPr lang="cs-CZ" sz="2400" dirty="0" err="1"/>
              <a:t>However</a:t>
            </a:r>
            <a:r>
              <a:rPr lang="cs-CZ" sz="2400" dirty="0"/>
              <a:t>,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possible</a:t>
            </a:r>
            <a:r>
              <a:rPr lang="cs-CZ" sz="2400" dirty="0"/>
              <a:t> to </a:t>
            </a:r>
            <a:r>
              <a:rPr lang="cs-CZ" sz="2400" dirty="0" err="1"/>
              <a:t>repay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debt</a:t>
            </a:r>
            <a:r>
              <a:rPr lang="cs-CZ" sz="2400" dirty="0"/>
              <a:t> </a:t>
            </a:r>
            <a:r>
              <a:rPr lang="cs-CZ" sz="2400" dirty="0" err="1"/>
              <a:t>gradually</a:t>
            </a:r>
            <a:r>
              <a:rPr lang="cs-CZ" sz="2400" dirty="0"/>
              <a:t>.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use 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option</a:t>
            </a:r>
            <a:r>
              <a:rPr lang="cs-CZ" sz="2400" dirty="0"/>
              <a:t> and </a:t>
            </a:r>
            <a:r>
              <a:rPr lang="cs-CZ" sz="2400" dirty="0" err="1"/>
              <a:t>pay</a:t>
            </a:r>
            <a:r>
              <a:rPr lang="cs-CZ" sz="2400" dirty="0"/>
              <a:t> CZK 1,000 </a:t>
            </a:r>
            <a:r>
              <a:rPr lang="cs-CZ" sz="2400" dirty="0" err="1"/>
              <a:t>immediately</a:t>
            </a:r>
            <a:r>
              <a:rPr lang="cs-CZ" sz="2400" dirty="0"/>
              <a:t>, CZK 2,000 per </a:t>
            </a:r>
            <a:r>
              <a:rPr lang="cs-CZ" sz="2400" dirty="0" err="1"/>
              <a:t>year</a:t>
            </a:r>
            <a:r>
              <a:rPr lang="cs-CZ" sz="2400" dirty="0"/>
              <a:t>, and </a:t>
            </a:r>
            <a:r>
              <a:rPr lang="cs-CZ" sz="2400" dirty="0" err="1"/>
              <a:t>the</a:t>
            </a:r>
            <a:r>
              <a:rPr lang="cs-CZ" sz="2400" dirty="0"/>
              <a:t> rest </a:t>
            </a:r>
            <a:r>
              <a:rPr lang="cs-CZ" sz="2400" dirty="0" err="1"/>
              <a:t>after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rest. </a:t>
            </a:r>
            <a:endParaRPr lang="cs-CZ" sz="2400" dirty="0" smtClean="0"/>
          </a:p>
          <a:p>
            <a:r>
              <a:rPr lang="cs-CZ" sz="2400" dirty="0" err="1" smtClean="0"/>
              <a:t>How</a:t>
            </a:r>
            <a:r>
              <a:rPr lang="cs-CZ" sz="2400" dirty="0" smtClean="0"/>
              <a:t> </a:t>
            </a:r>
            <a:r>
              <a:rPr lang="cs-CZ" sz="2400" dirty="0"/>
              <a:t>much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to </a:t>
            </a:r>
            <a:r>
              <a:rPr lang="cs-CZ" sz="2400" dirty="0" err="1"/>
              <a:t>pay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five</a:t>
            </a:r>
            <a:r>
              <a:rPr lang="cs-CZ" sz="2400" dirty="0"/>
              <a:t> </a:t>
            </a:r>
            <a:r>
              <a:rPr lang="cs-CZ" sz="2400" dirty="0" err="1"/>
              <a:t>years</a:t>
            </a:r>
            <a:r>
              <a:rPr lang="cs-CZ" sz="2400" dirty="0"/>
              <a:t>?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8% </a:t>
            </a:r>
            <a:r>
              <a:rPr lang="cs-CZ" sz="2400" dirty="0" err="1"/>
              <a:t>p.a</a:t>
            </a:r>
            <a:r>
              <a:rPr lang="cs-CZ" sz="2400" dirty="0"/>
              <a:t>.?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Solution</a:t>
            </a:r>
            <a:r>
              <a:rPr lang="cs-CZ" sz="2400" dirty="0"/>
              <a:t>:</a:t>
            </a:r>
          </a:p>
          <a:p>
            <a:pPr marL="0" indent="0">
              <a:buNone/>
            </a:pP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calculate</a:t>
            </a:r>
            <a:r>
              <a:rPr lang="cs-CZ" sz="2400" dirty="0"/>
              <a:t> F </a:t>
            </a:r>
            <a:r>
              <a:rPr lang="cs-CZ" sz="2400" dirty="0" err="1"/>
              <a:t>for</a:t>
            </a:r>
            <a:r>
              <a:rPr lang="cs-CZ" sz="2400" dirty="0"/>
              <a:t> 1000 and F </a:t>
            </a:r>
            <a:r>
              <a:rPr lang="cs-CZ" sz="2400" dirty="0" err="1"/>
              <a:t>for</a:t>
            </a:r>
            <a:r>
              <a:rPr lang="cs-CZ" sz="2400" dirty="0"/>
              <a:t> 2000</a:t>
            </a:r>
          </a:p>
          <a:p>
            <a:pPr marL="0" indent="0">
              <a:buNone/>
            </a:pPr>
            <a:r>
              <a:rPr lang="cs-CZ" sz="2400" dirty="0" smtClean="0"/>
              <a:t>1000*1,08</a:t>
            </a:r>
            <a:r>
              <a:rPr lang="cs-CZ" sz="2400" baseline="30000" dirty="0" smtClean="0"/>
              <a:t>5</a:t>
            </a:r>
            <a:r>
              <a:rPr lang="cs-CZ" sz="2400" dirty="0"/>
              <a:t>= 1469,33</a:t>
            </a:r>
          </a:p>
          <a:p>
            <a:pPr marL="0" indent="0">
              <a:buNone/>
            </a:pPr>
            <a:r>
              <a:rPr lang="cs-CZ" sz="2400" dirty="0" smtClean="0"/>
              <a:t>2000*1,08</a:t>
            </a:r>
            <a:r>
              <a:rPr lang="cs-CZ" sz="2400" baseline="30000" dirty="0" smtClean="0"/>
              <a:t>4 </a:t>
            </a:r>
            <a:r>
              <a:rPr lang="cs-CZ" sz="2400" baseline="30000" dirty="0"/>
              <a:t>= </a:t>
            </a:r>
            <a:r>
              <a:rPr lang="cs-CZ" sz="2400" dirty="0" smtClean="0"/>
              <a:t>2720,98</a:t>
            </a:r>
          </a:p>
          <a:p>
            <a:pPr marL="0" indent="0">
              <a:buNone/>
            </a:pPr>
            <a:r>
              <a:rPr lang="cs-CZ" sz="2400" dirty="0" smtClean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deduct these amounts from the value of the debt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8000-1469,33-2720,98</a:t>
            </a:r>
            <a:r>
              <a:rPr lang="cs-CZ" sz="2400" dirty="0"/>
              <a:t>= </a:t>
            </a:r>
            <a:r>
              <a:rPr lang="cs-CZ" sz="2400" b="1" dirty="0"/>
              <a:t>3 809,69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12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8</a:t>
            </a:r>
          </a:p>
          <a:p>
            <a:pPr marL="0" indent="0">
              <a:buNone/>
            </a:pP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annual</a:t>
            </a:r>
            <a:r>
              <a:rPr lang="cs-CZ" sz="2400" dirty="0"/>
              <a:t> </a:t>
            </a:r>
            <a:r>
              <a:rPr lang="cs-CZ" sz="2400" dirty="0" err="1"/>
              <a:t>income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needed</a:t>
            </a:r>
            <a:r>
              <a:rPr lang="cs-CZ" sz="2400" dirty="0"/>
              <a:t> to triple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value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money</a:t>
            </a:r>
            <a:r>
              <a:rPr lang="cs-CZ" sz="2400" dirty="0"/>
              <a:t> in 10 </a:t>
            </a:r>
            <a:r>
              <a:rPr lang="cs-CZ" sz="2400" dirty="0" err="1"/>
              <a:t>years</a:t>
            </a:r>
            <a:r>
              <a:rPr lang="cs-CZ" sz="2400" dirty="0"/>
              <a:t>?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Solution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3*M</a:t>
            </a:r>
            <a:r>
              <a:rPr lang="cs-CZ" sz="2400" dirty="0"/>
              <a:t>= M(1+i)</a:t>
            </a:r>
            <a:r>
              <a:rPr lang="cs-CZ" sz="2400" baseline="30000" dirty="0"/>
              <a:t>10</a:t>
            </a:r>
            <a:r>
              <a:rPr lang="cs-CZ" sz="2400" dirty="0"/>
              <a:t>		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i</a:t>
            </a:r>
            <a:r>
              <a:rPr lang="cs-CZ" sz="2400" dirty="0" smtClean="0">
                <a:sym typeface="Symbol" panose="05050102010706020507" pitchFamily="18" charset="2"/>
              </a:rPr>
              <a:t> = </a:t>
            </a:r>
            <a:r>
              <a:rPr lang="cs-CZ" sz="2400" baseline="30000" dirty="0" smtClean="0"/>
              <a:t>10</a:t>
            </a:r>
            <a:r>
              <a:rPr lang="cs-CZ" sz="2400" dirty="0"/>
              <a:t>√(3/1) -1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i= </a:t>
            </a:r>
            <a:r>
              <a:rPr lang="cs-CZ" sz="2400" dirty="0"/>
              <a:t>11,61 %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necessary</a:t>
            </a:r>
            <a:r>
              <a:rPr lang="cs-CZ" sz="2400" dirty="0"/>
              <a:t> to </a:t>
            </a:r>
            <a:r>
              <a:rPr lang="cs-CZ" sz="2400" dirty="0" err="1"/>
              <a:t>achieve</a:t>
            </a:r>
            <a:r>
              <a:rPr lang="cs-CZ" sz="2400" dirty="0"/>
              <a:t> a </a:t>
            </a:r>
            <a:r>
              <a:rPr lang="cs-CZ" sz="2400" dirty="0" err="1"/>
              <a:t>yield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11.61% </a:t>
            </a:r>
            <a:r>
              <a:rPr lang="cs-CZ" sz="2400" dirty="0" err="1"/>
              <a:t>p.a</a:t>
            </a:r>
            <a:r>
              <a:rPr lang="cs-CZ" sz="24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19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9</a:t>
            </a:r>
          </a:p>
          <a:p>
            <a:pPr marL="0" indent="0">
              <a:buNone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CZK 10,000 in a term </a:t>
            </a:r>
            <a:r>
              <a:rPr lang="cs-CZ" sz="2400" dirty="0" err="1"/>
              <a:t>account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2% </a:t>
            </a:r>
            <a:r>
              <a:rPr lang="cs-CZ" sz="2400" dirty="0" err="1"/>
              <a:t>p.a</a:t>
            </a:r>
            <a:r>
              <a:rPr lang="cs-CZ" sz="2400" dirty="0"/>
              <a:t>.</a:t>
            </a:r>
          </a:p>
          <a:p>
            <a:r>
              <a:rPr lang="cs-CZ" sz="2400" dirty="0" err="1"/>
              <a:t>After</a:t>
            </a:r>
            <a:r>
              <a:rPr lang="cs-CZ" sz="2400" dirty="0"/>
              <a:t> </a:t>
            </a:r>
            <a:r>
              <a:rPr lang="cs-CZ" sz="2400" dirty="0" err="1"/>
              <a:t>how</a:t>
            </a:r>
            <a:r>
              <a:rPr lang="cs-CZ" sz="2400" dirty="0"/>
              <a:t> many </a:t>
            </a:r>
            <a:r>
              <a:rPr lang="cs-CZ" sz="2400" dirty="0" err="1"/>
              <a:t>years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reach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final</a:t>
            </a:r>
            <a:r>
              <a:rPr lang="cs-CZ" sz="2400" dirty="0"/>
              <a:t> </a:t>
            </a:r>
            <a:r>
              <a:rPr lang="cs-CZ" sz="2400" dirty="0" err="1"/>
              <a:t>value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CZK 11,000?</a:t>
            </a:r>
          </a:p>
          <a:p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Solution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N = Log (F/P) / log (1+i)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N = log (11</a:t>
            </a:r>
            <a:r>
              <a:rPr lang="cs-CZ" sz="2400" dirty="0"/>
              <a:t> </a:t>
            </a:r>
            <a:r>
              <a:rPr lang="cs-CZ" sz="2400" dirty="0" smtClean="0"/>
              <a:t>000/10000) / </a:t>
            </a:r>
            <a:r>
              <a:rPr lang="cs-CZ" sz="2400" dirty="0"/>
              <a:t>log (</a:t>
            </a:r>
            <a:r>
              <a:rPr lang="cs-CZ" sz="2400" dirty="0" smtClean="0"/>
              <a:t>1 + 0,02</a:t>
            </a:r>
            <a:r>
              <a:rPr lang="cs-CZ" sz="2400" dirty="0"/>
              <a:t>)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N = </a:t>
            </a:r>
            <a:r>
              <a:rPr lang="cs-CZ" sz="2400" dirty="0"/>
              <a:t>4,813 </a:t>
            </a:r>
            <a:r>
              <a:rPr lang="cs-CZ" sz="2400" dirty="0" err="1"/>
              <a:t>years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09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918118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10</a:t>
            </a:r>
          </a:p>
          <a:p>
            <a:pPr marL="0" indent="0">
              <a:buNone/>
            </a:pPr>
            <a:r>
              <a:rPr lang="cs-CZ" sz="2400" dirty="0" err="1"/>
              <a:t>Over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next</a:t>
            </a:r>
            <a:r>
              <a:rPr lang="cs-CZ" sz="2400" dirty="0"/>
              <a:t> 5 </a:t>
            </a:r>
            <a:r>
              <a:rPr lang="cs-CZ" sz="2400" dirty="0" err="1"/>
              <a:t>years</a:t>
            </a:r>
            <a:r>
              <a:rPr lang="cs-CZ" sz="2400" dirty="0"/>
              <a:t>, </a:t>
            </a: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(</a:t>
            </a:r>
            <a:r>
              <a:rPr lang="cs-CZ" sz="2400" dirty="0" err="1"/>
              <a:t>always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beginning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year</a:t>
            </a:r>
            <a:r>
              <a:rPr lang="cs-CZ" sz="2400" dirty="0"/>
              <a:t>) </a:t>
            </a:r>
            <a:r>
              <a:rPr lang="cs-CZ" sz="2400" dirty="0" err="1"/>
              <a:t>invest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following</a:t>
            </a:r>
            <a:r>
              <a:rPr lang="cs-CZ" sz="2400" dirty="0"/>
              <a:t> </a:t>
            </a:r>
            <a:r>
              <a:rPr lang="cs-CZ" sz="2400" dirty="0" err="1"/>
              <a:t>amounts</a:t>
            </a:r>
            <a:r>
              <a:rPr lang="cs-CZ" sz="2400" dirty="0"/>
              <a:t>:</a:t>
            </a:r>
          </a:p>
          <a:p>
            <a:pPr lvl="1"/>
            <a:r>
              <a:rPr lang="cs-CZ" sz="1600" dirty="0"/>
              <a:t>CZK 250,000</a:t>
            </a:r>
          </a:p>
          <a:p>
            <a:pPr lvl="1"/>
            <a:r>
              <a:rPr lang="cs-CZ" sz="1600" dirty="0"/>
              <a:t>CZK 110,000 </a:t>
            </a:r>
          </a:p>
          <a:p>
            <a:pPr lvl="1"/>
            <a:r>
              <a:rPr lang="cs-CZ" sz="1600" dirty="0"/>
              <a:t>CZK 310,000</a:t>
            </a:r>
          </a:p>
          <a:p>
            <a:pPr lvl="1"/>
            <a:r>
              <a:rPr lang="cs-CZ" sz="1600" dirty="0"/>
              <a:t>CZK </a:t>
            </a:r>
            <a:r>
              <a:rPr lang="cs-CZ" sz="1600" dirty="0" smtClean="0"/>
              <a:t>410,000 </a:t>
            </a:r>
            <a:endParaRPr lang="cs-CZ" sz="1600" dirty="0"/>
          </a:p>
          <a:p>
            <a:pPr lvl="1"/>
            <a:r>
              <a:rPr lang="cs-CZ" sz="1600" dirty="0"/>
              <a:t>CZK 125,000 </a:t>
            </a:r>
          </a:p>
          <a:p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future</a:t>
            </a:r>
            <a:r>
              <a:rPr lang="cs-CZ" sz="2400" dirty="0"/>
              <a:t> </a:t>
            </a:r>
            <a:r>
              <a:rPr lang="cs-CZ" sz="2400" dirty="0" err="1"/>
              <a:t>value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investment</a:t>
            </a:r>
            <a:r>
              <a:rPr lang="cs-CZ" sz="2400" dirty="0" smtClean="0"/>
              <a:t>.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/>
              <a:t>expect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appreciation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10%. per </a:t>
            </a:r>
            <a:r>
              <a:rPr lang="cs-CZ" sz="2400" dirty="0" err="1"/>
              <a:t>year</a:t>
            </a:r>
            <a:r>
              <a:rPr lang="cs-CZ" sz="2400" dirty="0"/>
              <a:t>.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F	= 250 000 . (1+0,1)</a:t>
            </a:r>
            <a:r>
              <a:rPr lang="cs-CZ" sz="2400" baseline="30000" dirty="0"/>
              <a:t>5</a:t>
            </a:r>
            <a:r>
              <a:rPr lang="cs-CZ" sz="2400" dirty="0"/>
              <a:t> + 110 000 . (1+0,1)</a:t>
            </a:r>
            <a:r>
              <a:rPr lang="cs-CZ" sz="2400" baseline="30000" dirty="0"/>
              <a:t>4</a:t>
            </a:r>
            <a:r>
              <a:rPr lang="cs-CZ" sz="2400" dirty="0"/>
              <a:t> + 310 000 . (1+0,1)</a:t>
            </a:r>
            <a:r>
              <a:rPr lang="cs-CZ" sz="2400" baseline="30000" dirty="0"/>
              <a:t>3</a:t>
            </a:r>
            <a:r>
              <a:rPr lang="cs-CZ" sz="2400" dirty="0"/>
              <a:t> + 410 000 . (1+0,1)</a:t>
            </a:r>
            <a:r>
              <a:rPr lang="cs-CZ" sz="2400" baseline="30000" dirty="0"/>
              <a:t>2</a:t>
            </a:r>
            <a:r>
              <a:rPr lang="cs-CZ" sz="2400" dirty="0"/>
              <a:t> + 125 000 . (</a:t>
            </a:r>
            <a:r>
              <a:rPr lang="cs-CZ" sz="2400" dirty="0" smtClean="0"/>
              <a:t>1+0,1)</a:t>
            </a:r>
            <a:r>
              <a:rPr lang="cs-CZ" sz="2400" baseline="30000" dirty="0" smtClean="0"/>
              <a:t>1</a:t>
            </a:r>
          </a:p>
          <a:p>
            <a:pPr marL="0" indent="0">
              <a:buNone/>
            </a:pPr>
            <a:r>
              <a:rPr lang="cs-CZ" sz="2400" dirty="0" smtClean="0"/>
              <a:t>F=  </a:t>
            </a:r>
            <a:r>
              <a:rPr lang="cs-CZ" sz="2400" b="1" dirty="0"/>
              <a:t>1 609 889 CZK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92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11</a:t>
            </a:r>
          </a:p>
          <a:p>
            <a:pPr marL="0" indent="0">
              <a:buNone/>
            </a:pPr>
            <a:r>
              <a:rPr lang="cs-CZ" sz="2400" dirty="0" err="1"/>
              <a:t>You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CZK 100,000 </a:t>
            </a:r>
            <a:r>
              <a:rPr lang="cs-CZ" sz="2400" dirty="0" err="1"/>
              <a:t>into</a:t>
            </a:r>
            <a:r>
              <a:rPr lang="cs-CZ" sz="2400" dirty="0"/>
              <a:t> a </a:t>
            </a:r>
            <a:r>
              <a:rPr lang="cs-CZ" sz="2400" dirty="0" err="1"/>
              <a:t>current</a:t>
            </a:r>
            <a:r>
              <a:rPr lang="cs-CZ" sz="2400" dirty="0"/>
              <a:t> </a:t>
            </a:r>
            <a:r>
              <a:rPr lang="cs-CZ" sz="2400" dirty="0" err="1"/>
              <a:t>account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7.5%. </a:t>
            </a:r>
            <a:r>
              <a:rPr lang="cs-CZ" sz="2400" dirty="0" err="1"/>
              <a:t>How</a:t>
            </a:r>
            <a:r>
              <a:rPr lang="cs-CZ" sz="2400" dirty="0"/>
              <a:t> much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final</a:t>
            </a:r>
            <a:r>
              <a:rPr lang="cs-CZ" sz="2400" dirty="0"/>
              <a:t> </a:t>
            </a:r>
            <a:r>
              <a:rPr lang="cs-CZ" sz="2400" dirty="0" err="1"/>
              <a:t>principal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after</a:t>
            </a:r>
            <a:r>
              <a:rPr lang="cs-CZ" sz="2400" dirty="0"/>
              <a:t> 5 </a:t>
            </a:r>
            <a:r>
              <a:rPr lang="cs-CZ" sz="2400" dirty="0" err="1"/>
              <a:t>years</a:t>
            </a:r>
            <a:r>
              <a:rPr lang="cs-CZ" sz="2400" dirty="0"/>
              <a:t> </a:t>
            </a:r>
            <a:r>
              <a:rPr lang="cs-CZ" sz="2400" dirty="0" err="1"/>
              <a:t>if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accrued</a:t>
            </a:r>
            <a:r>
              <a:rPr lang="cs-CZ" sz="2400" dirty="0"/>
              <a:t>:</a:t>
            </a:r>
          </a:p>
          <a:p>
            <a:r>
              <a:rPr lang="cs-CZ" sz="2400" dirty="0" err="1" smtClean="0"/>
              <a:t>annually</a:t>
            </a:r>
            <a:endParaRPr lang="cs-CZ" sz="2400" dirty="0"/>
          </a:p>
          <a:p>
            <a:r>
              <a:rPr lang="cs-CZ" sz="2400" dirty="0" err="1" smtClean="0"/>
              <a:t>semi-annually</a:t>
            </a:r>
            <a:endParaRPr lang="cs-CZ" sz="2400" dirty="0"/>
          </a:p>
          <a:p>
            <a:r>
              <a:rPr lang="cs-CZ" sz="2400" dirty="0" err="1" smtClean="0"/>
              <a:t>quarterly</a:t>
            </a:r>
            <a:endParaRPr lang="cs-CZ" sz="2400" dirty="0"/>
          </a:p>
          <a:p>
            <a:r>
              <a:rPr lang="cs-CZ" sz="2400" dirty="0" err="1" smtClean="0"/>
              <a:t>monthly</a:t>
            </a:r>
            <a:endParaRPr lang="cs-CZ" sz="2400" dirty="0"/>
          </a:p>
          <a:p>
            <a:r>
              <a:rPr lang="cs-CZ" sz="2400" dirty="0" err="1" smtClean="0"/>
              <a:t>daily</a:t>
            </a:r>
            <a:endParaRPr lang="cs-CZ" sz="2400" dirty="0"/>
          </a:p>
          <a:p>
            <a:r>
              <a:rPr lang="cs-CZ" sz="2400" dirty="0" err="1" smtClean="0"/>
              <a:t>continuously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00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1638" y="1263732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 smtClean="0"/>
              <a:t>Solutions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775" y="1263732"/>
            <a:ext cx="2202625" cy="6656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09" y="2107172"/>
            <a:ext cx="9707354" cy="460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8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b="1" dirty="0"/>
              <a:t>Simple interest</a:t>
            </a:r>
          </a:p>
          <a:p>
            <a:endParaRPr lang="en-US" sz="2400" dirty="0"/>
          </a:p>
          <a:p>
            <a:r>
              <a:rPr lang="en-US" sz="2400" dirty="0"/>
              <a:t>Interest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Future value</a:t>
            </a:r>
          </a:p>
          <a:p>
            <a:pPr marL="0" indent="0">
              <a:buNone/>
            </a:pPr>
            <a:r>
              <a:rPr lang="en-US" sz="2400" dirty="0"/>
              <a:t> 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R = amount of interest payable   (interest due)</a:t>
            </a:r>
          </a:p>
          <a:p>
            <a:r>
              <a:rPr lang="en-US" sz="2400" dirty="0"/>
              <a:t>M = current value of the deposit</a:t>
            </a:r>
          </a:p>
          <a:p>
            <a:r>
              <a:rPr lang="en-US" sz="2400" dirty="0" err="1"/>
              <a:t>i</a:t>
            </a:r>
            <a:r>
              <a:rPr lang="en-US" sz="2400" dirty="0"/>
              <a:t> = nominal interest rate</a:t>
            </a:r>
          </a:p>
          <a:p>
            <a:r>
              <a:rPr lang="en-US" sz="2400" dirty="0"/>
              <a:t>N = number of interest days (interest period)</a:t>
            </a:r>
          </a:p>
          <a:p>
            <a:r>
              <a:rPr lang="en-US" sz="2400" dirty="0"/>
              <a:t>F = future value of the deposit</a:t>
            </a:r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2" name="Objekt 21"/>
          <p:cNvGraphicFramePr>
            <a:graphicFrameLocks noChangeAspect="1"/>
          </p:cNvGraphicFramePr>
          <p:nvPr/>
        </p:nvGraphicFramePr>
        <p:xfrm>
          <a:off x="0" y="0"/>
          <a:ext cx="11906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r:id="rId3" imgW="1193800" imgH="203200" progId="Equation.3">
                  <p:embed/>
                </p:oleObj>
              </mc:Choice>
              <mc:Fallback>
                <p:oleObj r:id="rId3" imgW="1193800" imgH="203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9062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Obrázek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7083" y="3880408"/>
            <a:ext cx="8573554" cy="676274"/>
          </a:xfrm>
          <a:prstGeom prst="rect">
            <a:avLst/>
          </a:prstGeom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7083" y="2647950"/>
            <a:ext cx="2671878" cy="72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8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/>
        </p:nvGraphicFramePr>
        <p:xfrm>
          <a:off x="0" y="457200"/>
          <a:ext cx="923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r:id="rId3" imgW="927100" imgH="241300" progId="Equation.3">
                  <p:embed/>
                </p:oleObj>
              </mc:Choice>
              <mc:Fallback>
                <p:oleObj r:id="rId3" imgW="9271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92392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2400" y="15240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/>
        </p:nvGraphicFramePr>
        <p:xfrm>
          <a:off x="152400" y="609600"/>
          <a:ext cx="923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r:id="rId5" imgW="927100" imgH="241300" progId="Equation.3">
                  <p:embed/>
                </p:oleObj>
              </mc:Choice>
              <mc:Fallback>
                <p:oleObj r:id="rId5" imgW="9271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609600"/>
                        <a:ext cx="92392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997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" name="Zástupný symbol pro obsah 1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5" y="1976976"/>
            <a:ext cx="7576693" cy="5233097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55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400" b="1" dirty="0" err="1"/>
              <a:t>Compound</a:t>
            </a:r>
            <a:r>
              <a:rPr lang="cs-CZ" sz="2400" b="1" dirty="0"/>
              <a:t> </a:t>
            </a:r>
            <a:r>
              <a:rPr lang="cs-CZ" sz="2400" b="1" dirty="0" err="1"/>
              <a:t>interest</a:t>
            </a:r>
            <a:endParaRPr lang="cs-CZ" sz="2400" b="1" dirty="0"/>
          </a:p>
          <a:p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</a:t>
            </a:r>
            <a:r>
              <a:rPr lang="cs-CZ" sz="2400" dirty="0" err="1"/>
              <a:t>primarily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period </a:t>
            </a:r>
            <a:r>
              <a:rPr lang="cs-CZ" sz="2400" dirty="0" err="1"/>
              <a:t>longer</a:t>
            </a:r>
            <a:r>
              <a:rPr lang="cs-CZ" sz="2400" dirty="0"/>
              <a:t> </a:t>
            </a:r>
            <a:r>
              <a:rPr lang="cs-CZ" sz="2400" dirty="0" err="1"/>
              <a:t>than</a:t>
            </a:r>
            <a:r>
              <a:rPr lang="cs-CZ" sz="2400" dirty="0"/>
              <a:t> 1 </a:t>
            </a:r>
            <a:r>
              <a:rPr lang="cs-CZ" sz="2400" dirty="0" err="1"/>
              <a:t>year</a:t>
            </a:r>
            <a:r>
              <a:rPr lang="cs-CZ" sz="2400" dirty="0"/>
              <a:t> and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instruments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a maturity </a:t>
            </a:r>
            <a:r>
              <a:rPr lang="cs-CZ" sz="2400" dirty="0" err="1"/>
              <a:t>of</a:t>
            </a:r>
            <a:r>
              <a:rPr lang="cs-CZ" sz="2400" dirty="0"/>
              <a:t> more </a:t>
            </a:r>
            <a:r>
              <a:rPr lang="cs-CZ" sz="2400" dirty="0" err="1"/>
              <a:t>than</a:t>
            </a:r>
            <a:r>
              <a:rPr lang="cs-CZ" sz="2400" dirty="0"/>
              <a:t> </a:t>
            </a:r>
            <a:r>
              <a:rPr lang="cs-CZ" sz="2400" dirty="0" err="1"/>
              <a:t>one</a:t>
            </a:r>
            <a:r>
              <a:rPr lang="cs-CZ" sz="2400" dirty="0"/>
              <a:t> </a:t>
            </a:r>
            <a:r>
              <a:rPr lang="cs-CZ" sz="2400" dirty="0" err="1"/>
              <a:t>year</a:t>
            </a:r>
            <a:r>
              <a:rPr lang="cs-CZ" sz="2400" dirty="0"/>
              <a:t>. </a:t>
            </a:r>
            <a:endParaRPr lang="cs-CZ" sz="2400" dirty="0" smtClean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325" y="3125310"/>
            <a:ext cx="3074861" cy="119832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165" y="4464012"/>
            <a:ext cx="3692331" cy="107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2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946693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 err="1"/>
              <a:t>Combined</a:t>
            </a:r>
            <a:r>
              <a:rPr lang="cs-CZ" sz="2400" b="1" dirty="0"/>
              <a:t> </a:t>
            </a:r>
            <a:r>
              <a:rPr lang="cs-CZ" sz="2400" b="1" dirty="0" err="1"/>
              <a:t>interest</a:t>
            </a:r>
            <a:endParaRPr lang="cs-CZ" sz="2400" b="1" dirty="0"/>
          </a:p>
          <a:p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in case </a:t>
            </a:r>
            <a:r>
              <a:rPr lang="cs-CZ" sz="2400" dirty="0" err="1"/>
              <a:t>if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length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period </a:t>
            </a:r>
            <a:r>
              <a:rPr lang="cs-CZ" sz="2400" dirty="0" err="1"/>
              <a:t>does</a:t>
            </a:r>
            <a:r>
              <a:rPr lang="cs-CZ" sz="2400" dirty="0"/>
              <a:t> not </a:t>
            </a:r>
            <a:r>
              <a:rPr lang="cs-CZ" sz="2400" dirty="0" err="1"/>
              <a:t>match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credited</a:t>
            </a:r>
            <a:r>
              <a:rPr lang="cs-CZ" sz="2400" dirty="0"/>
              <a:t>. (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credited</a:t>
            </a:r>
            <a:r>
              <a:rPr lang="cs-CZ" sz="2400" dirty="0"/>
              <a:t> </a:t>
            </a:r>
            <a:r>
              <a:rPr lang="cs-CZ" sz="2400" dirty="0" err="1"/>
              <a:t>annually</a:t>
            </a:r>
            <a:r>
              <a:rPr lang="cs-CZ" sz="2400" dirty="0"/>
              <a:t>, </a:t>
            </a:r>
            <a:r>
              <a:rPr lang="cs-CZ" sz="2400" dirty="0" err="1"/>
              <a:t>money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1.5 </a:t>
            </a:r>
            <a:r>
              <a:rPr lang="cs-CZ" sz="2400" dirty="0" err="1"/>
              <a:t>years</a:t>
            </a:r>
            <a:r>
              <a:rPr lang="cs-CZ" sz="2400" dirty="0" smtClean="0"/>
              <a:t>). </a:t>
            </a:r>
            <a:endParaRPr lang="cs-CZ" sz="2400" dirty="0"/>
          </a:p>
          <a:p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a </a:t>
            </a:r>
            <a:r>
              <a:rPr lang="cs-CZ" sz="2400" dirty="0" err="1"/>
              <a:t>combination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compound</a:t>
            </a:r>
            <a:r>
              <a:rPr lang="cs-CZ" sz="2400" dirty="0"/>
              <a:t> and </a:t>
            </a:r>
            <a:r>
              <a:rPr lang="cs-CZ" sz="2400" dirty="0" err="1"/>
              <a:t>simple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.</a:t>
            </a:r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r>
              <a:rPr lang="cs-CZ" sz="1800" dirty="0"/>
              <a:t>F = </a:t>
            </a:r>
            <a:r>
              <a:rPr lang="cs-CZ" sz="1800" dirty="0" err="1"/>
              <a:t>future</a:t>
            </a:r>
            <a:r>
              <a:rPr lang="cs-CZ" sz="1800" dirty="0"/>
              <a:t> </a:t>
            </a:r>
            <a:r>
              <a:rPr lang="cs-CZ" sz="1800" dirty="0" err="1"/>
              <a:t>value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deposit</a:t>
            </a:r>
          </a:p>
          <a:p>
            <a:r>
              <a:rPr lang="cs-CZ" sz="1800" dirty="0"/>
              <a:t>M = </a:t>
            </a:r>
            <a:r>
              <a:rPr lang="cs-CZ" sz="1800" dirty="0" err="1"/>
              <a:t>current</a:t>
            </a:r>
            <a:r>
              <a:rPr lang="cs-CZ" sz="1800" dirty="0"/>
              <a:t> </a:t>
            </a:r>
            <a:r>
              <a:rPr lang="cs-CZ" sz="1800" dirty="0" err="1"/>
              <a:t>value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deposit</a:t>
            </a:r>
          </a:p>
          <a:p>
            <a:r>
              <a:rPr lang="cs-CZ" sz="1800" dirty="0"/>
              <a:t>i = </a:t>
            </a:r>
            <a:r>
              <a:rPr lang="cs-CZ" sz="1800" dirty="0" err="1"/>
              <a:t>nominal</a:t>
            </a:r>
            <a:r>
              <a:rPr lang="cs-CZ" sz="1800" dirty="0"/>
              <a:t> </a:t>
            </a:r>
            <a:r>
              <a:rPr lang="cs-CZ" sz="1800" dirty="0" err="1"/>
              <a:t>interest</a:t>
            </a:r>
            <a:r>
              <a:rPr lang="cs-CZ" sz="1800" dirty="0"/>
              <a:t> </a:t>
            </a:r>
            <a:r>
              <a:rPr lang="cs-CZ" sz="1800" dirty="0" err="1"/>
              <a:t>rate</a:t>
            </a:r>
            <a:endParaRPr lang="cs-CZ" sz="1800" dirty="0"/>
          </a:p>
          <a:p>
            <a:r>
              <a:rPr lang="cs-CZ" sz="1800" dirty="0"/>
              <a:t>t = </a:t>
            </a:r>
            <a:r>
              <a:rPr lang="cs-CZ" sz="1800" dirty="0" err="1"/>
              <a:t>number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interest</a:t>
            </a:r>
            <a:r>
              <a:rPr lang="cs-CZ" sz="1800" dirty="0"/>
              <a:t> </a:t>
            </a:r>
            <a:r>
              <a:rPr lang="cs-CZ" sz="1800" dirty="0" err="1"/>
              <a:t>periods</a:t>
            </a:r>
            <a:endParaRPr lang="cs-CZ" sz="1800" dirty="0"/>
          </a:p>
          <a:p>
            <a:r>
              <a:rPr lang="cs-CZ" sz="1800" dirty="0"/>
              <a:t>f = </a:t>
            </a:r>
            <a:r>
              <a:rPr lang="cs-CZ" sz="1800" dirty="0" err="1"/>
              <a:t>frequency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interest</a:t>
            </a:r>
            <a:r>
              <a:rPr lang="cs-CZ" sz="1800" dirty="0"/>
              <a:t> </a:t>
            </a:r>
            <a:r>
              <a:rPr lang="cs-CZ" sz="1800" dirty="0" err="1"/>
              <a:t>during</a:t>
            </a:r>
            <a:r>
              <a:rPr lang="cs-CZ" sz="1800" dirty="0"/>
              <a:t> 1 </a:t>
            </a:r>
            <a:r>
              <a:rPr lang="cs-CZ" sz="1800" dirty="0" err="1"/>
              <a:t>year</a:t>
            </a:r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796" y="3684619"/>
            <a:ext cx="5007451" cy="15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6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400" b="1" dirty="0" err="1"/>
              <a:t>Day</a:t>
            </a:r>
            <a:r>
              <a:rPr lang="cs-CZ" sz="2400" b="1" dirty="0"/>
              <a:t> </a:t>
            </a:r>
            <a:r>
              <a:rPr lang="cs-CZ" sz="2400" b="1" dirty="0" err="1"/>
              <a:t>count</a:t>
            </a:r>
            <a:r>
              <a:rPr lang="cs-CZ" sz="2400" b="1" dirty="0"/>
              <a:t> </a:t>
            </a:r>
            <a:r>
              <a:rPr lang="cs-CZ" sz="2400" b="1" dirty="0" err="1"/>
              <a:t>convention</a:t>
            </a:r>
            <a:endParaRPr lang="cs-CZ" sz="2400" b="1" dirty="0"/>
          </a:p>
          <a:p>
            <a:pPr marL="0" indent="0" algn="just">
              <a:buNone/>
            </a:pPr>
            <a:r>
              <a:rPr lang="cs-CZ" sz="2400" dirty="0"/>
              <a:t>In finance, a </a:t>
            </a:r>
            <a:r>
              <a:rPr lang="cs-CZ" sz="2400" dirty="0" err="1"/>
              <a:t>day</a:t>
            </a:r>
            <a:r>
              <a:rPr lang="cs-CZ" sz="2400" dirty="0"/>
              <a:t> </a:t>
            </a:r>
            <a:r>
              <a:rPr lang="cs-CZ" sz="2400" dirty="0" err="1"/>
              <a:t>count</a:t>
            </a:r>
            <a:r>
              <a:rPr lang="cs-CZ" sz="2400" dirty="0"/>
              <a:t> </a:t>
            </a:r>
            <a:r>
              <a:rPr lang="cs-CZ" sz="2400" dirty="0" err="1"/>
              <a:t>convention</a:t>
            </a:r>
            <a:r>
              <a:rPr lang="cs-CZ" sz="2400" dirty="0"/>
              <a:t> </a:t>
            </a:r>
            <a:r>
              <a:rPr lang="cs-CZ" sz="2400" dirty="0" err="1"/>
              <a:t>determines</a:t>
            </a:r>
            <a:r>
              <a:rPr lang="cs-CZ" sz="2400" dirty="0"/>
              <a:t> </a:t>
            </a:r>
            <a:r>
              <a:rPr lang="cs-CZ" sz="2400" dirty="0" err="1"/>
              <a:t>how</a:t>
            </a:r>
            <a:r>
              <a:rPr lang="cs-CZ" sz="2400" dirty="0"/>
              <a:t> </a:t>
            </a:r>
            <a:r>
              <a:rPr lang="cs-CZ" sz="2400" dirty="0" smtClean="0"/>
              <a:t> </a:t>
            </a:r>
            <a:r>
              <a:rPr lang="cs-CZ" sz="2400" dirty="0" err="1" smtClean="0"/>
              <a:t>interest</a:t>
            </a:r>
            <a:r>
              <a:rPr lang="cs-CZ" sz="2400" dirty="0"/>
              <a:t> </a:t>
            </a:r>
            <a:r>
              <a:rPr lang="cs-CZ" sz="2400" dirty="0" err="1"/>
              <a:t>accrues</a:t>
            </a:r>
            <a:r>
              <a:rPr lang="cs-CZ" sz="2400" dirty="0"/>
              <a:t> </a:t>
            </a:r>
            <a:r>
              <a:rPr lang="cs-CZ" sz="2400" dirty="0" err="1"/>
              <a:t>over</a:t>
            </a:r>
            <a:r>
              <a:rPr lang="cs-CZ" sz="2400" dirty="0"/>
              <a:t> </a:t>
            </a:r>
            <a:r>
              <a:rPr lang="cs-CZ" sz="2400" dirty="0" err="1"/>
              <a:t>time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a variety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investments</a:t>
            </a:r>
            <a:r>
              <a:rPr lang="cs-CZ" sz="2400" dirty="0" smtClean="0"/>
              <a:t>, </a:t>
            </a:r>
            <a:r>
              <a:rPr lang="cs-CZ" sz="2400" dirty="0" err="1" smtClean="0"/>
              <a:t>including</a:t>
            </a:r>
            <a:r>
              <a:rPr lang="cs-CZ" sz="2400" dirty="0" smtClean="0"/>
              <a:t> </a:t>
            </a:r>
            <a:r>
              <a:rPr lang="cs-CZ" sz="2400" dirty="0" err="1" smtClean="0"/>
              <a:t>bonds</a:t>
            </a:r>
            <a:r>
              <a:rPr lang="cs-CZ" sz="2400" dirty="0" smtClean="0"/>
              <a:t>,  </a:t>
            </a:r>
            <a:r>
              <a:rPr lang="cs-CZ" sz="2400" dirty="0"/>
              <a:t>notes</a:t>
            </a:r>
            <a:r>
              <a:rPr lang="cs-CZ" sz="2400" dirty="0" smtClean="0"/>
              <a:t>, </a:t>
            </a:r>
            <a:r>
              <a:rPr lang="cs-CZ" sz="2400" dirty="0" err="1" smtClean="0"/>
              <a:t>loans</a:t>
            </a:r>
            <a:r>
              <a:rPr lang="cs-CZ" sz="2400" dirty="0" smtClean="0"/>
              <a:t>, </a:t>
            </a:r>
            <a:r>
              <a:rPr lang="cs-CZ" sz="2400" dirty="0" err="1" smtClean="0"/>
              <a:t>mortgages</a:t>
            </a:r>
            <a:r>
              <a:rPr lang="cs-CZ" sz="2400" dirty="0" smtClean="0"/>
              <a:t>,  </a:t>
            </a:r>
            <a:r>
              <a:rPr lang="cs-CZ" sz="2400" dirty="0" err="1" smtClean="0"/>
              <a:t>swaps</a:t>
            </a:r>
            <a:r>
              <a:rPr lang="cs-CZ" sz="2400" dirty="0" smtClean="0"/>
              <a:t>. </a:t>
            </a:r>
            <a:r>
              <a:rPr lang="cs-CZ" sz="2400" dirty="0" err="1"/>
              <a:t>This</a:t>
            </a:r>
            <a:r>
              <a:rPr lang="cs-CZ" sz="2400" dirty="0"/>
              <a:t> </a:t>
            </a:r>
            <a:r>
              <a:rPr lang="cs-CZ" sz="2400" dirty="0" err="1"/>
              <a:t>determines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number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days</a:t>
            </a:r>
            <a:r>
              <a:rPr lang="cs-CZ" sz="2400" dirty="0"/>
              <a:t>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dirty="0" err="1" smtClean="0"/>
              <a:t>two</a:t>
            </a:r>
            <a:r>
              <a:rPr lang="cs-CZ" sz="2400" dirty="0" smtClean="0"/>
              <a:t> </a:t>
            </a:r>
            <a:r>
              <a:rPr lang="cs-CZ" sz="2400" dirty="0" err="1" smtClean="0"/>
              <a:t>coupon</a:t>
            </a:r>
            <a:r>
              <a:rPr lang="cs-CZ" sz="2400" dirty="0" smtClean="0"/>
              <a:t> </a:t>
            </a:r>
            <a:r>
              <a:rPr lang="cs-CZ" sz="2400" dirty="0" err="1" smtClean="0"/>
              <a:t>payments</a:t>
            </a:r>
            <a:r>
              <a:rPr lang="cs-CZ" sz="2400" dirty="0"/>
              <a:t>, </a:t>
            </a:r>
            <a:r>
              <a:rPr lang="cs-CZ" sz="2400" dirty="0" err="1"/>
              <a:t>thus</a:t>
            </a:r>
            <a:r>
              <a:rPr lang="cs-CZ" sz="2400" dirty="0"/>
              <a:t> </a:t>
            </a:r>
            <a:r>
              <a:rPr lang="cs-CZ" sz="2400" dirty="0" err="1"/>
              <a:t>calculating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transferred</a:t>
            </a:r>
            <a:r>
              <a:rPr lang="cs-CZ" sz="2400" dirty="0"/>
              <a:t> on </a:t>
            </a:r>
            <a:r>
              <a:rPr lang="cs-CZ" sz="2400" dirty="0" err="1"/>
              <a:t>payment</a:t>
            </a:r>
            <a:r>
              <a:rPr lang="cs-CZ" sz="2400" dirty="0"/>
              <a:t> </a:t>
            </a:r>
            <a:r>
              <a:rPr lang="cs-CZ" sz="2400" dirty="0" err="1"/>
              <a:t>dates</a:t>
            </a:r>
            <a:r>
              <a:rPr lang="cs-CZ" sz="2400" dirty="0"/>
              <a:t> and </a:t>
            </a:r>
            <a:r>
              <a:rPr lang="cs-CZ" sz="2400" dirty="0" err="1"/>
              <a:t>also</a:t>
            </a:r>
            <a:r>
              <a:rPr lang="cs-CZ" sz="2400" dirty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accured</a:t>
            </a:r>
            <a:r>
              <a:rPr lang="cs-CZ" sz="2400" dirty="0" smtClean="0"/>
              <a:t> </a:t>
            </a:r>
            <a:r>
              <a:rPr lang="cs-CZ" sz="2400" dirty="0" err="1" smtClean="0"/>
              <a:t>interest</a:t>
            </a:r>
            <a:r>
              <a:rPr lang="cs-CZ" sz="2400" dirty="0" smtClean="0"/>
              <a:t> </a:t>
            </a:r>
            <a:r>
              <a:rPr lang="cs-CZ" sz="2400" dirty="0" err="1" smtClean="0"/>
              <a:t>for</a:t>
            </a:r>
            <a:r>
              <a:rPr lang="cs-CZ" sz="2400" dirty="0" smtClean="0"/>
              <a:t> </a:t>
            </a:r>
            <a:r>
              <a:rPr lang="cs-CZ" sz="2400" dirty="0" err="1"/>
              <a:t>dates</a:t>
            </a:r>
            <a:r>
              <a:rPr lang="cs-CZ" sz="2400" dirty="0"/>
              <a:t>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dirty="0" err="1"/>
              <a:t>payments</a:t>
            </a:r>
            <a:r>
              <a:rPr lang="cs-CZ" sz="2400" dirty="0"/>
              <a:t>. 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day</a:t>
            </a:r>
            <a:r>
              <a:rPr lang="cs-CZ" sz="2400" dirty="0"/>
              <a:t> </a:t>
            </a:r>
            <a:r>
              <a:rPr lang="cs-CZ" sz="2400" dirty="0" err="1"/>
              <a:t>count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also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to </a:t>
            </a:r>
            <a:r>
              <a:rPr lang="cs-CZ" sz="2400" dirty="0" err="1"/>
              <a:t>quantify</a:t>
            </a:r>
            <a:r>
              <a:rPr lang="cs-CZ" sz="2400" dirty="0"/>
              <a:t> </a:t>
            </a:r>
            <a:r>
              <a:rPr lang="cs-CZ" sz="2400" dirty="0" err="1"/>
              <a:t>periods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time</a:t>
            </a:r>
            <a:r>
              <a:rPr lang="cs-CZ" sz="2400" dirty="0"/>
              <a:t> </a:t>
            </a:r>
            <a:r>
              <a:rPr lang="cs-CZ" sz="2400" dirty="0" err="1"/>
              <a:t>when</a:t>
            </a:r>
            <a:r>
              <a:rPr lang="cs-CZ" sz="2400" dirty="0"/>
              <a:t> </a:t>
            </a:r>
            <a:r>
              <a:rPr lang="cs-CZ" sz="2400" dirty="0" err="1"/>
              <a:t>discounting</a:t>
            </a:r>
            <a:r>
              <a:rPr lang="cs-CZ" sz="2400" dirty="0"/>
              <a:t> a cash-</a:t>
            </a:r>
            <a:r>
              <a:rPr lang="cs-CZ" sz="2400" dirty="0" err="1"/>
              <a:t>flow</a:t>
            </a:r>
            <a:r>
              <a:rPr lang="cs-CZ" sz="2400" dirty="0"/>
              <a:t> to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present</a:t>
            </a:r>
            <a:r>
              <a:rPr lang="cs-CZ" sz="2400" dirty="0" smtClean="0"/>
              <a:t> </a:t>
            </a:r>
            <a:r>
              <a:rPr lang="cs-CZ" sz="2400" dirty="0" err="1" smtClean="0"/>
              <a:t>value</a:t>
            </a:r>
            <a:r>
              <a:rPr lang="cs-CZ" sz="2400" dirty="0" smtClean="0"/>
              <a:t>. </a:t>
            </a:r>
            <a:r>
              <a:rPr lang="cs-CZ" sz="2400" dirty="0" err="1"/>
              <a:t>When</a:t>
            </a:r>
            <a:r>
              <a:rPr lang="cs-CZ" sz="2400" dirty="0"/>
              <a:t> a </a:t>
            </a:r>
            <a:r>
              <a:rPr lang="cs-CZ" sz="2400" dirty="0" err="1"/>
              <a:t>security</a:t>
            </a:r>
            <a:r>
              <a:rPr lang="cs-CZ" sz="2400" dirty="0"/>
              <a:t> such as a bond </a:t>
            </a:r>
            <a:r>
              <a:rPr lang="cs-CZ" sz="2400" dirty="0" err="1"/>
              <a:t>is</a:t>
            </a:r>
            <a:r>
              <a:rPr lang="cs-CZ" sz="2400" dirty="0"/>
              <a:t> sold </a:t>
            </a:r>
            <a:r>
              <a:rPr lang="cs-CZ" sz="2400" dirty="0" err="1"/>
              <a:t>between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payment</a:t>
            </a:r>
            <a:r>
              <a:rPr lang="cs-CZ" sz="2400" dirty="0"/>
              <a:t> </a:t>
            </a:r>
            <a:r>
              <a:rPr lang="cs-CZ" sz="2400" dirty="0" err="1"/>
              <a:t>dates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seller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eligible</a:t>
            </a:r>
            <a:r>
              <a:rPr lang="cs-CZ" sz="2400" dirty="0"/>
              <a:t> to </a:t>
            </a:r>
            <a:r>
              <a:rPr lang="cs-CZ" sz="2400" dirty="0" err="1"/>
              <a:t>some</a:t>
            </a:r>
            <a:r>
              <a:rPr lang="cs-CZ" sz="2400" dirty="0"/>
              <a:t> </a:t>
            </a:r>
            <a:r>
              <a:rPr lang="cs-CZ" sz="2400" dirty="0" err="1"/>
              <a:t>fraction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coupon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09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955" y="1619250"/>
            <a:ext cx="10106899" cy="4705350"/>
          </a:xfrm>
          <a:prstGeom prst="rect">
            <a:avLst/>
          </a:prstGeo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74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1</a:t>
            </a:r>
          </a:p>
          <a:p>
            <a:pPr marL="0" indent="0">
              <a:buNone/>
            </a:pPr>
            <a:r>
              <a:rPr lang="cs-CZ" sz="2400" dirty="0"/>
              <a:t>EUR 150,000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in a </a:t>
            </a:r>
            <a:r>
              <a:rPr lang="cs-CZ" sz="2400" dirty="0" err="1"/>
              <a:t>savings</a:t>
            </a:r>
            <a:r>
              <a:rPr lang="cs-CZ" sz="2400" dirty="0"/>
              <a:t> </a:t>
            </a:r>
            <a:r>
              <a:rPr lang="cs-CZ" sz="2400" dirty="0" err="1"/>
              <a:t>account</a:t>
            </a:r>
            <a:r>
              <a:rPr lang="cs-CZ" sz="2400" dirty="0"/>
              <a:t> on 15 </a:t>
            </a:r>
            <a:r>
              <a:rPr lang="cs-CZ" sz="2400" dirty="0" err="1"/>
              <a:t>January</a:t>
            </a:r>
            <a:r>
              <a:rPr lang="cs-CZ" sz="2400" dirty="0"/>
              <a:t> 2023. </a:t>
            </a:r>
            <a:r>
              <a:rPr lang="cs-CZ" sz="2400" dirty="0" err="1" smtClean="0"/>
              <a:t>Simple</a:t>
            </a:r>
            <a:r>
              <a:rPr lang="cs-CZ" sz="2400" dirty="0" smtClean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.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:  3.2% </a:t>
            </a:r>
            <a:r>
              <a:rPr lang="cs-CZ" sz="2400" dirty="0" err="1"/>
              <a:t>p.a</a:t>
            </a:r>
            <a:r>
              <a:rPr lang="cs-CZ" sz="2400" dirty="0"/>
              <a:t>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day</a:t>
            </a:r>
            <a:r>
              <a:rPr lang="cs-CZ" sz="2400" dirty="0"/>
              <a:t> </a:t>
            </a:r>
            <a:r>
              <a:rPr lang="cs-CZ" sz="2400" dirty="0" err="1"/>
              <a:t>counting</a:t>
            </a:r>
            <a:r>
              <a:rPr lang="cs-CZ" sz="2400" dirty="0"/>
              <a:t> standard: </a:t>
            </a:r>
            <a:r>
              <a:rPr lang="cs-CZ" sz="2400" dirty="0" err="1"/>
              <a:t>act</a:t>
            </a:r>
            <a:r>
              <a:rPr lang="cs-CZ" sz="2400" dirty="0"/>
              <a:t> / 365.</a:t>
            </a:r>
          </a:p>
          <a:p>
            <a:r>
              <a:rPr lang="cs-CZ" sz="2400" dirty="0"/>
              <a:t> 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balance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account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end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year</a:t>
            </a:r>
            <a:r>
              <a:rPr lang="cs-CZ" sz="2400" dirty="0"/>
              <a:t> (31.12.2023).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F = 150000 * (1 + 0.032 * (350/365))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F = </a:t>
            </a:r>
            <a:r>
              <a:rPr lang="cs-CZ" sz="2400" dirty="0"/>
              <a:t>EUR 154,602.74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5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2</a:t>
            </a:r>
          </a:p>
          <a:p>
            <a:pPr marL="0" indent="0">
              <a:buNone/>
            </a:pPr>
            <a:r>
              <a:rPr lang="cs-CZ" sz="2400" dirty="0" err="1"/>
              <a:t>The</a:t>
            </a:r>
            <a:r>
              <a:rPr lang="cs-CZ" sz="2400" dirty="0"/>
              <a:t> deposit </a:t>
            </a:r>
            <a:r>
              <a:rPr lang="cs-CZ" sz="2400" dirty="0" err="1"/>
              <a:t>increased</a:t>
            </a:r>
            <a:r>
              <a:rPr lang="cs-CZ" sz="2400" dirty="0"/>
              <a:t> by EUR 1,500.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money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deposited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12.4. 2020 to 24.6.2020.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interest</a:t>
            </a:r>
            <a:r>
              <a:rPr lang="cs-CZ" sz="2400" dirty="0"/>
              <a:t> </a:t>
            </a:r>
            <a:r>
              <a:rPr lang="cs-CZ" sz="2400" dirty="0" err="1"/>
              <a:t>rate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2%. </a:t>
            </a:r>
            <a:r>
              <a:rPr lang="cs-CZ" sz="2400" dirty="0" err="1"/>
              <a:t>Day</a:t>
            </a:r>
            <a:r>
              <a:rPr lang="cs-CZ" sz="2400" dirty="0"/>
              <a:t> </a:t>
            </a:r>
            <a:r>
              <a:rPr lang="cs-CZ" sz="2400" dirty="0" err="1"/>
              <a:t>count</a:t>
            </a:r>
            <a:r>
              <a:rPr lang="cs-CZ" sz="2400" dirty="0"/>
              <a:t> </a:t>
            </a:r>
            <a:r>
              <a:rPr lang="cs-CZ" sz="2400" dirty="0" err="1"/>
              <a:t>convention</a:t>
            </a:r>
            <a:r>
              <a:rPr lang="cs-CZ" sz="2400" dirty="0"/>
              <a:t> 30E / 360.</a:t>
            </a:r>
          </a:p>
          <a:p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initial</a:t>
            </a:r>
            <a:r>
              <a:rPr lang="cs-CZ" sz="2400" dirty="0"/>
              <a:t> deposit?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R = </a:t>
            </a:r>
            <a:r>
              <a:rPr lang="cs-CZ" sz="2400" dirty="0" smtClean="0"/>
              <a:t>1500</a:t>
            </a:r>
            <a:r>
              <a:rPr lang="cs-CZ" sz="2400" dirty="0"/>
              <a:t> </a:t>
            </a:r>
            <a:r>
              <a:rPr lang="cs-CZ" sz="2400" dirty="0" smtClean="0"/>
              <a:t> EUR, 	i </a:t>
            </a:r>
            <a:r>
              <a:rPr lang="cs-CZ" sz="2400" dirty="0"/>
              <a:t>= </a:t>
            </a:r>
            <a:r>
              <a:rPr lang="cs-CZ" sz="2400" dirty="0" smtClean="0"/>
              <a:t>0.02 		N </a:t>
            </a:r>
            <a:r>
              <a:rPr lang="cs-CZ" sz="2400" dirty="0"/>
              <a:t>= 72 (60 + 12</a:t>
            </a:r>
            <a:r>
              <a:rPr lang="cs-CZ" sz="2400" dirty="0" smtClean="0"/>
              <a:t>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1500 = M * 0.02 * (72/360)</a:t>
            </a:r>
          </a:p>
          <a:p>
            <a:pPr marL="0" indent="0">
              <a:buNone/>
            </a:pPr>
            <a:r>
              <a:rPr lang="cs-CZ" sz="2400" dirty="0"/>
              <a:t>M = 1500 / (0.02 * (72/360))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M = </a:t>
            </a:r>
            <a:r>
              <a:rPr lang="cs-CZ" sz="2400" dirty="0"/>
              <a:t>375,000</a:t>
            </a:r>
          </a:p>
          <a:p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initial</a:t>
            </a:r>
            <a:r>
              <a:rPr lang="cs-CZ" sz="2400" dirty="0"/>
              <a:t> deposit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 EUR 375 000.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63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908593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3</a:t>
            </a:r>
          </a:p>
          <a:p>
            <a:pPr marL="0" indent="0">
              <a:buNone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debt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originally</a:t>
            </a:r>
            <a:r>
              <a:rPr lang="cs-CZ" sz="2400" dirty="0"/>
              <a:t> CZK 300,000</a:t>
            </a:r>
            <a:r>
              <a:rPr lang="cs-CZ" sz="2400" dirty="0" smtClean="0"/>
              <a:t>. At </a:t>
            </a:r>
            <a:r>
              <a:rPr lang="cs-CZ" sz="2400" dirty="0" err="1"/>
              <a:t>present</a:t>
            </a:r>
            <a:r>
              <a:rPr lang="cs-CZ" sz="2400" dirty="0"/>
              <a:t>,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debt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CZK 360,000</a:t>
            </a:r>
            <a:r>
              <a:rPr lang="cs-CZ" sz="2400" dirty="0" smtClean="0"/>
              <a:t>.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/>
              <a:t>receivable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delayed</a:t>
            </a:r>
            <a:r>
              <a:rPr lang="cs-CZ" sz="2400" dirty="0"/>
              <a:t> by 30 </a:t>
            </a:r>
            <a:r>
              <a:rPr lang="cs-CZ" sz="2400" dirty="0" err="1"/>
              <a:t>days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due</a:t>
            </a:r>
            <a:r>
              <a:rPr lang="cs-CZ" sz="2400" dirty="0"/>
              <a:t> </a:t>
            </a:r>
            <a:r>
              <a:rPr lang="cs-CZ" sz="2400" dirty="0" err="1"/>
              <a:t>date</a:t>
            </a:r>
            <a:r>
              <a:rPr lang="cs-CZ" sz="2400" dirty="0" smtClean="0"/>
              <a:t>. </a:t>
            </a:r>
            <a:r>
              <a:rPr lang="cs-CZ" sz="2400" dirty="0" err="1"/>
              <a:t>Number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days</a:t>
            </a:r>
            <a:r>
              <a:rPr lang="cs-CZ" sz="2400" dirty="0"/>
              <a:t> </a:t>
            </a:r>
            <a:r>
              <a:rPr lang="cs-CZ" sz="2400" dirty="0" err="1" smtClean="0"/>
              <a:t>calculate</a:t>
            </a:r>
            <a:r>
              <a:rPr lang="cs-CZ" sz="2400" dirty="0" smtClean="0"/>
              <a:t> </a:t>
            </a:r>
            <a:r>
              <a:rPr lang="cs-CZ" sz="2400" dirty="0" err="1" smtClean="0"/>
              <a:t>according</a:t>
            </a:r>
            <a:r>
              <a:rPr lang="cs-CZ" sz="2400" dirty="0" smtClean="0"/>
              <a:t> </a:t>
            </a:r>
            <a:r>
              <a:rPr lang="cs-CZ" sz="2400" dirty="0"/>
              <a:t>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act</a:t>
            </a:r>
            <a:r>
              <a:rPr lang="cs-CZ" sz="2400" dirty="0"/>
              <a:t> / 365 standard</a:t>
            </a:r>
            <a:r>
              <a:rPr lang="cs-CZ" sz="2400" dirty="0" smtClean="0"/>
              <a:t>.</a:t>
            </a:r>
            <a:endParaRPr lang="cs-CZ" sz="2400" dirty="0"/>
          </a:p>
          <a:p>
            <a:r>
              <a:rPr lang="cs-CZ" sz="2400" dirty="0" err="1"/>
              <a:t>Calculate</a:t>
            </a:r>
            <a:r>
              <a:rPr lang="cs-CZ" sz="2400" dirty="0"/>
              <a:t> </a:t>
            </a:r>
            <a:r>
              <a:rPr lang="cs-CZ" sz="2400" dirty="0" err="1" smtClean="0"/>
              <a:t>what</a:t>
            </a:r>
            <a:r>
              <a:rPr lang="cs-CZ" sz="2400" dirty="0" smtClean="0"/>
              <a:t> %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 smtClean="0"/>
              <a:t>debt</a:t>
            </a:r>
            <a:r>
              <a:rPr lang="cs-CZ" sz="2400" dirty="0" smtClean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daily</a:t>
            </a:r>
            <a:r>
              <a:rPr lang="cs-CZ" sz="2400" dirty="0"/>
              <a:t> penalty </a:t>
            </a:r>
            <a:r>
              <a:rPr lang="cs-CZ" sz="2400" dirty="0" err="1"/>
              <a:t>for</a:t>
            </a:r>
            <a:r>
              <a:rPr lang="cs-CZ" sz="2400" dirty="0"/>
              <a:t> non-</a:t>
            </a:r>
            <a:r>
              <a:rPr lang="cs-CZ" sz="2400" dirty="0" err="1"/>
              <a:t>payment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360000 </a:t>
            </a:r>
            <a:r>
              <a:rPr lang="cs-CZ" sz="2400" dirty="0"/>
              <a:t>= 300000 * (1 + i * 30)</a:t>
            </a:r>
          </a:p>
          <a:p>
            <a:pPr marL="0" indent="0">
              <a:buNone/>
            </a:pPr>
            <a:r>
              <a:rPr lang="cs-CZ" sz="2400" dirty="0"/>
              <a:t>60000 = 9000000i</a:t>
            </a:r>
          </a:p>
          <a:p>
            <a:pPr marL="0" indent="0">
              <a:buNone/>
            </a:pPr>
            <a:r>
              <a:rPr lang="cs-CZ" sz="2400" dirty="0"/>
              <a:t>i = 0.67%</a:t>
            </a:r>
          </a:p>
          <a:p>
            <a:r>
              <a:rPr lang="cs-CZ" sz="2400" dirty="0"/>
              <a:t>A penalty </a:t>
            </a:r>
            <a:r>
              <a:rPr lang="cs-CZ" sz="2400" dirty="0" err="1"/>
              <a:t>of</a:t>
            </a:r>
            <a:r>
              <a:rPr lang="cs-CZ" sz="2400" dirty="0"/>
              <a:t> 0.67%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amount</a:t>
            </a:r>
            <a:r>
              <a:rPr lang="cs-CZ" sz="2400" dirty="0"/>
              <a:t> </a:t>
            </a:r>
            <a:r>
              <a:rPr lang="cs-CZ" sz="2400" dirty="0" err="1"/>
              <a:t>due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calculated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each</a:t>
            </a:r>
            <a:r>
              <a:rPr lang="cs-CZ" sz="2400" dirty="0"/>
              <a:t> </a:t>
            </a:r>
            <a:r>
              <a:rPr lang="cs-CZ" sz="2400" dirty="0" err="1"/>
              <a:t>day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payment</a:t>
            </a:r>
            <a:r>
              <a:rPr lang="cs-CZ" sz="2400" dirty="0"/>
              <a:t> </a:t>
            </a:r>
            <a:r>
              <a:rPr lang="cs-CZ" sz="2400" dirty="0" err="1"/>
              <a:t>delay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06.04.2021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5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160</TotalTime>
  <Words>1223</Words>
  <Application>Microsoft Office PowerPoint</Application>
  <PresentationFormat>Vlastní</PresentationFormat>
  <Paragraphs>178</Paragraphs>
  <Slides>21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Calibri</vt:lpstr>
      <vt:lpstr>Clara Sans</vt:lpstr>
      <vt:lpstr>Symbol</vt:lpstr>
      <vt:lpstr>Times New Roman</vt:lpstr>
      <vt:lpstr>JU_OPVVV</vt:lpstr>
      <vt:lpstr>Equation.3</vt:lpstr>
      <vt:lpstr>Time value of money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13</cp:revision>
  <dcterms:created xsi:type="dcterms:W3CDTF">2017-07-17T18:52:59Z</dcterms:created>
  <dcterms:modified xsi:type="dcterms:W3CDTF">2021-04-05T22:57:58Z</dcterms:modified>
</cp:coreProperties>
</file>