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22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F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64" d="100"/>
          <a:sy n="64" d="100"/>
        </p:scale>
        <p:origin x="-976" y="-12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08.06.2021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08.06.2021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08.06.2021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08.06.2021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08.06.2021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08.06.2021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08.06.2021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08.06.2021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08.06.2021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08.06.2021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08.06.2021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08.06.2021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08.06.2021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Old</a:t>
            </a:r>
            <a:r>
              <a:rPr lang="cs-CZ" dirty="0" smtClean="0"/>
              <a:t> Testament </a:t>
            </a:r>
            <a:r>
              <a:rPr lang="it-IT" dirty="0" smtClean="0"/>
              <a:t>Exegesis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1028268"/>
          </a:xfrm>
        </p:spPr>
        <p:txBody>
          <a:bodyPr/>
          <a:lstStyle/>
          <a:p>
            <a:r>
              <a:rPr lang="en-GB" dirty="0" smtClean="0"/>
              <a:t>Psalm 1 – preparation of the text </a:t>
            </a:r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-211117" y="949291"/>
            <a:ext cx="5610985" cy="6351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9868" y="1002376"/>
            <a:ext cx="5293532" cy="4225286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cs-CZ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אַשְׁרֵי־הָאִישׁ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לֹא הָלַךְ בַּעֲצַת רְשָׁעִים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וּבְדֶרֶךְ חַטָּאִים לֹא עָמָד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וּבְמוֹשַׁב לֵצִים לֹא יָשָׁב</a:t>
            </a:r>
          </a:p>
          <a:p>
            <a:pPr marL="0" indent="0" algn="r" rtl="1">
              <a:buNone/>
            </a:pP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 בְּתוֹרַת יְהוָה חֶפְצוֹ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וּבְתוֹרָתוֹ יֶהְגֶּה יוֹמָם וָלָיְלָה</a:t>
            </a:r>
          </a:p>
          <a:p>
            <a:pPr marL="0" indent="0" algn="r">
              <a:buNone/>
            </a:pP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5850153" y="5227662"/>
            <a:ext cx="4843247" cy="2969208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dirty="0">
                <a:latin typeface="+mj-lt"/>
                <a:cs typeface="Alef" panose="00000500000000000000" pitchFamily="2" charset="-79"/>
              </a:rPr>
              <a:t>A </a:t>
            </a:r>
            <a:r>
              <a:rPr lang="cs-CZ" sz="2400" i="1" dirty="0">
                <a:latin typeface="+mj-lt"/>
                <a:cs typeface="Alef" panose="00000500000000000000" pitchFamily="2" charset="-79"/>
              </a:rPr>
              <a:t>weQatal</a:t>
            </a:r>
            <a:r>
              <a:rPr lang="cs-CZ" sz="2400" dirty="0">
                <a:latin typeface="+mj-lt"/>
                <a:cs typeface="Alef" panose="00000500000000000000" pitchFamily="2" charset="-79"/>
              </a:rPr>
              <a:t> </a:t>
            </a:r>
            <a:r>
              <a:rPr lang="cs-CZ" sz="2400" dirty="0" err="1">
                <a:latin typeface="+mj-lt"/>
                <a:cs typeface="Alef" panose="00000500000000000000" pitchFamily="2" charset="-79"/>
              </a:rPr>
              <a:t>clause</a:t>
            </a:r>
            <a:r>
              <a:rPr lang="cs-CZ" sz="2400" dirty="0">
                <a:latin typeface="+mj-lt"/>
                <a:cs typeface="Alef" panose="00000500000000000000" pitchFamily="2" charset="-79"/>
              </a:rPr>
              <a:t> </a:t>
            </a:r>
            <a:r>
              <a:rPr lang="cs-CZ" sz="2400" dirty="0" err="1">
                <a:latin typeface="+mj-lt"/>
                <a:cs typeface="Alef" panose="00000500000000000000" pitchFamily="2" charset="-79"/>
              </a:rPr>
              <a:t>expressing</a:t>
            </a:r>
            <a:r>
              <a:rPr lang="cs-CZ" sz="2400" dirty="0">
                <a:latin typeface="+mj-lt"/>
                <a:cs typeface="Alef" panose="00000500000000000000" pitchFamily="2" charset="-79"/>
              </a:rPr>
              <a:t> a </a:t>
            </a:r>
            <a:r>
              <a:rPr lang="cs-CZ" sz="2400" dirty="0" err="1">
                <a:latin typeface="+mj-lt"/>
                <a:cs typeface="Alef" panose="00000500000000000000" pitchFamily="2" charset="-79"/>
              </a:rPr>
              <a:t>consequence</a:t>
            </a:r>
            <a:r>
              <a:rPr lang="cs-CZ" sz="2400" dirty="0">
                <a:latin typeface="+mj-lt"/>
                <a:cs typeface="Alef" panose="00000500000000000000" pitchFamily="2" charset="-79"/>
              </a:rPr>
              <a:t>. </a:t>
            </a:r>
            <a:r>
              <a:rPr lang="cs-CZ" sz="2400" dirty="0" err="1">
                <a:latin typeface="+mj-lt"/>
                <a:cs typeface="Alef" panose="00000500000000000000" pitchFamily="2" charset="-79"/>
              </a:rPr>
              <a:t>It</a:t>
            </a:r>
            <a:r>
              <a:rPr lang="cs-CZ" sz="2400" dirty="0">
                <a:latin typeface="+mj-lt"/>
                <a:cs typeface="Alef" panose="00000500000000000000" pitchFamily="2" charset="-79"/>
              </a:rPr>
              <a:t> </a:t>
            </a:r>
            <a:r>
              <a:rPr lang="cs-CZ" sz="2400" dirty="0" err="1">
                <a:latin typeface="+mj-lt"/>
                <a:cs typeface="Alef" panose="00000500000000000000" pitchFamily="2" charset="-79"/>
              </a:rPr>
              <a:t>can</a:t>
            </a:r>
            <a:r>
              <a:rPr lang="cs-CZ" sz="2400" dirty="0">
                <a:latin typeface="+mj-lt"/>
                <a:cs typeface="Alef" panose="00000500000000000000" pitchFamily="2" charset="-79"/>
              </a:rPr>
              <a:t> </a:t>
            </a:r>
            <a:r>
              <a:rPr lang="cs-CZ" sz="2400" dirty="0" err="1">
                <a:latin typeface="+mj-lt"/>
                <a:cs typeface="Alef" panose="00000500000000000000" pitchFamily="2" charset="-79"/>
              </a:rPr>
              <a:t>be</a:t>
            </a:r>
            <a:r>
              <a:rPr lang="cs-CZ" sz="2400" dirty="0">
                <a:latin typeface="+mj-lt"/>
                <a:cs typeface="Alef" panose="00000500000000000000" pitchFamily="2" charset="-79"/>
              </a:rPr>
              <a:t> </a:t>
            </a:r>
            <a:r>
              <a:rPr lang="cs-CZ" sz="2400" dirty="0" err="1">
                <a:latin typeface="+mj-lt"/>
                <a:cs typeface="Alef" panose="00000500000000000000" pitchFamily="2" charset="-79"/>
              </a:rPr>
              <a:t>translated</a:t>
            </a:r>
            <a:r>
              <a:rPr lang="cs-CZ" sz="2400" dirty="0">
                <a:latin typeface="+mj-lt"/>
                <a:cs typeface="Alef" panose="00000500000000000000" pitchFamily="2" charset="-79"/>
              </a:rPr>
              <a:t> </a:t>
            </a:r>
            <a:r>
              <a:rPr lang="cs-CZ" sz="2400" dirty="0" err="1">
                <a:latin typeface="+mj-lt"/>
                <a:cs typeface="Alef" panose="00000500000000000000" pitchFamily="2" charset="-79"/>
              </a:rPr>
              <a:t>with</a:t>
            </a:r>
            <a:r>
              <a:rPr lang="cs-CZ" sz="2400" dirty="0">
                <a:latin typeface="+mj-lt"/>
                <a:cs typeface="Alef" panose="00000500000000000000" pitchFamily="2" charset="-79"/>
              </a:rPr>
              <a:t> </a:t>
            </a:r>
            <a:r>
              <a:rPr lang="cs-CZ" sz="2400" dirty="0" err="1">
                <a:latin typeface="+mj-lt"/>
                <a:cs typeface="Alef" panose="00000500000000000000" pitchFamily="2" charset="-79"/>
              </a:rPr>
              <a:t>future</a:t>
            </a:r>
            <a:r>
              <a:rPr lang="cs-CZ" sz="2400" dirty="0">
                <a:latin typeface="+mj-lt"/>
                <a:cs typeface="Alef" panose="00000500000000000000" pitchFamily="2" charset="-79"/>
              </a:rPr>
              <a:t> </a:t>
            </a:r>
            <a:r>
              <a:rPr lang="cs-CZ" sz="2400" dirty="0" err="1">
                <a:latin typeface="+mj-lt"/>
                <a:cs typeface="Alef" panose="00000500000000000000" pitchFamily="2" charset="-79"/>
              </a:rPr>
              <a:t>tens</a:t>
            </a:r>
            <a:r>
              <a:rPr lang="cs-CZ" sz="2400" dirty="0">
                <a:latin typeface="+mj-lt"/>
                <a:cs typeface="Alef" panose="00000500000000000000" pitchFamily="2" charset="-79"/>
              </a:rPr>
              <a:t> in </a:t>
            </a:r>
            <a:r>
              <a:rPr lang="cs-CZ" sz="2400" dirty="0" err="1">
                <a:latin typeface="+mj-lt"/>
                <a:cs typeface="Alef" panose="00000500000000000000" pitchFamily="2" charset="-79"/>
              </a:rPr>
              <a:t>English</a:t>
            </a:r>
            <a:r>
              <a:rPr lang="cs-CZ" sz="2400" dirty="0">
                <a:latin typeface="+mj-lt"/>
                <a:cs typeface="Alef" panose="00000500000000000000" pitchFamily="2" charset="-79"/>
              </a:rPr>
              <a:t>. </a:t>
            </a:r>
            <a:r>
              <a:rPr lang="cs-CZ" sz="2400" dirty="0" err="1">
                <a:latin typeface="+mj-lt"/>
                <a:cs typeface="Alef" panose="00000500000000000000" pitchFamily="2" charset="-79"/>
              </a:rPr>
              <a:t>The</a:t>
            </a:r>
            <a:r>
              <a:rPr lang="cs-CZ" sz="2400" dirty="0">
                <a:latin typeface="+mj-lt"/>
                <a:cs typeface="Alef" panose="00000500000000000000" pitchFamily="2" charset="-79"/>
              </a:rPr>
              <a:t> </a:t>
            </a:r>
            <a:r>
              <a:rPr lang="cs-CZ" sz="2400" dirty="0" err="1">
                <a:latin typeface="+mj-lt"/>
                <a:cs typeface="Alef" panose="00000500000000000000" pitchFamily="2" charset="-79"/>
              </a:rPr>
              <a:t>subject</a:t>
            </a:r>
            <a:r>
              <a:rPr lang="cs-CZ" sz="2400" dirty="0">
                <a:latin typeface="+mj-lt"/>
                <a:cs typeface="Alef" panose="00000500000000000000" pitchFamily="2" charset="-79"/>
              </a:rPr>
              <a:t> </a:t>
            </a:r>
            <a:r>
              <a:rPr lang="cs-CZ" sz="2400" dirty="0" err="1">
                <a:latin typeface="+mj-lt"/>
                <a:cs typeface="Alef" panose="00000500000000000000" pitchFamily="2" charset="-79"/>
              </a:rPr>
              <a:t>is</a:t>
            </a:r>
            <a:r>
              <a:rPr lang="cs-CZ" sz="2400" dirty="0">
                <a:latin typeface="+mj-lt"/>
                <a:cs typeface="Alef" panose="00000500000000000000" pitchFamily="2" charset="-79"/>
              </a:rPr>
              <a:t> </a:t>
            </a:r>
            <a:r>
              <a:rPr lang="cs-CZ" sz="2400" dirty="0" err="1">
                <a:latin typeface="+mj-lt"/>
                <a:cs typeface="Alef" panose="00000500000000000000" pitchFamily="2" charset="-79"/>
              </a:rPr>
              <a:t>still</a:t>
            </a:r>
            <a:r>
              <a:rPr lang="cs-CZ" sz="2400" dirty="0">
                <a:latin typeface="+mj-lt"/>
                <a:cs typeface="Alef" panose="00000500000000000000" pitchFamily="2" charset="-79"/>
              </a:rPr>
              <a:t> </a:t>
            </a:r>
            <a:r>
              <a:rPr lang="cs-CZ" sz="2400" dirty="0" err="1">
                <a:latin typeface="+mj-lt"/>
                <a:cs typeface="Alef" panose="00000500000000000000" pitchFamily="2" charset="-79"/>
              </a:rPr>
              <a:t>the</a:t>
            </a:r>
            <a:r>
              <a:rPr lang="cs-CZ" sz="2400" dirty="0">
                <a:latin typeface="+mj-lt"/>
                <a:cs typeface="Alef" panose="00000500000000000000" pitchFamily="2" charset="-79"/>
              </a:rPr>
              <a:t> „man“ (</a:t>
            </a:r>
            <a:r>
              <a:rPr lang="he-IL" sz="2400" dirty="0">
                <a:latin typeface="+mj-lt"/>
                <a:cs typeface="Times New Roman" panose="02020603050405020304" pitchFamily="18" charset="0"/>
              </a:rPr>
              <a:t>הָאִישׁ</a:t>
            </a:r>
            <a:r>
              <a:rPr lang="cs-CZ" sz="2400" dirty="0">
                <a:latin typeface="+mj-lt"/>
                <a:cs typeface="Alef" panose="00000500000000000000" pitchFamily="2" charset="-79"/>
              </a:rPr>
              <a:t>). </a:t>
            </a:r>
            <a:endParaRPr lang="he-IL" sz="2400" dirty="0">
              <a:latin typeface="+mj-lt"/>
              <a:cs typeface="Alef" panose="00000500000000000000" pitchFamily="2" charset="-79"/>
            </a:endParaRP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0" y="958535"/>
            <a:ext cx="5399868" cy="6739090"/>
          </a:xfrm>
          <a:prstGeom prst="rect">
            <a:avLst/>
          </a:prstGeom>
        </p:spPr>
        <p:txBody>
          <a:bodyPr vert="horz" lIns="104306" tIns="52153" rIns="104306" bIns="52153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וְהָיָה כְּעֵץ שָׁתוּל עַל־פַּלְגֵי מָיִם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פִּרְיוֹ יִתֵּן בְּעִתּוֹ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וְעָלֵהוּ לֹא־יִבּוֹל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וְכֹל אֲשֶׁר־יַעֲשֶׂה יַצְלִיחַ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לֹא־כֵן הָרְשָׁעִים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אִם־כַּמֹּץ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37019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אֲשֶׁר־תִּדְּפֶנּוּ רוּחַ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עַל־כֵּן לֹא־יָקֻמוּ רְשָׁעִים בַּמִּשְׁפָּט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וְחַטָּאִים בַּעֲדַת צַדִּיקִים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כִּי־יוֹדֵעַ יְהוָה דֶּרֶךְ צַדִּיקִים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וְדֶרֶךְ רְשָׁעִים תֹּאבֵד</a:t>
            </a:r>
          </a:p>
          <a:p>
            <a:pPr marL="0" indent="0" algn="r">
              <a:buNone/>
            </a:pP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6914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-211117" y="1493885"/>
            <a:ext cx="5610985" cy="6351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9868" y="1002376"/>
            <a:ext cx="5293532" cy="4225286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cs-CZ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אַשְׁרֵי־הָאִישׁ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לֹא הָלַךְ בַּעֲצַת רְשָׁעִים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וּבְדֶרֶךְ חַטָּאִים לֹא עָמָד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וּבְמוֹשַׁב לֵצִים לֹא יָשָׁב</a:t>
            </a:r>
          </a:p>
          <a:p>
            <a:pPr marL="0" indent="0" algn="r" rtl="1">
              <a:buNone/>
            </a:pP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 בְּתוֹרַת יְהוָה חֶפְצוֹ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וּבְתוֹרָתוֹ יֶהְגֶּה יוֹמָם וָלָיְלָה</a:t>
            </a:r>
          </a:p>
          <a:p>
            <a:pPr marL="0" indent="0" algn="r">
              <a:buNone/>
            </a:pP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5850153" y="5227662"/>
            <a:ext cx="4843247" cy="2969208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dirty="0">
                <a:latin typeface="+mj-lt"/>
                <a:cs typeface="Times New Roman" panose="02020603050405020304" pitchFamily="18" charset="0"/>
              </a:rPr>
              <a:t>A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relative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clause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identifying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„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tree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“ (</a:t>
            </a:r>
            <a:r>
              <a:rPr lang="he-IL" sz="2400" dirty="0">
                <a:latin typeface="+mj-lt"/>
                <a:cs typeface="Times New Roman" panose="02020603050405020304" pitchFamily="18" charset="0"/>
              </a:rPr>
              <a:t>עֵץ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).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verb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is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imperfect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referent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of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pronominal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suffixes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is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tree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as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well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. </a:t>
            </a:r>
            <a:endParaRPr lang="he-IL" sz="2400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0" y="947384"/>
            <a:ext cx="5399868" cy="6739090"/>
          </a:xfrm>
          <a:prstGeom prst="rect">
            <a:avLst/>
          </a:prstGeom>
        </p:spPr>
        <p:txBody>
          <a:bodyPr vert="horz" lIns="104306" tIns="52153" rIns="104306" bIns="52153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וְהָיָה כְּעֵץ שָׁתוּל עַל־פַּלְגֵי מָיִם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פִּרְיוֹ יִתֵּן בְּעִתּוֹ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וְעָלֵהוּ לֹא־יִבּוֹל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וְכֹל אֲשֶׁר־יַעֲשֶׂה יַצְלִיחַ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לֹא־כֵן הָרְשָׁעִים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אִם־כַּמֹּץ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37019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אֲשֶׁר־תִּדְּפֶנּוּ רוּחַ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עַל־כֵּן לֹא־יָקֻמוּ רְשָׁעִים בַּמִּשְׁפָּט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וְחַטָּאִים בַּעֲדַת צַדִּיקִים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כִּי־יוֹדֵעַ יְהוָה דֶּרֶךְ צַדִּיקִים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וְדֶרֶךְ רְשָׁעִים תֹּאבֵד</a:t>
            </a:r>
          </a:p>
          <a:p>
            <a:pPr marL="0" indent="0" algn="r">
              <a:buNone/>
            </a:pP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4524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-211117" y="2124936"/>
            <a:ext cx="5610985" cy="6351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9868" y="991225"/>
            <a:ext cx="5293532" cy="4225286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cs-CZ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אַשְׁרֵי־הָאִישׁ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לֹא הָלַךְ בַּעֲצַת רְשָׁעִים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וּבְדֶרֶךְ חַטָּאִים לֹא עָמָד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וּבְמוֹשַׁב לֵצִים לֹא יָשָׁב</a:t>
            </a:r>
          </a:p>
          <a:p>
            <a:pPr marL="0" indent="0" algn="r" rtl="1">
              <a:buNone/>
            </a:pP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 בְּתוֹרַת יְהוָה חֶפְצוֹ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וּבְתוֹרָתוֹ יֶהְגֶּה יוֹמָם וָלָיְלָה</a:t>
            </a:r>
          </a:p>
          <a:p>
            <a:pPr marL="0" indent="0" algn="r">
              <a:buNone/>
            </a:pP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5850153" y="5216511"/>
            <a:ext cx="4843247" cy="2969208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Another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parallel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relative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clause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identifying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„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tree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“ (</a:t>
            </a:r>
            <a:r>
              <a:rPr lang="he-IL" sz="2400" dirty="0">
                <a:latin typeface="+mj-lt"/>
                <a:cs typeface="Times New Roman" panose="02020603050405020304" pitchFamily="18" charset="0"/>
              </a:rPr>
              <a:t>עֵץ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).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verb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is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imperfect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referent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of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pronominal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suffix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is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„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tree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“. </a:t>
            </a:r>
            <a:endParaRPr lang="he-IL" sz="2400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0" y="947384"/>
            <a:ext cx="5399868" cy="6739090"/>
          </a:xfrm>
          <a:prstGeom prst="rect">
            <a:avLst/>
          </a:prstGeom>
        </p:spPr>
        <p:txBody>
          <a:bodyPr vert="horz" lIns="104306" tIns="52153" rIns="104306" bIns="52153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וְהָיָה כְּעֵץ שָׁתוּל עַל־פַּלְגֵי מָיִם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פִּרְיוֹ יִתֵּן בְּעִתּוֹ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וְעָלֵהוּ לֹא־יִבּוֹל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וְכֹל אֲשֶׁר־יַעֲשֶׂה יַצְלִיחַ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לֹא־כֵן הָרְשָׁעִים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אִם־כַּמֹּץ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37019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אֲשֶׁר־תִּדְּפֶנּוּ רוּחַ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עַל־כֵּן לֹא־יָקֻמוּ רְשָׁעִים בַּמִּשְׁפָּט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וְחַטָּאִים בַּעֲדַת צַדִּיקִים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כִּי־יוֹדֵעַ יְהוָה דֶּרֶךְ צַדִּיקִים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וְדֶרֶךְ רְשָׁעִים תֹּאבֵד</a:t>
            </a:r>
          </a:p>
          <a:p>
            <a:pPr marL="0" indent="0" algn="r">
              <a:buNone/>
            </a:pP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393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-211117" y="2746162"/>
            <a:ext cx="5610985" cy="6351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9868" y="1012249"/>
            <a:ext cx="5293532" cy="4225286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cs-CZ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אַשְׁרֵי־הָאִישׁ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לֹא הָלַךְ בַּעֲצַת רְשָׁעִים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וּבְדֶרֶךְ חַטָּאִים לֹא עָמָד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וּבְמוֹשַׁב לֵצִים לֹא יָשָׁב</a:t>
            </a:r>
          </a:p>
          <a:p>
            <a:pPr marL="0" indent="0" algn="r" rtl="1">
              <a:buNone/>
            </a:pP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 בְּתוֹרַת יְהוָה חֶפְצוֹ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וּבְתוֹרָתוֹ יֶהְגֶּה יוֹמָם וָלָיְלָה</a:t>
            </a:r>
          </a:p>
          <a:p>
            <a:pPr marL="0" indent="0" algn="r">
              <a:buNone/>
            </a:pP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5850153" y="5237535"/>
            <a:ext cx="4843247" cy="2969208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Yet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another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parallel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relative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clause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There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is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a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new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subordinate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relative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clause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(</a:t>
            </a:r>
            <a:r>
              <a:rPr lang="he-IL" sz="2400" dirty="0">
                <a:latin typeface="+mj-lt"/>
                <a:cs typeface="Times New Roman" panose="02020603050405020304" pitchFamily="18" charset="0"/>
              </a:rPr>
              <a:t>אֲשֶׁר־יַעֲשֶׂה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)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identifying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„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everything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“ (</a:t>
            </a:r>
            <a:r>
              <a:rPr lang="he-IL" sz="2400" dirty="0">
                <a:latin typeface="+mj-lt"/>
                <a:cs typeface="Times New Roman" panose="02020603050405020304" pitchFamily="18" charset="0"/>
              </a:rPr>
              <a:t>וְכֹל יַצְלִיחַ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).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verb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is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imperfect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. </a:t>
            </a:r>
            <a:endParaRPr lang="he-IL" sz="2400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0" y="954359"/>
            <a:ext cx="5399868" cy="6739090"/>
          </a:xfrm>
          <a:prstGeom prst="rect">
            <a:avLst/>
          </a:prstGeom>
        </p:spPr>
        <p:txBody>
          <a:bodyPr vert="horz" lIns="104306" tIns="52153" rIns="104306" bIns="52153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וְהָיָה כְּעֵץ שָׁתוּל עַל־פַּלְגֵי מָיִם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פִּרְיוֹ יִתֵּן בְּעִתּוֹ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וְעָלֵהוּ לֹא־יִבּוֹל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וְכֹל אֲשֶׁר־יַעֲשֶׂה יַצְלִיחַ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לֹא־כֵן הָרְשָׁעִים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אִם־כַּמֹּץ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37019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אֲשֶׁר־תִּדְּפֶנּוּ רוּחַ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עַל־כֵּן לֹא־יָקֻמוּ רְשָׁעִים בַּמִּשְׁפָּט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וְחַטָּאִים בַּעֲדַת צַדִּיקִים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כִּי־יוֹדֵעַ יְהוָה דֶּרֶךְ צַדִּיקִים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וְדֶרֶךְ רְשָׁעִים תֹּאבֵד</a:t>
            </a:r>
          </a:p>
          <a:p>
            <a:pPr marL="0" indent="0" algn="r">
              <a:buNone/>
            </a:pP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7615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-211117" y="3301278"/>
            <a:ext cx="5610985" cy="6351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9868" y="1012249"/>
            <a:ext cx="5293532" cy="4225286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cs-CZ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אַשְׁרֵי־הָאִישׁ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לֹא הָלַךְ בַּעֲצַת רְשָׁעִים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וּבְדֶרֶךְ חַטָּאִים לֹא עָמָד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וּבְמוֹשַׁב לֵצִים לֹא יָשָׁב</a:t>
            </a:r>
          </a:p>
          <a:p>
            <a:pPr marL="0" indent="0" algn="r" rtl="1">
              <a:buNone/>
            </a:pP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 בְּתוֹרַת יְהוָה חֶפְצוֹ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וּבְתוֹרָתוֹ יֶהְגֶּה יוֹמָם וָלָיְלָה</a:t>
            </a:r>
          </a:p>
          <a:p>
            <a:pPr marL="0" indent="0" algn="r">
              <a:buNone/>
            </a:pP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5850153" y="5237535"/>
            <a:ext cx="4843247" cy="2969208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clause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beginns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with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a negative „not so“ (</a:t>
            </a:r>
            <a:r>
              <a:rPr lang="he-IL" sz="2400" dirty="0">
                <a:latin typeface="+mj-lt"/>
                <a:cs typeface="Times New Roman" panose="02020603050405020304" pitchFamily="18" charset="0"/>
              </a:rPr>
              <a:t>לֹא־כֵן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) and by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telling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who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author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is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going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to talk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about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: not more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„man“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from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verse 1, but </a:t>
            </a:r>
            <a:r>
              <a:rPr lang="he-IL" sz="2400" dirty="0">
                <a:latin typeface="+mj-lt"/>
                <a:cs typeface="Times New Roman" panose="02020603050405020304" pitchFamily="18" charset="0"/>
              </a:rPr>
              <a:t>הָרְשָׁעִים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. </a:t>
            </a:r>
            <a:endParaRPr lang="he-IL" sz="2400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0" y="943601"/>
            <a:ext cx="5399868" cy="6739090"/>
          </a:xfrm>
          <a:prstGeom prst="rect">
            <a:avLst/>
          </a:prstGeom>
        </p:spPr>
        <p:txBody>
          <a:bodyPr vert="horz" lIns="104306" tIns="52153" rIns="104306" bIns="52153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וְהָיָה כְּעֵץ שָׁתוּל עַל־פַּלְגֵי מָיִם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פִּרְיוֹ יִתֵּן בְּעִתּוֹ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וְעָלֵהוּ לֹא־יִבּוֹל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וְכֹל אֲשֶׁר־יַעֲשֶׂה יַצְלִיחַ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לֹא־כֵן הָרְשָׁעִים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אִם־כַּמֹּץ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37019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אֲשֶׁר־תִּדְּפֶנּוּ רוּחַ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עַל־כֵּן לֹא־יָקֻמוּ רְשָׁעִים בַּמִּשְׁפָּט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וְחַטָּאִים בַּעֲדַת צַדִּיקִים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כִּי־יוֹדֵעַ יְהוָה דֶּרֶךְ צַדִּיקִים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וְדֶרֶךְ רְשָׁעִים תֹּאבֵד</a:t>
            </a:r>
          </a:p>
          <a:p>
            <a:pPr marL="0" indent="0" algn="r">
              <a:buNone/>
            </a:pP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444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-211117" y="3948196"/>
            <a:ext cx="5610985" cy="6351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9868" y="1001491"/>
            <a:ext cx="5293532" cy="4225286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cs-CZ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אַשְׁרֵי־הָאִישׁ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לֹא הָלַךְ בַּעֲצַת רְשָׁעִים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וּבְדֶרֶךְ חַטָּאִים לֹא עָמָד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וּבְמוֹשַׁב לֵצִים לֹא יָשָׁב</a:t>
            </a:r>
          </a:p>
          <a:p>
            <a:pPr marL="0" indent="0" algn="r" rtl="1">
              <a:buNone/>
            </a:pP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 בְּתוֹרַת יְהוָה חֶפְצוֹ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וּבְתוֹרָתוֹ יֶהְגֶּה יוֹמָם וָלָיְלָה</a:t>
            </a:r>
          </a:p>
          <a:p>
            <a:pPr marL="0" indent="0" algn="r">
              <a:buNone/>
            </a:pP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5850153" y="5226777"/>
            <a:ext cx="4843247" cy="2969208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clause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beginns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same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way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like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verse 2 (</a:t>
            </a:r>
            <a:r>
              <a:rPr lang="he-IL" sz="2400" dirty="0">
                <a:latin typeface="+mj-lt"/>
                <a:cs typeface="Times New Roman" panose="02020603050405020304" pitchFamily="18" charset="0"/>
              </a:rPr>
              <a:t>כִּי אִם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).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Like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verse 3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it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contains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a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comparison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(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preposition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e-IL" sz="2400" dirty="0">
                <a:latin typeface="+mj-lt"/>
                <a:cs typeface="Times New Roman" panose="02020603050405020304" pitchFamily="18" charset="0"/>
              </a:rPr>
              <a:t>כּ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). </a:t>
            </a:r>
            <a:endParaRPr lang="he-IL" sz="2400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0" y="954359"/>
            <a:ext cx="5399868" cy="6739090"/>
          </a:xfrm>
          <a:prstGeom prst="rect">
            <a:avLst/>
          </a:prstGeom>
        </p:spPr>
        <p:txBody>
          <a:bodyPr vert="horz" lIns="104306" tIns="52153" rIns="104306" bIns="52153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וְהָיָה כְּעֵץ שָׁתוּל עַל־פַּלְגֵי מָיִם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פִּרְיוֹ יִתֵּן בְּעִתּוֹ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וְעָלֵהוּ לֹא־יִבּוֹל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וְכֹל אֲשֶׁר־יַעֲשֶׂה יַצְלִיחַ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לֹא־כֵן הָרְשָׁעִים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אִם־כַּמֹּץ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37019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אֲשֶׁר־תִּדְּפֶנּוּ רוּחַ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עַל־כֵּן לֹא־יָקֻמוּ רְשָׁעִים בַּמִּשְׁפָּט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וְחַטָּאִים בַּעֲדַת צַדִּיקִים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כִּי־יוֹדֵעַ יְהוָה דֶּרֶךְ צַדִּיקִים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וְדֶרֶךְ רְשָׁעִים תֹּאבֵד</a:t>
            </a:r>
          </a:p>
          <a:p>
            <a:pPr marL="0" indent="0" algn="r">
              <a:buNone/>
            </a:pP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264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-211117" y="4574138"/>
            <a:ext cx="5610985" cy="6351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9868" y="1012249"/>
            <a:ext cx="5293532" cy="4225286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cs-CZ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אַשְׁרֵי־הָאִישׁ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לֹא הָלַךְ בַּעֲצַת רְשָׁעִים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וּבְדֶרֶךְ חַטָּאִים לֹא עָמָד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וּבְמוֹשַׁב לֵצִים לֹא יָשָׁב</a:t>
            </a:r>
          </a:p>
          <a:p>
            <a:pPr marL="0" indent="0" algn="r" rtl="1">
              <a:buNone/>
            </a:pP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 בְּתוֹרַת יְהוָה חֶפְצוֹ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וּבְתוֹרָתוֹ יֶהְגֶּה יוֹמָם וָלָיְלָה</a:t>
            </a:r>
          </a:p>
          <a:p>
            <a:pPr marL="0" indent="0" algn="r">
              <a:buNone/>
            </a:pP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5850153" y="5237535"/>
            <a:ext cx="4843247" cy="2969208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dirty="0">
                <a:latin typeface="+mj-lt"/>
                <a:cs typeface="Times New Roman" panose="02020603050405020304" pitchFamily="18" charset="0"/>
              </a:rPr>
              <a:t>A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relative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clause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subject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is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„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wind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“ (</a:t>
            </a:r>
            <a:r>
              <a:rPr lang="he-IL" sz="2400" dirty="0">
                <a:latin typeface="+mj-lt"/>
                <a:cs typeface="Times New Roman" panose="02020603050405020304" pitchFamily="18" charset="0"/>
              </a:rPr>
              <a:t>רוּחַ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).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verb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is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imperfect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referent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of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pronominal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 smtClean="0">
                <a:latin typeface="+mj-lt"/>
                <a:cs typeface="Times New Roman" panose="02020603050405020304" pitchFamily="18" charset="0"/>
              </a:rPr>
              <a:t>su</a:t>
            </a:r>
            <a:r>
              <a:rPr lang="en-GB" sz="2400" dirty="0" smtClean="0">
                <a:latin typeface="+mj-lt"/>
                <a:cs typeface="Times New Roman" panose="02020603050405020304" pitchFamily="18" charset="0"/>
              </a:rPr>
              <a:t>f</a:t>
            </a:r>
            <a:r>
              <a:rPr lang="cs-CZ" sz="2400" dirty="0" smtClean="0">
                <a:latin typeface="+mj-lt"/>
                <a:cs typeface="Times New Roman" panose="02020603050405020304" pitchFamily="18" charset="0"/>
              </a:rPr>
              <a:t>fix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is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e-IL" sz="2400" dirty="0">
                <a:latin typeface="+mj-lt"/>
                <a:cs typeface="Times New Roman" panose="02020603050405020304" pitchFamily="18" charset="0"/>
              </a:rPr>
              <a:t>מֹץ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from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previous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line. </a:t>
            </a:r>
            <a:endParaRPr lang="he-IL" sz="2400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0" y="954359"/>
            <a:ext cx="5399868" cy="6739090"/>
          </a:xfrm>
          <a:prstGeom prst="rect">
            <a:avLst/>
          </a:prstGeom>
        </p:spPr>
        <p:txBody>
          <a:bodyPr vert="horz" lIns="104306" tIns="52153" rIns="104306" bIns="52153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וְהָיָה כְּעֵץ שָׁתוּל עַל־פַּלְגֵי מָיִם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פִּרְיוֹ יִתֵּן בְּעִתּוֹ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וְעָלֵהוּ לֹא־יִבּוֹל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וְכֹל אֲשֶׁר־יַעֲשֶׂה יַצְלִיחַ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לֹא־כֵן הָרְשָׁעִים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אִם־כַּמֹּץ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37019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אֲשֶׁר־תִּדְּפֶנּוּ רוּחַ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עַל־כֵּן לֹא־יָקֻמוּ רְשָׁעִים בַּמִּשְׁפָּט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וְחַטָּאִים בַּעֲדַת צַדִּיקִים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כִּי־יוֹדֵעַ יְהוָה דֶּרֶךְ צַדִּיקִים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וְדֶרֶךְ רְשָׁעִים תֹּאבֵד</a:t>
            </a:r>
          </a:p>
          <a:p>
            <a:pPr marL="0" indent="0" algn="r">
              <a:buNone/>
            </a:pP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047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-211117" y="5187759"/>
            <a:ext cx="5610985" cy="6351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9868" y="1001491"/>
            <a:ext cx="5293532" cy="4225286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cs-CZ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אַשְׁרֵי־הָאִישׁ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לֹא הָלַךְ בַּעֲצַת רְשָׁעִים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וּבְדֶרֶךְ חַטָּאִים לֹא עָמָד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וּבְמוֹשַׁב לֵצִים לֹא יָשָׁב</a:t>
            </a:r>
          </a:p>
          <a:p>
            <a:pPr marL="0" indent="0" algn="r" rtl="1">
              <a:buNone/>
            </a:pP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 בְּתוֹרַת יְהוָה חֶפְצוֹ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וּבְתוֹרָתוֹ יֶהְגֶּה יוֹמָם וָלָיְלָה</a:t>
            </a:r>
          </a:p>
          <a:p>
            <a:pPr marL="0" indent="0" algn="r">
              <a:buNone/>
            </a:pP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5850153" y="5226777"/>
            <a:ext cx="4843247" cy="2969208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conjunction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e-IL" sz="2400" dirty="0">
                <a:latin typeface="+mj-lt"/>
                <a:cs typeface="Times New Roman" panose="02020603050405020304" pitchFamily="18" charset="0"/>
              </a:rPr>
              <a:t>עַל־כֵּן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expresses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a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consequence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verb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is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imperfect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subject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is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e-IL" sz="2400" dirty="0">
                <a:latin typeface="+mj-lt"/>
                <a:cs typeface="Times New Roman" panose="02020603050405020304" pitchFamily="18" charset="0"/>
              </a:rPr>
              <a:t>רְשָׁעִים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. </a:t>
            </a:r>
            <a:endParaRPr lang="he-IL" sz="2400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0" y="954359"/>
            <a:ext cx="5399868" cy="6739090"/>
          </a:xfrm>
          <a:prstGeom prst="rect">
            <a:avLst/>
          </a:prstGeom>
        </p:spPr>
        <p:txBody>
          <a:bodyPr vert="horz" lIns="104306" tIns="52153" rIns="104306" bIns="52153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וְהָיָה כְּעֵץ שָׁתוּל עַל־פַּלְגֵי מָיִם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פִּרְיוֹ יִתֵּן בְּעִתּוֹ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וְעָלֵהוּ לֹא־יִבּוֹל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וְכֹל אֲשֶׁר־יַעֲשֶׂה יַצְלִיחַ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לֹא־כֵן הָרְשָׁעִים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אִם־כַּמֹּץ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37019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אֲשֶׁר־תִּדְּפֶנּוּ רוּחַ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עַל־כֵּן לֹא־יָקֻמוּ רְשָׁעִים בַּמִּשְׁפָּט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וְחַטָּאִים בַּעֲדַת צַדִּיקִים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כִּי־יוֹדֵעַ יְהוָה דֶּרֶךְ צַדִּיקִים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וְדֶרֶךְ רְשָׁעִים תֹּאבֵד</a:t>
            </a:r>
          </a:p>
          <a:p>
            <a:pPr marL="0" indent="0" algn="r">
              <a:buNone/>
            </a:pP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2434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-211117" y="5838607"/>
            <a:ext cx="5610985" cy="6351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9868" y="1012249"/>
            <a:ext cx="5293532" cy="4225286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cs-CZ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אַשְׁרֵי־הָאִישׁ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לֹא הָלַךְ בַּעֲצַת רְשָׁעִים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וּבְדֶרֶךְ חַטָּאִים לֹא עָמָד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וּבְמוֹשַׁב לֵצִים לֹא יָשָׁב</a:t>
            </a:r>
          </a:p>
          <a:p>
            <a:pPr marL="0" indent="0" algn="r" rtl="1">
              <a:buNone/>
            </a:pP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 בְּתוֹרַת יְהוָה חֶפְצוֹ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וּבְתוֹרָתוֹ יֶהְגֶּה יוֹמָם וָלָיְלָה</a:t>
            </a:r>
          </a:p>
          <a:p>
            <a:pPr marL="0" indent="0" algn="r">
              <a:buNone/>
            </a:pP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5850153" y="5237535"/>
            <a:ext cx="4843247" cy="2969208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dirty="0">
                <a:latin typeface="+mj-lt"/>
                <a:cs typeface="Times New Roman" panose="02020603050405020304" pitchFamily="18" charset="0"/>
              </a:rPr>
              <a:t>A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parallel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clause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previous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one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containing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same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word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order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synonymous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expressions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. </a:t>
            </a:r>
            <a:endParaRPr lang="he-IL" sz="2400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0" y="997391"/>
            <a:ext cx="5399868" cy="6739090"/>
          </a:xfrm>
          <a:prstGeom prst="rect">
            <a:avLst/>
          </a:prstGeom>
        </p:spPr>
        <p:txBody>
          <a:bodyPr vert="horz" lIns="104306" tIns="52153" rIns="104306" bIns="52153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וְהָיָה כְּעֵץ שָׁתוּל עַל־פַּלְגֵי מָיִם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פִּרְיוֹ יִתֵּן בְּעִתּוֹ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וְעָלֵהוּ לֹא־יִבּוֹל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וְכֹל אֲשֶׁר־יַעֲשֶׂה יַצְלִיחַ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לֹא־כֵן הָרְשָׁעִים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אִם־כַּמֹּץ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37019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אֲשֶׁר־תִּדְּפֶנּוּ רוּחַ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עַל־כֵּן לֹא־יָקֻמוּ רְשָׁעִים בַּמִּשְׁפָּט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וְחַטָּאִים בַּעֲדַת צַדִּיקִים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כִּי־יוֹדֵעַ יְהוָה דֶּרֶךְ צַדִּיקִים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וְדֶרֶךְ רְשָׁעִים תֹּאבֵד</a:t>
            </a:r>
          </a:p>
          <a:p>
            <a:pPr marL="0" indent="0" algn="r">
              <a:buNone/>
            </a:pP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3367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-211117" y="6353039"/>
            <a:ext cx="5610985" cy="6351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9868" y="1001491"/>
            <a:ext cx="5293532" cy="4225286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cs-CZ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אַשְׁרֵי־הָאִישׁ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לֹא הָלַךְ בַּעֲצַת רְשָׁעִים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וּבְדֶרֶךְ חַטָּאִים לֹא עָמָד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וּבְמוֹשַׁב לֵצִים לֹא יָשָׁב</a:t>
            </a:r>
          </a:p>
          <a:p>
            <a:pPr marL="0" indent="0" algn="r" rtl="1">
              <a:buNone/>
            </a:pP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 בְּתוֹרַת יְהוָה חֶפְצוֹ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וּבְתוֹרָתוֹ יֶהְגֶּה יוֹמָם וָלָיְלָה</a:t>
            </a:r>
          </a:p>
          <a:p>
            <a:pPr marL="0" indent="0" algn="r">
              <a:buNone/>
            </a:pP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5850153" y="5226777"/>
            <a:ext cx="4843247" cy="2969208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conjunction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e-IL" sz="2400" dirty="0">
                <a:latin typeface="+mj-lt"/>
                <a:cs typeface="Times New Roman" panose="02020603050405020304" pitchFamily="18" charset="0"/>
              </a:rPr>
              <a:t>כִּי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expresses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a cause.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verbs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is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imperfect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subject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is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e-IL" sz="2400" dirty="0">
                <a:latin typeface="+mj-lt"/>
                <a:cs typeface="Times New Roman" panose="02020603050405020304" pitchFamily="18" charset="0"/>
              </a:rPr>
              <a:t>יְהוָה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. </a:t>
            </a:r>
            <a:endParaRPr lang="he-IL" sz="2400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0" y="943601"/>
            <a:ext cx="5399868" cy="6739090"/>
          </a:xfrm>
          <a:prstGeom prst="rect">
            <a:avLst/>
          </a:prstGeom>
        </p:spPr>
        <p:txBody>
          <a:bodyPr vert="horz" lIns="104306" tIns="52153" rIns="104306" bIns="52153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וְהָיָה כְּעֵץ שָׁתוּל עַל־פַּלְגֵי מָיִם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פִּרְיוֹ יִתֵּן בְּעִתּוֹ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וְעָלֵהוּ לֹא־יִבּוֹל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וְכֹל אֲשֶׁר־יַעֲשֶׂה יַצְלִיחַ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לֹא־כֵן הָרְשָׁעִים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אִם־כַּמֹּץ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37019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אֲשֶׁר־תִּדְּפֶנּוּ רוּחַ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עַל־כֵּן לֹא־יָקֻמוּ רְשָׁעִים בַּמִּשְׁפָּט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וְחַטָּאִים בַּעֲדַת צַדִּיקִים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כִּי־יוֹדֵעַ יְהוָה דֶּרֶךְ צַדִּיקִים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וְדֶרֶךְ רְשָׁעִים תֹּאבֵד</a:t>
            </a:r>
          </a:p>
          <a:p>
            <a:pPr marL="0" indent="0" algn="r">
              <a:buNone/>
            </a:pP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36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6767" y="973144"/>
            <a:ext cx="9624060" cy="5636843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cs-CZ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אַשְׁרֵי־הָאִישׁ אֲשֶׁר לֹא הָלַךְ בַּעֲצַת רְשָׁעִים וּבְדֶרֶךְ חַטָּאִים לֹא עָמָד וּבְמוֹשַׁב לֵצִים לֹא יָשָׁב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 בְּתוֹרַת יְהוָה חֶפְצוֹ וּבְתוֹרָתוֹ יֶהְגֶּה יוֹמָם וָלָיְלָה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וְהָיָה כְּעֵץ שָׁתוּל עַל־פַּלְגֵי מָיִם אֲשֶׁר פִּרְיוֹ יִתֵּן בְּעִתּוֹ וְעָלֵהוּ לֹא־יִבּוֹל וְכֹל אֲשֶׁר־יַעֲשֶׂה יַצְלִיחַ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לֹא־כֵן הָרְשָׁעִים כִּי אִם־כַּמֹּץ אֲשֶׁר־תִּדְּפֶנּוּ רוּחַ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עַל־כֵּן לֹא־יָקֻמוּ רְשָׁעִים בַּמִּשְׁפָּט וְחַטָּאִים בַּעֲדַת צַדִּיקִים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כִּי־יוֹדֵעַ יְהוָה דֶּרֶךְ צַדִּיקִים וְדֶרֶךְ רְשָׁעִים תֹּאבֵד</a:t>
            </a:r>
          </a:p>
          <a:p>
            <a:pPr marL="0" indent="0" algn="r">
              <a:buNone/>
            </a:pPr>
            <a:endParaRPr lang="he-IL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546767" y="6609987"/>
            <a:ext cx="9624060" cy="1429059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dirty="0"/>
              <a:t>Text </a:t>
            </a:r>
            <a:r>
              <a:rPr lang="cs-CZ" sz="2400" dirty="0" err="1"/>
              <a:t>based</a:t>
            </a:r>
            <a:r>
              <a:rPr lang="cs-CZ" sz="2400" dirty="0"/>
              <a:t> on BHS, </a:t>
            </a:r>
            <a:r>
              <a:rPr lang="cs-CZ" sz="2400" dirty="0" err="1"/>
              <a:t>without</a:t>
            </a:r>
            <a:r>
              <a:rPr lang="cs-CZ" sz="2400" dirty="0"/>
              <a:t> </a:t>
            </a:r>
            <a:r>
              <a:rPr lang="cs-CZ" sz="2400" dirty="0" err="1"/>
              <a:t>accents</a:t>
            </a:r>
            <a:r>
              <a:rPr lang="cs-CZ" sz="2400" dirty="0"/>
              <a:t>, </a:t>
            </a:r>
            <a:r>
              <a:rPr lang="cs-CZ" sz="2400" dirty="0" err="1"/>
              <a:t>segmented</a:t>
            </a:r>
            <a:r>
              <a:rPr lang="cs-CZ" sz="2400" dirty="0"/>
              <a:t> </a:t>
            </a:r>
            <a:r>
              <a:rPr lang="cs-CZ" sz="2400" dirty="0" err="1"/>
              <a:t>according</a:t>
            </a:r>
            <a:r>
              <a:rPr lang="cs-CZ" sz="2400" dirty="0"/>
              <a:t> to verse </a:t>
            </a:r>
            <a:r>
              <a:rPr lang="cs-CZ" sz="2400" dirty="0" err="1"/>
              <a:t>division</a:t>
            </a:r>
            <a:r>
              <a:rPr lang="cs-CZ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46399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-211117" y="6952063"/>
            <a:ext cx="5610985" cy="6351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9868" y="1001491"/>
            <a:ext cx="5293532" cy="4225286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cs-CZ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אַשְׁרֵי־הָאִישׁ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לֹא הָלַךְ בַּעֲצַת רְשָׁעִים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וּבְדֶרֶךְ חַטָּאִים לֹא עָמָד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וּבְמוֹשַׁב לֵצִים לֹא יָשָׁב</a:t>
            </a:r>
          </a:p>
          <a:p>
            <a:pPr marL="0" indent="0" algn="r" rtl="1">
              <a:buNone/>
            </a:pP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 בְּתוֹרַת יְהוָה חֶפְצוֹ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וּבְתוֹרָתוֹ יֶהְגֶּה יוֹמָם וָלָיְלָה</a:t>
            </a:r>
          </a:p>
          <a:p>
            <a:pPr marL="0" indent="0" algn="r">
              <a:buNone/>
            </a:pP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5850153" y="5226777"/>
            <a:ext cx="4843247" cy="2969208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description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of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cause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from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previous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line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continues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subject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is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still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e-IL" sz="2400" dirty="0">
                <a:latin typeface="+mj-lt"/>
                <a:cs typeface="Times New Roman" panose="02020603050405020304" pitchFamily="18" charset="0"/>
              </a:rPr>
              <a:t>יְהוָה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;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inversed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word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 smtClean="0">
                <a:latin typeface="+mj-lt"/>
                <a:cs typeface="Times New Roman" panose="02020603050405020304" pitchFamily="18" charset="0"/>
              </a:rPr>
              <a:t>order</a:t>
            </a:r>
            <a:r>
              <a:rPr lang="cs-CZ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creates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a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parallelism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.</a:t>
            </a:r>
            <a:endParaRPr lang="he-IL" sz="2400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0" y="932843"/>
            <a:ext cx="5399868" cy="6739090"/>
          </a:xfrm>
          <a:prstGeom prst="rect">
            <a:avLst/>
          </a:prstGeom>
        </p:spPr>
        <p:txBody>
          <a:bodyPr vert="horz" lIns="104306" tIns="52153" rIns="104306" bIns="52153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וְהָיָה כְּעֵץ שָׁתוּל עַל־פַּלְגֵי מָיִם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פִּרְיוֹ יִתֵּן בְּעִתּוֹ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וְעָלֵהוּ לֹא־יִבּוֹל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וְכֹל אֲשֶׁר־יַעֲשֶׂה יַצְלִיחַ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לֹא־כֵן הָרְשָׁעִים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אִם־כַּמֹּץ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37019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אֲשֶׁר־תִּדְּפֶנּוּ רוּחַ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עַל־כֵּן לֹא־יָקֻמוּ רְשָׁעִים בַּמִּשְׁפָּט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וְחַטָּאִים בַּעֲדַת צַדִּיקִים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כִּי־יוֹדֵעַ יְהוָה דֶּרֶךְ צַדִּיקִים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וְדֶרֶךְ רְשָׁעִים תֹּאבֵד</a:t>
            </a:r>
          </a:p>
          <a:p>
            <a:pPr marL="0" indent="0" algn="r">
              <a:buNone/>
            </a:pP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979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9868" y="1011644"/>
            <a:ext cx="5293532" cy="5636843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cs-CZ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אַשְׁרֵי־הָאִישׁ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לֹא הָלַךְ בַּעֲצַת רְשָׁעִים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וּבְדֶרֶךְ חַטָּאִים לֹא עָמָד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וּבְמוֹשַׁב לֵצִים לֹא יָשָׁב</a:t>
            </a:r>
          </a:p>
          <a:p>
            <a:pPr marL="0" indent="0" algn="r" rtl="1">
              <a:buNone/>
            </a:pP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 בְּתוֹרַת יְהוָה חֶפְצוֹ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וּבְתוֹרָתוֹ יֶהְגֶּה יוֹמָם וָלָיְלָה</a:t>
            </a:r>
          </a:p>
          <a:p>
            <a:pPr marL="0" indent="0" algn="r" rtl="1">
              <a:buNone/>
            </a:pP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he-IL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5850153" y="5054055"/>
            <a:ext cx="4318871" cy="2443655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same</a:t>
            </a:r>
            <a:r>
              <a:rPr lang="cs-CZ" sz="2400" dirty="0"/>
              <a:t> text </a:t>
            </a:r>
            <a:r>
              <a:rPr lang="cs-CZ" sz="2400" dirty="0" err="1"/>
              <a:t>segmented</a:t>
            </a:r>
            <a:r>
              <a:rPr lang="cs-CZ" sz="2400" dirty="0"/>
              <a:t> </a:t>
            </a:r>
            <a:r>
              <a:rPr lang="cs-CZ" sz="2400" dirty="0" err="1"/>
              <a:t>according</a:t>
            </a:r>
            <a:r>
              <a:rPr lang="cs-CZ" sz="2400" dirty="0"/>
              <a:t> to </a:t>
            </a:r>
            <a:r>
              <a:rPr lang="cs-CZ" sz="2400" dirty="0" err="1"/>
              <a:t>syntactic</a:t>
            </a:r>
            <a:r>
              <a:rPr lang="cs-CZ" sz="2400" dirty="0"/>
              <a:t> </a:t>
            </a:r>
            <a:r>
              <a:rPr lang="cs-CZ" sz="2400" dirty="0" err="1"/>
              <a:t>units</a:t>
            </a:r>
            <a:r>
              <a:rPr lang="cs-CZ" sz="2400" dirty="0"/>
              <a:t> </a:t>
            </a:r>
            <a:r>
              <a:rPr lang="cs-CZ" sz="2400" dirty="0" smtClean="0"/>
              <a:t>(</a:t>
            </a:r>
            <a:r>
              <a:rPr lang="en-GB" sz="2400" dirty="0" smtClean="0"/>
              <a:t>clauses</a:t>
            </a:r>
            <a:r>
              <a:rPr lang="cs-CZ" sz="2400" dirty="0" smtClean="0"/>
              <a:t>)</a:t>
            </a:r>
            <a:endParaRPr lang="cs-CZ" sz="2400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0" y="996797"/>
            <a:ext cx="5399868" cy="6739090"/>
          </a:xfrm>
          <a:prstGeom prst="rect">
            <a:avLst/>
          </a:prstGeom>
        </p:spPr>
        <p:txBody>
          <a:bodyPr vert="horz" lIns="104306" tIns="52153" rIns="104306" bIns="52153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וְהָיָה כְּעֵץ שָׁתוּל עַל־פַּלְגֵי מָיִם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פִּרְיוֹ יִתֵּן בְּעִתּוֹ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וְעָלֵהוּ לֹא־יִבּוֹל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וְכֹל אֲשֶׁר־יַעֲשֶׂה יַצְלִיחַ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לֹא־כֵן הָרְשָׁעִים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אִם־כַּמֹּץ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37019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אֲשֶׁר־תִּדְּפֶנּוּ רוּחַ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עַל־כֵּן לֹא־יָקֻמוּ רְשָׁעִים בַּמִּשְׁפָּט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וְחַטָּאִים בַּעֲדַת צַדִּיקִים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כִּי־יוֹדֵעַ יְהוָה דֶּרֶךְ צַדִּיקִים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וְדֶרֶךְ רְשָׁעִים תֹּאבֵד</a:t>
            </a:r>
          </a:p>
          <a:p>
            <a:pPr marL="0" indent="0" algn="r">
              <a:buNone/>
            </a:pP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2860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8041400" y="1002019"/>
            <a:ext cx="2694699" cy="6351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9868" y="1002019"/>
            <a:ext cx="5293532" cy="4225286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cs-CZ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אַשְׁרֵי־הָאִישׁ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לֹא הָלַךְ בַּעֲצַת רְשָׁעִים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וּבְדֶרֶךְ חַטָּאִים לֹא עָמָד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וּבְמוֹשַׁב לֵצִים לֹא יָשָׁב</a:t>
            </a:r>
          </a:p>
          <a:p>
            <a:pPr marL="0" indent="0" algn="r" rtl="1">
              <a:buNone/>
            </a:pP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 בְּתוֹרַת יְהוָה חֶפְצוֹ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וּבְתוֹרָתוֹ יֶהְגֶּה יוֹמָם וָלָיְלָה</a:t>
            </a:r>
          </a:p>
          <a:p>
            <a:pPr marL="0" indent="0" algn="r">
              <a:buNone/>
            </a:pP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5850153" y="5227305"/>
            <a:ext cx="4885946" cy="2443655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dirty="0">
                <a:latin typeface="+mj-lt"/>
                <a:cs typeface="Times New Roman" panose="02020603050405020304" pitchFamily="18" charset="0"/>
              </a:rPr>
              <a:t>A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nominal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clause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(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there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is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discordance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determination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)</a:t>
            </a:r>
            <a:endParaRPr lang="cs-CZ" sz="2400" dirty="0">
              <a:latin typeface="+mj-lt"/>
            </a:endParaRP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0" y="987172"/>
            <a:ext cx="5399868" cy="6739090"/>
          </a:xfrm>
          <a:prstGeom prst="rect">
            <a:avLst/>
          </a:prstGeom>
        </p:spPr>
        <p:txBody>
          <a:bodyPr vert="horz" lIns="104306" tIns="52153" rIns="104306" bIns="52153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וְהָיָה כְּעֵץ שָׁתוּל עַל־פַּלְגֵי מָיִם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פִּרְיוֹ יִתֵּן בְּעִתּוֹ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וְעָלֵהוּ לֹא־יִבּוֹל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וְכֹל אֲשֶׁר־יַעֲשֶׂה יַצְלִיחַ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לֹא־כֵן הָרְשָׁעִים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אִם־כַּמֹּץ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37019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אֲשֶׁר־תִּדְּפֶנּוּ רוּחַ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עַל־כֵּן לֹא־יָקֻמוּ רְשָׁעִים בַּמִּשְׁפָּט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וְחַטָּאִים בַּעֲדַת צַדִּיקִים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כִּי־יוֹדֵעַ יְהוָה דֶּרֶךְ צַדִּיקִים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וְדֶרֶךְ רְשָׁעִים תֹּאבֵד</a:t>
            </a:r>
          </a:p>
          <a:p>
            <a:pPr marL="0" indent="0" algn="r">
              <a:buNone/>
            </a:pP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9026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5399868" y="1637156"/>
            <a:ext cx="5420440" cy="6351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9868" y="1002019"/>
            <a:ext cx="5293532" cy="4225286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cs-CZ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אַשְׁרֵי־הָאִישׁ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לֹא הָלַךְ בַּעֲצַת רְשָׁעִים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וּבְדֶרֶךְ חַטָּאִים לֹא עָמָד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וּבְמוֹשַׁב לֵצִים לֹא יָשָׁב</a:t>
            </a:r>
          </a:p>
          <a:p>
            <a:pPr marL="0" indent="0" algn="r" rtl="1">
              <a:buNone/>
            </a:pP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 בְּתוֹרַת יְהוָה חֶפְצוֹ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וּבְתוֹרָתוֹ יֶהְגֶּה יוֹמָם וָלָיְלָה</a:t>
            </a:r>
          </a:p>
          <a:p>
            <a:pPr marL="0" indent="0" algn="r">
              <a:buNone/>
            </a:pP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5850153" y="5227305"/>
            <a:ext cx="4843247" cy="2969208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dirty="0">
                <a:latin typeface="+mj-lt"/>
                <a:cs typeface="Times New Roman" panose="02020603050405020304" pitchFamily="18" charset="0"/>
              </a:rPr>
              <a:t>A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relative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clause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that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identifies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„man“ (</a:t>
            </a:r>
            <a:r>
              <a:rPr lang="he-IL" sz="2400" dirty="0">
                <a:latin typeface="+mj-lt"/>
                <a:cs typeface="Times New Roman" panose="02020603050405020304" pitchFamily="18" charset="0"/>
              </a:rPr>
              <a:t>הָאִישׁ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);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verb</a:t>
            </a:r>
            <a:r>
              <a:rPr lang="he-IL" sz="2400" dirty="0">
                <a:latin typeface="+mj-lt"/>
                <a:cs typeface="Times New Roman" panose="02020603050405020304" pitchFamily="18" charset="0"/>
              </a:rPr>
              <a:t>הָלַךְ 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is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perfect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expresses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a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habitual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action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he-IL" sz="2400" dirty="0">
                <a:latin typeface="+mj-lt"/>
                <a:cs typeface="Times New Roman" panose="02020603050405020304" pitchFamily="18" charset="0"/>
              </a:rPr>
              <a:t> </a:t>
            </a:r>
            <a:endParaRPr lang="cs-CZ" sz="2400" dirty="0">
              <a:latin typeface="+mj-lt"/>
            </a:endParaRP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0" y="987172"/>
            <a:ext cx="5399868" cy="6739090"/>
          </a:xfrm>
          <a:prstGeom prst="rect">
            <a:avLst/>
          </a:prstGeom>
        </p:spPr>
        <p:txBody>
          <a:bodyPr vert="horz" lIns="104306" tIns="52153" rIns="104306" bIns="52153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וְהָיָה כְּעֵץ שָׁתוּל עַל־פַּלְגֵי מָיִם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פִּרְיוֹ יִתֵּן בְּעִתּוֹ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וְעָלֵהוּ לֹא־יִבּוֹל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וְכֹל אֲשֶׁר־יַעֲשֶׂה יַצְלִיחַ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לֹא־כֵן הָרְשָׁעִים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אִם־כַּמֹּץ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37019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אֲשֶׁר־תִּדְּפֶנּוּ רוּחַ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עַל־כֵּן לֹא־יָקֻמוּ רְשָׁעִים בַּמִּשְׁפָּט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וְחַטָּאִים בַּעֲדַת צַדִּיקִים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כִּי־יוֹדֵעַ יְהוָה דֶּרֶךְ צַדִּיקִים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וְדֶרֶךְ רְשָׁעִים תֹּאבֵד</a:t>
            </a:r>
          </a:p>
          <a:p>
            <a:pPr marL="0" indent="0" algn="r">
              <a:buNone/>
            </a:pP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2292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5399868" y="2272650"/>
            <a:ext cx="5420440" cy="6351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9868" y="1002376"/>
            <a:ext cx="5293532" cy="4225286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cs-CZ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אַשְׁרֵי־הָאִישׁ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לֹא הָלַךְ בַּעֲצַת רְשָׁעִים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וּבְדֶרֶךְ חַטָּאִים לֹא עָמָד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וּבְמוֹשַׁב לֵצִים לֹא יָשָׁב</a:t>
            </a:r>
          </a:p>
          <a:p>
            <a:pPr marL="0" indent="0" algn="r" rtl="1">
              <a:buNone/>
            </a:pP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 בְּתוֹרַת יְהוָה חֶפְצוֹ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וּבְתוֹרָתוֹ יֶהְגֶּה יוֹמָם וָלָיְלָה</a:t>
            </a:r>
          </a:p>
          <a:p>
            <a:pPr marL="0" indent="0" algn="r">
              <a:buNone/>
            </a:pP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5850153" y="5227662"/>
            <a:ext cx="4843247" cy="2969208"/>
          </a:xfrm>
          <a:prstGeom prst="rect">
            <a:avLst/>
          </a:prstGeom>
        </p:spPr>
        <p:txBody>
          <a:bodyPr vert="horz" lIns="104306" tIns="52153" rIns="104306" bIns="52153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Another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relative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clause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identifying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„man“ (</a:t>
            </a:r>
            <a:r>
              <a:rPr lang="he-IL" sz="2400" dirty="0">
                <a:latin typeface="+mj-lt"/>
                <a:cs typeface="Times New Roman" panose="02020603050405020304" pitchFamily="18" charset="0"/>
              </a:rPr>
              <a:t>הָאִישׁ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);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verb </a:t>
            </a:r>
            <a:r>
              <a:rPr lang="he-IL" sz="2400" dirty="0">
                <a:latin typeface="+mj-lt"/>
                <a:cs typeface="Times New Roman" panose="02020603050405020304" pitchFamily="18" charset="0"/>
              </a:rPr>
              <a:t>עָמָד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is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perfect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expresses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a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habitual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action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inversed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word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order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is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a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typical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example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of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parallelism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he-IL" sz="2400" dirty="0">
                <a:latin typeface="+mj-lt"/>
                <a:cs typeface="Times New Roman" panose="02020603050405020304" pitchFamily="18" charset="0"/>
              </a:rPr>
              <a:t> </a:t>
            </a:r>
            <a:endParaRPr lang="cs-CZ" sz="2400" dirty="0">
              <a:latin typeface="+mj-lt"/>
            </a:endParaRP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0" y="958535"/>
            <a:ext cx="5399868" cy="6739090"/>
          </a:xfrm>
          <a:prstGeom prst="rect">
            <a:avLst/>
          </a:prstGeom>
        </p:spPr>
        <p:txBody>
          <a:bodyPr vert="horz" lIns="104306" tIns="52153" rIns="104306" bIns="52153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וְהָיָה כְּעֵץ שָׁתוּל עַל־פַּלְגֵי מָיִם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פִּרְיוֹ יִתֵּן בְּעִתּוֹ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וְעָלֵהוּ לֹא־יִבּוֹל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וְכֹל אֲשֶׁר־יַעֲשֶׂה יַצְלִיחַ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לֹא־כֵן הָרְשָׁעִים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אִם־כַּמֹּץ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37019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אֲשֶׁר־תִּדְּפֶנּוּ רוּחַ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עַל־כֵּן לֹא־יָקֻמוּ רְשָׁעִים בַּמִּשְׁפָּט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וְחַטָּאִים בַּעֲדַת צַדִּיקִים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כִּי־יוֹדֵעַ יְהוָה דֶּרֶךְ צַדִּיקִים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וְדֶרֶךְ רְשָׁעִים תֹּאבֵד</a:t>
            </a:r>
          </a:p>
          <a:p>
            <a:pPr marL="0" indent="0" algn="r">
              <a:buNone/>
            </a:pP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665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5399868" y="2896637"/>
            <a:ext cx="5420440" cy="6351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9868" y="991225"/>
            <a:ext cx="5293532" cy="4225286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cs-CZ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אַשְׁרֵי־הָאִישׁ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לֹא הָלַךְ בַּעֲצַת רְשָׁעִים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וּבְדֶרֶךְ חַטָּאִים לֹא עָמָד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וּבְמוֹשַׁב לֵצִים לֹא יָשָׁב</a:t>
            </a:r>
          </a:p>
          <a:p>
            <a:pPr marL="0" indent="0" algn="r" rtl="1">
              <a:buNone/>
            </a:pP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 בְּתוֹרַת יְהוָה חֶפְצוֹ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וּבְתוֹרָתוֹ יֶהְגֶּה יוֹמָם וָלָיְלָה</a:t>
            </a:r>
          </a:p>
          <a:p>
            <a:pPr marL="0" indent="0" algn="r">
              <a:buNone/>
            </a:pP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5850153" y="5216511"/>
            <a:ext cx="4843247" cy="2969208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dirty="0" err="1">
                <a:cs typeface="Times New Roman" panose="02020603050405020304" pitchFamily="18" charset="0"/>
              </a:rPr>
              <a:t>Another</a:t>
            </a:r>
            <a:r>
              <a:rPr lang="cs-CZ" sz="2400" dirty="0"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cs typeface="Times New Roman" panose="02020603050405020304" pitchFamily="18" charset="0"/>
              </a:rPr>
              <a:t>relative</a:t>
            </a:r>
            <a:r>
              <a:rPr lang="cs-CZ" sz="2400" dirty="0"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cs typeface="Times New Roman" panose="02020603050405020304" pitchFamily="18" charset="0"/>
              </a:rPr>
              <a:t>clause</a:t>
            </a:r>
            <a:r>
              <a:rPr lang="cs-CZ" sz="2400" dirty="0"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cs typeface="Times New Roman" panose="02020603050405020304" pitchFamily="18" charset="0"/>
              </a:rPr>
              <a:t>identifying</a:t>
            </a:r>
            <a:r>
              <a:rPr lang="cs-CZ" sz="2400" dirty="0"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cs typeface="Times New Roman" panose="02020603050405020304" pitchFamily="18" charset="0"/>
              </a:rPr>
              <a:t>the</a:t>
            </a:r>
            <a:r>
              <a:rPr lang="cs-CZ" sz="2400" dirty="0">
                <a:cs typeface="Times New Roman" panose="02020603050405020304" pitchFamily="18" charset="0"/>
              </a:rPr>
              <a:t> „man“ (</a:t>
            </a:r>
            <a:r>
              <a:rPr lang="he-IL" sz="2400" dirty="0">
                <a:cs typeface="Times New Roman" panose="02020603050405020304" pitchFamily="18" charset="0"/>
              </a:rPr>
              <a:t>הָאִישׁ</a:t>
            </a:r>
            <a:r>
              <a:rPr lang="cs-CZ" sz="2400" dirty="0">
                <a:cs typeface="Times New Roman" panose="02020603050405020304" pitchFamily="18" charset="0"/>
              </a:rPr>
              <a:t>); </a:t>
            </a:r>
            <a:r>
              <a:rPr lang="cs-CZ" sz="2400" dirty="0" err="1">
                <a:cs typeface="Times New Roman" panose="02020603050405020304" pitchFamily="18" charset="0"/>
              </a:rPr>
              <a:t>the</a:t>
            </a:r>
            <a:r>
              <a:rPr lang="cs-CZ" sz="2400" dirty="0">
                <a:cs typeface="Times New Roman" panose="02020603050405020304" pitchFamily="18" charset="0"/>
              </a:rPr>
              <a:t> verb </a:t>
            </a:r>
            <a:r>
              <a:rPr lang="he-I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יָשָׁב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cs typeface="Times New Roman" panose="02020603050405020304" pitchFamily="18" charset="0"/>
              </a:rPr>
              <a:t>is</a:t>
            </a:r>
            <a:r>
              <a:rPr lang="cs-CZ" sz="2400" dirty="0"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cs typeface="Times New Roman" panose="02020603050405020304" pitchFamily="18" charset="0"/>
              </a:rPr>
              <a:t>perfect</a:t>
            </a:r>
            <a:r>
              <a:rPr lang="cs-CZ" sz="2400" dirty="0"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cs typeface="Times New Roman" panose="02020603050405020304" pitchFamily="18" charset="0"/>
              </a:rPr>
              <a:t>expresses</a:t>
            </a:r>
            <a:r>
              <a:rPr lang="cs-CZ" sz="2400" dirty="0">
                <a:cs typeface="Times New Roman" panose="02020603050405020304" pitchFamily="18" charset="0"/>
              </a:rPr>
              <a:t> a </a:t>
            </a:r>
            <a:r>
              <a:rPr lang="cs-CZ" sz="2400" dirty="0" err="1">
                <a:cs typeface="Times New Roman" panose="02020603050405020304" pitchFamily="18" charset="0"/>
              </a:rPr>
              <a:t>habitual</a:t>
            </a:r>
            <a:r>
              <a:rPr lang="cs-CZ" sz="2400" dirty="0"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cs typeface="Times New Roman" panose="02020603050405020304" pitchFamily="18" charset="0"/>
              </a:rPr>
              <a:t>action</a:t>
            </a:r>
            <a:r>
              <a:rPr lang="cs-CZ" sz="2400" dirty="0">
                <a:cs typeface="Times New Roman" panose="02020603050405020304" pitchFamily="18" charset="0"/>
              </a:rPr>
              <a:t>. 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e-I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2400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0" y="947384"/>
            <a:ext cx="5399868" cy="6739090"/>
          </a:xfrm>
          <a:prstGeom prst="rect">
            <a:avLst/>
          </a:prstGeom>
        </p:spPr>
        <p:txBody>
          <a:bodyPr vert="horz" lIns="104306" tIns="52153" rIns="104306" bIns="52153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וְהָיָה כְּעֵץ שָׁתוּל עַל־פַּלְגֵי מָיִם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פִּרְיוֹ יִתֵּן בְּעִתּוֹ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וְעָלֵהוּ לֹא־יִבּוֹל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וְכֹל אֲשֶׁר־יַעֲשֶׂה יַצְלִיחַ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לֹא־כֵן הָרְשָׁעִים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אִם־כַּמֹּץ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37019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אֲשֶׁר־תִּדְּפֶנּוּ רוּחַ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עַל־כֵּן לֹא־יָקֻמוּ רְשָׁעִים בַּמִּשְׁפָּט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וְחַטָּאִים בַּעֲדַת צַדִּיקִים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כִּי־יוֹדֵעַ יְהוָה דֶּרֶךְ צַדִּיקִים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וְדֶרֶךְ רְשָׁעִים תֹּאבֵד</a:t>
            </a:r>
          </a:p>
          <a:p>
            <a:pPr marL="0" indent="0" algn="r">
              <a:buNone/>
            </a:pP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4964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5399868" y="3531774"/>
            <a:ext cx="5420440" cy="6351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9868" y="991225"/>
            <a:ext cx="5293532" cy="4225286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cs-CZ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אַשְׁרֵי־הָאִישׁ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לֹא הָלַךְ בַּעֲצַת רְשָׁעִים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וּבְדֶרֶךְ חַטָּאִים לֹא עָמָד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וּבְמוֹשַׁב לֵצִים לֹא יָשָׁב</a:t>
            </a:r>
          </a:p>
          <a:p>
            <a:pPr marL="0" indent="0" algn="r" rtl="1">
              <a:buNone/>
            </a:pP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 בְּתוֹרַת יְהוָה חֶפְצוֹ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וּבְתוֹרָתוֹ יֶהְגֶּה יוֹמָם וָלָיְלָה</a:t>
            </a:r>
          </a:p>
          <a:p>
            <a:pPr marL="0" indent="0" algn="r">
              <a:buNone/>
            </a:pP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5850153" y="5216511"/>
            <a:ext cx="4843247" cy="2969208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sz="2400" baseline="300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e-IL" sz="2400" dirty="0">
                <a:latin typeface="+mj-lt"/>
                <a:cs typeface="Times New Roman" panose="02020603050405020304" pitchFamily="18" charset="0"/>
              </a:rPr>
              <a:t>כִּי אִם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introduces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an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opposite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idea to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previous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one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: „but“, „on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other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hand“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etc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… A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nominal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clause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. </a:t>
            </a:r>
            <a:endParaRPr lang="cs-CZ" sz="2400" dirty="0">
              <a:latin typeface="+mj-lt"/>
            </a:endParaRP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0" y="947384"/>
            <a:ext cx="5399868" cy="6739090"/>
          </a:xfrm>
          <a:prstGeom prst="rect">
            <a:avLst/>
          </a:prstGeom>
        </p:spPr>
        <p:txBody>
          <a:bodyPr vert="horz" lIns="104306" tIns="52153" rIns="104306" bIns="52153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וְהָיָה כְּעֵץ שָׁתוּל עַל־פַּלְגֵי מָיִם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פִּרְיוֹ יִתֵּן בְּעִתּוֹ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וְעָלֵהוּ לֹא־יִבּוֹל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וְכֹל אֲשֶׁר־יַעֲשֶׂה יַצְלִיחַ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לֹא־כֵן הָרְשָׁעִים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אִם־כַּמֹּץ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37019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אֲשֶׁר־תִּדְּפֶנּוּ רוּחַ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עַל־כֵּן לֹא־יָקֻמוּ רְשָׁעִים בַּמִּשְׁפָּט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וְחַטָּאִים בַּעֲדַת צַדִּיקִים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כִּי־יוֹדֵעַ יְהוָה דֶּרֶךְ צַדִּיקִים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וְדֶרֶךְ רְשָׁעִים תֹּאבֵד</a:t>
            </a:r>
          </a:p>
          <a:p>
            <a:pPr marL="0" indent="0" algn="r">
              <a:buNone/>
            </a:pP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396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5399868" y="4187935"/>
            <a:ext cx="5420440" cy="6351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9868" y="1012249"/>
            <a:ext cx="5293532" cy="4225286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cs-CZ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אַשְׁרֵי־הָאִישׁ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לֹא הָלַךְ בַּעֲצַת רְשָׁעִים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וּבְדֶרֶךְ חַטָּאִים לֹא עָמָד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וּבְמוֹשַׁב לֵצִים לֹא יָשָׁב</a:t>
            </a:r>
          </a:p>
          <a:p>
            <a:pPr marL="0" indent="0" algn="r" rtl="1">
              <a:buNone/>
            </a:pPr>
            <a:r>
              <a:rPr lang="he-IL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 בְּתוֹרַת יְהוָה חֶפְצוֹ </a:t>
            </a: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וּבְתוֹרָתוֹ יֶהְגֶּה יוֹמָם וָלָיְלָה</a:t>
            </a:r>
          </a:p>
          <a:p>
            <a:pPr marL="0" indent="0" algn="r">
              <a:buNone/>
            </a:pPr>
            <a:endParaRPr lang="cs-CZ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5850153" y="5237535"/>
            <a:ext cx="4843247" cy="2969208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dirty="0">
                <a:latin typeface="+mj-lt"/>
                <a:cs typeface="Times New Roman" panose="02020603050405020304" pitchFamily="18" charset="0"/>
              </a:rPr>
              <a:t>A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parallel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clause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previous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one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verb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is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imperfect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subject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is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still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„man“ (</a:t>
            </a:r>
            <a:r>
              <a:rPr lang="he-IL" sz="2400" dirty="0">
                <a:latin typeface="+mj-lt"/>
                <a:cs typeface="Times New Roman" panose="02020603050405020304" pitchFamily="18" charset="0"/>
              </a:rPr>
              <a:t>הָאִישׁ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).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terms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e-IL" sz="2400" dirty="0">
                <a:latin typeface="+mj-lt"/>
                <a:cs typeface="Times New Roman" panose="02020603050405020304" pitchFamily="18" charset="0"/>
              </a:rPr>
              <a:t>יוֹמָם וָלָיְלָה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give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information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about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+mj-lt"/>
                <a:cs typeface="Times New Roman" panose="02020603050405020304" pitchFamily="18" charset="0"/>
              </a:rPr>
              <a:t>time</a:t>
            </a:r>
            <a:r>
              <a:rPr lang="cs-CZ" sz="2400" dirty="0">
                <a:latin typeface="+mj-lt"/>
                <a:cs typeface="Times New Roman" panose="02020603050405020304" pitchFamily="18" charset="0"/>
              </a:rPr>
              <a:t>. </a:t>
            </a:r>
            <a:endParaRPr lang="he-IL" sz="2400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0" y="954359"/>
            <a:ext cx="5399868" cy="6739090"/>
          </a:xfrm>
          <a:prstGeom prst="rect">
            <a:avLst/>
          </a:prstGeom>
        </p:spPr>
        <p:txBody>
          <a:bodyPr vert="horz" lIns="104306" tIns="52153" rIns="104306" bIns="52153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וְהָיָה כְּעֵץ שָׁתוּל עַל־פַּלְגֵי מָיִם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 פִּרְיוֹ יִתֵּן בְּעִתּוֹ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וְעָלֵהוּ לֹא־יִבּוֹל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וְכֹל אֲשֶׁר־יַעֲשֶׂה יַצְלִיחַ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לֹא־כֵן הָרְשָׁעִים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3077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 אִם־כַּמֹּץ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37019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אֲשֶׁר־תִּדְּפֶנּוּ רוּחַ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עַל־כֵּן לֹא־יָקֻמוּ רְשָׁעִים בַּמִּשְׁפָּט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וְחַטָּאִים בַּעֲדַת צַדִּיקִים</a:t>
            </a:r>
          </a:p>
          <a:p>
            <a:pPr marL="0" indent="0" algn="r" rtl="1">
              <a:buNone/>
            </a:pPr>
            <a:r>
              <a:rPr lang="he-IL" sz="39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כִּי־יוֹדֵעַ יְהוָה דֶּרֶךְ צַדִּיקִים </a:t>
            </a: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וְדֶרֶךְ רְשָׁעִים תֹּאבֵד</a:t>
            </a:r>
          </a:p>
          <a:p>
            <a:pPr marL="0" indent="0" algn="r">
              <a:buNone/>
            </a:pPr>
            <a:endParaRPr lang="cs-CZ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4070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175</TotalTime>
  <Words>1758</Words>
  <Application>Microsoft Office PowerPoint</Application>
  <PresentationFormat>Vlastní</PresentationFormat>
  <Paragraphs>337</Paragraphs>
  <Slides>20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1" baseType="lpstr">
      <vt:lpstr>JU_OPVVV</vt:lpstr>
      <vt:lpstr>Old Testament Exegesis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mackerle</cp:lastModifiedBy>
  <cp:revision>22</cp:revision>
  <dcterms:created xsi:type="dcterms:W3CDTF">2017-07-17T18:52:59Z</dcterms:created>
  <dcterms:modified xsi:type="dcterms:W3CDTF">2021-06-08T19:23:14Z</dcterms:modified>
</cp:coreProperties>
</file>