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5"/>
  </p:notesMasterIdLst>
  <p:sldIdLst>
    <p:sldId id="256" r:id="rId2"/>
    <p:sldId id="257" r:id="rId3"/>
    <p:sldId id="258" r:id="rId4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326" y="10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05.06.2021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1224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05.06.2021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05.06.2021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05.06.2021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05.06.2021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05.06.2021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05.06.2021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05.06.2021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05.06.2021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05.06.2021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05.06.2021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05.06.2021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 smtClean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05.06.2021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Genesis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Genesis: The “</a:t>
            </a:r>
            <a:r>
              <a:rPr lang="en-US" dirty="0" err="1" smtClean="0"/>
              <a:t>toledot</a:t>
            </a:r>
            <a:r>
              <a:rPr lang="en-US" dirty="0" smtClean="0"/>
              <a:t>” formula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024128"/>
            <a:ext cx="9623425" cy="5984685"/>
          </a:xfrm>
        </p:spPr>
        <p:txBody>
          <a:bodyPr/>
          <a:lstStyle/>
          <a:p>
            <a:r>
              <a:rPr lang="en-US" dirty="0" smtClean="0"/>
              <a:t>Hebrew </a:t>
            </a:r>
            <a:r>
              <a:rPr lang="en-US" dirty="0"/>
              <a:t>expression “</a:t>
            </a:r>
            <a:r>
              <a:rPr lang="en-US" dirty="0" err="1"/>
              <a:t>toledot</a:t>
            </a:r>
            <a:r>
              <a:rPr lang="en-US" dirty="0" smtClean="0"/>
              <a:t>” – “generations”</a:t>
            </a:r>
          </a:p>
          <a:p>
            <a:r>
              <a:rPr lang="en-US" dirty="0" smtClean="0"/>
              <a:t>Ten times: </a:t>
            </a:r>
            <a:r>
              <a:rPr lang="cs-CZ" dirty="0"/>
              <a:t>2:4; 5:1; 6:9; 10:1</a:t>
            </a:r>
            <a:r>
              <a:rPr lang="cs-CZ" dirty="0" smtClean="0"/>
              <a:t>;</a:t>
            </a:r>
            <a:r>
              <a:rPr lang="en-US" dirty="0" smtClean="0"/>
              <a:t> </a:t>
            </a:r>
            <a:r>
              <a:rPr lang="cs-CZ" dirty="0" smtClean="0"/>
              <a:t>11:10</a:t>
            </a:r>
            <a:r>
              <a:rPr lang="cs-CZ" dirty="0"/>
              <a:t>, 27; 25:12, 19; 36:1 (9); </a:t>
            </a:r>
            <a:r>
              <a:rPr lang="cs-CZ" dirty="0" smtClean="0"/>
              <a:t>37:2</a:t>
            </a:r>
            <a:r>
              <a:rPr lang="en-US" dirty="0" smtClean="0"/>
              <a:t> (or eleven, but 36:9 // 36:1)</a:t>
            </a:r>
          </a:p>
          <a:p>
            <a:r>
              <a:rPr lang="en-US" dirty="0" smtClean="0"/>
              <a:t>Introduces “</a:t>
            </a:r>
            <a:r>
              <a:rPr lang="cs-CZ" dirty="0" err="1"/>
              <a:t>what</a:t>
            </a:r>
            <a:r>
              <a:rPr lang="cs-CZ" dirty="0"/>
              <a:t> </a:t>
            </a:r>
            <a:r>
              <a:rPr lang="cs-CZ" dirty="0" err="1"/>
              <a:t>was</a:t>
            </a:r>
            <a:r>
              <a:rPr lang="cs-CZ" dirty="0"/>
              <a:t> </a:t>
            </a:r>
            <a:r>
              <a:rPr lang="cs-CZ" dirty="0" err="1"/>
              <a:t>engendered</a:t>
            </a:r>
            <a:r>
              <a:rPr lang="cs-CZ" dirty="0"/>
              <a:t> </a:t>
            </a:r>
            <a:r>
              <a:rPr lang="cs-CZ" dirty="0" smtClean="0"/>
              <a:t>by</a:t>
            </a:r>
            <a:r>
              <a:rPr lang="en-US" dirty="0" smtClean="0"/>
              <a:t>…” (e.g. 37:2, but also 2:4a); introduces</a:t>
            </a:r>
          </a:p>
          <a:p>
            <a:pPr lvl="1"/>
            <a:r>
              <a:rPr lang="en-US" dirty="0"/>
              <a:t>G</a:t>
            </a:r>
            <a:r>
              <a:rPr lang="en-US" dirty="0" smtClean="0"/>
              <a:t>enealogies (</a:t>
            </a:r>
            <a:r>
              <a:rPr lang="cs-CZ" dirty="0" smtClean="0"/>
              <a:t>5:1</a:t>
            </a:r>
            <a:r>
              <a:rPr lang="cs-CZ" dirty="0"/>
              <a:t>; </a:t>
            </a:r>
            <a:r>
              <a:rPr lang="cs-CZ" dirty="0" smtClean="0"/>
              <a:t>1</a:t>
            </a:r>
            <a:r>
              <a:rPr lang="en-US" dirty="0" smtClean="0"/>
              <a:t>0</a:t>
            </a:r>
            <a:r>
              <a:rPr lang="cs-CZ" dirty="0" smtClean="0"/>
              <a:t>:1</a:t>
            </a:r>
            <a:r>
              <a:rPr lang="cs-CZ" dirty="0"/>
              <a:t>; 11:10</a:t>
            </a:r>
            <a:r>
              <a:rPr lang="cs-CZ" dirty="0" smtClean="0"/>
              <a:t>;</a:t>
            </a:r>
            <a:r>
              <a:rPr lang="en-US" dirty="0" smtClean="0"/>
              <a:t> </a:t>
            </a:r>
            <a:r>
              <a:rPr lang="cs-CZ" dirty="0" smtClean="0"/>
              <a:t>25:12</a:t>
            </a:r>
            <a:r>
              <a:rPr lang="cs-CZ" dirty="0"/>
              <a:t>; </a:t>
            </a:r>
            <a:r>
              <a:rPr lang="cs-CZ" dirty="0" smtClean="0"/>
              <a:t>36:1,9)</a:t>
            </a:r>
            <a:endParaRPr lang="en-US" dirty="0" smtClean="0"/>
          </a:p>
          <a:p>
            <a:pPr lvl="1"/>
            <a:r>
              <a:rPr lang="en-US" dirty="0" smtClean="0"/>
              <a:t>Narratives (2:</a:t>
            </a:r>
            <a:r>
              <a:rPr lang="cs-CZ" dirty="0" smtClean="0"/>
              <a:t>4</a:t>
            </a:r>
            <a:r>
              <a:rPr lang="en-US" dirty="0" smtClean="0"/>
              <a:t>; </a:t>
            </a:r>
            <a:r>
              <a:rPr lang="cs-CZ" dirty="0" smtClean="0"/>
              <a:t>6:9,</a:t>
            </a:r>
            <a:r>
              <a:rPr lang="en-US" dirty="0" smtClean="0"/>
              <a:t> </a:t>
            </a:r>
            <a:r>
              <a:rPr lang="cs-CZ" dirty="0" smtClean="0"/>
              <a:t>11:2</a:t>
            </a:r>
            <a:r>
              <a:rPr lang="en-US" dirty="0" smtClean="0"/>
              <a:t>7; 25:19; </a:t>
            </a:r>
            <a:r>
              <a:rPr lang="cs-CZ" dirty="0" smtClean="0"/>
              <a:t>37:2)</a:t>
            </a:r>
            <a:endParaRPr lang="en-US" dirty="0" smtClean="0"/>
          </a:p>
          <a:p>
            <a:r>
              <a:rPr lang="en-US" dirty="0" smtClean="0"/>
              <a:t>Genesis as before the Flood and after the Flood (cf. 10:1; 11:10)</a:t>
            </a:r>
          </a:p>
          <a:p>
            <a:pPr lvl="1"/>
            <a:r>
              <a:rPr lang="en-US" dirty="0" smtClean="0"/>
              <a:t>Genesis 1–9 </a:t>
            </a:r>
          </a:p>
          <a:p>
            <a:pPr lvl="1"/>
            <a:r>
              <a:rPr lang="en-US" dirty="0"/>
              <a:t>Genesis </a:t>
            </a:r>
            <a:r>
              <a:rPr lang="en-US" dirty="0" smtClean="0"/>
              <a:t>10–50</a:t>
            </a:r>
          </a:p>
          <a:p>
            <a:pPr lvl="1"/>
            <a:endParaRPr lang="en-US" dirty="0" smtClean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05.06.2021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51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Prologue and the Patriarchs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Another </a:t>
            </a:r>
            <a:r>
              <a:rPr lang="en-US" dirty="0"/>
              <a:t>traditional outline of Genesis</a:t>
            </a:r>
            <a:endParaRPr lang="en-US" dirty="0" smtClean="0"/>
          </a:p>
          <a:p>
            <a:r>
              <a:rPr lang="en-US" dirty="0" smtClean="0"/>
              <a:t>Genesis 1–11: The “Prologue”, or the “Prehistory” (</a:t>
            </a:r>
            <a:r>
              <a:rPr lang="en-US" i="1" dirty="0" err="1" smtClean="0"/>
              <a:t>Urgeschichte</a:t>
            </a:r>
            <a:r>
              <a:rPr lang="en-US" dirty="0" smtClean="0"/>
              <a:t>)</a:t>
            </a:r>
          </a:p>
          <a:p>
            <a:r>
              <a:rPr lang="en-US" dirty="0" smtClean="0"/>
              <a:t>Genesis 12–50 The Patriarchs </a:t>
            </a:r>
          </a:p>
          <a:p>
            <a:pPr lvl="1"/>
            <a:r>
              <a:rPr lang="en-US" dirty="0" smtClean="0"/>
              <a:t>Abraham</a:t>
            </a:r>
          </a:p>
          <a:p>
            <a:pPr lvl="1"/>
            <a:r>
              <a:rPr lang="en-US" dirty="0" smtClean="0"/>
              <a:t>Isaac</a:t>
            </a:r>
          </a:p>
          <a:p>
            <a:pPr lvl="1"/>
            <a:r>
              <a:rPr lang="en-US" dirty="0" smtClean="0"/>
              <a:t>Jacob</a:t>
            </a:r>
          </a:p>
          <a:p>
            <a:pPr lvl="2"/>
            <a:r>
              <a:rPr lang="en-US" dirty="0" smtClean="0"/>
              <a:t>The story of Jacob’s sons (The Joseph Narrative): Joseph and Judah </a:t>
            </a:r>
            <a:r>
              <a:rPr lang="en-US" smtClean="0"/>
              <a:t>prominent characters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05.06.2021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3130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59</TotalTime>
  <Words>168</Words>
  <Application>Microsoft Office PowerPoint</Application>
  <PresentationFormat>Vlastní</PresentationFormat>
  <Paragraphs>24</Paragraphs>
  <Slides>3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7" baseType="lpstr">
      <vt:lpstr>Arial</vt:lpstr>
      <vt:lpstr>Calibri</vt:lpstr>
      <vt:lpstr>Clara Sans</vt:lpstr>
      <vt:lpstr>JU_OPVVV</vt:lpstr>
      <vt:lpstr>Genesis</vt:lpstr>
      <vt:lpstr>Genesis: The “toledot” formula</vt:lpstr>
      <vt:lpstr>The Prologue and the Patriarchs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Viktor Ber</cp:lastModifiedBy>
  <cp:revision>10</cp:revision>
  <dcterms:created xsi:type="dcterms:W3CDTF">2017-07-17T18:52:59Z</dcterms:created>
  <dcterms:modified xsi:type="dcterms:W3CDTF">2021-06-05T10:37:22Z</dcterms:modified>
</cp:coreProperties>
</file>