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81" r:id="rId3"/>
    <p:sldId id="278" r:id="rId4"/>
    <p:sldId id="284" r:id="rId5"/>
    <p:sldId id="283" r:id="rId6"/>
    <p:sldId id="282" r:id="rId7"/>
    <p:sldId id="280" r:id="rId8"/>
    <p:sldId id="279" r:id="rId9"/>
    <p:sldId id="285" r:id="rId10"/>
    <p:sldId id="288" r:id="rId11"/>
    <p:sldId id="289" r:id="rId12"/>
    <p:sldId id="295" r:id="rId13"/>
    <p:sldId id="294" r:id="rId14"/>
    <p:sldId id="296" r:id="rId15"/>
    <p:sldId id="286" r:id="rId16"/>
    <p:sldId id="287" r:id="rId17"/>
    <p:sldId id="290" r:id="rId18"/>
    <p:sldId id="291" r:id="rId19"/>
    <p:sldId id="292" r:id="rId20"/>
    <p:sldId id="293" r:id="rId21"/>
    <p:sldId id="297" r:id="rId22"/>
    <p:sldId id="298" r:id="rId23"/>
    <p:sldId id="299"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4" autoAdjust="0"/>
    <p:restoredTop sz="66910" autoAdjust="0"/>
  </p:normalViewPr>
  <p:slideViewPr>
    <p:cSldViewPr snapToGrid="0">
      <p:cViewPr varScale="1">
        <p:scale>
          <a:sx n="73" d="100"/>
          <a:sy n="73" d="100"/>
        </p:scale>
        <p:origin x="207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BC7664-C8CA-4F44-8412-D4CF8F7439FF}" type="datetimeFigureOut">
              <a:rPr lang="cs-CZ" smtClean="0"/>
              <a:pPr/>
              <a:t>23.11.2021</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86235-7C58-47C5-B523-6E8A8714EAD8}" type="slidenum">
              <a:rPr lang="cs-CZ" smtClean="0"/>
              <a:pPr/>
              <a:t>‹#›</a:t>
            </a:fld>
            <a:endParaRPr lang="cs-CZ"/>
          </a:p>
        </p:txBody>
      </p:sp>
    </p:spTree>
    <p:extLst>
      <p:ext uri="{BB962C8B-B14F-4D97-AF65-F5344CB8AC3E}">
        <p14:creationId xmlns:p14="http://schemas.microsoft.com/office/powerpoint/2010/main" val="764865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s://fr.wikipedia.org/wiki/Louise_de_La_Valli%C3%A8re" TargetMode="External"/><Relationship Id="rId13" Type="http://schemas.openxmlformats.org/officeDocument/2006/relationships/hyperlink" Target="https://fr.wikipedia.org/wiki/1664" TargetMode="External"/><Relationship Id="rId18" Type="http://schemas.openxmlformats.org/officeDocument/2006/relationships/hyperlink" Target="https://fr.wikipedia.org/wiki/Isra%C3%ABl_Silvestre" TargetMode="External"/><Relationship Id="rId3" Type="http://schemas.openxmlformats.org/officeDocument/2006/relationships/hyperlink" Target="https://fr.wikipedia.org/wiki/Chronologie_du_ch%C3%A2teau_de_Versailles" TargetMode="External"/><Relationship Id="rId7" Type="http://schemas.openxmlformats.org/officeDocument/2006/relationships/hyperlink" Target="https://fr.wiktionary.org/wiki/relevailles" TargetMode="External"/><Relationship Id="rId12" Type="http://schemas.openxmlformats.org/officeDocument/2006/relationships/hyperlink" Target="https://fr.wikipedia.org/wiki/13_mai" TargetMode="External"/><Relationship Id="rId17" Type="http://schemas.openxmlformats.org/officeDocument/2006/relationships/hyperlink" Target="https://fr.wikipedia.org/wiki/Lully" TargetMode="External"/><Relationship Id="rId2" Type="http://schemas.openxmlformats.org/officeDocument/2006/relationships/slide" Target="../slides/slide5.xml"/><Relationship Id="rId16" Type="http://schemas.openxmlformats.org/officeDocument/2006/relationships/hyperlink" Target="https://fr.wikipedia.org/wiki/Moli%C3%A8re" TargetMode="External"/><Relationship Id="rId1" Type="http://schemas.openxmlformats.org/officeDocument/2006/relationships/notesMaster" Target="../notesMasters/notesMaster1.xml"/><Relationship Id="rId6" Type="http://schemas.openxmlformats.org/officeDocument/2006/relationships/hyperlink" Target="https://fr.wikipedia.org/wiki/Marie-Th%C3%A9r%C3%A8se_d'Autriche_(1638-1683)" TargetMode="External"/><Relationship Id="rId11" Type="http://schemas.openxmlformats.org/officeDocument/2006/relationships/hyperlink" Target="https://fr.wikipedia.org/wiki/7_mai" TargetMode="External"/><Relationship Id="rId5" Type="http://schemas.openxmlformats.org/officeDocument/2006/relationships/hyperlink" Target="https://fr.wikipedia.org/wiki/Anne_d'Autriche_(1601-1666)" TargetMode="External"/><Relationship Id="rId15" Type="http://schemas.openxmlformats.org/officeDocument/2006/relationships/hyperlink" Target="https://fr.wikipedia.org/wiki/Ch%C3%A2teau_de_Fontainebleau" TargetMode="External"/><Relationship Id="rId10" Type="http://schemas.openxmlformats.org/officeDocument/2006/relationships/hyperlink" Target="https://fr.wikipedia.org/wiki/F%C3%AAtes_%C3%A0_Versailles" TargetMode="External"/><Relationship Id="rId4" Type="http://schemas.openxmlformats.org/officeDocument/2006/relationships/hyperlink" Target="https://fr.wikipedia.org/wiki/1662" TargetMode="External"/><Relationship Id="rId9" Type="http://schemas.openxmlformats.org/officeDocument/2006/relationships/hyperlink" Target="https://fr.wikipedia.org/wiki/Cour_de_France" TargetMode="External"/><Relationship Id="rId14" Type="http://schemas.openxmlformats.org/officeDocument/2006/relationships/hyperlink" Target="https://fr.wikipedia.org/wiki/Roland_furieux"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fr.wikipedia.org/wiki/Louise_de_La_Valli%C3%A8re" TargetMode="External"/><Relationship Id="rId13" Type="http://schemas.openxmlformats.org/officeDocument/2006/relationships/hyperlink" Target="https://fr.wikipedia.org/wiki/1664" TargetMode="External"/><Relationship Id="rId18" Type="http://schemas.openxmlformats.org/officeDocument/2006/relationships/hyperlink" Target="https://fr.wikipedia.org/wiki/Isra%C3%ABl_Silvestre" TargetMode="External"/><Relationship Id="rId3" Type="http://schemas.openxmlformats.org/officeDocument/2006/relationships/hyperlink" Target="https://fr.wikipedia.org/wiki/Chronologie_du_ch%C3%A2teau_de_Versailles" TargetMode="External"/><Relationship Id="rId7" Type="http://schemas.openxmlformats.org/officeDocument/2006/relationships/hyperlink" Target="https://fr.wiktionary.org/wiki/relevailles" TargetMode="External"/><Relationship Id="rId12" Type="http://schemas.openxmlformats.org/officeDocument/2006/relationships/hyperlink" Target="https://fr.wikipedia.org/wiki/13_mai" TargetMode="External"/><Relationship Id="rId17" Type="http://schemas.openxmlformats.org/officeDocument/2006/relationships/hyperlink" Target="https://fr.wikipedia.org/wiki/Lully" TargetMode="External"/><Relationship Id="rId2" Type="http://schemas.openxmlformats.org/officeDocument/2006/relationships/slide" Target="../slides/slide6.xml"/><Relationship Id="rId16" Type="http://schemas.openxmlformats.org/officeDocument/2006/relationships/hyperlink" Target="https://fr.wikipedia.org/wiki/Moli%C3%A8re" TargetMode="External"/><Relationship Id="rId1" Type="http://schemas.openxmlformats.org/officeDocument/2006/relationships/notesMaster" Target="../notesMasters/notesMaster1.xml"/><Relationship Id="rId6" Type="http://schemas.openxmlformats.org/officeDocument/2006/relationships/hyperlink" Target="https://fr.wikipedia.org/wiki/Marie-Th%C3%A9r%C3%A8se_d'Autriche_(1638-1683)" TargetMode="External"/><Relationship Id="rId11" Type="http://schemas.openxmlformats.org/officeDocument/2006/relationships/hyperlink" Target="https://fr.wikipedia.org/wiki/7_mai" TargetMode="External"/><Relationship Id="rId5" Type="http://schemas.openxmlformats.org/officeDocument/2006/relationships/hyperlink" Target="https://fr.wikipedia.org/wiki/Anne_d'Autriche_(1601-1666)" TargetMode="External"/><Relationship Id="rId15" Type="http://schemas.openxmlformats.org/officeDocument/2006/relationships/hyperlink" Target="https://fr.wikipedia.org/wiki/Ch%C3%A2teau_de_Fontainebleau" TargetMode="External"/><Relationship Id="rId10" Type="http://schemas.openxmlformats.org/officeDocument/2006/relationships/hyperlink" Target="https://fr.wikipedia.org/wiki/F%C3%AAtes_%C3%A0_Versailles" TargetMode="External"/><Relationship Id="rId4" Type="http://schemas.openxmlformats.org/officeDocument/2006/relationships/hyperlink" Target="https://fr.wikipedia.org/wiki/1662" TargetMode="External"/><Relationship Id="rId9" Type="http://schemas.openxmlformats.org/officeDocument/2006/relationships/hyperlink" Target="https://fr.wikipedia.org/wiki/Cour_de_France" TargetMode="External"/><Relationship Id="rId14" Type="http://schemas.openxmlformats.org/officeDocument/2006/relationships/hyperlink" Target="https://fr.wikipedia.org/wiki/Roland_furieu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71600" y="1143000"/>
            <a:ext cx="4114800" cy="3086100"/>
          </a:xfrm>
        </p:spPr>
      </p:sp>
      <p:sp>
        <p:nvSpPr>
          <p:cNvPr id="3" name="Zástupný symbol pro poznámky 2"/>
          <p:cNvSpPr>
            <a:spLocks noGrp="1"/>
          </p:cNvSpPr>
          <p:nvPr>
            <p:ph type="body" idx="1"/>
          </p:nvPr>
        </p:nvSpPr>
        <p:spPr/>
        <p:txBody>
          <a:bodyPr/>
          <a:lstStyle/>
          <a:p>
            <a:r>
              <a:rPr lang="fr-FR" dirty="0" smtClean="0"/>
              <a:t>kl</a:t>
            </a:r>
            <a:r>
              <a:rPr lang="cs-CZ" dirty="0" err="1" smtClean="0"/>
              <a:t>asicizující</a:t>
            </a:r>
            <a:r>
              <a:rPr lang="cs-CZ" baseline="0" dirty="0" smtClean="0"/>
              <a:t> tendence nezasáhly všechny oblasti stejnou měrou – jednoznačně ovlivnily především dramatickou poezii</a:t>
            </a:r>
            <a:endParaRPr lang="cs-CZ" dirty="0"/>
          </a:p>
        </p:txBody>
      </p:sp>
      <p:sp>
        <p:nvSpPr>
          <p:cNvPr id="4" name="Zástupný symbol pro číslo snímku 3"/>
          <p:cNvSpPr>
            <a:spLocks noGrp="1"/>
          </p:cNvSpPr>
          <p:nvPr>
            <p:ph type="sldNum" sz="quarter" idx="10"/>
          </p:nvPr>
        </p:nvSpPr>
        <p:spPr/>
        <p:txBody>
          <a:bodyPr/>
          <a:lstStyle/>
          <a:p>
            <a:fld id="{40A6A64D-5AE0-4969-81F5-E13DCE7F72C9}" type="slidenum">
              <a:rPr lang="cs-CZ" smtClean="0">
                <a:solidFill>
                  <a:prstClr val="black"/>
                </a:solidFill>
              </a:rPr>
              <a:pPr/>
              <a:t>1</a:t>
            </a:fld>
            <a:endParaRPr lang="cs-CZ">
              <a:solidFill>
                <a:prstClr val="black"/>
              </a:solidFill>
            </a:endParaRPr>
          </a:p>
        </p:txBody>
      </p:sp>
    </p:spTree>
    <p:extLst>
      <p:ext uri="{BB962C8B-B14F-4D97-AF65-F5344CB8AC3E}">
        <p14:creationId xmlns:p14="http://schemas.microsoft.com/office/powerpoint/2010/main" val="19228367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n’est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qu’avec</a:t>
            </a:r>
            <a:r>
              <a:rPr lang="cs-CZ" sz="1200" kern="1200" dirty="0" smtClean="0">
                <a:solidFill>
                  <a:schemeClr val="tx1"/>
                </a:solidFill>
                <a:latin typeface="+mn-lt"/>
                <a:ea typeface="+mn-ea"/>
                <a:cs typeface="+mn-cs"/>
              </a:rPr>
              <a:t> </a:t>
            </a:r>
            <a:r>
              <a:rPr lang="cs-CZ" sz="1200" b="1" i="1" kern="1200" dirty="0" err="1" smtClean="0">
                <a:solidFill>
                  <a:schemeClr val="tx1"/>
                </a:solidFill>
                <a:latin typeface="+mn-lt"/>
                <a:ea typeface="+mn-ea"/>
                <a:cs typeface="+mn-cs"/>
              </a:rPr>
              <a:t>Andromaque</a:t>
            </a:r>
            <a:r>
              <a:rPr lang="cs-CZ" sz="1200" kern="1200" dirty="0" smtClean="0">
                <a:solidFill>
                  <a:schemeClr val="tx1"/>
                </a:solidFill>
                <a:latin typeface="+mn-lt"/>
                <a:ea typeface="+mn-ea"/>
                <a:cs typeface="+mn-cs"/>
              </a:rPr>
              <a:t> (1667), </a:t>
            </a:r>
            <a:r>
              <a:rPr lang="cs-CZ" sz="1200" b="1" i="1" kern="1200" dirty="0" err="1" smtClean="0">
                <a:solidFill>
                  <a:schemeClr val="tx1"/>
                </a:solidFill>
                <a:latin typeface="+mn-lt"/>
                <a:ea typeface="+mn-ea"/>
                <a:cs typeface="+mn-cs"/>
              </a:rPr>
              <a:t>Britannicus</a:t>
            </a:r>
            <a:r>
              <a:rPr lang="cs-CZ" sz="1200" kern="1200" dirty="0" smtClean="0">
                <a:solidFill>
                  <a:schemeClr val="tx1"/>
                </a:solidFill>
                <a:latin typeface="+mn-lt"/>
                <a:ea typeface="+mn-ea"/>
                <a:cs typeface="+mn-cs"/>
              </a:rPr>
              <a:t> (1669), </a:t>
            </a:r>
            <a:r>
              <a:rPr lang="cs-CZ" sz="1200" b="1" i="1" u="sng" kern="1200" dirty="0" err="1" smtClean="0">
                <a:solidFill>
                  <a:schemeClr val="tx1"/>
                </a:solidFill>
                <a:latin typeface="+mn-lt"/>
                <a:ea typeface="+mn-ea"/>
                <a:cs typeface="+mn-cs"/>
              </a:rPr>
              <a:t>Bérénice</a:t>
            </a:r>
            <a:r>
              <a:rPr lang="cs-CZ" sz="1200" kern="1200" dirty="0" smtClean="0">
                <a:solidFill>
                  <a:schemeClr val="tx1"/>
                </a:solidFill>
                <a:latin typeface="+mn-lt"/>
                <a:ea typeface="+mn-ea"/>
                <a:cs typeface="+mn-cs"/>
              </a:rPr>
              <a:t> (1670) </a:t>
            </a:r>
            <a:r>
              <a:rPr lang="cs-CZ" sz="1200" kern="1200" dirty="0" err="1" smtClean="0">
                <a:solidFill>
                  <a:schemeClr val="tx1"/>
                </a:solidFill>
                <a:latin typeface="+mn-lt"/>
                <a:ea typeface="+mn-ea"/>
                <a:cs typeface="+mn-cs"/>
              </a:rPr>
              <a:t>que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Racine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trouve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sa</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thématique</a:t>
            </a:r>
            <a:r>
              <a:rPr lang="cs-CZ" sz="1200" kern="1200" dirty="0" smtClean="0">
                <a:solidFill>
                  <a:schemeClr val="tx1"/>
                </a:solidFill>
                <a:latin typeface="+mn-lt"/>
                <a:ea typeface="+mn-ea"/>
                <a:cs typeface="+mn-cs"/>
              </a:rPr>
              <a:t> – l’</a:t>
            </a:r>
            <a:r>
              <a:rPr lang="cs-CZ" sz="1200" kern="1200" dirty="0" err="1" smtClean="0">
                <a:solidFill>
                  <a:schemeClr val="tx1"/>
                </a:solidFill>
                <a:latin typeface="+mn-lt"/>
                <a:ea typeface="+mn-ea"/>
                <a:cs typeface="+mn-cs"/>
              </a:rPr>
              <a:t>amour</a:t>
            </a:r>
            <a:r>
              <a:rPr lang="cs-CZ" sz="1200" kern="1200" dirty="0" smtClean="0">
                <a:solidFill>
                  <a:schemeClr val="tx1"/>
                </a:solidFill>
                <a:latin typeface="+mn-lt"/>
                <a:ea typeface="+mn-ea"/>
                <a:cs typeface="+mn-cs"/>
              </a:rPr>
              <a:t>, l’analyse des </a:t>
            </a:r>
            <a:r>
              <a:rPr lang="cs-CZ" sz="1200" kern="1200" dirty="0" err="1" smtClean="0">
                <a:solidFill>
                  <a:schemeClr val="tx1"/>
                </a:solidFill>
                <a:latin typeface="+mn-lt"/>
                <a:ea typeface="+mn-ea"/>
                <a:cs typeface="+mn-cs"/>
              </a:rPr>
              <a:t>passions</a:t>
            </a:r>
            <a:r>
              <a:rPr lang="cs-CZ" sz="1200" kern="1200" dirty="0" smtClean="0">
                <a:solidFill>
                  <a:schemeClr val="tx1"/>
                </a:solidFill>
                <a:latin typeface="+mn-lt"/>
                <a:ea typeface="+mn-ea"/>
                <a:cs typeface="+mn-cs"/>
              </a:rPr>
              <a:t> – </a:t>
            </a:r>
            <a:r>
              <a:rPr lang="cs-CZ" sz="1200" kern="1200" dirty="0" err="1" smtClean="0">
                <a:solidFill>
                  <a:schemeClr val="tx1"/>
                </a:solidFill>
                <a:latin typeface="+mn-lt"/>
                <a:ea typeface="+mn-ea"/>
                <a:cs typeface="+mn-cs"/>
              </a:rPr>
              <a:t>mais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aussi</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sa</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forme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d’expression</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qui</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imposeront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sa</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renommée</a:t>
            </a:r>
            <a:r>
              <a:rPr lang="cs-CZ" sz="1200" kern="1200" dirty="0" smtClean="0">
                <a:solidFill>
                  <a:schemeClr val="tx1"/>
                </a:solidFill>
                <a:latin typeface="+mn-lt"/>
                <a:ea typeface="+mn-ea"/>
                <a:cs typeface="+mn-cs"/>
              </a:rPr>
              <a:t>. À la </a:t>
            </a:r>
            <a:r>
              <a:rPr lang="cs-CZ" sz="1200" kern="1200" dirty="0" err="1" smtClean="0">
                <a:solidFill>
                  <a:schemeClr val="tx1"/>
                </a:solidFill>
                <a:latin typeface="+mn-lt"/>
                <a:ea typeface="+mn-ea"/>
                <a:cs typeface="+mn-cs"/>
              </a:rPr>
              <a:t>différence</a:t>
            </a:r>
            <a:r>
              <a:rPr lang="cs-CZ" sz="1200" kern="1200" dirty="0" smtClean="0">
                <a:solidFill>
                  <a:schemeClr val="tx1"/>
                </a:solidFill>
                <a:latin typeface="+mn-lt"/>
                <a:ea typeface="+mn-ea"/>
                <a:cs typeface="+mn-cs"/>
              </a:rPr>
              <a:t> de </a:t>
            </a:r>
            <a:r>
              <a:rPr lang="cs-CZ" sz="1200" kern="1200" dirty="0" err="1" smtClean="0">
                <a:solidFill>
                  <a:schemeClr val="tx1"/>
                </a:solidFill>
                <a:latin typeface="+mn-lt"/>
                <a:ea typeface="+mn-ea"/>
                <a:cs typeface="+mn-cs"/>
              </a:rPr>
              <a:t>Corneille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Racine</a:t>
            </a:r>
            <a:r>
              <a:rPr lang="cs-CZ" sz="1200" kern="1200" dirty="0" smtClean="0">
                <a:solidFill>
                  <a:schemeClr val="tx1"/>
                </a:solidFill>
                <a:latin typeface="+mn-lt"/>
                <a:ea typeface="+mn-ea"/>
                <a:cs typeface="+mn-cs"/>
              </a:rPr>
              <a:t> s’</a:t>
            </a:r>
            <a:r>
              <a:rPr lang="cs-CZ" sz="1200" kern="1200" dirty="0" err="1" smtClean="0">
                <a:solidFill>
                  <a:schemeClr val="tx1"/>
                </a:solidFill>
                <a:latin typeface="+mn-lt"/>
                <a:ea typeface="+mn-ea"/>
                <a:cs typeface="+mn-cs"/>
              </a:rPr>
              <a:t>inscrit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parfaitement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dans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le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cadre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limité</a:t>
            </a:r>
            <a:r>
              <a:rPr lang="cs-CZ" sz="1200" kern="1200" dirty="0" smtClean="0">
                <a:solidFill>
                  <a:schemeClr val="tx1"/>
                </a:solidFill>
                <a:latin typeface="+mn-lt"/>
                <a:ea typeface="+mn-ea"/>
                <a:cs typeface="+mn-cs"/>
              </a:rPr>
              <a:t> des </a:t>
            </a:r>
            <a:r>
              <a:rPr lang="cs-CZ" sz="1200" kern="1200" dirty="0" err="1" smtClean="0">
                <a:solidFill>
                  <a:schemeClr val="tx1"/>
                </a:solidFill>
                <a:latin typeface="+mn-lt"/>
                <a:ea typeface="+mn-ea"/>
                <a:cs typeface="+mn-cs"/>
              </a:rPr>
              <a:t>unités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dramatiques</a:t>
            </a:r>
            <a:r>
              <a:rPr lang="cs-CZ" sz="1200" kern="1200" dirty="0" smtClean="0">
                <a:solidFill>
                  <a:schemeClr val="tx1"/>
                </a:solidFill>
                <a:latin typeface="+mn-lt"/>
                <a:ea typeface="+mn-ea"/>
                <a:cs typeface="+mn-cs"/>
              </a:rPr>
              <a:t>. Ses </a:t>
            </a:r>
            <a:r>
              <a:rPr lang="cs-CZ" sz="1200" kern="1200" dirty="0" err="1" smtClean="0">
                <a:solidFill>
                  <a:schemeClr val="tx1"/>
                </a:solidFill>
                <a:latin typeface="+mn-lt"/>
                <a:ea typeface="+mn-ea"/>
                <a:cs typeface="+mn-cs"/>
              </a:rPr>
              <a:t>tragédies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commencent</a:t>
            </a:r>
            <a:r>
              <a:rPr lang="cs-CZ" sz="1200" kern="1200" dirty="0" smtClean="0">
                <a:solidFill>
                  <a:schemeClr val="tx1"/>
                </a:solidFill>
                <a:latin typeface="+mn-lt"/>
                <a:ea typeface="+mn-ea"/>
                <a:cs typeface="+mn-cs"/>
              </a:rPr>
              <a:t> au moment </a:t>
            </a:r>
            <a:r>
              <a:rPr lang="cs-CZ" sz="1200" kern="1200" dirty="0" err="1" smtClean="0">
                <a:solidFill>
                  <a:schemeClr val="tx1"/>
                </a:solidFill>
                <a:latin typeface="+mn-lt"/>
                <a:ea typeface="+mn-ea"/>
                <a:cs typeface="+mn-cs"/>
              </a:rPr>
              <a:t>où</a:t>
            </a:r>
            <a:r>
              <a:rPr lang="cs-CZ" sz="1200" kern="1200" dirty="0" smtClean="0">
                <a:solidFill>
                  <a:schemeClr val="tx1"/>
                </a:solidFill>
                <a:latin typeface="+mn-lt"/>
                <a:ea typeface="+mn-ea"/>
                <a:cs typeface="+mn-cs"/>
              </a:rPr>
              <a:t> l’</a:t>
            </a:r>
            <a:r>
              <a:rPr lang="cs-CZ" sz="1200" kern="1200" dirty="0" err="1" smtClean="0">
                <a:solidFill>
                  <a:schemeClr val="tx1"/>
                </a:solidFill>
                <a:latin typeface="+mn-lt"/>
                <a:ea typeface="+mn-ea"/>
                <a:cs typeface="+mn-cs"/>
              </a:rPr>
              <a:t>intrigue</a:t>
            </a:r>
            <a:r>
              <a:rPr lang="cs-CZ" sz="1200" kern="1200" dirty="0" smtClean="0">
                <a:solidFill>
                  <a:schemeClr val="tx1"/>
                </a:solidFill>
                <a:latin typeface="+mn-lt"/>
                <a:ea typeface="+mn-ea"/>
                <a:cs typeface="+mn-cs"/>
              </a:rPr>
              <a:t> s’</a:t>
            </a:r>
            <a:r>
              <a:rPr lang="cs-CZ" sz="1200" kern="1200" dirty="0" err="1" smtClean="0">
                <a:solidFill>
                  <a:schemeClr val="tx1"/>
                </a:solidFill>
                <a:latin typeface="+mn-lt"/>
                <a:ea typeface="+mn-ea"/>
                <a:cs typeface="+mn-cs"/>
              </a:rPr>
              <a:t>approche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du</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dénouement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où</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tout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est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décidé</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joué</a:t>
            </a:r>
            <a:r>
              <a:rPr lang="cs-CZ" sz="1200" kern="1200" dirty="0" smtClean="0">
                <a:solidFill>
                  <a:schemeClr val="tx1"/>
                </a:solidFill>
                <a:latin typeface="+mn-lt"/>
                <a:ea typeface="+mn-ea"/>
                <a:cs typeface="+mn-cs"/>
              </a:rPr>
              <a:t>. L’</a:t>
            </a:r>
            <a:r>
              <a:rPr lang="cs-CZ" sz="1200" kern="1200" dirty="0" err="1" smtClean="0">
                <a:solidFill>
                  <a:schemeClr val="tx1"/>
                </a:solidFill>
                <a:latin typeface="+mn-lt"/>
                <a:ea typeface="+mn-ea"/>
                <a:cs typeface="+mn-cs"/>
              </a:rPr>
              <a:t>action</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dramatique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cède</a:t>
            </a:r>
            <a:r>
              <a:rPr lang="cs-CZ" sz="1200" kern="1200" dirty="0" smtClean="0">
                <a:solidFill>
                  <a:schemeClr val="tx1"/>
                </a:solidFill>
                <a:latin typeface="+mn-lt"/>
                <a:ea typeface="+mn-ea"/>
                <a:cs typeface="+mn-cs"/>
              </a:rPr>
              <a:t> à l’</a:t>
            </a:r>
            <a:r>
              <a:rPr lang="cs-CZ" sz="1200" kern="1200" dirty="0" err="1" smtClean="0">
                <a:solidFill>
                  <a:schemeClr val="tx1"/>
                </a:solidFill>
                <a:latin typeface="+mn-lt"/>
                <a:ea typeface="+mn-ea"/>
                <a:cs typeface="+mn-cs"/>
              </a:rPr>
              <a:t>émotion</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lyrique</a:t>
            </a:r>
            <a:r>
              <a:rPr lang="cs-CZ" sz="1200" kern="1200" dirty="0" smtClean="0">
                <a:solidFill>
                  <a:schemeClr val="tx1"/>
                </a:solidFill>
                <a:latin typeface="+mn-lt"/>
                <a:ea typeface="+mn-ea"/>
                <a:cs typeface="+mn-cs"/>
              </a:rPr>
              <a:t> de la </a:t>
            </a:r>
            <a:r>
              <a:rPr lang="cs-CZ" sz="1200" kern="1200" dirty="0" err="1" smtClean="0">
                <a:solidFill>
                  <a:schemeClr val="tx1"/>
                </a:solidFill>
                <a:latin typeface="+mn-lt"/>
                <a:ea typeface="+mn-ea"/>
                <a:cs typeface="+mn-cs"/>
              </a:rPr>
              <a:t>poésie</a:t>
            </a:r>
            <a:r>
              <a:rPr lang="cs-CZ" sz="1200" kern="1200" dirty="0" smtClean="0">
                <a:solidFill>
                  <a:schemeClr val="tx1"/>
                </a:solidFill>
                <a:latin typeface="+mn-lt"/>
                <a:ea typeface="+mn-ea"/>
                <a:cs typeface="+mn-cs"/>
              </a:rPr>
              <a:t>, à l’analyse des </a:t>
            </a:r>
            <a:r>
              <a:rPr lang="cs-CZ" sz="1200" kern="1200" dirty="0" err="1" smtClean="0">
                <a:solidFill>
                  <a:schemeClr val="tx1"/>
                </a:solidFill>
                <a:latin typeface="+mn-lt"/>
                <a:ea typeface="+mn-ea"/>
                <a:cs typeface="+mn-cs"/>
              </a:rPr>
              <a:t>sentiments</a:t>
            </a:r>
            <a:r>
              <a:rPr lang="cs-CZ" sz="1200" kern="1200" dirty="0" smtClean="0">
                <a:solidFill>
                  <a:schemeClr val="tx1"/>
                </a:solidFill>
                <a:latin typeface="+mn-lt"/>
                <a:ea typeface="+mn-ea"/>
                <a:cs typeface="+mn-cs"/>
              </a:rPr>
              <a:t>. La </a:t>
            </a:r>
            <a:r>
              <a:rPr lang="cs-CZ" sz="1200" kern="1200" dirty="0" err="1" smtClean="0">
                <a:solidFill>
                  <a:schemeClr val="tx1"/>
                </a:solidFill>
                <a:latin typeface="+mn-lt"/>
                <a:ea typeface="+mn-ea"/>
                <a:cs typeface="+mn-cs"/>
              </a:rPr>
              <a:t>suite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confirme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sa</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gloire</a:t>
            </a:r>
            <a:r>
              <a:rPr lang="cs-CZ" sz="1200" kern="1200" dirty="0" smtClean="0">
                <a:solidFill>
                  <a:schemeClr val="tx1"/>
                </a:solidFill>
                <a:latin typeface="+mn-lt"/>
                <a:ea typeface="+mn-ea"/>
                <a:cs typeface="+mn-cs"/>
              </a:rPr>
              <a:t>: </a:t>
            </a:r>
            <a:r>
              <a:rPr lang="cs-CZ" sz="1200" b="1" i="1" kern="1200" dirty="0" err="1" smtClean="0">
                <a:solidFill>
                  <a:schemeClr val="tx1"/>
                </a:solidFill>
                <a:latin typeface="+mn-lt"/>
                <a:ea typeface="+mn-ea"/>
                <a:cs typeface="+mn-cs"/>
              </a:rPr>
              <a:t>Bajazet</a:t>
            </a:r>
            <a:r>
              <a:rPr lang="cs-CZ" sz="1200" kern="1200" dirty="0" smtClean="0">
                <a:solidFill>
                  <a:schemeClr val="tx1"/>
                </a:solidFill>
                <a:latin typeface="+mn-lt"/>
                <a:ea typeface="+mn-ea"/>
                <a:cs typeface="+mn-cs"/>
              </a:rPr>
              <a:t> (1672), </a:t>
            </a:r>
            <a:r>
              <a:rPr lang="cs-CZ" sz="1200" b="1" i="1" kern="1200" dirty="0" smtClean="0">
                <a:solidFill>
                  <a:schemeClr val="tx1"/>
                </a:solidFill>
                <a:latin typeface="+mn-lt"/>
                <a:ea typeface="+mn-ea"/>
                <a:cs typeface="+mn-cs"/>
              </a:rPr>
              <a:t>Mithridate</a:t>
            </a:r>
            <a:r>
              <a:rPr lang="cs-CZ" sz="1200" kern="1200" dirty="0" smtClean="0">
                <a:solidFill>
                  <a:schemeClr val="tx1"/>
                </a:solidFill>
                <a:latin typeface="+mn-lt"/>
                <a:ea typeface="+mn-ea"/>
                <a:cs typeface="+mn-cs"/>
              </a:rPr>
              <a:t> (1673), </a:t>
            </a:r>
            <a:r>
              <a:rPr lang="cs-CZ" sz="1200" b="1" i="1" kern="1200" dirty="0" err="1" smtClean="0">
                <a:solidFill>
                  <a:schemeClr val="tx1"/>
                </a:solidFill>
                <a:latin typeface="+mn-lt"/>
                <a:ea typeface="+mn-ea"/>
                <a:cs typeface="+mn-cs"/>
              </a:rPr>
              <a:t>Iphigénie</a:t>
            </a:r>
            <a:r>
              <a:rPr lang="cs-CZ" sz="1200" kern="1200" dirty="0" smtClean="0">
                <a:solidFill>
                  <a:schemeClr val="tx1"/>
                </a:solidFill>
                <a:latin typeface="+mn-lt"/>
                <a:ea typeface="+mn-ea"/>
                <a:cs typeface="+mn-cs"/>
              </a:rPr>
              <a:t> (1674). </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10</a:t>
            </a:fld>
            <a:endParaRPr lang="cs-CZ"/>
          </a:p>
        </p:txBody>
      </p:sp>
    </p:spTree>
    <p:extLst>
      <p:ext uri="{BB962C8B-B14F-4D97-AF65-F5344CB8AC3E}">
        <p14:creationId xmlns:p14="http://schemas.microsoft.com/office/powerpoint/2010/main" val="277435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L’</a:t>
            </a:r>
            <a:r>
              <a:rPr lang="cs-CZ" sz="1200" kern="1200" dirty="0" err="1" smtClean="0">
                <a:solidFill>
                  <a:schemeClr val="tx1"/>
                </a:solidFill>
                <a:latin typeface="+mn-lt"/>
                <a:ea typeface="+mn-ea"/>
                <a:cs typeface="+mn-cs"/>
              </a:rPr>
              <a:t>échec</a:t>
            </a:r>
            <a:r>
              <a:rPr lang="cs-CZ" sz="1200" kern="1200" dirty="0" smtClean="0">
                <a:solidFill>
                  <a:schemeClr val="tx1"/>
                </a:solidFill>
                <a:latin typeface="+mn-lt"/>
                <a:ea typeface="+mn-ea"/>
                <a:cs typeface="+mn-cs"/>
              </a:rPr>
              <a:t> de </a:t>
            </a:r>
            <a:r>
              <a:rPr lang="cs-CZ" sz="1200" kern="1200" dirty="0" err="1" smtClean="0">
                <a:solidFill>
                  <a:schemeClr val="tx1"/>
                </a:solidFill>
                <a:latin typeface="+mn-lt"/>
                <a:ea typeface="+mn-ea"/>
                <a:cs typeface="+mn-cs"/>
              </a:rPr>
              <a:t>sa</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meilleure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pièce</a:t>
            </a:r>
            <a:r>
              <a:rPr lang="cs-CZ" sz="1200" kern="1200" dirty="0" smtClean="0">
                <a:solidFill>
                  <a:schemeClr val="tx1"/>
                </a:solidFill>
                <a:latin typeface="+mn-lt"/>
                <a:ea typeface="+mn-ea"/>
                <a:cs typeface="+mn-cs"/>
              </a:rPr>
              <a:t> </a:t>
            </a:r>
            <a:r>
              <a:rPr lang="cs-CZ" sz="1200" b="1" i="1" kern="1200" dirty="0" err="1" smtClean="0">
                <a:solidFill>
                  <a:schemeClr val="tx1"/>
                </a:solidFill>
                <a:latin typeface="+mn-lt"/>
                <a:ea typeface="+mn-ea"/>
                <a:cs typeface="+mn-cs"/>
              </a:rPr>
              <a:t>Phèdre</a:t>
            </a:r>
            <a:r>
              <a:rPr lang="cs-CZ" sz="1200" kern="1200" dirty="0" smtClean="0">
                <a:solidFill>
                  <a:schemeClr val="tx1"/>
                </a:solidFill>
                <a:latin typeface="+mn-lt"/>
                <a:ea typeface="+mn-ea"/>
                <a:cs typeface="+mn-cs"/>
              </a:rPr>
              <a:t> (1677) </a:t>
            </a:r>
            <a:r>
              <a:rPr lang="cs-CZ" sz="1200" kern="1200" dirty="0" err="1" smtClean="0">
                <a:solidFill>
                  <a:schemeClr val="tx1"/>
                </a:solidFill>
                <a:latin typeface="+mn-lt"/>
                <a:ea typeface="+mn-ea"/>
                <a:cs typeface="+mn-cs"/>
              </a:rPr>
              <a:t>est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dû</a:t>
            </a:r>
            <a:r>
              <a:rPr lang="cs-CZ" sz="1200" kern="1200" dirty="0" smtClean="0">
                <a:solidFill>
                  <a:schemeClr val="tx1"/>
                </a:solidFill>
                <a:latin typeface="+mn-lt"/>
                <a:ea typeface="+mn-ea"/>
                <a:cs typeface="+mn-cs"/>
              </a:rPr>
              <a:t> à la </a:t>
            </a:r>
            <a:r>
              <a:rPr lang="cs-CZ" sz="1200" kern="1200" dirty="0" err="1" smtClean="0">
                <a:solidFill>
                  <a:schemeClr val="tx1"/>
                </a:solidFill>
                <a:latin typeface="+mn-lt"/>
                <a:ea typeface="+mn-ea"/>
                <a:cs typeface="+mn-cs"/>
              </a:rPr>
              <a:t>cabale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déchaînée</a:t>
            </a:r>
            <a:r>
              <a:rPr lang="cs-CZ" sz="1200" kern="1200" dirty="0" smtClean="0">
                <a:solidFill>
                  <a:schemeClr val="tx1"/>
                </a:solidFill>
                <a:latin typeface="+mn-lt"/>
                <a:ea typeface="+mn-ea"/>
                <a:cs typeface="+mn-cs"/>
              </a:rPr>
              <a:t> par ses </a:t>
            </a:r>
            <a:r>
              <a:rPr lang="cs-CZ" sz="1200" kern="1200" dirty="0" err="1" smtClean="0">
                <a:solidFill>
                  <a:schemeClr val="tx1"/>
                </a:solidFill>
                <a:latin typeface="+mn-lt"/>
                <a:ea typeface="+mn-ea"/>
                <a:cs typeface="+mn-cs"/>
              </a:rPr>
              <a:t>ennemis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rivaux</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Racine</a:t>
            </a:r>
            <a:r>
              <a:rPr lang="cs-CZ" sz="1200" kern="1200" dirty="0" smtClean="0">
                <a:solidFill>
                  <a:schemeClr val="tx1"/>
                </a:solidFill>
                <a:latin typeface="+mn-lt"/>
                <a:ea typeface="+mn-ea"/>
                <a:cs typeface="+mn-cs"/>
              </a:rPr>
              <a:t> se </a:t>
            </a:r>
            <a:r>
              <a:rPr lang="cs-CZ" sz="1200" kern="1200" dirty="0" err="1" smtClean="0">
                <a:solidFill>
                  <a:schemeClr val="tx1"/>
                </a:solidFill>
                <a:latin typeface="+mn-lt"/>
                <a:ea typeface="+mn-ea"/>
                <a:cs typeface="+mn-cs"/>
              </a:rPr>
              <a:t>retire</a:t>
            </a:r>
            <a:r>
              <a:rPr lang="cs-CZ" sz="1200" kern="1200" dirty="0" smtClean="0">
                <a:solidFill>
                  <a:schemeClr val="tx1"/>
                </a:solidFill>
                <a:latin typeface="+mn-lt"/>
                <a:ea typeface="+mn-ea"/>
                <a:cs typeface="+mn-cs"/>
              </a:rPr>
              <a:t> de l’</a:t>
            </a:r>
            <a:r>
              <a:rPr lang="cs-CZ" sz="1200" kern="1200" dirty="0" err="1" smtClean="0">
                <a:solidFill>
                  <a:schemeClr val="tx1"/>
                </a:solidFill>
                <a:latin typeface="+mn-lt"/>
                <a:ea typeface="+mn-ea"/>
                <a:cs typeface="+mn-cs"/>
              </a:rPr>
              <a:t>activité</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théâtrale</a:t>
            </a:r>
            <a:r>
              <a:rPr lang="cs-CZ" sz="1200" kern="1200" dirty="0" smtClean="0">
                <a:solidFill>
                  <a:schemeClr val="tx1"/>
                </a:solidFill>
                <a:latin typeface="+mn-lt"/>
                <a:ea typeface="+mn-ea"/>
                <a:cs typeface="+mn-cs"/>
              </a:rPr>
              <a:t>, se </a:t>
            </a:r>
            <a:r>
              <a:rPr lang="cs-CZ" sz="1200" kern="1200" dirty="0" err="1" smtClean="0">
                <a:solidFill>
                  <a:schemeClr val="tx1"/>
                </a:solidFill>
                <a:latin typeface="+mn-lt"/>
                <a:ea typeface="+mn-ea"/>
                <a:cs typeface="+mn-cs"/>
              </a:rPr>
              <a:t>marie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aura sept </a:t>
            </a:r>
            <a:r>
              <a:rPr lang="cs-CZ" sz="1200" kern="1200" dirty="0" err="1" smtClean="0">
                <a:solidFill>
                  <a:schemeClr val="tx1"/>
                </a:solidFill>
                <a:latin typeface="+mn-lt"/>
                <a:ea typeface="+mn-ea"/>
                <a:cs typeface="+mn-cs"/>
              </a:rPr>
              <a:t>enfants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accepte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avec</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Boileau</a:t>
            </a:r>
            <a:r>
              <a:rPr lang="cs-CZ" sz="1200" kern="1200" dirty="0" smtClean="0">
                <a:solidFill>
                  <a:schemeClr val="tx1"/>
                </a:solidFill>
                <a:latin typeface="+mn-lt"/>
                <a:ea typeface="+mn-ea"/>
                <a:cs typeface="+mn-cs"/>
              </a:rPr>
              <a:t>, la </a:t>
            </a:r>
            <a:r>
              <a:rPr lang="cs-CZ" sz="1200" kern="1200" dirty="0" err="1" smtClean="0">
                <a:solidFill>
                  <a:schemeClr val="tx1"/>
                </a:solidFill>
                <a:latin typeface="+mn-lt"/>
                <a:ea typeface="+mn-ea"/>
                <a:cs typeface="+mn-cs"/>
              </a:rPr>
              <a:t>charge</a:t>
            </a:r>
            <a:r>
              <a:rPr lang="cs-CZ" sz="1200" kern="1200" dirty="0" smtClean="0">
                <a:solidFill>
                  <a:schemeClr val="tx1"/>
                </a:solidFill>
                <a:latin typeface="+mn-lt"/>
                <a:ea typeface="+mn-ea"/>
                <a:cs typeface="+mn-cs"/>
              </a:rPr>
              <a:t> de l’</a:t>
            </a:r>
            <a:r>
              <a:rPr lang="cs-CZ" sz="1200" kern="1200" dirty="0" err="1" smtClean="0">
                <a:solidFill>
                  <a:schemeClr val="tx1"/>
                </a:solidFill>
                <a:latin typeface="+mn-lt"/>
                <a:ea typeface="+mn-ea"/>
                <a:cs typeface="+mn-cs"/>
              </a:rPr>
              <a:t>historiographe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du</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roi</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se </a:t>
            </a:r>
            <a:r>
              <a:rPr lang="cs-CZ" sz="1200" kern="1200" dirty="0" err="1" smtClean="0">
                <a:solidFill>
                  <a:schemeClr val="tx1"/>
                </a:solidFill>
                <a:latin typeface="+mn-lt"/>
                <a:ea typeface="+mn-ea"/>
                <a:cs typeface="+mn-cs"/>
              </a:rPr>
              <a:t>réconcilie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aussi</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avec</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le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parti</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janséniste</a:t>
            </a:r>
            <a:r>
              <a:rPr lang="cs-CZ" sz="1200" kern="1200" dirty="0" smtClean="0">
                <a:solidFill>
                  <a:schemeClr val="tx1"/>
                </a:solidFill>
                <a:latin typeface="+mn-lt"/>
                <a:ea typeface="+mn-ea"/>
                <a:cs typeface="+mn-cs"/>
              </a:rPr>
              <a:t>. Pour les </a:t>
            </a:r>
            <a:r>
              <a:rPr lang="cs-CZ" sz="1200" kern="1200" dirty="0" err="1" smtClean="0">
                <a:solidFill>
                  <a:schemeClr val="tx1"/>
                </a:solidFill>
                <a:latin typeface="+mn-lt"/>
                <a:ea typeface="+mn-ea"/>
                <a:cs typeface="+mn-cs"/>
              </a:rPr>
              <a:t>pupilles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du</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pensionnat</a:t>
            </a:r>
            <a:r>
              <a:rPr lang="cs-CZ" sz="1200" kern="1200" dirty="0" smtClean="0">
                <a:solidFill>
                  <a:schemeClr val="tx1"/>
                </a:solidFill>
                <a:latin typeface="+mn-lt"/>
                <a:ea typeface="+mn-ea"/>
                <a:cs typeface="+mn-cs"/>
              </a:rPr>
              <a:t> de </a:t>
            </a:r>
            <a:r>
              <a:rPr lang="cs-CZ" sz="1200" kern="1200" dirty="0" err="1" smtClean="0">
                <a:solidFill>
                  <a:schemeClr val="tx1"/>
                </a:solidFill>
                <a:latin typeface="+mn-lt"/>
                <a:ea typeface="+mn-ea"/>
                <a:cs typeface="+mn-cs"/>
              </a:rPr>
              <a:t>Saint</a:t>
            </a:r>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Cyr</a:t>
            </a:r>
            <a:r>
              <a:rPr lang="cs-CZ" sz="1200" kern="1200" dirty="0" smtClean="0">
                <a:solidFill>
                  <a:schemeClr val="tx1"/>
                </a:solidFill>
                <a:latin typeface="+mn-lt"/>
                <a:ea typeface="+mn-ea"/>
                <a:cs typeface="+mn-cs"/>
              </a:rPr>
              <a:t> de </a:t>
            </a:r>
            <a:r>
              <a:rPr lang="cs-CZ" sz="1200" kern="1200" dirty="0" err="1" smtClean="0">
                <a:solidFill>
                  <a:schemeClr val="tx1"/>
                </a:solidFill>
                <a:latin typeface="+mn-lt"/>
                <a:ea typeface="+mn-ea"/>
                <a:cs typeface="+mn-cs"/>
              </a:rPr>
              <a:t>Mme</a:t>
            </a:r>
            <a:r>
              <a:rPr lang="cs-CZ" sz="1200" kern="1200" dirty="0" smtClean="0">
                <a:solidFill>
                  <a:schemeClr val="tx1"/>
                </a:solidFill>
                <a:latin typeface="+mn-lt"/>
                <a:ea typeface="+mn-ea"/>
                <a:cs typeface="+mn-cs"/>
              </a:rPr>
              <a:t> de </a:t>
            </a:r>
            <a:r>
              <a:rPr lang="cs-CZ" sz="1200" kern="1200" dirty="0" err="1" smtClean="0">
                <a:solidFill>
                  <a:schemeClr val="tx1"/>
                </a:solidFill>
                <a:latin typeface="+mn-lt"/>
                <a:ea typeface="+mn-ea"/>
                <a:cs typeface="+mn-cs"/>
              </a:rPr>
              <a:t>Maintenon</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écrit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deux</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tragédies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bibliques</a:t>
            </a:r>
            <a:r>
              <a:rPr lang="cs-CZ" sz="1200" kern="1200" dirty="0" smtClean="0">
                <a:solidFill>
                  <a:schemeClr val="tx1"/>
                </a:solidFill>
                <a:latin typeface="+mn-lt"/>
                <a:ea typeface="+mn-ea"/>
                <a:cs typeface="+mn-cs"/>
              </a:rPr>
              <a:t>: </a:t>
            </a:r>
            <a:r>
              <a:rPr lang="cs-CZ" sz="1200" b="1" i="1" kern="1200" dirty="0" err="1" smtClean="0">
                <a:solidFill>
                  <a:schemeClr val="tx1"/>
                </a:solidFill>
                <a:latin typeface="+mn-lt"/>
                <a:ea typeface="+mn-ea"/>
                <a:cs typeface="+mn-cs"/>
              </a:rPr>
              <a:t>Esther</a:t>
            </a:r>
            <a:r>
              <a:rPr lang="cs-CZ" sz="1200" kern="1200" dirty="0" smtClean="0">
                <a:solidFill>
                  <a:schemeClr val="tx1"/>
                </a:solidFill>
                <a:latin typeface="+mn-lt"/>
                <a:ea typeface="+mn-ea"/>
                <a:cs typeface="+mn-cs"/>
              </a:rPr>
              <a:t> (1689) </a:t>
            </a:r>
            <a:r>
              <a:rPr lang="cs-CZ" sz="1200" kern="1200" dirty="0" err="1" smtClean="0">
                <a:solidFill>
                  <a:schemeClr val="tx1"/>
                </a:solidFill>
                <a:latin typeface="+mn-lt"/>
                <a:ea typeface="+mn-ea"/>
                <a:cs typeface="+mn-cs"/>
              </a:rPr>
              <a:t>et</a:t>
            </a:r>
            <a:r>
              <a:rPr lang="cs-CZ" sz="1200" kern="1200" dirty="0" smtClean="0">
                <a:solidFill>
                  <a:schemeClr val="tx1"/>
                </a:solidFill>
                <a:latin typeface="+mn-lt"/>
                <a:ea typeface="+mn-ea"/>
                <a:cs typeface="+mn-cs"/>
              </a:rPr>
              <a:t> </a:t>
            </a:r>
            <a:r>
              <a:rPr lang="cs-CZ" sz="1200" b="1" i="1" kern="1200" dirty="0" err="1" smtClean="0">
                <a:solidFill>
                  <a:schemeClr val="tx1"/>
                </a:solidFill>
                <a:latin typeface="+mn-lt"/>
                <a:ea typeface="+mn-ea"/>
                <a:cs typeface="+mn-cs"/>
              </a:rPr>
              <a:t>Athalie</a:t>
            </a:r>
            <a:r>
              <a:rPr lang="cs-CZ" sz="1200" kern="1200" dirty="0" smtClean="0">
                <a:solidFill>
                  <a:schemeClr val="tx1"/>
                </a:solidFill>
                <a:latin typeface="+mn-lt"/>
                <a:ea typeface="+mn-ea"/>
                <a:cs typeface="+mn-cs"/>
              </a:rPr>
              <a:t> (1691). </a:t>
            </a:r>
            <a:r>
              <a:rPr lang="cs-CZ" sz="1200" kern="1200" dirty="0" err="1" smtClean="0">
                <a:solidFill>
                  <a:schemeClr val="tx1"/>
                </a:solidFill>
                <a:latin typeface="+mn-lt"/>
                <a:ea typeface="+mn-ea"/>
                <a:cs typeface="+mn-cs"/>
              </a:rPr>
              <a:t>En</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secret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rédige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un</a:t>
            </a:r>
            <a:r>
              <a:rPr lang="cs-CZ" sz="1200" kern="1200" dirty="0" smtClean="0">
                <a:solidFill>
                  <a:schemeClr val="tx1"/>
                </a:solidFill>
                <a:latin typeface="+mn-lt"/>
                <a:ea typeface="+mn-ea"/>
                <a:cs typeface="+mn-cs"/>
              </a:rPr>
              <a:t> </a:t>
            </a:r>
            <a:r>
              <a:rPr lang="cs-CZ" sz="1200" b="1" i="1" kern="1200" dirty="0" err="1" smtClean="0">
                <a:solidFill>
                  <a:schemeClr val="tx1"/>
                </a:solidFill>
                <a:latin typeface="+mn-lt"/>
                <a:ea typeface="+mn-ea"/>
                <a:cs typeface="+mn-cs"/>
              </a:rPr>
              <a:t>Abrégé</a:t>
            </a:r>
            <a:r>
              <a:rPr lang="cs-CZ" sz="1200" b="1" i="1" kern="1200" dirty="0" smtClean="0">
                <a:solidFill>
                  <a:schemeClr val="tx1"/>
                </a:solidFill>
                <a:latin typeface="+mn-lt"/>
                <a:ea typeface="+mn-ea"/>
                <a:cs typeface="+mn-cs"/>
              </a:rPr>
              <a:t> de l’</a:t>
            </a:r>
            <a:r>
              <a:rPr lang="cs-CZ" sz="1200" b="1" i="1" kern="1200" dirty="0" err="1" smtClean="0">
                <a:solidFill>
                  <a:schemeClr val="tx1"/>
                </a:solidFill>
                <a:latin typeface="+mn-lt"/>
                <a:ea typeface="+mn-ea"/>
                <a:cs typeface="+mn-cs"/>
              </a:rPr>
              <a:t>histoire</a:t>
            </a:r>
            <a:r>
              <a:rPr lang="cs-CZ" sz="1200" b="1" i="1" kern="1200" dirty="0" smtClean="0">
                <a:solidFill>
                  <a:schemeClr val="tx1"/>
                </a:solidFill>
                <a:latin typeface="+mn-lt"/>
                <a:ea typeface="+mn-ea"/>
                <a:cs typeface="+mn-cs"/>
              </a:rPr>
              <a:t> de Port-</a:t>
            </a:r>
            <a:r>
              <a:rPr lang="cs-CZ" sz="1200" b="1" i="1" kern="1200" dirty="0" err="1" smtClean="0">
                <a:solidFill>
                  <a:schemeClr val="tx1"/>
                </a:solidFill>
                <a:latin typeface="+mn-lt"/>
                <a:ea typeface="+mn-ea"/>
                <a:cs typeface="+mn-cs"/>
              </a:rPr>
              <a:t>Royal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en</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encourant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une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demi</a:t>
            </a:r>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disgrâce</a:t>
            </a:r>
            <a:r>
              <a:rPr lang="cs-CZ" sz="1200" kern="1200" dirty="0" smtClean="0">
                <a:solidFill>
                  <a:schemeClr val="tx1"/>
                </a:solidFill>
                <a:latin typeface="+mn-lt"/>
                <a:ea typeface="+mn-ea"/>
                <a:cs typeface="+mn-cs"/>
              </a:rPr>
              <a:t> de la cour </a:t>
            </a:r>
            <a:r>
              <a:rPr lang="cs-CZ" sz="1200" kern="1200" dirty="0" err="1" smtClean="0">
                <a:solidFill>
                  <a:schemeClr val="tx1"/>
                </a:solidFill>
                <a:latin typeface="+mn-lt"/>
                <a:ea typeface="+mn-ea"/>
                <a:cs typeface="+mn-cs"/>
              </a:rPr>
              <a:t>attachée</a:t>
            </a:r>
            <a:r>
              <a:rPr lang="cs-CZ" sz="1200" kern="1200" dirty="0" smtClean="0">
                <a:solidFill>
                  <a:schemeClr val="tx1"/>
                </a:solidFill>
                <a:latin typeface="+mn-lt"/>
                <a:ea typeface="+mn-ea"/>
                <a:cs typeface="+mn-cs"/>
              </a:rPr>
              <a:t> à </a:t>
            </a:r>
            <a:r>
              <a:rPr lang="cs-CZ" sz="1200" kern="1200" dirty="0" err="1" smtClean="0">
                <a:solidFill>
                  <a:schemeClr val="tx1"/>
                </a:solidFill>
                <a:latin typeface="+mn-lt"/>
                <a:ea typeface="+mn-ea"/>
                <a:cs typeface="+mn-cs"/>
              </a:rPr>
              <a:t>réprimer</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le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jansénisme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Avant</a:t>
            </a:r>
            <a:r>
              <a:rPr lang="cs-CZ" sz="1200" kern="1200" dirty="0" smtClean="0">
                <a:solidFill>
                  <a:schemeClr val="tx1"/>
                </a:solidFill>
                <a:latin typeface="+mn-lt"/>
                <a:ea typeface="+mn-ea"/>
                <a:cs typeface="+mn-cs"/>
              </a:rPr>
              <a:t> de </a:t>
            </a:r>
            <a:r>
              <a:rPr lang="cs-CZ" sz="1200" kern="1200" dirty="0" err="1" smtClean="0">
                <a:solidFill>
                  <a:schemeClr val="tx1"/>
                </a:solidFill>
                <a:latin typeface="+mn-lt"/>
                <a:ea typeface="+mn-ea"/>
                <a:cs typeface="+mn-cs"/>
              </a:rPr>
              <a:t>mourir</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exprime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le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désir</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d’être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inhumé</a:t>
            </a:r>
            <a:r>
              <a:rPr lang="cs-CZ" sz="1200" kern="1200" dirty="0" smtClean="0">
                <a:solidFill>
                  <a:schemeClr val="tx1"/>
                </a:solidFill>
                <a:latin typeface="+mn-lt"/>
                <a:ea typeface="+mn-ea"/>
                <a:cs typeface="+mn-cs"/>
              </a:rPr>
              <a:t> à Port-</a:t>
            </a:r>
            <a:r>
              <a:rPr lang="cs-CZ" sz="1200" kern="1200" dirty="0" err="1" smtClean="0">
                <a:solidFill>
                  <a:schemeClr val="tx1"/>
                </a:solidFill>
                <a:latin typeface="+mn-lt"/>
                <a:ea typeface="+mn-ea"/>
                <a:cs typeface="+mn-cs"/>
              </a:rPr>
              <a:t>Royal</a:t>
            </a:r>
            <a:r>
              <a:rPr lang="cs-CZ" sz="1200" kern="1200" dirty="0" smtClean="0">
                <a:solidFill>
                  <a:schemeClr val="tx1"/>
                </a:solidFill>
                <a:latin typeface="+mn-lt"/>
                <a:ea typeface="+mn-ea"/>
                <a:cs typeface="+mn-cs"/>
              </a:rPr>
              <a:t>.</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11</a:t>
            </a:fld>
            <a:endParaRPr lang="cs-CZ"/>
          </a:p>
        </p:txBody>
      </p:sp>
    </p:spTree>
    <p:extLst>
      <p:ext uri="{BB962C8B-B14F-4D97-AF65-F5344CB8AC3E}">
        <p14:creationId xmlns:p14="http://schemas.microsoft.com/office/powerpoint/2010/main" val="1532392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lvl="1"/>
            <a:r>
              <a:rPr lang="fr-FR" dirty="0" smtClean="0"/>
              <a:t>le nombre de solutions réduit</a:t>
            </a:r>
          </a:p>
          <a:p>
            <a:pPr lvl="1"/>
            <a:r>
              <a:rPr lang="fr-FR" dirty="0" smtClean="0"/>
              <a:t>le dénouement inéluctable</a:t>
            </a:r>
          </a:p>
          <a:p>
            <a:endParaRPr lang="fr-FR" dirty="0" smtClean="0"/>
          </a:p>
          <a:p>
            <a:endParaRPr lang="fr-FR" dirty="0" smtClean="0"/>
          </a:p>
          <a:p>
            <a:r>
              <a:rPr lang="fr-FR" dirty="0" smtClean="0"/>
              <a:t>le respect</a:t>
            </a:r>
            <a:r>
              <a:rPr lang="fr-FR" baseline="0" dirty="0" smtClean="0"/>
              <a:t> des sources (le plus souvent antiques)</a:t>
            </a:r>
          </a:p>
          <a:p>
            <a:r>
              <a:rPr lang="fr-FR" baseline="0" dirty="0" smtClean="0"/>
              <a:t>la fidélité à l’histoire ou à la légende x arrange certains détails en faveur de la vraisemblance</a:t>
            </a:r>
            <a:r>
              <a:rPr lang="cs-CZ" baseline="0" dirty="0" smtClean="0"/>
              <a:t> </a:t>
            </a:r>
            <a:r>
              <a:rPr lang="cs-CZ" baseline="0" dirty="0" err="1" smtClean="0"/>
              <a:t>surtout</a:t>
            </a:r>
            <a:r>
              <a:rPr lang="cs-CZ" baseline="0" dirty="0" smtClean="0"/>
              <a:t> s</a:t>
            </a:r>
            <a:r>
              <a:rPr lang="fr-FR" baseline="0" dirty="0" smtClean="0"/>
              <a:t>’il s’agit des personnages moins connus</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12</a:t>
            </a:fld>
            <a:endParaRPr lang="cs-CZ"/>
          </a:p>
        </p:txBody>
      </p:sp>
    </p:spTree>
    <p:extLst>
      <p:ext uri="{BB962C8B-B14F-4D97-AF65-F5344CB8AC3E}">
        <p14:creationId xmlns:p14="http://schemas.microsoft.com/office/powerpoint/2010/main" val="1017913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FR" dirty="0" smtClean="0"/>
              <a:t>la fatalité intérieure</a:t>
            </a:r>
            <a:r>
              <a:rPr lang="fr-FR" baseline="0" dirty="0" smtClean="0"/>
              <a:t> – les héros la portent en eux comme une malédiction – tempéraments, passions</a:t>
            </a:r>
          </a:p>
          <a:p>
            <a:endParaRPr lang="fr-FR" baseline="0" dirty="0" smtClean="0"/>
          </a:p>
          <a:p>
            <a:r>
              <a:rPr lang="fr-FR" baseline="0" dirty="0" smtClean="0"/>
              <a:t>les héros ne connaissent pas le bonheur – sauf pour des moments furtifs x des souffrances et des deuils s’accumulent</a:t>
            </a:r>
          </a:p>
          <a:p>
            <a:endParaRPr lang="fr-FR" baseline="0" dirty="0" smtClean="0"/>
          </a:p>
          <a:p>
            <a:r>
              <a:rPr lang="fr-FR" baseline="0" dirty="0" smtClean="0"/>
              <a:t>le monde est voué au malheur, le péché</a:t>
            </a:r>
          </a:p>
          <a:p>
            <a:endParaRPr lang="fr-FR" baseline="0" dirty="0" smtClean="0"/>
          </a:p>
          <a:p>
            <a:r>
              <a:rPr lang="fr-FR" baseline="0" dirty="0" smtClean="0"/>
              <a:t>les perso – les rêveurs, ne savent pas résister à leurs désirs; aucune règle morale ne peut les retenir; ils sont capables de sentiments généreux mais la passion les rend égoïstes et brutaux – parfois le crime &amp; angoisse du remords</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13</a:t>
            </a:fld>
            <a:endParaRPr lang="cs-CZ"/>
          </a:p>
        </p:txBody>
      </p:sp>
    </p:spTree>
    <p:extLst>
      <p:ext uri="{BB962C8B-B14F-4D97-AF65-F5344CB8AC3E}">
        <p14:creationId xmlns:p14="http://schemas.microsoft.com/office/powerpoint/2010/main" val="3420792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FR" dirty="0" smtClean="0"/>
              <a:t>la fatalité intérieure</a:t>
            </a:r>
            <a:r>
              <a:rPr lang="fr-FR" baseline="0" dirty="0" smtClean="0"/>
              <a:t> – les héros la portent en eux comme une malédiction – tempéraments, passions</a:t>
            </a:r>
          </a:p>
          <a:p>
            <a:endParaRPr lang="fr-FR" baseline="0" dirty="0" smtClean="0"/>
          </a:p>
          <a:p>
            <a:r>
              <a:rPr lang="fr-FR" baseline="0" dirty="0" smtClean="0"/>
              <a:t>les héros ne connaissent pas le bonheur – sauf pour des moments furtifs x des souffrances et des deuils s’accumulent</a:t>
            </a:r>
          </a:p>
          <a:p>
            <a:endParaRPr lang="fr-FR" baseline="0" dirty="0" smtClean="0"/>
          </a:p>
          <a:p>
            <a:r>
              <a:rPr lang="fr-FR" baseline="0" dirty="0" smtClean="0"/>
              <a:t>le monde est voué au malheur, le péché</a:t>
            </a:r>
          </a:p>
          <a:p>
            <a:endParaRPr lang="fr-FR" baseline="0" dirty="0" smtClean="0"/>
          </a:p>
          <a:p>
            <a:r>
              <a:rPr lang="fr-FR" baseline="0" dirty="0" smtClean="0"/>
              <a:t>les perso – les rêveurs, ne savent pas résister à leurs désirs; aucune règle morale ne peut les retenir; ils sont capables de sentiments généreux mais la passion les rend égoïstes et brutaux – parfois le crime &amp; angoisse </a:t>
            </a:r>
            <a:r>
              <a:rPr lang="fr-FR" baseline="0" smtClean="0"/>
              <a:t>du remords</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14</a:t>
            </a:fld>
            <a:endParaRPr lang="cs-CZ"/>
          </a:p>
        </p:txBody>
      </p:sp>
    </p:spTree>
    <p:extLst>
      <p:ext uri="{BB962C8B-B14F-4D97-AF65-F5344CB8AC3E}">
        <p14:creationId xmlns:p14="http://schemas.microsoft.com/office/powerpoint/2010/main" val="818575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La </a:t>
            </a:r>
            <a:r>
              <a:rPr lang="fr-CA" sz="1200" b="1" kern="1200" dirty="0" smtClean="0">
                <a:solidFill>
                  <a:schemeClr val="tx1"/>
                </a:solidFill>
                <a:latin typeface="+mn-lt"/>
                <a:ea typeface="+mn-ea"/>
                <a:cs typeface="+mn-cs"/>
              </a:rPr>
              <a:t>comédie</a:t>
            </a:r>
            <a:r>
              <a:rPr lang="fr-CA" sz="1200" kern="1200" dirty="0" smtClean="0">
                <a:solidFill>
                  <a:schemeClr val="tx1"/>
                </a:solidFill>
                <a:latin typeface="+mn-lt"/>
                <a:ea typeface="+mn-ea"/>
                <a:cs typeface="+mn-cs"/>
              </a:rPr>
              <a:t> se transforme sous l’influence de la comédie de </a:t>
            </a:r>
            <a:r>
              <a:rPr lang="fr-CA" sz="1200"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et d’intrigue espagnole. Elle s’affine grâce à Molière qui met l’accent sur la </a:t>
            </a:r>
            <a:r>
              <a:rPr lang="fr-CA" sz="1200" b="1" kern="1200" dirty="0" smtClean="0">
                <a:solidFill>
                  <a:schemeClr val="tx1"/>
                </a:solidFill>
                <a:latin typeface="+mn-lt"/>
                <a:ea typeface="+mn-ea"/>
                <a:cs typeface="+mn-cs"/>
              </a:rPr>
              <a:t>peinture des </a:t>
            </a:r>
            <a:r>
              <a:rPr lang="fr-CA" sz="1200" b="1" kern="1200" dirty="0" err="1" smtClean="0">
                <a:solidFill>
                  <a:schemeClr val="tx1"/>
                </a:solidFill>
                <a:latin typeface="+mn-lt"/>
                <a:ea typeface="+mn-ea"/>
                <a:cs typeface="+mn-cs"/>
              </a:rPr>
              <a:t>moeurs</a:t>
            </a:r>
            <a:r>
              <a:rPr lang="fr-CA" sz="1200" b="1" kern="1200" dirty="0" smtClean="0">
                <a:solidFill>
                  <a:schemeClr val="tx1"/>
                </a:solidFill>
                <a:latin typeface="+mn-lt"/>
                <a:ea typeface="+mn-ea"/>
                <a:cs typeface="+mn-cs"/>
              </a:rPr>
              <a:t> et des caractères</a:t>
            </a:r>
            <a:r>
              <a:rPr lang="fr-CA" sz="1200" kern="1200" dirty="0" smtClean="0">
                <a:solidFill>
                  <a:schemeClr val="tx1"/>
                </a:solidFill>
                <a:latin typeface="+mn-lt"/>
                <a:ea typeface="+mn-ea"/>
                <a:cs typeface="+mn-cs"/>
              </a:rPr>
              <a:t>. Le grand mérite de Molière consiste également à avoir exploité les ressources de la </a:t>
            </a:r>
            <a:r>
              <a:rPr lang="fr-CA" sz="1200" b="1" kern="1200" dirty="0" smtClean="0">
                <a:solidFill>
                  <a:schemeClr val="tx1"/>
                </a:solidFill>
                <a:latin typeface="+mn-lt"/>
                <a:ea typeface="+mn-ea"/>
                <a:cs typeface="+mn-cs"/>
              </a:rPr>
              <a:t>farce</a:t>
            </a:r>
            <a:r>
              <a:rPr lang="fr-CA" sz="1200" kern="1200" dirty="0" smtClean="0">
                <a:solidFill>
                  <a:schemeClr val="tx1"/>
                </a:solidFill>
                <a:latin typeface="+mn-lt"/>
                <a:ea typeface="+mn-ea"/>
                <a:cs typeface="+mn-cs"/>
              </a:rPr>
              <a:t> qu’il rend conforme à l’esprit classique: l’intrigue gagne en cohérence, elle se simplifie, la langue et les </a:t>
            </a:r>
            <a:r>
              <a:rPr lang="fr-CA" sz="1200"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s’épurent.</a:t>
            </a:r>
            <a:endParaRPr lang="cs-CZ" sz="1200" kern="1200" dirty="0" smtClean="0">
              <a:solidFill>
                <a:schemeClr val="tx1"/>
              </a:solidFill>
              <a:latin typeface="+mn-lt"/>
              <a:ea typeface="+mn-ea"/>
              <a:cs typeface="+mn-cs"/>
            </a:endParaRPr>
          </a:p>
          <a:p>
            <a:endParaRPr lang="fr-FR" dirty="0" smtClean="0"/>
          </a:p>
          <a:p>
            <a:r>
              <a:rPr lang="fr-FR" dirty="0" smtClean="0"/>
              <a:t>ne doit</a:t>
            </a:r>
            <a:r>
              <a:rPr lang="fr-FR" baseline="0" dirty="0" smtClean="0"/>
              <a:t> pas respecter les unités</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15</a:t>
            </a:fld>
            <a:endParaRPr lang="cs-CZ"/>
          </a:p>
        </p:txBody>
      </p:sp>
    </p:spTree>
    <p:extLst>
      <p:ext uri="{BB962C8B-B14F-4D97-AF65-F5344CB8AC3E}">
        <p14:creationId xmlns:p14="http://schemas.microsoft.com/office/powerpoint/2010/main" val="263745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	Issu de la bourgeoisie parisienne aisée, Jean-Baptiste </a:t>
            </a:r>
            <a:r>
              <a:rPr lang="fr-CA" sz="1200" kern="1200" dirty="0" err="1" smtClean="0">
                <a:solidFill>
                  <a:schemeClr val="tx1"/>
                </a:solidFill>
                <a:latin typeface="+mn-lt"/>
                <a:ea typeface="+mn-ea"/>
                <a:cs typeface="+mn-cs"/>
              </a:rPr>
              <a:t>Poquelin</a:t>
            </a:r>
            <a:r>
              <a:rPr lang="fr-CA" sz="1200" kern="1200" dirty="0" smtClean="0">
                <a:solidFill>
                  <a:schemeClr val="tx1"/>
                </a:solidFill>
                <a:latin typeface="+mn-lt"/>
                <a:ea typeface="+mn-ea"/>
                <a:cs typeface="+mn-cs"/>
              </a:rPr>
              <a:t> reçut une éducation soignée chez les jésuites du collège de Clermont. Il étudia les mathématiques, la physique, il apprit la danse et l’escrime, comme le voulait le modèle de l’honnête homme, il lut Plaute, Térence et Lucrèce dans l’original, obtint la licence de droit à Orléans. À l’âge de 21 ans, il se décide pour la carrière de comédien avec, semble-t-il l’accord et le soutien de son père. Il prend le nom de Molière (pour ne pas déshonorer la famille), </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16</a:t>
            </a:fld>
            <a:endParaRPr lang="cs-CZ"/>
          </a:p>
        </p:txBody>
      </p:sp>
    </p:spTree>
    <p:extLst>
      <p:ext uri="{BB962C8B-B14F-4D97-AF65-F5344CB8AC3E}">
        <p14:creationId xmlns:p14="http://schemas.microsoft.com/office/powerpoint/2010/main" val="7850988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	Il prend le nom de Molière (pour ne pas déshonorer la famille), fonde avec Madeleine Béjart la troupe de l’</a:t>
            </a:r>
            <a:r>
              <a:rPr lang="fr-CA" sz="1200" i="1" kern="1200" dirty="0" smtClean="0">
                <a:solidFill>
                  <a:schemeClr val="tx1"/>
                </a:solidFill>
                <a:latin typeface="+mn-lt"/>
                <a:ea typeface="+mn-ea"/>
                <a:cs typeface="+mn-cs"/>
              </a:rPr>
              <a:t>Illustre Théâtre</a:t>
            </a:r>
            <a:r>
              <a:rPr lang="fr-CA" sz="1200" kern="1200" dirty="0" smtClean="0">
                <a:solidFill>
                  <a:schemeClr val="tx1"/>
                </a:solidFill>
                <a:latin typeface="+mn-lt"/>
                <a:ea typeface="+mn-ea"/>
                <a:cs typeface="+mn-cs"/>
              </a:rPr>
              <a:t>, composée de dix acteurs. La </a:t>
            </a:r>
            <a:r>
              <a:rPr lang="fr-CA" sz="1200" kern="1200" dirty="0" err="1" smtClean="0">
                <a:solidFill>
                  <a:schemeClr val="tx1"/>
                </a:solidFill>
                <a:latin typeface="+mn-lt"/>
                <a:ea typeface="+mn-ea"/>
                <a:cs typeface="+mn-cs"/>
              </a:rPr>
              <a:t>concurence</a:t>
            </a:r>
            <a:r>
              <a:rPr lang="fr-CA" sz="1200" kern="1200" dirty="0" smtClean="0">
                <a:solidFill>
                  <a:schemeClr val="tx1"/>
                </a:solidFill>
                <a:latin typeface="+mn-lt"/>
                <a:ea typeface="+mn-ea"/>
                <a:cs typeface="+mn-cs"/>
              </a:rPr>
              <a:t> trop grande des troupes parisiennes déjà constituées (Hôtel de Bourgogne et Théâtre du Marais) mène l’entreprise à la ruine, Molière est plusieurs fois emprisonné pour dettes. La troupe quitte Paris, s’associe à celle de du </a:t>
            </a:r>
            <a:r>
              <a:rPr lang="fr-CA" sz="1200" kern="1200" dirty="0" err="1" smtClean="0">
                <a:solidFill>
                  <a:schemeClr val="tx1"/>
                </a:solidFill>
                <a:latin typeface="+mn-lt"/>
                <a:ea typeface="+mn-ea"/>
                <a:cs typeface="+mn-cs"/>
              </a:rPr>
              <a:t>Fresne</a:t>
            </a:r>
            <a:r>
              <a:rPr lang="fr-CA" sz="1200" kern="1200" dirty="0" smtClean="0">
                <a:solidFill>
                  <a:schemeClr val="tx1"/>
                </a:solidFill>
                <a:latin typeface="+mn-lt"/>
                <a:ea typeface="+mn-ea"/>
                <a:cs typeface="+mn-cs"/>
              </a:rPr>
              <a:t> (1645-1650) qui est le protégé du duc d’Épernon, gouverneur de Guyenne. La troupe joue dans les villes du sud de la France – Toulouse, Albi, Narbonne, Carcassonne. Après le départ du duc protecteur et de du </a:t>
            </a:r>
            <a:r>
              <a:rPr lang="fr-CA" sz="1200" kern="1200" dirty="0" err="1" smtClean="0">
                <a:solidFill>
                  <a:schemeClr val="tx1"/>
                </a:solidFill>
                <a:latin typeface="+mn-lt"/>
                <a:ea typeface="+mn-ea"/>
                <a:cs typeface="+mn-cs"/>
              </a:rPr>
              <a:t>Fresne</a:t>
            </a:r>
            <a:r>
              <a:rPr lang="fr-CA" sz="1200" kern="1200" dirty="0" smtClean="0">
                <a:solidFill>
                  <a:schemeClr val="tx1"/>
                </a:solidFill>
                <a:latin typeface="+mn-lt"/>
                <a:ea typeface="+mn-ea"/>
                <a:cs typeface="+mn-cs"/>
              </a:rPr>
              <a:t>, Molière prend la direction de la troupe et fait de Lyon son lieu d’attache tout en </a:t>
            </a:r>
            <a:r>
              <a:rPr lang="fr-CA" sz="1200" kern="1200" dirty="0" err="1" smtClean="0">
                <a:solidFill>
                  <a:schemeClr val="tx1"/>
                </a:solidFill>
                <a:latin typeface="+mn-lt"/>
                <a:ea typeface="+mn-ea"/>
                <a:cs typeface="+mn-cs"/>
              </a:rPr>
              <a:t>conti</a:t>
            </a:r>
            <a:r>
              <a:rPr lang="cs-CZ" sz="1200" kern="1200" dirty="0" smtClean="0">
                <a:solidFill>
                  <a:schemeClr val="tx1"/>
                </a:solidFill>
                <a:latin typeface="+mn-lt"/>
                <a:ea typeface="+mn-ea"/>
                <a:cs typeface="+mn-cs"/>
              </a:rPr>
              <a:t>n</a:t>
            </a:r>
            <a:r>
              <a:rPr lang="fr-CA" sz="1200" kern="1200" dirty="0" err="1" smtClean="0">
                <a:solidFill>
                  <a:schemeClr val="tx1"/>
                </a:solidFill>
                <a:latin typeface="+mn-lt"/>
                <a:ea typeface="+mn-ea"/>
                <a:cs typeface="+mn-cs"/>
              </a:rPr>
              <a:t>uant</a:t>
            </a:r>
            <a:r>
              <a:rPr lang="fr-CA" sz="1200" kern="1200" dirty="0" smtClean="0">
                <a:solidFill>
                  <a:schemeClr val="tx1"/>
                </a:solidFill>
                <a:latin typeface="+mn-lt"/>
                <a:ea typeface="+mn-ea"/>
                <a:cs typeface="+mn-cs"/>
              </a:rPr>
              <a:t> ses tournées dans le Midi (1650-1658) où il profite de ses bonnes relations avec le prince de Conti, son ancien condisciple et nouvellement président des États du Languedoc. La troupe reçoit la pension du prince (1653-1657) jusqu’à sa conversion au jansénisme. En 1658, la troupe s’installe à Rouen pour préparer son retour à Paris qui se réalise en octobre, au Louvre, devant le roi, la cour et les comédiens rivaux de l’Hôtel de Bourgogne.</a:t>
            </a:r>
          </a:p>
          <a:p>
            <a:endParaRPr lang="fr-CA" sz="120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Les séjours en province de la troupe de Molière entre 1645 et 1658</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17</a:t>
            </a:fld>
            <a:endParaRPr lang="cs-CZ"/>
          </a:p>
        </p:txBody>
      </p:sp>
    </p:spTree>
    <p:extLst>
      <p:ext uri="{BB962C8B-B14F-4D97-AF65-F5344CB8AC3E}">
        <p14:creationId xmlns:p14="http://schemas.microsoft.com/office/powerpoint/2010/main" val="38685963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	L’expérience de la province et la pratique du théâtre sont les éléments indissociables de l’art de Molière. Tout en étant tenté par la tragédie, Molière comprend que le public est plus sensible à son art de </a:t>
            </a:r>
            <a:r>
              <a:rPr lang="fr-CA" sz="1200" kern="1200" dirty="0" err="1" smtClean="0">
                <a:solidFill>
                  <a:schemeClr val="tx1"/>
                </a:solidFill>
                <a:latin typeface="+mn-lt"/>
                <a:ea typeface="+mn-ea"/>
                <a:cs typeface="+mn-cs"/>
              </a:rPr>
              <a:t>comédiographe</a:t>
            </a:r>
            <a:r>
              <a:rPr lang="fr-CA" sz="1200" kern="1200" dirty="0" smtClean="0">
                <a:solidFill>
                  <a:schemeClr val="tx1"/>
                </a:solidFill>
                <a:latin typeface="+mn-lt"/>
                <a:ea typeface="+mn-ea"/>
                <a:cs typeface="+mn-cs"/>
              </a:rPr>
              <a:t>: le retour à Paris est placé, justement, sous le signe de l’accueil mitigé réservé à la tragédie </a:t>
            </a:r>
            <a:r>
              <a:rPr lang="fr-CA" sz="1200" i="1" kern="1200" dirty="0" smtClean="0">
                <a:solidFill>
                  <a:schemeClr val="tx1"/>
                </a:solidFill>
                <a:latin typeface="+mn-lt"/>
                <a:ea typeface="+mn-ea"/>
                <a:cs typeface="+mn-cs"/>
              </a:rPr>
              <a:t>Nicomède</a:t>
            </a:r>
            <a:r>
              <a:rPr lang="fr-CA" sz="1200" kern="1200" dirty="0" smtClean="0">
                <a:solidFill>
                  <a:schemeClr val="tx1"/>
                </a:solidFill>
                <a:latin typeface="+mn-lt"/>
                <a:ea typeface="+mn-ea"/>
                <a:cs typeface="+mn-cs"/>
              </a:rPr>
              <a:t> (de Corneille) que la troupe joue, alors que le succès de la représentation est sauvée par la farce </a:t>
            </a:r>
            <a:r>
              <a:rPr lang="fr-CA" sz="1200" i="1" kern="1200" dirty="0" smtClean="0">
                <a:solidFill>
                  <a:schemeClr val="tx1"/>
                </a:solidFill>
                <a:latin typeface="+mn-lt"/>
                <a:ea typeface="+mn-ea"/>
                <a:cs typeface="+mn-cs"/>
              </a:rPr>
              <a:t>Le Docteur amoureux</a:t>
            </a:r>
            <a:r>
              <a:rPr lang="fr-CA" sz="1200" kern="1200" dirty="0" smtClean="0">
                <a:solidFill>
                  <a:schemeClr val="tx1"/>
                </a:solidFill>
                <a:latin typeface="+mn-lt"/>
                <a:ea typeface="+mn-ea"/>
                <a:cs typeface="+mn-cs"/>
              </a:rPr>
              <a:t>. De même le sérieux introduit dans la comédie héroïque de Molière </a:t>
            </a:r>
            <a:r>
              <a:rPr lang="fr-CA" sz="1200" b="1" i="1" kern="1200" dirty="0" smtClean="0">
                <a:solidFill>
                  <a:schemeClr val="tx1"/>
                </a:solidFill>
                <a:latin typeface="+mn-lt"/>
                <a:ea typeface="+mn-ea"/>
                <a:cs typeface="+mn-cs"/>
              </a:rPr>
              <a:t>Don </a:t>
            </a:r>
            <a:r>
              <a:rPr lang="fr-CA" sz="1200" b="1" i="1" kern="1200" dirty="0" err="1" smtClean="0">
                <a:solidFill>
                  <a:schemeClr val="tx1"/>
                </a:solidFill>
                <a:latin typeface="+mn-lt"/>
                <a:ea typeface="+mn-ea"/>
                <a:cs typeface="+mn-cs"/>
              </a:rPr>
              <a:t>Garcie</a:t>
            </a:r>
            <a:r>
              <a:rPr lang="fr-CA" sz="1200" b="1" i="1" kern="1200" dirty="0" smtClean="0">
                <a:solidFill>
                  <a:schemeClr val="tx1"/>
                </a:solidFill>
                <a:latin typeface="+mn-lt"/>
                <a:ea typeface="+mn-ea"/>
                <a:cs typeface="+mn-cs"/>
              </a:rPr>
              <a:t> de Navarre</a:t>
            </a:r>
            <a:r>
              <a:rPr lang="fr-CA" sz="1200" kern="1200" dirty="0" smtClean="0">
                <a:solidFill>
                  <a:schemeClr val="tx1"/>
                </a:solidFill>
                <a:latin typeface="+mn-lt"/>
                <a:ea typeface="+mn-ea"/>
                <a:cs typeface="+mn-cs"/>
              </a:rPr>
              <a:t> (1661) empêche le succès espéré. En faveur auprès du roi (pension royale, commandes des spectacles), jouant au Palais-Bourbon, puis au Palais-Royal, Molière devient un des animateurs de la vie théâtrale en composant et réalisant, à la cour et en ville, farces, comédies, comédies-ballets (avec Lulli).</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Si le mariage, en 1662, avec Armande Béjart (la </a:t>
            </a:r>
            <a:r>
              <a:rPr lang="fr-CA" sz="1200" kern="1200" dirty="0" err="1" smtClean="0">
                <a:solidFill>
                  <a:schemeClr val="tx1"/>
                </a:solidFill>
                <a:latin typeface="+mn-lt"/>
                <a:ea typeface="+mn-ea"/>
                <a:cs typeface="+mn-cs"/>
              </a:rPr>
              <a:t>soeur</a:t>
            </a:r>
            <a:r>
              <a:rPr lang="fr-CA" sz="1200" kern="1200" dirty="0" smtClean="0">
                <a:solidFill>
                  <a:schemeClr val="tx1"/>
                </a:solidFill>
                <a:latin typeface="+mn-lt"/>
                <a:ea typeface="+mn-ea"/>
                <a:cs typeface="+mn-cs"/>
              </a:rPr>
              <a:t> de Madeleine), de vingt ans sa cadette, est une des causes de ses déboires privés, la représentation de </a:t>
            </a:r>
            <a:r>
              <a:rPr lang="fr-CA" sz="1200" b="1" i="1" kern="1200" dirty="0" smtClean="0">
                <a:solidFill>
                  <a:schemeClr val="tx1"/>
                </a:solidFill>
                <a:latin typeface="+mn-lt"/>
                <a:ea typeface="+mn-ea"/>
                <a:cs typeface="+mn-cs"/>
              </a:rPr>
              <a:t>Tartuffe</a:t>
            </a:r>
            <a:r>
              <a:rPr lang="fr-CA" sz="1200" kern="1200" dirty="0" smtClean="0">
                <a:solidFill>
                  <a:schemeClr val="tx1"/>
                </a:solidFill>
                <a:latin typeface="+mn-lt"/>
                <a:ea typeface="+mn-ea"/>
                <a:cs typeface="+mn-cs"/>
              </a:rPr>
              <a:t> (1664), aussitôt interdit, suscite les réactions de la Compagnie du Saint-Sacrement qui fragilise, pour un temps, sa position publique. Le travail intense épuise moins que la maladie qui emportera Molière après la quatrième représentation du </a:t>
            </a:r>
            <a:r>
              <a:rPr lang="fr-CA" sz="1200" b="1" i="1" kern="1200" dirty="0" smtClean="0">
                <a:solidFill>
                  <a:schemeClr val="tx1"/>
                </a:solidFill>
                <a:latin typeface="+mn-lt"/>
                <a:ea typeface="+mn-ea"/>
                <a:cs typeface="+mn-cs"/>
              </a:rPr>
              <a:t>Malade Imaginaire</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18</a:t>
            </a:fld>
            <a:endParaRPr lang="cs-CZ"/>
          </a:p>
        </p:txBody>
      </p:sp>
    </p:spTree>
    <p:extLst>
      <p:ext uri="{BB962C8B-B14F-4D97-AF65-F5344CB8AC3E}">
        <p14:creationId xmlns:p14="http://schemas.microsoft.com/office/powerpoint/2010/main" val="3333967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		Molière excelle dans les différents types du comique. Il affine la farce avec </a:t>
            </a:r>
            <a:r>
              <a:rPr lang="fr-CA" sz="1200" b="1" i="1" kern="1200" dirty="0" smtClean="0">
                <a:solidFill>
                  <a:schemeClr val="tx1"/>
                </a:solidFill>
                <a:latin typeface="+mn-lt"/>
                <a:ea typeface="+mn-ea"/>
                <a:cs typeface="+mn-cs"/>
              </a:rPr>
              <a:t>L’Amour médecin</a:t>
            </a:r>
            <a:r>
              <a:rPr lang="fr-CA" sz="1200" kern="1200" dirty="0" smtClean="0">
                <a:solidFill>
                  <a:schemeClr val="tx1"/>
                </a:solidFill>
                <a:latin typeface="+mn-lt"/>
                <a:ea typeface="+mn-ea"/>
                <a:cs typeface="+mn-cs"/>
              </a:rPr>
              <a:t> (1665), </a:t>
            </a:r>
            <a:r>
              <a:rPr lang="fr-CA" sz="1200" b="1" i="1" kern="1200" dirty="0" smtClean="0">
                <a:solidFill>
                  <a:schemeClr val="tx1"/>
                </a:solidFill>
                <a:latin typeface="+mn-lt"/>
                <a:ea typeface="+mn-ea"/>
                <a:cs typeface="+mn-cs"/>
              </a:rPr>
              <a:t>Le Médecin malgré lui</a:t>
            </a:r>
            <a:r>
              <a:rPr lang="fr-CA" sz="1200" kern="1200" dirty="0" smtClean="0">
                <a:solidFill>
                  <a:schemeClr val="tx1"/>
                </a:solidFill>
                <a:latin typeface="+mn-lt"/>
                <a:ea typeface="+mn-ea"/>
                <a:cs typeface="+mn-cs"/>
              </a:rPr>
              <a:t> (1666), </a:t>
            </a:r>
            <a:r>
              <a:rPr lang="fr-CA" sz="1200" b="1" i="1" kern="1200" dirty="0" smtClean="0">
                <a:solidFill>
                  <a:schemeClr val="tx1"/>
                </a:solidFill>
                <a:latin typeface="+mn-lt"/>
                <a:ea typeface="+mn-ea"/>
                <a:cs typeface="+mn-cs"/>
              </a:rPr>
              <a:t>Georges Dandin</a:t>
            </a:r>
            <a:r>
              <a:rPr lang="fr-CA" sz="1200" b="1" kern="1200" dirty="0" smtClean="0">
                <a:solidFill>
                  <a:schemeClr val="tx1"/>
                </a:solidFill>
                <a:latin typeface="+mn-lt"/>
                <a:ea typeface="+mn-ea"/>
                <a:cs typeface="+mn-cs"/>
              </a:rPr>
              <a:t> </a:t>
            </a:r>
            <a:r>
              <a:rPr lang="fr-CA" sz="1200" kern="1200" dirty="0" smtClean="0">
                <a:solidFill>
                  <a:schemeClr val="tx1"/>
                </a:solidFill>
                <a:latin typeface="+mn-lt"/>
                <a:ea typeface="+mn-ea"/>
                <a:cs typeface="+mn-cs"/>
              </a:rPr>
              <a:t>(1668), </a:t>
            </a:r>
            <a:r>
              <a:rPr lang="fr-CA" sz="1200" b="1" i="1" kern="1200" dirty="0" smtClean="0">
                <a:solidFill>
                  <a:schemeClr val="tx1"/>
                </a:solidFill>
                <a:latin typeface="+mn-lt"/>
                <a:ea typeface="+mn-ea"/>
                <a:cs typeface="+mn-cs"/>
              </a:rPr>
              <a:t>Les Fourberies de Scapin</a:t>
            </a:r>
            <a:r>
              <a:rPr lang="fr-CA" sz="1200" kern="1200" dirty="0" smtClean="0">
                <a:solidFill>
                  <a:schemeClr val="tx1"/>
                </a:solidFill>
                <a:latin typeface="+mn-lt"/>
                <a:ea typeface="+mn-ea"/>
                <a:cs typeface="+mn-cs"/>
              </a:rPr>
              <a:t> (1671), </a:t>
            </a:r>
            <a:r>
              <a:rPr lang="fr-CA" sz="1200" b="1" i="1" kern="1200" dirty="0" smtClean="0">
                <a:solidFill>
                  <a:schemeClr val="tx1"/>
                </a:solidFill>
                <a:latin typeface="+mn-lt"/>
                <a:ea typeface="+mn-ea"/>
                <a:cs typeface="+mn-cs"/>
              </a:rPr>
              <a:t>Le Malade Imaginaire</a:t>
            </a:r>
            <a:r>
              <a:rPr lang="fr-CA" sz="1200" kern="1200" dirty="0" smtClean="0">
                <a:solidFill>
                  <a:schemeClr val="tx1"/>
                </a:solidFill>
                <a:latin typeface="+mn-lt"/>
                <a:ea typeface="+mn-ea"/>
                <a:cs typeface="+mn-cs"/>
              </a:rPr>
              <a:t> (1673). Il compose des comédies-ballets dont la plus célèbre est </a:t>
            </a:r>
            <a:r>
              <a:rPr lang="fr-CA" sz="1200" b="1" i="1" kern="1200" dirty="0" smtClean="0">
                <a:solidFill>
                  <a:schemeClr val="tx1"/>
                </a:solidFill>
                <a:latin typeface="+mn-lt"/>
                <a:ea typeface="+mn-ea"/>
                <a:cs typeface="+mn-cs"/>
              </a:rPr>
              <a:t>Le Bourgeois gentilhomme</a:t>
            </a:r>
            <a:r>
              <a:rPr lang="fr-CA" sz="1200" kern="1200" dirty="0" smtClean="0">
                <a:solidFill>
                  <a:schemeClr val="tx1"/>
                </a:solidFill>
                <a:latin typeface="+mn-lt"/>
                <a:ea typeface="+mn-ea"/>
                <a:cs typeface="+mn-cs"/>
              </a:rPr>
              <a:t> (1670). </a:t>
            </a:r>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image –</a:t>
            </a:r>
            <a:r>
              <a:rPr lang="fr-CA" sz="1200" kern="1200" baseline="0" dirty="0" smtClean="0">
                <a:solidFill>
                  <a:schemeClr val="tx1"/>
                </a:solidFill>
                <a:latin typeface="+mn-lt"/>
                <a:ea typeface="+mn-ea"/>
                <a:cs typeface="+mn-cs"/>
              </a:rPr>
              <a:t> le bourgeois gentilhomme</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19</a:t>
            </a:fld>
            <a:endParaRPr lang="cs-CZ"/>
          </a:p>
        </p:txBody>
      </p:sp>
    </p:spTree>
    <p:extLst>
      <p:ext uri="{BB962C8B-B14F-4D97-AF65-F5344CB8AC3E}">
        <p14:creationId xmlns:p14="http://schemas.microsoft.com/office/powerpoint/2010/main" val="2653267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0000" lnSpcReduction="20000"/>
          </a:bodyPr>
          <a:lstStyle/>
          <a:p>
            <a:r>
              <a:rPr lang="fr-CA" sz="1200" kern="1200" dirty="0" smtClean="0">
                <a:solidFill>
                  <a:schemeClr val="tx1"/>
                </a:solidFill>
                <a:latin typeface="+mn-lt"/>
                <a:ea typeface="+mn-ea"/>
                <a:cs typeface="+mn-cs"/>
              </a:rPr>
              <a:t>Paris disposait de deux scènes importantes: </a:t>
            </a:r>
            <a:r>
              <a:rPr lang="fr-CA" sz="1200" b="1" kern="1200" dirty="0" smtClean="0">
                <a:solidFill>
                  <a:schemeClr val="tx1"/>
                </a:solidFill>
                <a:latin typeface="+mn-lt"/>
                <a:ea typeface="+mn-ea"/>
                <a:cs typeface="+mn-cs"/>
              </a:rPr>
              <a:t>Le Théâtre de l’Hôtel de Bourgogne</a:t>
            </a:r>
            <a:r>
              <a:rPr lang="fr-CA" sz="1200" kern="1200" dirty="0" smtClean="0">
                <a:solidFill>
                  <a:schemeClr val="tx1"/>
                </a:solidFill>
                <a:latin typeface="+mn-lt"/>
                <a:ea typeface="+mn-ea"/>
                <a:cs typeface="+mn-cs"/>
              </a:rPr>
              <a:t> fut le premier théâtre permanent de Paris. </a:t>
            </a:r>
            <a:r>
              <a:rPr lang="fr-CA" sz="1200" kern="1200" baseline="0" dirty="0" smtClean="0">
                <a:solidFill>
                  <a:schemeClr val="tx1"/>
                </a:solidFill>
                <a:latin typeface="+mn-lt"/>
                <a:ea typeface="+mn-ea"/>
                <a:cs typeface="+mn-cs"/>
              </a:rPr>
              <a:t> - </a:t>
            </a:r>
            <a:r>
              <a:rPr lang="fr-CA" sz="1200" kern="1200" dirty="0" smtClean="0">
                <a:solidFill>
                  <a:schemeClr val="tx1"/>
                </a:solidFill>
                <a:latin typeface="+mn-lt"/>
                <a:ea typeface="+mn-ea"/>
                <a:cs typeface="+mn-cs"/>
              </a:rPr>
              <a:t>Vers 1610, la salle est occupée en permanence par la meilleure des troupes de l’époque qui prend le titre de </a:t>
            </a:r>
            <a:r>
              <a:rPr lang="fr-CA" sz="1200" b="1" kern="1200" dirty="0" smtClean="0">
                <a:solidFill>
                  <a:schemeClr val="tx1"/>
                </a:solidFill>
                <a:latin typeface="+mn-lt"/>
                <a:ea typeface="+mn-ea"/>
                <a:cs typeface="+mn-cs"/>
              </a:rPr>
              <a:t>Comédiens du Roi</a:t>
            </a:r>
            <a:r>
              <a:rPr lang="fr-CA" sz="1200" kern="1200" dirty="0" smtClean="0">
                <a:solidFill>
                  <a:schemeClr val="tx1"/>
                </a:solidFill>
                <a:latin typeface="+mn-lt"/>
                <a:ea typeface="+mn-ea"/>
                <a:cs typeface="+mn-cs"/>
              </a:rPr>
              <a:t> (plus tard Grands Comédiens) qui fusionnera en 1680 avec la troupe de Molière, pour fonder la </a:t>
            </a:r>
            <a:r>
              <a:rPr lang="fr-CA" sz="1200" b="1" kern="1200" dirty="0" smtClean="0">
                <a:solidFill>
                  <a:schemeClr val="tx1"/>
                </a:solidFill>
                <a:latin typeface="+mn-lt"/>
                <a:ea typeface="+mn-ea"/>
                <a:cs typeface="+mn-cs"/>
              </a:rPr>
              <a:t>Comédie-Française</a:t>
            </a:r>
            <a:r>
              <a:rPr lang="fr-CA" sz="1200" kern="1200" dirty="0" smtClean="0">
                <a:solidFill>
                  <a:schemeClr val="tx1"/>
                </a:solidFill>
                <a:latin typeface="+mn-lt"/>
                <a:ea typeface="+mn-ea"/>
                <a:cs typeface="+mn-cs"/>
              </a:rPr>
              <a:t>. La salle était rectangulaire avec, des deux côtés, des étages de loges pour les spectateurs fortunés ou considérés qui par ailleurs avaient la possibilité de placer leur chaise sur la scène même. Les spectateurs de parterre assistaient, debout, à la représentation qui se déroulait sur une scène exiguë. Le public- élégant et raffiné après cette date. </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b="1" kern="1200" dirty="0" smtClean="0">
                <a:solidFill>
                  <a:schemeClr val="tx1"/>
                </a:solidFill>
                <a:latin typeface="+mn-lt"/>
                <a:ea typeface="+mn-ea"/>
                <a:cs typeface="+mn-cs"/>
              </a:rPr>
              <a:t>	Le Théâtre du Marais</a:t>
            </a:r>
            <a:r>
              <a:rPr lang="fr-CA" sz="1200" kern="1200" dirty="0" smtClean="0">
                <a:solidFill>
                  <a:schemeClr val="tx1"/>
                </a:solidFill>
                <a:latin typeface="+mn-lt"/>
                <a:ea typeface="+mn-ea"/>
                <a:cs typeface="+mn-cs"/>
              </a:rPr>
              <a:t>, le deuxième théâtre permanent de Paris, fut installé dans un ancien jeu de paume de l’Hôtel Guénégaud au quartier du Marais en 1634 (c’est là que s’installe la Comédie</a:t>
            </a:r>
            <a:r>
              <a:rPr lang="fr-CA" sz="1200" kern="1200" baseline="0" dirty="0" smtClean="0">
                <a:solidFill>
                  <a:schemeClr val="tx1"/>
                </a:solidFill>
                <a:latin typeface="+mn-lt"/>
                <a:ea typeface="+mn-ea"/>
                <a:cs typeface="+mn-cs"/>
              </a:rPr>
              <a:t>-Française jusqu’à 1799 quand elle se déplace pour </a:t>
            </a:r>
            <a:r>
              <a:rPr lang="fr-FR" sz="1200" kern="1200" baseline="0" dirty="0" smtClean="0">
                <a:solidFill>
                  <a:schemeClr val="tx1"/>
                </a:solidFill>
                <a:latin typeface="+mn-lt"/>
                <a:ea typeface="+mn-ea"/>
                <a:cs typeface="+mn-cs"/>
              </a:rPr>
              <a:t>salle Richelieu au cœur du Palais-Royal)</a:t>
            </a:r>
            <a:r>
              <a:rPr lang="fr-CA" sz="1200" kern="1200" dirty="0" smtClean="0">
                <a:solidFill>
                  <a:schemeClr val="tx1"/>
                </a:solidFill>
                <a:latin typeface="+mn-lt"/>
                <a:ea typeface="+mn-ea"/>
                <a:cs typeface="+mn-cs"/>
              </a:rPr>
              <a:t>. Après un incendie, en 1644, il fut reconstruit „à l’italienne“: avec loges, amphithéâtre en gradins, une vaste scène pour les pièces à grand spectacle. Les comédiens du Marais jouissaient de la protection de Richelieu et de la faveur de Corneille: </a:t>
            </a:r>
            <a:r>
              <a:rPr lang="fr-CA" sz="1200" b="1" kern="1200" dirty="0" err="1" smtClean="0">
                <a:solidFill>
                  <a:schemeClr val="tx1"/>
                </a:solidFill>
                <a:latin typeface="+mn-lt"/>
                <a:ea typeface="+mn-ea"/>
                <a:cs typeface="+mn-cs"/>
              </a:rPr>
              <a:t>Mondory</a:t>
            </a:r>
            <a:r>
              <a:rPr lang="fr-CA" sz="1200" kern="1200" dirty="0" smtClean="0">
                <a:solidFill>
                  <a:schemeClr val="tx1"/>
                </a:solidFill>
                <a:latin typeface="+mn-lt"/>
                <a:ea typeface="+mn-ea"/>
                <a:cs typeface="+mn-cs"/>
              </a:rPr>
              <a:t> (1594-1641; don Rodrigue dans </a:t>
            </a:r>
            <a:r>
              <a:rPr lang="fr-CA" sz="1200" i="1" kern="1200" dirty="0" smtClean="0">
                <a:solidFill>
                  <a:schemeClr val="tx1"/>
                </a:solidFill>
                <a:latin typeface="+mn-lt"/>
                <a:ea typeface="+mn-ea"/>
                <a:cs typeface="+mn-cs"/>
              </a:rPr>
              <a:t>Le Cid</a:t>
            </a:r>
            <a:r>
              <a:rPr lang="fr-CA" sz="1200" kern="1200" dirty="0" smtClean="0">
                <a:solidFill>
                  <a:schemeClr val="tx1"/>
                </a:solidFill>
                <a:latin typeface="+mn-lt"/>
                <a:ea typeface="+mn-ea"/>
                <a:cs typeface="+mn-cs"/>
              </a:rPr>
              <a:t>), </a:t>
            </a:r>
            <a:r>
              <a:rPr lang="fr-CA" sz="1200" b="1" kern="1200" dirty="0" err="1" smtClean="0">
                <a:solidFill>
                  <a:schemeClr val="tx1"/>
                </a:solidFill>
                <a:latin typeface="+mn-lt"/>
                <a:ea typeface="+mn-ea"/>
                <a:cs typeface="+mn-cs"/>
              </a:rPr>
              <a:t>Floridor</a:t>
            </a:r>
            <a:r>
              <a:rPr lang="fr-CA" sz="1200" kern="1200" dirty="0" smtClean="0">
                <a:solidFill>
                  <a:schemeClr val="tx1"/>
                </a:solidFill>
                <a:latin typeface="+mn-lt"/>
                <a:ea typeface="+mn-ea"/>
                <a:cs typeface="+mn-cs"/>
              </a:rPr>
              <a:t> (1608-1672; </a:t>
            </a:r>
            <a:r>
              <a:rPr lang="fr-CA" sz="1200" i="1" kern="1200" dirty="0" smtClean="0">
                <a:solidFill>
                  <a:schemeClr val="tx1"/>
                </a:solidFill>
                <a:latin typeface="+mn-lt"/>
                <a:ea typeface="+mn-ea"/>
                <a:cs typeface="+mn-cs"/>
              </a:rPr>
              <a:t>Horace</a:t>
            </a:r>
            <a:r>
              <a:rPr lang="fr-CA" sz="1200" kern="1200" dirty="0" smtClean="0">
                <a:solidFill>
                  <a:schemeClr val="tx1"/>
                </a:solidFill>
                <a:latin typeface="+mn-lt"/>
                <a:ea typeface="+mn-ea"/>
                <a:cs typeface="+mn-cs"/>
              </a:rPr>
              <a:t>, </a:t>
            </a:r>
            <a:r>
              <a:rPr lang="fr-CA" sz="1200" i="1" kern="1200" dirty="0" smtClean="0">
                <a:solidFill>
                  <a:schemeClr val="tx1"/>
                </a:solidFill>
                <a:latin typeface="+mn-lt"/>
                <a:ea typeface="+mn-ea"/>
                <a:cs typeface="+mn-cs"/>
              </a:rPr>
              <a:t>Cinna</a:t>
            </a:r>
            <a:r>
              <a:rPr lang="fr-CA" sz="1200" kern="1200" dirty="0" smtClean="0">
                <a:solidFill>
                  <a:schemeClr val="tx1"/>
                </a:solidFill>
                <a:latin typeface="+mn-lt"/>
                <a:ea typeface="+mn-ea"/>
                <a:cs typeface="+mn-cs"/>
              </a:rPr>
              <a:t> de Corneille).</a:t>
            </a:r>
            <a:endParaRPr lang="cs-CZ"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	La troupe de Molière</a:t>
            </a:r>
            <a:r>
              <a:rPr lang="fr-CA" sz="1200" kern="1200" dirty="0" smtClean="0">
                <a:solidFill>
                  <a:schemeClr val="tx1"/>
                </a:solidFill>
                <a:latin typeface="+mn-lt"/>
                <a:ea typeface="+mn-ea"/>
                <a:cs typeface="+mn-cs"/>
              </a:rPr>
              <a:t> s’installe à Paris en 1658, d’abord au Petit-Bourbon, ensuite au Palais-Royal, salle qu’elle partage avec Les Comédiens italiens. Parmi les grands acteurs de la troupe il faut citer la femme de Molière </a:t>
            </a:r>
            <a:r>
              <a:rPr lang="fr-CA" sz="1200" b="1" kern="1200" dirty="0" smtClean="0">
                <a:solidFill>
                  <a:schemeClr val="tx1"/>
                </a:solidFill>
                <a:latin typeface="+mn-lt"/>
                <a:ea typeface="+mn-ea"/>
                <a:cs typeface="+mn-cs"/>
              </a:rPr>
              <a:t>Armande Béjart</a:t>
            </a:r>
            <a:r>
              <a:rPr lang="fr-CA" sz="1200" kern="1200" dirty="0" smtClean="0">
                <a:solidFill>
                  <a:schemeClr val="tx1"/>
                </a:solidFill>
                <a:latin typeface="+mn-lt"/>
                <a:ea typeface="+mn-ea"/>
                <a:cs typeface="+mn-cs"/>
              </a:rPr>
              <a:t>, la </a:t>
            </a:r>
            <a:r>
              <a:rPr lang="fr-CA" sz="1200" b="1" kern="1200" dirty="0" smtClean="0">
                <a:solidFill>
                  <a:schemeClr val="tx1"/>
                </a:solidFill>
                <a:latin typeface="+mn-lt"/>
                <a:ea typeface="+mn-ea"/>
                <a:cs typeface="+mn-cs"/>
              </a:rPr>
              <a:t>Du Parc</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La Grange</a:t>
            </a:r>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Du </a:t>
            </a:r>
            <a:r>
              <a:rPr lang="fr-CA" sz="1200" b="1" kern="1200" dirty="0" err="1" smtClean="0">
                <a:solidFill>
                  <a:schemeClr val="tx1"/>
                </a:solidFill>
                <a:latin typeface="+mn-lt"/>
                <a:ea typeface="+mn-ea"/>
                <a:cs typeface="+mn-cs"/>
              </a:rPr>
              <a:t>Croisy</a:t>
            </a:r>
            <a:r>
              <a:rPr lang="fr-CA" sz="1200" kern="1200" dirty="0" smtClean="0">
                <a:solidFill>
                  <a:schemeClr val="tx1"/>
                </a:solidFill>
                <a:latin typeface="+mn-lt"/>
                <a:ea typeface="+mn-ea"/>
                <a:cs typeface="+mn-cs"/>
              </a:rPr>
              <a:t>. Après la mort de Molière (1673), la troupe fusionne avec celle du Marais, ensuite, ensemble, avec celle de l’Hôtel de Bourgogne.</a:t>
            </a:r>
            <a:endParaRPr lang="cs-CZ" sz="1200" kern="1200" dirty="0" smtClean="0">
              <a:solidFill>
                <a:schemeClr val="tx1"/>
              </a:solidFill>
              <a:latin typeface="+mn-lt"/>
              <a:ea typeface="+mn-ea"/>
              <a:cs typeface="+mn-cs"/>
            </a:endParaRPr>
          </a:p>
          <a:p>
            <a:r>
              <a:rPr lang="fr-CA" sz="1200" b="1" kern="1200" dirty="0" smtClean="0">
                <a:solidFill>
                  <a:schemeClr val="tx1"/>
                </a:solidFill>
                <a:latin typeface="+mn-lt"/>
                <a:ea typeface="+mn-ea"/>
                <a:cs typeface="+mn-cs"/>
              </a:rPr>
              <a:t>	Les Comédiens italiens</a:t>
            </a:r>
            <a:r>
              <a:rPr lang="fr-CA" sz="1200" kern="1200" dirty="0" smtClean="0">
                <a:solidFill>
                  <a:schemeClr val="tx1"/>
                </a:solidFill>
                <a:latin typeface="+mn-lt"/>
                <a:ea typeface="+mn-ea"/>
                <a:cs typeface="+mn-cs"/>
              </a:rPr>
              <a:t> furent appelés à Paris par Catherine de Médicis. Leur jeu - la Commedia </a:t>
            </a:r>
            <a:r>
              <a:rPr lang="fr-CA" sz="1200" kern="1200" dirty="0" err="1" smtClean="0">
                <a:solidFill>
                  <a:schemeClr val="tx1"/>
                </a:solidFill>
                <a:latin typeface="+mn-lt"/>
                <a:ea typeface="+mn-ea"/>
                <a:cs typeface="+mn-cs"/>
              </a:rPr>
              <a:t>dell’Arte</a:t>
            </a:r>
            <a:r>
              <a:rPr lang="fr-CA" sz="1200" kern="1200" dirty="0" smtClean="0">
                <a:solidFill>
                  <a:schemeClr val="tx1"/>
                </a:solidFill>
                <a:latin typeface="+mn-lt"/>
                <a:ea typeface="+mn-ea"/>
                <a:cs typeface="+mn-cs"/>
              </a:rPr>
              <a:t> - était très apprécié malgré la barrière linguistique.</a:t>
            </a:r>
            <a:endParaRPr lang="cs-CZ" sz="1200" kern="1200" dirty="0" smtClean="0">
              <a:solidFill>
                <a:schemeClr val="tx1"/>
              </a:solidFill>
              <a:latin typeface="+mn-lt"/>
              <a:ea typeface="+mn-ea"/>
              <a:cs typeface="+mn-cs"/>
            </a:endParaRPr>
          </a:p>
          <a:p>
            <a:endParaRPr lang="fr-FR" dirty="0" smtClean="0"/>
          </a:p>
          <a:p>
            <a:endParaRPr lang="fr-FR" dirty="0" smtClean="0"/>
          </a:p>
          <a:p>
            <a:endParaRPr lang="fr-FR" dirty="0" smtClean="0"/>
          </a:p>
          <a:p>
            <a:pPr fontAlgn="base"/>
            <a:r>
              <a:rPr lang="fr-FR" sz="1200" b="1" i="0" kern="1200" dirty="0" smtClean="0">
                <a:solidFill>
                  <a:schemeClr val="tx1"/>
                </a:solidFill>
                <a:latin typeface="+mn-lt"/>
                <a:ea typeface="+mn-ea"/>
                <a:cs typeface="+mn-cs"/>
              </a:rPr>
              <a:t>Hôtel de Guénégaud</a:t>
            </a:r>
            <a:endParaRPr lang="fr-FR" sz="1200" b="0" i="0" kern="1200" dirty="0" smtClean="0">
              <a:solidFill>
                <a:schemeClr val="tx1"/>
              </a:solidFill>
              <a:latin typeface="+mn-lt"/>
              <a:ea typeface="+mn-ea"/>
              <a:cs typeface="+mn-cs"/>
            </a:endParaRPr>
          </a:p>
          <a:p>
            <a:pPr fontAlgn="base"/>
            <a:r>
              <a:rPr lang="fr-FR" sz="1200" b="0" i="0" kern="1200" dirty="0" smtClean="0">
                <a:solidFill>
                  <a:schemeClr val="tx1"/>
                </a:solidFill>
                <a:latin typeface="+mn-lt"/>
                <a:ea typeface="+mn-ea"/>
                <a:cs typeface="+mn-cs"/>
              </a:rPr>
              <a:t>Après la mort de Molière en 1673, les comédiens du Marais rejoignent sur ordre royal la troupe des comédiens de Molière, et cette nouvelle troupe s’installe à l’Hôtel Guénégaud, rue Mazarine. Le 18 août 1680, Louis XIV signe  à Charleville  l’acte fondateur de la Comédie Française qui réunit au théâtre Guénégaud, les comédiens de l’Hôtel de Bourgogne à ceux qui s’y produisaient déjà.</a:t>
            </a:r>
          </a:p>
          <a:p>
            <a:pPr fontAlgn="base"/>
            <a:r>
              <a:rPr lang="fr-FR" sz="1200" b="0" i="0" kern="1200" dirty="0" smtClean="0">
                <a:solidFill>
                  <a:schemeClr val="tx1"/>
                </a:solidFill>
                <a:latin typeface="+mn-lt"/>
                <a:ea typeface="+mn-ea"/>
                <a:cs typeface="+mn-cs"/>
              </a:rPr>
              <a:t>Le 21 octobre 1680, une lettre de cachet, signée à Versailles, consacre la fondation d’une troupe unique, composée de vingt-sept comédiens et comédiennes choisis par le roi pour leur excellence, dans le but de « rendre les représentations des comédies plus parfaites ». La troupe unique jouit du monopole des représentations en français à Paris et dans les faubourgs.</a:t>
            </a:r>
          </a:p>
          <a:p>
            <a:pPr fontAlgn="base"/>
            <a:endParaRPr lang="fr-FR" sz="1200" b="0" i="0" kern="1200" dirty="0" smtClean="0">
              <a:solidFill>
                <a:schemeClr val="tx1"/>
              </a:solidFill>
              <a:latin typeface="+mn-lt"/>
              <a:ea typeface="+mn-ea"/>
              <a:cs typeface="+mn-cs"/>
            </a:endParaRPr>
          </a:p>
          <a:p>
            <a:pPr fontAlgn="base"/>
            <a:r>
              <a:rPr lang="fr-FR" sz="1200" b="0" i="0" kern="1200" dirty="0" smtClean="0">
                <a:solidFill>
                  <a:schemeClr val="tx1"/>
                </a:solidFill>
                <a:latin typeface="+mn-lt"/>
                <a:ea typeface="+mn-ea"/>
                <a:cs typeface="+mn-cs"/>
              </a:rPr>
              <a:t>image –</a:t>
            </a:r>
            <a:r>
              <a:rPr lang="fr-FR" sz="1200" b="0" i="0" kern="1200" baseline="0" dirty="0" smtClean="0">
                <a:solidFill>
                  <a:schemeClr val="tx1"/>
                </a:solidFill>
                <a:latin typeface="+mn-lt"/>
                <a:ea typeface="+mn-ea"/>
                <a:cs typeface="+mn-cs"/>
              </a:rPr>
              <a:t> l’</a:t>
            </a:r>
            <a:r>
              <a:rPr lang="fr-FR" sz="1200" b="0" i="0" kern="1200" baseline="0" dirty="0" err="1" smtClean="0">
                <a:solidFill>
                  <a:schemeClr val="tx1"/>
                </a:solidFill>
                <a:latin typeface="+mn-lt"/>
                <a:ea typeface="+mn-ea"/>
                <a:cs typeface="+mn-cs"/>
              </a:rPr>
              <a:t>hotel</a:t>
            </a:r>
            <a:r>
              <a:rPr lang="fr-FR" sz="1200" b="0" i="0" kern="1200" baseline="0" dirty="0" smtClean="0">
                <a:solidFill>
                  <a:schemeClr val="tx1"/>
                </a:solidFill>
                <a:latin typeface="+mn-lt"/>
                <a:ea typeface="+mn-ea"/>
                <a:cs typeface="+mn-cs"/>
              </a:rPr>
              <a:t> de Bourgogne et le théâtre du Marais (à l’origine salle du jeu de paume)</a:t>
            </a:r>
            <a:endParaRPr lang="fr-FR" sz="1200" b="0" i="0" kern="1200" dirty="0" smtClean="0">
              <a:solidFill>
                <a:schemeClr val="tx1"/>
              </a:solidFill>
              <a:latin typeface="+mn-lt"/>
              <a:ea typeface="+mn-ea"/>
              <a:cs typeface="+mn-cs"/>
            </a:endParaRPr>
          </a:p>
          <a:p>
            <a:endParaRPr lang="cs-CZ" dirty="0" smtClean="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2</a:t>
            </a:fld>
            <a:endParaRPr lang="cs-CZ"/>
          </a:p>
        </p:txBody>
      </p:sp>
    </p:spTree>
    <p:extLst>
      <p:ext uri="{BB962C8B-B14F-4D97-AF65-F5344CB8AC3E}">
        <p14:creationId xmlns:p14="http://schemas.microsoft.com/office/powerpoint/2010/main" val="34100924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Ses grandes comédies de </a:t>
            </a:r>
            <a:r>
              <a:rPr lang="fr-CA" sz="1200"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conjuguent le don de l’observation des caractères humains avec la sensibilité sociale. Même là où il reprend la matière antique des plus traditionnelles, comme dans le cas de </a:t>
            </a:r>
            <a:r>
              <a:rPr lang="fr-CA" sz="1200" b="1" i="1" kern="1200" dirty="0" smtClean="0">
                <a:solidFill>
                  <a:schemeClr val="tx1"/>
                </a:solidFill>
                <a:latin typeface="+mn-lt"/>
                <a:ea typeface="+mn-ea"/>
                <a:cs typeface="+mn-cs"/>
              </a:rPr>
              <a:t>L’Avare</a:t>
            </a:r>
            <a:r>
              <a:rPr lang="fr-CA" sz="1200" kern="1200" dirty="0" smtClean="0">
                <a:solidFill>
                  <a:schemeClr val="tx1"/>
                </a:solidFill>
                <a:latin typeface="+mn-lt"/>
                <a:ea typeface="+mn-ea"/>
                <a:cs typeface="+mn-cs"/>
              </a:rPr>
              <a:t> (1668; d’après l’</a:t>
            </a:r>
            <a:r>
              <a:rPr lang="fr-CA" sz="1200" i="1" kern="1200" dirty="0" err="1" smtClean="0">
                <a:solidFill>
                  <a:schemeClr val="tx1"/>
                </a:solidFill>
                <a:latin typeface="+mn-lt"/>
                <a:ea typeface="+mn-ea"/>
                <a:cs typeface="+mn-cs"/>
              </a:rPr>
              <a:t>Aulularia</a:t>
            </a:r>
            <a:r>
              <a:rPr lang="fr-CA" sz="1200" kern="1200" dirty="0" smtClean="0">
                <a:solidFill>
                  <a:schemeClr val="tx1"/>
                </a:solidFill>
                <a:latin typeface="+mn-lt"/>
                <a:ea typeface="+mn-ea"/>
                <a:cs typeface="+mn-cs"/>
              </a:rPr>
              <a:t> de Plaute), Molière creuse la psychologie de ses figures comiques pour les grandir en personnages. Le rire </a:t>
            </a:r>
            <a:r>
              <a:rPr lang="fr-CA" sz="1200" kern="1200" dirty="0" err="1" smtClean="0">
                <a:solidFill>
                  <a:schemeClr val="tx1"/>
                </a:solidFill>
                <a:latin typeface="+mn-lt"/>
                <a:ea typeface="+mn-ea"/>
                <a:cs typeface="+mn-cs"/>
              </a:rPr>
              <a:t>cotôie</a:t>
            </a:r>
            <a:r>
              <a:rPr lang="fr-CA" sz="1200" kern="1200" dirty="0" smtClean="0">
                <a:solidFill>
                  <a:schemeClr val="tx1"/>
                </a:solidFill>
                <a:latin typeface="+mn-lt"/>
                <a:ea typeface="+mn-ea"/>
                <a:cs typeface="+mn-cs"/>
              </a:rPr>
              <a:t> le sublime de la solitude acceptée dans </a:t>
            </a:r>
            <a:r>
              <a:rPr lang="fr-CA" sz="1200" b="1" i="1" kern="1200" dirty="0" smtClean="0">
                <a:solidFill>
                  <a:schemeClr val="tx1"/>
                </a:solidFill>
                <a:latin typeface="+mn-lt"/>
                <a:ea typeface="+mn-ea"/>
                <a:cs typeface="+mn-cs"/>
              </a:rPr>
              <a:t>Le Misanthrope</a:t>
            </a:r>
            <a:r>
              <a:rPr lang="fr-CA" sz="1200" kern="1200" dirty="0" smtClean="0">
                <a:solidFill>
                  <a:schemeClr val="tx1"/>
                </a:solidFill>
                <a:latin typeface="+mn-lt"/>
                <a:ea typeface="+mn-ea"/>
                <a:cs typeface="+mn-cs"/>
              </a:rPr>
              <a:t> (1666), frôle la grandeur tragique dans </a:t>
            </a:r>
            <a:r>
              <a:rPr lang="fr-CA" sz="1200" b="1" i="1" kern="1200" dirty="0" smtClean="0">
                <a:solidFill>
                  <a:schemeClr val="tx1"/>
                </a:solidFill>
                <a:latin typeface="+mn-lt"/>
                <a:ea typeface="+mn-ea"/>
                <a:cs typeface="+mn-cs"/>
              </a:rPr>
              <a:t>Dom Juan</a:t>
            </a:r>
            <a:r>
              <a:rPr lang="fr-CA" sz="1200" kern="1200" dirty="0" smtClean="0">
                <a:solidFill>
                  <a:schemeClr val="tx1"/>
                </a:solidFill>
                <a:latin typeface="+mn-lt"/>
                <a:ea typeface="+mn-ea"/>
                <a:cs typeface="+mn-cs"/>
              </a:rPr>
              <a:t> (1665), taille dans le mal social dans </a:t>
            </a:r>
            <a:r>
              <a:rPr lang="fr-CA" sz="1200" b="1" i="1" kern="1200" dirty="0" smtClean="0">
                <a:solidFill>
                  <a:schemeClr val="tx1"/>
                </a:solidFill>
                <a:latin typeface="+mn-lt"/>
                <a:ea typeface="+mn-ea"/>
                <a:cs typeface="+mn-cs"/>
              </a:rPr>
              <a:t>Le Tartuffe</a:t>
            </a:r>
            <a:r>
              <a:rPr lang="fr-CA" sz="1200" kern="1200" dirty="0" smtClean="0">
                <a:solidFill>
                  <a:schemeClr val="tx1"/>
                </a:solidFill>
                <a:latin typeface="+mn-lt"/>
                <a:ea typeface="+mn-ea"/>
                <a:cs typeface="+mn-cs"/>
              </a:rPr>
              <a:t> (1664, 1667, 1669; remaniements forcés). La critique, par le rire, se fait souvent au nom de la modération, du juste milieu de la nature des choses et des rapports humains. C’est le message classique de </a:t>
            </a:r>
            <a:r>
              <a:rPr lang="fr-CA" sz="1200" b="1" i="1" u="sng" kern="1200" dirty="0" smtClean="0">
                <a:solidFill>
                  <a:schemeClr val="tx1"/>
                </a:solidFill>
                <a:latin typeface="+mn-lt"/>
                <a:ea typeface="+mn-ea"/>
                <a:cs typeface="+mn-cs"/>
              </a:rPr>
              <a:t>L’École des Femmes</a:t>
            </a:r>
            <a:r>
              <a:rPr lang="fr-CA" sz="1200" kern="1200" dirty="0" smtClean="0">
                <a:solidFill>
                  <a:schemeClr val="tx1"/>
                </a:solidFill>
                <a:latin typeface="+mn-lt"/>
                <a:ea typeface="+mn-ea"/>
                <a:cs typeface="+mn-cs"/>
              </a:rPr>
              <a:t> (1662) et des </a:t>
            </a:r>
            <a:r>
              <a:rPr lang="fr-CA" sz="1200" b="1" i="1" kern="1200" dirty="0" smtClean="0">
                <a:solidFill>
                  <a:schemeClr val="tx1"/>
                </a:solidFill>
                <a:latin typeface="+mn-lt"/>
                <a:ea typeface="+mn-ea"/>
                <a:cs typeface="+mn-cs"/>
              </a:rPr>
              <a:t>Femmes savantes</a:t>
            </a:r>
            <a:r>
              <a:rPr lang="fr-CA" sz="1200" kern="1200" dirty="0" smtClean="0">
                <a:solidFill>
                  <a:schemeClr val="tx1"/>
                </a:solidFill>
                <a:latin typeface="+mn-lt"/>
                <a:ea typeface="+mn-ea"/>
                <a:cs typeface="+mn-cs"/>
              </a:rPr>
              <a:t> (1672).</a:t>
            </a:r>
            <a:endParaRPr lang="cs-CZ" sz="1200" kern="1200" dirty="0" smtClean="0">
              <a:solidFill>
                <a:schemeClr val="tx1"/>
              </a:solidFill>
              <a:latin typeface="+mn-lt"/>
              <a:ea typeface="+mn-ea"/>
              <a:cs typeface="+mn-cs"/>
            </a:endParaRPr>
          </a:p>
          <a:p>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20</a:t>
            </a:fld>
            <a:endParaRPr lang="cs-CZ"/>
          </a:p>
        </p:txBody>
      </p:sp>
    </p:spTree>
    <p:extLst>
      <p:ext uri="{BB962C8B-B14F-4D97-AF65-F5344CB8AC3E}">
        <p14:creationId xmlns:p14="http://schemas.microsoft.com/office/powerpoint/2010/main" val="105904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21</a:t>
            </a:fld>
            <a:endParaRPr lang="cs-CZ"/>
          </a:p>
        </p:txBody>
      </p:sp>
    </p:spTree>
    <p:extLst>
      <p:ext uri="{BB962C8B-B14F-4D97-AF65-F5344CB8AC3E}">
        <p14:creationId xmlns:p14="http://schemas.microsoft.com/office/powerpoint/2010/main" val="3432596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FR" sz="1200" kern="1200" dirty="0" smtClean="0">
                <a:solidFill>
                  <a:schemeClr val="tx1"/>
                </a:solidFill>
                <a:latin typeface="+mn-lt"/>
                <a:ea typeface="+mn-ea"/>
                <a:cs typeface="+mn-cs"/>
              </a:rPr>
              <a:t>Molière</a:t>
            </a:r>
            <a:r>
              <a:rPr lang="fr-FR" sz="1200" kern="1200" baseline="0" dirty="0" smtClean="0">
                <a:solidFill>
                  <a:schemeClr val="tx1"/>
                </a:solidFill>
                <a:latin typeface="+mn-lt"/>
                <a:ea typeface="+mn-ea"/>
                <a:cs typeface="+mn-cs"/>
              </a:rPr>
              <a:t> ne cherche pas à bien dire mais à traduire le plus exactement possible la vérité humaine</a:t>
            </a:r>
          </a:p>
          <a:p>
            <a:r>
              <a:rPr lang="fr-FR" sz="1200" kern="1200" baseline="0" dirty="0" smtClean="0">
                <a:solidFill>
                  <a:schemeClr val="tx1"/>
                </a:solidFill>
                <a:latin typeface="+mn-lt"/>
                <a:ea typeface="+mn-ea"/>
                <a:cs typeface="+mn-cs"/>
              </a:rPr>
              <a:t>les négligences – ne s’aperçoivent qu’à la lecture</a:t>
            </a:r>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22</a:t>
            </a:fld>
            <a:endParaRPr lang="cs-CZ"/>
          </a:p>
        </p:txBody>
      </p:sp>
    </p:spTree>
    <p:extLst>
      <p:ext uri="{BB962C8B-B14F-4D97-AF65-F5344CB8AC3E}">
        <p14:creationId xmlns:p14="http://schemas.microsoft.com/office/powerpoint/2010/main" val="15849983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lvl="2"/>
            <a:r>
              <a:rPr lang="fr-CA" dirty="0" smtClean="0">
                <a:solidFill>
                  <a:schemeClr val="tx1"/>
                </a:solidFill>
              </a:rPr>
              <a:t>appropriation du style au caractère</a:t>
            </a:r>
            <a:r>
              <a:rPr lang="fr-CA" baseline="0" dirty="0" smtClean="0">
                <a:solidFill>
                  <a:schemeClr val="tx1"/>
                </a:solidFill>
              </a:rPr>
              <a:t> de celui qui parle</a:t>
            </a:r>
          </a:p>
          <a:p>
            <a:pPr lvl="2"/>
            <a:endParaRPr lang="fr-CA" baseline="0" dirty="0" smtClean="0">
              <a:solidFill>
                <a:schemeClr val="tx1"/>
              </a:solidFill>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fr-CA" dirty="0" smtClean="0">
                <a:solidFill>
                  <a:schemeClr val="tx1"/>
                </a:solidFill>
              </a:rPr>
              <a:t>de situation – procédés</a:t>
            </a:r>
            <a:r>
              <a:rPr lang="fr-CA" baseline="0" dirty="0" smtClean="0">
                <a:solidFill>
                  <a:schemeClr val="tx1"/>
                </a:solidFill>
              </a:rPr>
              <a:t> de la farce; </a:t>
            </a:r>
            <a:r>
              <a:rPr lang="fr-CA" baseline="0" dirty="0" err="1" smtClean="0">
                <a:solidFill>
                  <a:schemeClr val="tx1"/>
                </a:solidFill>
              </a:rPr>
              <a:t>sit</a:t>
            </a:r>
            <a:r>
              <a:rPr lang="fr-CA" baseline="0" dirty="0" smtClean="0">
                <a:solidFill>
                  <a:schemeClr val="tx1"/>
                </a:solidFill>
              </a:rPr>
              <a:t>. comique- Orgon caché sous la table pendant que Tartuffe courtise sa femme résultent du développement normal de l’action</a:t>
            </a:r>
            <a:endParaRPr lang="fr-CA" dirty="0" smtClean="0">
              <a:solidFill>
                <a:schemeClr val="tx1"/>
              </a:solidFill>
            </a:endParaRPr>
          </a:p>
          <a:p>
            <a:pPr lvl="2"/>
            <a:endParaRPr lang="fr-CA" dirty="0" smtClean="0">
              <a:solidFill>
                <a:schemeClr val="tx1"/>
              </a:solidFill>
            </a:endParaRPr>
          </a:p>
          <a:p>
            <a:pPr lvl="2"/>
            <a:r>
              <a:rPr lang="fr-CA" dirty="0" smtClean="0">
                <a:solidFill>
                  <a:schemeClr val="tx1"/>
                </a:solidFill>
              </a:rPr>
              <a:t>les difformités morales entraînent un comportement qui paraît extravagant à l’homme</a:t>
            </a:r>
            <a:r>
              <a:rPr lang="fr-CA" baseline="0" dirty="0" smtClean="0">
                <a:solidFill>
                  <a:schemeClr val="tx1"/>
                </a:solidFill>
              </a:rPr>
              <a:t> normal et qui fait rire</a:t>
            </a:r>
            <a:endParaRPr lang="fr-CA" dirty="0" smtClean="0">
              <a:solidFill>
                <a:schemeClr val="tx1"/>
              </a:solidFill>
            </a:endParaRPr>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23</a:t>
            </a:fld>
            <a:endParaRPr lang="cs-CZ"/>
          </a:p>
        </p:txBody>
      </p:sp>
    </p:spTree>
    <p:extLst>
      <p:ext uri="{BB962C8B-B14F-4D97-AF65-F5344CB8AC3E}">
        <p14:creationId xmlns:p14="http://schemas.microsoft.com/office/powerpoint/2010/main" val="1180194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fontAlgn="base"/>
            <a:r>
              <a:rPr lang="fr-FR" sz="1200" b="0" i="0" kern="1200" dirty="0" smtClean="0">
                <a:solidFill>
                  <a:schemeClr val="tx1"/>
                </a:solidFill>
                <a:latin typeface="+mn-lt"/>
                <a:ea typeface="+mn-ea"/>
                <a:cs typeface="+mn-cs"/>
              </a:rPr>
              <a:t>Dans ces pièces une machinerie savante permet les effets les plus divers, dans l’ordre de la féerie (changements à vue) ou de l’imitation de la nature (flots agités, nuages se mouvant dans le ciel). Ces pièces pourtant en </a:t>
            </a:r>
            <a:r>
              <a:rPr lang="fr-FR" sz="1200" b="1" i="0" kern="1200" dirty="0" smtClean="0">
                <a:solidFill>
                  <a:schemeClr val="tx1"/>
                </a:solidFill>
                <a:latin typeface="+mn-lt"/>
                <a:ea typeface="+mn-ea"/>
                <a:cs typeface="+mn-cs"/>
              </a:rPr>
              <a:t>contradiction</a:t>
            </a:r>
            <a:r>
              <a:rPr lang="fr-FR" sz="1200" b="0" i="0" kern="1200" dirty="0" smtClean="0">
                <a:solidFill>
                  <a:schemeClr val="tx1"/>
                </a:solidFill>
                <a:latin typeface="+mn-lt"/>
                <a:ea typeface="+mn-ea"/>
                <a:cs typeface="+mn-cs"/>
              </a:rPr>
              <a:t> avec les règles classiques sont très appréciées du public.</a:t>
            </a:r>
          </a:p>
          <a:p>
            <a:pPr fontAlgn="base"/>
            <a:r>
              <a:rPr lang="fr-FR" sz="1200" b="0" i="0" kern="1200" dirty="0" smtClean="0">
                <a:solidFill>
                  <a:schemeClr val="tx1"/>
                </a:solidFill>
                <a:latin typeface="+mn-lt"/>
                <a:ea typeface="+mn-ea"/>
                <a:cs typeface="+mn-cs"/>
              </a:rPr>
              <a:t>Celui qu’on admire, ce n’est ni l’auteur, ni l’acteur, mais les inventeurs de ces machineries, (le plus connu reste Nicolas </a:t>
            </a:r>
            <a:r>
              <a:rPr lang="fr-FR" sz="1200" b="0" i="0" kern="1200" dirty="0" err="1" smtClean="0">
                <a:solidFill>
                  <a:schemeClr val="tx1"/>
                </a:solidFill>
                <a:latin typeface="+mn-lt"/>
                <a:ea typeface="+mn-ea"/>
                <a:cs typeface="+mn-cs"/>
              </a:rPr>
              <a:t>Sabbattini</a:t>
            </a:r>
            <a:r>
              <a:rPr lang="fr-FR" sz="1200" b="0" i="0" kern="1200" dirty="0" smtClean="0">
                <a:solidFill>
                  <a:schemeClr val="tx1"/>
                </a:solidFill>
                <a:latin typeface="+mn-lt"/>
                <a:ea typeface="+mn-ea"/>
                <a:cs typeface="+mn-cs"/>
              </a:rPr>
              <a:t>).</a:t>
            </a:r>
          </a:p>
          <a:p>
            <a:r>
              <a:rPr lang="fr-FR" sz="1200" b="0" i="0" kern="1200" dirty="0" smtClean="0">
                <a:solidFill>
                  <a:schemeClr val="tx1"/>
                </a:solidFill>
                <a:latin typeface="+mn-lt"/>
                <a:ea typeface="+mn-ea"/>
                <a:cs typeface="+mn-cs"/>
              </a:rPr>
              <a:t>Pièce à machines : L’Andromède de Corneille. Persée, monté sur Pégase, fond sur le monstre du haut des airs. (Machinerie de Torelli)</a:t>
            </a:r>
          </a:p>
          <a:p>
            <a:endParaRPr lang="fr-FR" sz="1200" b="0" i="0" kern="1200" dirty="0" smtClean="0">
              <a:solidFill>
                <a:schemeClr val="tx1"/>
              </a:solidFill>
              <a:latin typeface="+mn-lt"/>
              <a:ea typeface="+mn-ea"/>
              <a:cs typeface="+mn-cs"/>
            </a:endParaRP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Pas plus de souci de la couleur locale ni du réalisme dans le décor. Au début du siècle, on utilisait toujours les </a:t>
            </a:r>
            <a:r>
              <a:rPr lang="fr-FR" sz="1200" b="1" i="0" kern="1200" dirty="0" smtClean="0">
                <a:solidFill>
                  <a:schemeClr val="tx1"/>
                </a:solidFill>
                <a:latin typeface="+mn-lt"/>
                <a:ea typeface="+mn-ea"/>
                <a:cs typeface="+mn-cs"/>
              </a:rPr>
              <a:t>décors simultanés</a:t>
            </a:r>
            <a:r>
              <a:rPr lang="fr-FR" sz="1200" b="0" i="0" kern="1200" dirty="0" smtClean="0">
                <a:solidFill>
                  <a:schemeClr val="tx1"/>
                </a:solidFill>
                <a:latin typeface="+mn-lt"/>
                <a:ea typeface="+mn-ea"/>
                <a:cs typeface="+mn-cs"/>
              </a:rPr>
              <a:t>,</a:t>
            </a:r>
            <a:r>
              <a:rPr lang="fr-FR" sz="1200" b="1" i="0" kern="1200" dirty="0" smtClean="0">
                <a:solidFill>
                  <a:schemeClr val="tx1"/>
                </a:solidFill>
                <a:latin typeface="+mn-lt"/>
                <a:ea typeface="+mn-ea"/>
                <a:cs typeface="+mn-cs"/>
              </a:rPr>
              <a:t> </a:t>
            </a:r>
            <a:r>
              <a:rPr lang="fr-FR" sz="1200" b="0" i="0" kern="1200" dirty="0" smtClean="0">
                <a:solidFill>
                  <a:schemeClr val="tx1"/>
                </a:solidFill>
                <a:latin typeface="+mn-lt"/>
                <a:ea typeface="+mn-ea"/>
                <a:cs typeface="+mn-cs"/>
              </a:rPr>
              <a:t>mais l’arrivée et le triomphe d’une règle nouvelle : l’</a:t>
            </a:r>
            <a:r>
              <a:rPr lang="fr-FR" sz="1200" b="1" i="0" kern="1200" dirty="0" smtClean="0">
                <a:solidFill>
                  <a:schemeClr val="tx1"/>
                </a:solidFill>
                <a:latin typeface="+mn-lt"/>
                <a:ea typeface="+mn-ea"/>
                <a:cs typeface="+mn-cs"/>
              </a:rPr>
              <a:t>unité de lieu</a:t>
            </a:r>
            <a:r>
              <a:rPr lang="fr-FR" sz="1200" b="0" i="0" kern="1200" dirty="0" smtClean="0">
                <a:solidFill>
                  <a:schemeClr val="tx1"/>
                </a:solidFill>
                <a:latin typeface="+mn-lt"/>
                <a:ea typeface="+mn-ea"/>
                <a:cs typeface="+mn-cs"/>
              </a:rPr>
              <a:t> ; entraina l’unité de décor. Ainsi le décor classique d’une tragédie devient «un palais à volonté» et d’une comédie «une place de vile » ou un intérieur stylisé.</a:t>
            </a:r>
          </a:p>
          <a:p>
            <a:endParaRPr lang="fr-FR" sz="1200" b="0" i="0" kern="1200" dirty="0" smtClean="0">
              <a:solidFill>
                <a:schemeClr val="tx1"/>
              </a:solidFill>
              <a:latin typeface="+mn-lt"/>
              <a:ea typeface="+mn-ea"/>
              <a:cs typeface="+mn-cs"/>
            </a:endParaRPr>
          </a:p>
          <a:p>
            <a:endParaRPr lang="fr-FR" sz="1200" b="0" i="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sz="1200" kern="1200" dirty="0" smtClean="0">
                <a:solidFill>
                  <a:schemeClr val="tx1"/>
                </a:solidFill>
                <a:latin typeface="+mn-lt"/>
                <a:ea typeface="+mn-ea"/>
                <a:cs typeface="+mn-cs"/>
              </a:rPr>
              <a:t>	Les éléments baroques toutefois restent présents au sein de la période classique: la mode des comédies-ballets, des ballets de cour et des divertissements royaux, le lancement de l’opéra (Lulli). Molière donne avec </a:t>
            </a:r>
            <a:r>
              <a:rPr lang="fr-CA" sz="1200" i="1" kern="1200" dirty="0" smtClean="0">
                <a:solidFill>
                  <a:schemeClr val="tx1"/>
                </a:solidFill>
                <a:latin typeface="+mn-lt"/>
                <a:ea typeface="+mn-ea"/>
                <a:cs typeface="+mn-cs"/>
              </a:rPr>
              <a:t>Dom Juan</a:t>
            </a:r>
            <a:r>
              <a:rPr lang="fr-CA" sz="1200" kern="1200" dirty="0" smtClean="0">
                <a:solidFill>
                  <a:schemeClr val="tx1"/>
                </a:solidFill>
                <a:latin typeface="+mn-lt"/>
                <a:ea typeface="+mn-ea"/>
                <a:cs typeface="+mn-cs"/>
              </a:rPr>
              <a:t> l’exemple même d’une thématique baroque traitée à la manière baroque du mélange des genres: farce autour de Sganarelle, parodie de la pastorale autour des paysans, comédie de </a:t>
            </a:r>
            <a:r>
              <a:rPr lang="fr-CA" sz="1200" kern="1200" dirty="0" err="1" smtClean="0">
                <a:solidFill>
                  <a:schemeClr val="tx1"/>
                </a:solidFill>
                <a:latin typeface="+mn-lt"/>
                <a:ea typeface="+mn-ea"/>
                <a:cs typeface="+mn-cs"/>
              </a:rPr>
              <a:t>moeurs</a:t>
            </a:r>
            <a:r>
              <a:rPr lang="fr-CA" sz="1200" kern="1200" dirty="0" smtClean="0">
                <a:solidFill>
                  <a:schemeClr val="tx1"/>
                </a:solidFill>
                <a:latin typeface="+mn-lt"/>
                <a:ea typeface="+mn-ea"/>
                <a:cs typeface="+mn-cs"/>
              </a:rPr>
              <a:t>, ton soutenu de la tragédie, emploi des machines destinées à créer le merveilleux chrétien.</a:t>
            </a:r>
            <a:endParaRPr lang="cs-CZ" sz="1200" kern="1200" dirty="0" smtClean="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3</a:t>
            </a:fld>
            <a:endParaRPr lang="cs-CZ"/>
          </a:p>
        </p:txBody>
      </p:sp>
    </p:spTree>
    <p:extLst>
      <p:ext uri="{BB962C8B-B14F-4D97-AF65-F5344CB8AC3E}">
        <p14:creationId xmlns:p14="http://schemas.microsoft.com/office/powerpoint/2010/main" val="3891355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Sous Louis XIV, le théâtre est d'abord un plaisir, plaisir de choix sans doute, mais non pas, comme nous serions tentés de l'imaginer, jouissance purement intellectuelle. Ainsi </a:t>
            </a:r>
            <a:r>
              <a:rPr lang="fr-FR" i="1" dirty="0" smtClean="0"/>
              <a:t>Le Bourgeois Gentilhomme</a:t>
            </a:r>
            <a:r>
              <a:rPr lang="fr-FR" dirty="0" smtClean="0"/>
              <a:t> et </a:t>
            </a:r>
            <a:r>
              <a:rPr lang="fr-FR" i="1" dirty="0" smtClean="0"/>
              <a:t>Le Malade Imaginaire</a:t>
            </a:r>
            <a:r>
              <a:rPr lang="fr-FR" dirty="0" smtClean="0"/>
              <a:t> sont des comédies-ballets: la danse, la musique, les déguisements viennent égayer le réalisme psychologique et ajouter au comique la fantaisie.</a:t>
            </a:r>
            <a:endParaRPr lang="cs-CZ" dirty="0" smtClean="0"/>
          </a:p>
          <a:p>
            <a:r>
              <a:rPr lang="fr-FR" sz="1200" b="0" i="0" kern="1200" dirty="0" smtClean="0">
                <a:solidFill>
                  <a:schemeClr val="tx1"/>
                </a:solidFill>
                <a:latin typeface="+mn-lt"/>
                <a:ea typeface="+mn-ea"/>
                <a:cs typeface="+mn-cs"/>
              </a:rPr>
              <a:t>Malgré la condition des comédiens, malgré ce que pensait l'Église du genre, le théâtre au XVII</a:t>
            </a:r>
            <a:r>
              <a:rPr lang="fr-FR" sz="1200" b="0" i="0" kern="1200" baseline="30000" dirty="0" smtClean="0">
                <a:solidFill>
                  <a:schemeClr val="tx1"/>
                </a:solidFill>
                <a:latin typeface="+mn-lt"/>
                <a:ea typeface="+mn-ea"/>
                <a:cs typeface="+mn-cs"/>
              </a:rPr>
              <a:t>e</a:t>
            </a:r>
            <a:r>
              <a:rPr lang="fr-FR" sz="1200" b="0" i="0" kern="1200" dirty="0" smtClean="0">
                <a:solidFill>
                  <a:schemeClr val="tx1"/>
                </a:solidFill>
                <a:latin typeface="+mn-lt"/>
                <a:ea typeface="+mn-ea"/>
                <a:cs typeface="+mn-cs"/>
              </a:rPr>
              <a:t> était le divertissement le plus important. Sous Louis XIV, le théâtre n'inclut pas que les pièces aujourd'hui encore jouées : il comprend aussi de nombreuses comédies-ballets (genre où excelle Molière), où la danse, la musique et les déguisements viennent égayer le réalisme psychologique et ajouter au comique. On vivait une sortie au théâtre comme une cérémonie, un rite social : c'était le prolongement de ceux de la cour ou du salon.</a:t>
            </a:r>
          </a:p>
          <a:p>
            <a:endParaRPr lang="fr-FR" sz="1200" b="0" i="0" kern="1200" dirty="0" smtClean="0">
              <a:solidFill>
                <a:schemeClr val="tx1"/>
              </a:solidFill>
              <a:latin typeface="+mn-lt"/>
              <a:ea typeface="+mn-ea"/>
              <a:cs typeface="+mn-cs"/>
            </a:endParaRPr>
          </a:p>
          <a:p>
            <a:endParaRPr lang="fr-FR" sz="1200" b="0" i="0" kern="1200" dirty="0" smtClean="0">
              <a:solidFill>
                <a:schemeClr val="tx1"/>
              </a:solidFill>
              <a:latin typeface="+mn-lt"/>
              <a:ea typeface="+mn-ea"/>
              <a:cs typeface="+mn-cs"/>
            </a:endParaRPr>
          </a:p>
          <a:p>
            <a:r>
              <a:rPr lang="fr-FR" sz="1200" b="0" i="0" kern="1200" dirty="0" smtClean="0">
                <a:solidFill>
                  <a:schemeClr val="tx1"/>
                </a:solidFill>
                <a:latin typeface="+mn-lt"/>
                <a:ea typeface="+mn-ea"/>
                <a:cs typeface="+mn-cs"/>
              </a:rPr>
              <a:t>Les représentations théâtrales sont assez fréquentes, au XVII</a:t>
            </a:r>
            <a:r>
              <a:rPr lang="fr-FR" sz="1200" b="0" i="0" kern="1200" baseline="30000" dirty="0" smtClean="0">
                <a:solidFill>
                  <a:schemeClr val="tx1"/>
                </a:solidFill>
                <a:latin typeface="+mn-lt"/>
                <a:ea typeface="+mn-ea"/>
                <a:cs typeface="+mn-cs"/>
              </a:rPr>
              <a:t>e</a:t>
            </a:r>
            <a:r>
              <a:rPr lang="fr-FR" sz="1200" b="0" i="0" kern="1200" dirty="0" smtClean="0">
                <a:solidFill>
                  <a:schemeClr val="tx1"/>
                </a:solidFill>
                <a:latin typeface="+mn-lt"/>
                <a:ea typeface="+mn-ea"/>
                <a:cs typeface="+mn-cs"/>
              </a:rPr>
              <a:t> siècle. Vers 1660, par exemple, on jouait trois fois par semaine : le vendredi (jour réservé aux premières), le dimanche et le mardi. Pourtant, le spectacle a lieu l'après-midi – habituellement après quatorze heures –, jamais en soirée.</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4</a:t>
            </a:fld>
            <a:endParaRPr lang="cs-CZ"/>
          </a:p>
        </p:txBody>
      </p:sp>
    </p:spTree>
    <p:extLst>
      <p:ext uri="{BB962C8B-B14F-4D97-AF65-F5344CB8AC3E}">
        <p14:creationId xmlns:p14="http://schemas.microsoft.com/office/powerpoint/2010/main" val="1668851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i="0" kern="1200" dirty="0" smtClean="0">
                <a:solidFill>
                  <a:schemeClr val="tx1"/>
                </a:solidFill>
                <a:latin typeface="+mn-lt"/>
                <a:ea typeface="+mn-ea"/>
                <a:cs typeface="+mn-cs"/>
              </a:rPr>
              <a:t>Les Divertissement Royaux :</a:t>
            </a:r>
            <a:r>
              <a:rPr lang="fr-FR" sz="1200" b="0" i="0" kern="1200" dirty="0" smtClean="0">
                <a:solidFill>
                  <a:schemeClr val="tx1"/>
                </a:solidFill>
                <a:latin typeface="+mn-lt"/>
                <a:ea typeface="+mn-ea"/>
                <a:cs typeface="+mn-cs"/>
              </a:rPr>
              <a:t>Sous Louis XIV, le théâtre est d'abord un plaisir, plaisir de choix sans doute, mais non pas, comme nous serions tentés de l'imaginer, jouissance purement intellectuelle. Ainsi </a:t>
            </a:r>
            <a:r>
              <a:rPr lang="fr-FR" sz="1200" b="0" i="1" kern="1200" dirty="0" smtClean="0">
                <a:solidFill>
                  <a:schemeClr val="tx1"/>
                </a:solidFill>
                <a:latin typeface="+mn-lt"/>
                <a:ea typeface="+mn-ea"/>
                <a:cs typeface="+mn-cs"/>
              </a:rPr>
              <a:t>Le Bourgeois Gentilhomme</a:t>
            </a:r>
            <a:r>
              <a:rPr lang="fr-FR" sz="1200" b="0" i="0" kern="1200" dirty="0" smtClean="0">
                <a:solidFill>
                  <a:schemeClr val="tx1"/>
                </a:solidFill>
                <a:latin typeface="+mn-lt"/>
                <a:ea typeface="+mn-ea"/>
                <a:cs typeface="+mn-cs"/>
              </a:rPr>
              <a:t> et </a:t>
            </a:r>
            <a:r>
              <a:rPr lang="fr-FR" sz="1200" b="0" i="1" kern="1200" dirty="0" smtClean="0">
                <a:solidFill>
                  <a:schemeClr val="tx1"/>
                </a:solidFill>
                <a:latin typeface="+mn-lt"/>
                <a:ea typeface="+mn-ea"/>
                <a:cs typeface="+mn-cs"/>
              </a:rPr>
              <a:t>Le Malade Imaginaire</a:t>
            </a:r>
            <a:r>
              <a:rPr lang="fr-FR" sz="1200" b="0" i="0" kern="1200" dirty="0" smtClean="0">
                <a:solidFill>
                  <a:schemeClr val="tx1"/>
                </a:solidFill>
                <a:latin typeface="+mn-lt"/>
                <a:ea typeface="+mn-ea"/>
                <a:cs typeface="+mn-cs"/>
              </a:rPr>
              <a:t> sont des comédies-ballets: la danse, la musique, les déguisements viennent égayer le réalisme psychologique et ajouter au comique la fantaisie.</a:t>
            </a:r>
          </a:p>
          <a:p>
            <a:endParaRPr lang="fr-FR" sz="1200" b="0" i="0" kern="1200" dirty="0" smtClean="0">
              <a:solidFill>
                <a:schemeClr val="tx1"/>
              </a:solidFill>
              <a:latin typeface="+mn-lt"/>
              <a:ea typeface="+mn-ea"/>
              <a:cs typeface="+mn-cs"/>
            </a:endParaRPr>
          </a:p>
          <a:p>
            <a:r>
              <a:rPr lang="fr-FR" sz="1200" b="0" i="1" kern="1200" dirty="0" smtClean="0">
                <a:solidFill>
                  <a:schemeClr val="tx1"/>
                </a:solidFill>
                <a:latin typeface="+mn-lt"/>
                <a:ea typeface="+mn-ea"/>
                <a:cs typeface="+mn-cs"/>
              </a:rPr>
              <a:t>La Fête "Les Plaisirs de l'Ile Enchantée" donnée par Louis XIV à Versailles</a:t>
            </a:r>
            <a:r>
              <a:rPr lang="fr-FR" sz="1200" b="0" i="0" kern="1200" dirty="0" smtClean="0">
                <a:solidFill>
                  <a:schemeClr val="tx1"/>
                </a:solidFill>
                <a:latin typeface="+mn-lt"/>
                <a:ea typeface="+mn-ea"/>
                <a:cs typeface="+mn-cs"/>
              </a:rPr>
              <a:t>, estampe, 28 cm x 42,5 cm, Musée national des châteaux de Versailles et de Trianon. Théâtre </a:t>
            </a:r>
            <a:r>
              <a:rPr lang="fr-FR" sz="1200" b="0" i="0" kern="1200" dirty="0" err="1" smtClean="0">
                <a:solidFill>
                  <a:schemeClr val="tx1"/>
                </a:solidFill>
                <a:latin typeface="+mn-lt"/>
                <a:ea typeface="+mn-ea"/>
                <a:cs typeface="+mn-cs"/>
              </a:rPr>
              <a:t>ephémère</a:t>
            </a:r>
            <a:r>
              <a:rPr lang="fr-FR" sz="1200" b="0" i="0" kern="1200" dirty="0" smtClean="0">
                <a:solidFill>
                  <a:schemeClr val="tx1"/>
                </a:solidFill>
                <a:latin typeface="+mn-lt"/>
                <a:ea typeface="+mn-ea"/>
                <a:cs typeface="+mn-cs"/>
              </a:rPr>
              <a:t> installé dans les jardins de Versailles en 1664 pour le représentation de la comédie et du ballet </a:t>
            </a:r>
            <a:r>
              <a:rPr lang="fr-FR" sz="1200" b="0" i="1" kern="1200" dirty="0" smtClean="0">
                <a:solidFill>
                  <a:schemeClr val="tx1"/>
                </a:solidFill>
                <a:latin typeface="+mn-lt"/>
                <a:ea typeface="+mn-ea"/>
                <a:cs typeface="+mn-cs"/>
              </a:rPr>
              <a:t>La Princesse d'Elide</a:t>
            </a:r>
            <a:r>
              <a:rPr lang="fr-FR" sz="1200" b="0" i="0" kern="1200" dirty="0" smtClean="0">
                <a:solidFill>
                  <a:schemeClr val="tx1"/>
                </a:solidFill>
                <a:latin typeface="+mn-lt"/>
                <a:ea typeface="+mn-ea"/>
                <a:cs typeface="+mn-cs"/>
              </a:rPr>
              <a:t>.</a:t>
            </a:r>
          </a:p>
          <a:p>
            <a:endParaRPr lang="fr-FR" sz="1200" b="0" i="0" kern="1200" dirty="0" smtClean="0">
              <a:solidFill>
                <a:schemeClr val="tx1"/>
              </a:solidFill>
              <a:latin typeface="+mn-lt"/>
              <a:ea typeface="+mn-ea"/>
              <a:cs typeface="+mn-cs"/>
            </a:endParaRPr>
          </a:p>
          <a:p>
            <a:pPr algn="l"/>
            <a:r>
              <a:rPr lang="fr-FR" b="0" i="0" dirty="0" smtClean="0">
                <a:solidFill>
                  <a:srgbClr val="252525"/>
                </a:solidFill>
                <a:latin typeface="Arial"/>
              </a:rPr>
              <a:t>Alors que les </a:t>
            </a:r>
            <a:r>
              <a:rPr lang="fr-FR" b="0" i="0" u="none" strike="noStrike" dirty="0" smtClean="0">
                <a:solidFill>
                  <a:srgbClr val="0B0080"/>
                </a:solidFill>
                <a:latin typeface="Arial"/>
                <a:hlinkClick r:id="rId3" tooltip="Chronologie du château de Versailles"/>
              </a:rPr>
              <a:t>travaux d'agrandissement du château</a:t>
            </a:r>
            <a:r>
              <a:rPr lang="fr-FR" b="0" i="0" dirty="0" smtClean="0">
                <a:solidFill>
                  <a:srgbClr val="252525"/>
                </a:solidFill>
                <a:latin typeface="Arial"/>
              </a:rPr>
              <a:t> n'ont commencé que depuis deux ans (</a:t>
            </a:r>
            <a:r>
              <a:rPr lang="fr-FR" b="0" i="0" u="none" strike="noStrike" dirty="0" smtClean="0">
                <a:solidFill>
                  <a:srgbClr val="0B0080"/>
                </a:solidFill>
                <a:latin typeface="Arial"/>
                <a:hlinkClick r:id="rId4" tooltip="1662"/>
              </a:rPr>
              <a:t>1662</a:t>
            </a:r>
            <a:r>
              <a:rPr lang="fr-FR" b="0" i="0" dirty="0" smtClean="0">
                <a:solidFill>
                  <a:srgbClr val="252525"/>
                </a:solidFill>
                <a:latin typeface="Arial"/>
              </a:rPr>
              <a:t>), Louis XIV donne sa première grande fête pour un public très restreint : </a:t>
            </a:r>
            <a:r>
              <a:rPr lang="fr-FR" b="0" i="1" dirty="0" smtClean="0">
                <a:solidFill>
                  <a:srgbClr val="252525"/>
                </a:solidFill>
                <a:latin typeface="Arial"/>
              </a:rPr>
              <a:t>Les Plaisirs de l’Île enchantée</a:t>
            </a:r>
            <a:r>
              <a:rPr lang="fr-FR" b="0" i="0" dirty="0" smtClean="0">
                <a:solidFill>
                  <a:srgbClr val="252525"/>
                </a:solidFill>
                <a:latin typeface="Arial"/>
              </a:rPr>
              <a:t>. Officiellement dédiée à </a:t>
            </a:r>
            <a:r>
              <a:rPr lang="fr-FR" b="0" i="0" u="none" strike="noStrike" dirty="0" smtClean="0">
                <a:solidFill>
                  <a:srgbClr val="0B0080"/>
                </a:solidFill>
                <a:latin typeface="Arial"/>
                <a:hlinkClick r:id="rId5" tooltip="Anne d'Autriche (1601-1666)"/>
              </a:rPr>
              <a:t>Anne d'Autriche</a:t>
            </a:r>
            <a:r>
              <a:rPr lang="fr-FR" b="0" i="0" dirty="0" smtClean="0">
                <a:solidFill>
                  <a:srgbClr val="252525"/>
                </a:solidFill>
                <a:latin typeface="Arial"/>
              </a:rPr>
              <a:t> et </a:t>
            </a:r>
            <a:r>
              <a:rPr lang="fr-FR" b="0" i="0" u="none" strike="noStrike" dirty="0" smtClean="0">
                <a:solidFill>
                  <a:srgbClr val="0B0080"/>
                </a:solidFill>
                <a:latin typeface="Arial"/>
                <a:hlinkClick r:id="rId6" tooltip="Marie-Thérèse d'Autriche (1638-1683)"/>
              </a:rPr>
              <a:t>Marie-Thérèse</a:t>
            </a:r>
            <a:r>
              <a:rPr lang="fr-FR" b="0" i="0" dirty="0" smtClean="0">
                <a:solidFill>
                  <a:srgbClr val="252525"/>
                </a:solidFill>
                <a:latin typeface="Arial"/>
              </a:rPr>
              <a:t>, elle n'a en réalité d'autre objet que de célébrer ses </a:t>
            </a:r>
            <a:r>
              <a:rPr lang="fr-FR" b="0" i="0" u="none" strike="noStrike" dirty="0" smtClean="0">
                <a:solidFill>
                  <a:srgbClr val="663366"/>
                </a:solidFill>
                <a:latin typeface="Arial"/>
                <a:hlinkClick r:id="rId7" tooltip="wikt:relevailles"/>
              </a:rPr>
              <a:t>retrouvailles</a:t>
            </a:r>
            <a:r>
              <a:rPr lang="fr-FR" b="0" i="0" dirty="0" smtClean="0">
                <a:solidFill>
                  <a:srgbClr val="252525"/>
                </a:solidFill>
                <a:latin typeface="Arial"/>
              </a:rPr>
              <a:t> avec </a:t>
            </a:r>
            <a:r>
              <a:rPr lang="fr-FR" b="0" i="0" u="none" strike="noStrike" dirty="0" smtClean="0">
                <a:solidFill>
                  <a:srgbClr val="0B0080"/>
                </a:solidFill>
                <a:latin typeface="Arial"/>
                <a:hlinkClick r:id="rId8" tooltip="Louise de La Vallière"/>
              </a:rPr>
              <a:t>M</a:t>
            </a:r>
            <a:r>
              <a:rPr lang="fr-FR" b="0" i="0" u="none" strike="noStrike" baseline="30000" dirty="0" smtClean="0">
                <a:solidFill>
                  <a:srgbClr val="0B0080"/>
                </a:solidFill>
                <a:latin typeface="Arial"/>
                <a:hlinkClick r:id="rId8" tooltip="Louise de La Vallière"/>
              </a:rPr>
              <a:t>lle</a:t>
            </a:r>
            <a:r>
              <a:rPr lang="fr-FR" b="0" i="0" u="none" strike="noStrike" dirty="0" smtClean="0">
                <a:solidFill>
                  <a:srgbClr val="0B0080"/>
                </a:solidFill>
                <a:latin typeface="Arial"/>
                <a:hlinkClick r:id="rId8" tooltip="Louise de La Vallière"/>
              </a:rPr>
              <a:t> de La </a:t>
            </a:r>
            <a:r>
              <a:rPr lang="fr-FR" b="0" i="0" u="none" strike="noStrike" dirty="0" err="1" smtClean="0">
                <a:solidFill>
                  <a:srgbClr val="0B0080"/>
                </a:solidFill>
                <a:latin typeface="Arial"/>
                <a:hlinkClick r:id="rId8" tooltip="Louise de La Vallière"/>
              </a:rPr>
              <a:t>Vallière</a:t>
            </a:r>
            <a:r>
              <a:rPr lang="fr-FR" b="0" i="0" dirty="0" smtClean="0">
                <a:solidFill>
                  <a:srgbClr val="252525"/>
                </a:solidFill>
                <a:latin typeface="Arial"/>
              </a:rPr>
              <a:t> et de présenter à la </a:t>
            </a:r>
            <a:r>
              <a:rPr lang="fr-FR" b="0" i="0" u="none" strike="noStrike" dirty="0" smtClean="0">
                <a:solidFill>
                  <a:srgbClr val="0B0080"/>
                </a:solidFill>
                <a:latin typeface="Arial"/>
                <a:hlinkClick r:id="rId9" tooltip="Cour de France"/>
              </a:rPr>
              <a:t>Cour</a:t>
            </a:r>
            <a:r>
              <a:rPr lang="fr-FR" b="0" i="0" dirty="0" smtClean="0">
                <a:solidFill>
                  <a:srgbClr val="252525"/>
                </a:solidFill>
                <a:latin typeface="Arial"/>
              </a:rPr>
              <a:t> la maîtresse en titre du roi</a:t>
            </a:r>
            <a:r>
              <a:rPr lang="fr-FR" b="0" i="0" u="none" strike="noStrike" baseline="30000" dirty="0" smtClean="0">
                <a:solidFill>
                  <a:srgbClr val="0B0080"/>
                </a:solidFill>
                <a:latin typeface="Arial"/>
                <a:hlinkClick r:id="rId10"/>
              </a:rPr>
              <a:t>8</a:t>
            </a:r>
            <a:r>
              <a:rPr lang="fr-FR" b="0" i="0" dirty="0" smtClean="0">
                <a:solidFill>
                  <a:srgbClr val="252525"/>
                </a:solidFill>
                <a:latin typeface="Arial"/>
              </a:rPr>
              <a:t>. Elle dure une semaine, du </a:t>
            </a:r>
            <a:r>
              <a:rPr lang="fr-FR" b="0" i="0" u="none" strike="noStrike" dirty="0" smtClean="0">
                <a:solidFill>
                  <a:srgbClr val="0B0080"/>
                </a:solidFill>
                <a:latin typeface="Arial"/>
                <a:hlinkClick r:id="rId11" tooltip="7 mai"/>
              </a:rPr>
              <a:t>7</a:t>
            </a:r>
            <a:r>
              <a:rPr lang="fr-FR" b="0" i="0" dirty="0" smtClean="0">
                <a:solidFill>
                  <a:srgbClr val="252525"/>
                </a:solidFill>
                <a:latin typeface="Arial"/>
              </a:rPr>
              <a:t> au </a:t>
            </a:r>
            <a:r>
              <a:rPr lang="fr-FR" b="0" i="0" u="none" strike="noStrike" dirty="0" smtClean="0">
                <a:solidFill>
                  <a:srgbClr val="0B0080"/>
                </a:solidFill>
                <a:latin typeface="Arial"/>
                <a:hlinkClick r:id="rId12" tooltip="13 mai"/>
              </a:rPr>
              <a:t>13 mai</a:t>
            </a:r>
            <a:r>
              <a:rPr lang="fr-FR" b="0" i="0" dirty="0" smtClean="0">
                <a:solidFill>
                  <a:srgbClr val="252525"/>
                </a:solidFill>
                <a:latin typeface="Arial"/>
              </a:rPr>
              <a:t> </a:t>
            </a:r>
            <a:r>
              <a:rPr lang="fr-FR" b="0" i="0" u="none" strike="noStrike" dirty="0" smtClean="0">
                <a:solidFill>
                  <a:srgbClr val="0B0080"/>
                </a:solidFill>
                <a:latin typeface="Arial"/>
                <a:hlinkClick r:id="rId13" tooltip="1664"/>
              </a:rPr>
              <a:t>1664</a:t>
            </a:r>
            <a:r>
              <a:rPr lang="fr-FR" b="0" i="0" dirty="0" smtClean="0">
                <a:solidFill>
                  <a:srgbClr val="252525"/>
                </a:solidFill>
                <a:latin typeface="Arial"/>
              </a:rPr>
              <a:t>. Le titre s'inspire d'un épisode du </a:t>
            </a:r>
            <a:r>
              <a:rPr lang="fr-FR" b="0" i="1" u="none" strike="noStrike" dirty="0" smtClean="0">
                <a:solidFill>
                  <a:srgbClr val="0B0080"/>
                </a:solidFill>
                <a:latin typeface="Arial"/>
                <a:hlinkClick r:id="rId14" tooltip="Roland furieux"/>
              </a:rPr>
              <a:t>Roland furieux</a:t>
            </a:r>
            <a:r>
              <a:rPr lang="fr-FR" b="0" i="0" dirty="0" smtClean="0">
                <a:solidFill>
                  <a:srgbClr val="252525"/>
                </a:solidFill>
                <a:latin typeface="Arial"/>
              </a:rPr>
              <a:t> de l'Arioste, où la magicienne </a:t>
            </a:r>
            <a:r>
              <a:rPr lang="fr-FR" b="0" i="0" dirty="0" err="1" smtClean="0">
                <a:solidFill>
                  <a:srgbClr val="252525"/>
                </a:solidFill>
                <a:latin typeface="Arial"/>
              </a:rPr>
              <a:t>Alcine</a:t>
            </a:r>
            <a:r>
              <a:rPr lang="fr-FR" b="0" i="0" dirty="0" smtClean="0">
                <a:solidFill>
                  <a:srgbClr val="252525"/>
                </a:solidFill>
                <a:latin typeface="Arial"/>
              </a:rPr>
              <a:t> retient le chevalier Roger et ses compagnons prisonniers sur son île. Pendant une semaine, la cour se voit offrir une succession de divertissements (carrousel, course de bague, de têtes, théâtre, ballet, feu d'artifice, collations, promenades, loterie) avant de quitter Versailles pour </a:t>
            </a:r>
            <a:r>
              <a:rPr lang="fr-FR" b="0" i="0" u="none" strike="noStrike" dirty="0" smtClean="0">
                <a:solidFill>
                  <a:srgbClr val="0B0080"/>
                </a:solidFill>
                <a:latin typeface="Arial"/>
                <a:hlinkClick r:id="rId15" tooltip="Château de Fontainebleau"/>
              </a:rPr>
              <a:t>Fontainebleau</a:t>
            </a:r>
            <a:r>
              <a:rPr lang="fr-FR" b="0" i="0" u="none" strike="noStrike" baseline="30000" dirty="0" smtClean="0">
                <a:solidFill>
                  <a:srgbClr val="0B0080"/>
                </a:solidFill>
                <a:latin typeface="Arial"/>
                <a:hlinkClick r:id="rId10"/>
              </a:rPr>
              <a:t>9</a:t>
            </a:r>
            <a:r>
              <a:rPr lang="fr-FR" b="0" i="0" dirty="0" smtClean="0">
                <a:solidFill>
                  <a:srgbClr val="252525"/>
                </a:solidFill>
                <a:latin typeface="Arial"/>
              </a:rPr>
              <a:t>.</a:t>
            </a:r>
          </a:p>
          <a:p>
            <a:pPr algn="l"/>
            <a:r>
              <a:rPr lang="fr-FR" b="0" i="0" dirty="0" smtClean="0">
                <a:solidFill>
                  <a:srgbClr val="252525"/>
                </a:solidFill>
                <a:latin typeface="Arial"/>
              </a:rPr>
              <a:t>Les deux artisans principaux de la fête sont </a:t>
            </a:r>
            <a:r>
              <a:rPr lang="fr-FR" b="0" i="0" u="none" strike="noStrike" dirty="0" smtClean="0">
                <a:solidFill>
                  <a:srgbClr val="0B0080"/>
                </a:solidFill>
                <a:latin typeface="Arial"/>
                <a:hlinkClick r:id="rId16" tooltip="Molière"/>
              </a:rPr>
              <a:t>Molière</a:t>
            </a:r>
            <a:r>
              <a:rPr lang="fr-FR" b="0" i="0" dirty="0" smtClean="0">
                <a:solidFill>
                  <a:srgbClr val="252525"/>
                </a:solidFill>
                <a:latin typeface="Arial"/>
              </a:rPr>
              <a:t> et </a:t>
            </a:r>
            <a:r>
              <a:rPr lang="fr-FR" b="0" i="0" u="none" strike="noStrike" dirty="0" smtClean="0">
                <a:solidFill>
                  <a:srgbClr val="0B0080"/>
                </a:solidFill>
                <a:latin typeface="Arial"/>
                <a:hlinkClick r:id="rId17" tooltip="Lully"/>
              </a:rPr>
              <a:t>Lully</a:t>
            </a:r>
            <a:r>
              <a:rPr lang="fr-FR" b="0" i="0" dirty="0" smtClean="0">
                <a:solidFill>
                  <a:srgbClr val="252525"/>
                </a:solidFill>
                <a:latin typeface="Arial"/>
              </a:rPr>
              <a:t>. L'événement fait l'objet de nombreuses relations et les gravures d'</a:t>
            </a:r>
            <a:r>
              <a:rPr lang="fr-FR" b="0" i="0" u="none" strike="noStrike" dirty="0" smtClean="0">
                <a:solidFill>
                  <a:srgbClr val="0B0080"/>
                </a:solidFill>
                <a:latin typeface="Arial"/>
                <a:hlinkClick r:id="rId18" tooltip="Israël Silvestre"/>
              </a:rPr>
              <a:t>Israël Silvestre</a:t>
            </a:r>
            <a:r>
              <a:rPr lang="fr-FR" b="0" i="0" dirty="0" smtClean="0">
                <a:solidFill>
                  <a:srgbClr val="252525"/>
                </a:solidFill>
                <a:latin typeface="Arial"/>
              </a:rPr>
              <a:t> répandent dans toute l'Europe les fastes versaillais.</a:t>
            </a: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5</a:t>
            </a:fld>
            <a:endParaRPr lang="cs-CZ"/>
          </a:p>
        </p:txBody>
      </p:sp>
    </p:spTree>
    <p:extLst>
      <p:ext uri="{BB962C8B-B14F-4D97-AF65-F5344CB8AC3E}">
        <p14:creationId xmlns:p14="http://schemas.microsoft.com/office/powerpoint/2010/main" val="3265097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lgn="l"/>
            <a:r>
              <a:rPr lang="fr-FR" b="0" i="0" dirty="0" smtClean="0">
                <a:solidFill>
                  <a:srgbClr val="252525"/>
                </a:solidFill>
                <a:latin typeface="Arial"/>
              </a:rPr>
              <a:t>Alors que les </a:t>
            </a:r>
            <a:r>
              <a:rPr lang="fr-FR" b="0" i="0" u="none" strike="noStrike" dirty="0" smtClean="0">
                <a:solidFill>
                  <a:srgbClr val="0B0080"/>
                </a:solidFill>
                <a:latin typeface="Arial"/>
                <a:hlinkClick r:id="rId3" tooltip="Chronologie du château de Versailles"/>
              </a:rPr>
              <a:t>travaux d'agrandissement du château</a:t>
            </a:r>
            <a:r>
              <a:rPr lang="fr-FR" b="0" i="0" dirty="0" smtClean="0">
                <a:solidFill>
                  <a:srgbClr val="252525"/>
                </a:solidFill>
                <a:latin typeface="Arial"/>
              </a:rPr>
              <a:t> n'ont commencé que depuis deux ans (</a:t>
            </a:r>
            <a:r>
              <a:rPr lang="fr-FR" b="0" i="0" u="none" strike="noStrike" dirty="0" smtClean="0">
                <a:solidFill>
                  <a:srgbClr val="0B0080"/>
                </a:solidFill>
                <a:latin typeface="Arial"/>
                <a:hlinkClick r:id="rId4" tooltip="1662"/>
              </a:rPr>
              <a:t>1662</a:t>
            </a:r>
            <a:r>
              <a:rPr lang="fr-FR" b="0" i="0" dirty="0" smtClean="0">
                <a:solidFill>
                  <a:srgbClr val="252525"/>
                </a:solidFill>
                <a:latin typeface="Arial"/>
              </a:rPr>
              <a:t>), Louis XIV donne sa première grande fête pour un public très restreint : </a:t>
            </a:r>
            <a:r>
              <a:rPr lang="fr-FR" b="0" i="1" dirty="0" smtClean="0">
                <a:solidFill>
                  <a:srgbClr val="252525"/>
                </a:solidFill>
                <a:latin typeface="Arial"/>
              </a:rPr>
              <a:t>Les Plaisirs de l’Île enchantée</a:t>
            </a:r>
            <a:r>
              <a:rPr lang="fr-FR" b="0" i="0" dirty="0" smtClean="0">
                <a:solidFill>
                  <a:srgbClr val="252525"/>
                </a:solidFill>
                <a:latin typeface="Arial"/>
              </a:rPr>
              <a:t>. Officiellement dédiée à </a:t>
            </a:r>
            <a:r>
              <a:rPr lang="fr-FR" b="0" i="0" u="none" strike="noStrike" dirty="0" smtClean="0">
                <a:solidFill>
                  <a:srgbClr val="0B0080"/>
                </a:solidFill>
                <a:latin typeface="Arial"/>
                <a:hlinkClick r:id="rId5" tooltip="Anne d'Autriche (1601-1666)"/>
              </a:rPr>
              <a:t>Anne d'Autriche</a:t>
            </a:r>
            <a:r>
              <a:rPr lang="fr-FR" b="0" i="0" dirty="0" smtClean="0">
                <a:solidFill>
                  <a:srgbClr val="252525"/>
                </a:solidFill>
                <a:latin typeface="Arial"/>
              </a:rPr>
              <a:t> et </a:t>
            </a:r>
            <a:r>
              <a:rPr lang="fr-FR" b="0" i="0" u="none" strike="noStrike" dirty="0" smtClean="0">
                <a:solidFill>
                  <a:srgbClr val="0B0080"/>
                </a:solidFill>
                <a:latin typeface="Arial"/>
                <a:hlinkClick r:id="rId6" tooltip="Marie-Thérèse d'Autriche (1638-1683)"/>
              </a:rPr>
              <a:t>Marie-Thérèse</a:t>
            </a:r>
            <a:r>
              <a:rPr lang="fr-FR" b="0" i="0" dirty="0" smtClean="0">
                <a:solidFill>
                  <a:srgbClr val="252525"/>
                </a:solidFill>
                <a:latin typeface="Arial"/>
              </a:rPr>
              <a:t>, elle n'a en réalité d'autre objet que de célébrer ses </a:t>
            </a:r>
            <a:r>
              <a:rPr lang="fr-FR" b="0" i="0" u="none" strike="noStrike" dirty="0" smtClean="0">
                <a:solidFill>
                  <a:srgbClr val="663366"/>
                </a:solidFill>
                <a:latin typeface="Arial"/>
                <a:hlinkClick r:id="rId7" tooltip="wikt:relevailles"/>
              </a:rPr>
              <a:t>retrouvailles</a:t>
            </a:r>
            <a:r>
              <a:rPr lang="fr-FR" b="0" i="0" dirty="0" smtClean="0">
                <a:solidFill>
                  <a:srgbClr val="252525"/>
                </a:solidFill>
                <a:latin typeface="Arial"/>
              </a:rPr>
              <a:t> avec </a:t>
            </a:r>
            <a:r>
              <a:rPr lang="fr-FR" b="0" i="0" u="none" strike="noStrike" dirty="0" smtClean="0">
                <a:solidFill>
                  <a:srgbClr val="0B0080"/>
                </a:solidFill>
                <a:latin typeface="Arial"/>
                <a:hlinkClick r:id="rId8" tooltip="Louise de La Vallière"/>
              </a:rPr>
              <a:t>M</a:t>
            </a:r>
            <a:r>
              <a:rPr lang="fr-FR" b="0" i="0" u="none" strike="noStrike" baseline="30000" dirty="0" smtClean="0">
                <a:solidFill>
                  <a:srgbClr val="0B0080"/>
                </a:solidFill>
                <a:latin typeface="Arial"/>
                <a:hlinkClick r:id="rId8" tooltip="Louise de La Vallière"/>
              </a:rPr>
              <a:t>lle</a:t>
            </a:r>
            <a:r>
              <a:rPr lang="fr-FR" b="0" i="0" u="none" strike="noStrike" dirty="0" smtClean="0">
                <a:solidFill>
                  <a:srgbClr val="0B0080"/>
                </a:solidFill>
                <a:latin typeface="Arial"/>
                <a:hlinkClick r:id="rId8" tooltip="Louise de La Vallière"/>
              </a:rPr>
              <a:t> de La </a:t>
            </a:r>
            <a:r>
              <a:rPr lang="fr-FR" b="0" i="0" u="none" strike="noStrike" dirty="0" err="1" smtClean="0">
                <a:solidFill>
                  <a:srgbClr val="0B0080"/>
                </a:solidFill>
                <a:latin typeface="Arial"/>
                <a:hlinkClick r:id="rId8" tooltip="Louise de La Vallière"/>
              </a:rPr>
              <a:t>Vallière</a:t>
            </a:r>
            <a:r>
              <a:rPr lang="fr-FR" b="0" i="0" dirty="0" smtClean="0">
                <a:solidFill>
                  <a:srgbClr val="252525"/>
                </a:solidFill>
                <a:latin typeface="Arial"/>
              </a:rPr>
              <a:t> et de présenter à la </a:t>
            </a:r>
            <a:r>
              <a:rPr lang="fr-FR" b="0" i="0" u="none" strike="noStrike" dirty="0" smtClean="0">
                <a:solidFill>
                  <a:srgbClr val="0B0080"/>
                </a:solidFill>
                <a:latin typeface="Arial"/>
                <a:hlinkClick r:id="rId9" tooltip="Cour de France"/>
              </a:rPr>
              <a:t>Cour</a:t>
            </a:r>
            <a:r>
              <a:rPr lang="fr-FR" b="0" i="0" dirty="0" smtClean="0">
                <a:solidFill>
                  <a:srgbClr val="252525"/>
                </a:solidFill>
                <a:latin typeface="Arial"/>
              </a:rPr>
              <a:t> la maîtresse en titre du roi</a:t>
            </a:r>
            <a:r>
              <a:rPr lang="fr-FR" b="0" i="0" u="none" strike="noStrike" baseline="30000" dirty="0" smtClean="0">
                <a:solidFill>
                  <a:srgbClr val="0B0080"/>
                </a:solidFill>
                <a:latin typeface="Arial"/>
                <a:hlinkClick r:id="rId10"/>
              </a:rPr>
              <a:t>8</a:t>
            </a:r>
            <a:r>
              <a:rPr lang="fr-FR" b="0" i="0" dirty="0" smtClean="0">
                <a:solidFill>
                  <a:srgbClr val="252525"/>
                </a:solidFill>
                <a:latin typeface="Arial"/>
              </a:rPr>
              <a:t>. Elle dure une semaine, du </a:t>
            </a:r>
            <a:r>
              <a:rPr lang="fr-FR" b="0" i="0" u="none" strike="noStrike" dirty="0" smtClean="0">
                <a:solidFill>
                  <a:srgbClr val="0B0080"/>
                </a:solidFill>
                <a:latin typeface="Arial"/>
                <a:hlinkClick r:id="rId11" tooltip="7 mai"/>
              </a:rPr>
              <a:t>7</a:t>
            </a:r>
            <a:r>
              <a:rPr lang="fr-FR" b="0" i="0" dirty="0" smtClean="0">
                <a:solidFill>
                  <a:srgbClr val="252525"/>
                </a:solidFill>
                <a:latin typeface="Arial"/>
              </a:rPr>
              <a:t> au </a:t>
            </a:r>
            <a:r>
              <a:rPr lang="fr-FR" b="0" i="0" u="none" strike="noStrike" dirty="0" smtClean="0">
                <a:solidFill>
                  <a:srgbClr val="0B0080"/>
                </a:solidFill>
                <a:latin typeface="Arial"/>
                <a:hlinkClick r:id="rId12" tooltip="13 mai"/>
              </a:rPr>
              <a:t>13 mai</a:t>
            </a:r>
            <a:r>
              <a:rPr lang="fr-FR" b="0" i="0" dirty="0" smtClean="0">
                <a:solidFill>
                  <a:srgbClr val="252525"/>
                </a:solidFill>
                <a:latin typeface="Arial"/>
              </a:rPr>
              <a:t> </a:t>
            </a:r>
            <a:r>
              <a:rPr lang="fr-FR" b="0" i="0" u="none" strike="noStrike" dirty="0" smtClean="0">
                <a:solidFill>
                  <a:srgbClr val="0B0080"/>
                </a:solidFill>
                <a:latin typeface="Arial"/>
                <a:hlinkClick r:id="rId13" tooltip="1664"/>
              </a:rPr>
              <a:t>1664</a:t>
            </a:r>
            <a:r>
              <a:rPr lang="fr-FR" b="0" i="0" dirty="0" smtClean="0">
                <a:solidFill>
                  <a:srgbClr val="252525"/>
                </a:solidFill>
                <a:latin typeface="Arial"/>
              </a:rPr>
              <a:t>. Le titre s'inspire d'un épisode du </a:t>
            </a:r>
            <a:r>
              <a:rPr lang="fr-FR" b="0" i="1" u="none" strike="noStrike" dirty="0" smtClean="0">
                <a:solidFill>
                  <a:srgbClr val="0B0080"/>
                </a:solidFill>
                <a:latin typeface="Arial"/>
                <a:hlinkClick r:id="rId14" tooltip="Roland furieux"/>
              </a:rPr>
              <a:t>Roland furieux</a:t>
            </a:r>
            <a:r>
              <a:rPr lang="fr-FR" b="0" i="0" dirty="0" smtClean="0">
                <a:solidFill>
                  <a:srgbClr val="252525"/>
                </a:solidFill>
                <a:latin typeface="Arial"/>
              </a:rPr>
              <a:t> de l'Arioste, où la magicienne </a:t>
            </a:r>
            <a:r>
              <a:rPr lang="fr-FR" b="0" i="0" dirty="0" err="1" smtClean="0">
                <a:solidFill>
                  <a:srgbClr val="252525"/>
                </a:solidFill>
                <a:latin typeface="Arial"/>
              </a:rPr>
              <a:t>Alcine</a:t>
            </a:r>
            <a:r>
              <a:rPr lang="fr-FR" b="0" i="0" dirty="0" smtClean="0">
                <a:solidFill>
                  <a:srgbClr val="252525"/>
                </a:solidFill>
                <a:latin typeface="Arial"/>
              </a:rPr>
              <a:t> retient le chevalier Roger et ses compagnons prisonniers sur son île. Pendant une semaine, la cour se voit offrir une succession de divertissements (carrousel, course de bague, de têtes, théâtre, ballet, feu d'artifice, collations, promenades, loterie) avant de quitter Versailles pour </a:t>
            </a:r>
            <a:r>
              <a:rPr lang="fr-FR" b="0" i="0" u="none" strike="noStrike" dirty="0" smtClean="0">
                <a:solidFill>
                  <a:srgbClr val="0B0080"/>
                </a:solidFill>
                <a:latin typeface="Arial"/>
                <a:hlinkClick r:id="rId15" tooltip="Château de Fontainebleau"/>
              </a:rPr>
              <a:t>Fontainebleau</a:t>
            </a:r>
            <a:r>
              <a:rPr lang="fr-FR" b="0" i="0" u="none" strike="noStrike" baseline="30000" dirty="0" smtClean="0">
                <a:solidFill>
                  <a:srgbClr val="0B0080"/>
                </a:solidFill>
                <a:latin typeface="Arial"/>
                <a:hlinkClick r:id="rId10"/>
              </a:rPr>
              <a:t>9</a:t>
            </a:r>
            <a:r>
              <a:rPr lang="fr-FR" b="0" i="0" dirty="0" smtClean="0">
                <a:solidFill>
                  <a:srgbClr val="252525"/>
                </a:solidFill>
                <a:latin typeface="Arial"/>
              </a:rPr>
              <a:t>.</a:t>
            </a:r>
          </a:p>
          <a:p>
            <a:pPr algn="l"/>
            <a:r>
              <a:rPr lang="fr-FR" b="0" i="0" dirty="0" smtClean="0">
                <a:solidFill>
                  <a:srgbClr val="252525"/>
                </a:solidFill>
                <a:latin typeface="Arial"/>
              </a:rPr>
              <a:t>Les deux artisans principaux de la fête sont </a:t>
            </a:r>
            <a:r>
              <a:rPr lang="fr-FR" b="0" i="0" u="none" strike="noStrike" dirty="0" smtClean="0">
                <a:solidFill>
                  <a:srgbClr val="0B0080"/>
                </a:solidFill>
                <a:latin typeface="Arial"/>
                <a:hlinkClick r:id="rId16" tooltip="Molière"/>
              </a:rPr>
              <a:t>Molière</a:t>
            </a:r>
            <a:r>
              <a:rPr lang="fr-FR" b="0" i="0" dirty="0" smtClean="0">
                <a:solidFill>
                  <a:srgbClr val="252525"/>
                </a:solidFill>
                <a:latin typeface="Arial"/>
              </a:rPr>
              <a:t> et </a:t>
            </a:r>
            <a:r>
              <a:rPr lang="fr-FR" b="0" i="0" u="none" strike="noStrike" dirty="0" smtClean="0">
                <a:solidFill>
                  <a:srgbClr val="0B0080"/>
                </a:solidFill>
                <a:latin typeface="Arial"/>
                <a:hlinkClick r:id="rId17" tooltip="Lully"/>
              </a:rPr>
              <a:t>Lully</a:t>
            </a:r>
            <a:r>
              <a:rPr lang="fr-FR" b="0" i="0" dirty="0" smtClean="0">
                <a:solidFill>
                  <a:srgbClr val="252525"/>
                </a:solidFill>
                <a:latin typeface="Arial"/>
              </a:rPr>
              <a:t>. L'événement fait l'objet de nombreuses relations et les gravures d'</a:t>
            </a:r>
            <a:r>
              <a:rPr lang="fr-FR" b="0" i="0" u="none" strike="noStrike" dirty="0" smtClean="0">
                <a:solidFill>
                  <a:srgbClr val="0B0080"/>
                </a:solidFill>
                <a:latin typeface="Arial"/>
                <a:hlinkClick r:id="rId18" tooltip="Israël Silvestre"/>
              </a:rPr>
              <a:t>Israël Silvestre</a:t>
            </a:r>
            <a:r>
              <a:rPr lang="fr-FR" b="0" i="0" dirty="0" smtClean="0">
                <a:solidFill>
                  <a:srgbClr val="252525"/>
                </a:solidFill>
                <a:latin typeface="Arial"/>
              </a:rPr>
              <a:t> répandent dans toute l'Europe les fastes versaillais.</a:t>
            </a:r>
          </a:p>
          <a:p>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6</a:t>
            </a:fld>
            <a:endParaRPr lang="cs-CZ"/>
          </a:p>
        </p:txBody>
      </p:sp>
    </p:spTree>
    <p:extLst>
      <p:ext uri="{BB962C8B-B14F-4D97-AF65-F5344CB8AC3E}">
        <p14:creationId xmlns:p14="http://schemas.microsoft.com/office/powerpoint/2010/main" val="412343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fr-CA" sz="1200" kern="1200" dirty="0" smtClean="0">
                <a:solidFill>
                  <a:schemeClr val="tx1"/>
                </a:solidFill>
                <a:latin typeface="+mn-lt"/>
                <a:ea typeface="+mn-ea"/>
                <a:cs typeface="+mn-cs"/>
              </a:rPr>
              <a:t>La doctrine du classicisme a cristallisé autour des débats sur le théâtre et les </a:t>
            </a:r>
            <a:r>
              <a:rPr lang="fr-CA" sz="1200" b="1" kern="1200" dirty="0" smtClean="0">
                <a:solidFill>
                  <a:schemeClr val="tx1"/>
                </a:solidFill>
                <a:latin typeface="+mn-lt"/>
                <a:ea typeface="+mn-ea"/>
                <a:cs typeface="+mn-cs"/>
              </a:rPr>
              <a:t>trois unités</a:t>
            </a:r>
            <a:r>
              <a:rPr lang="fr-CA" sz="1200" kern="1200" dirty="0" smtClean="0">
                <a:solidFill>
                  <a:schemeClr val="tx1"/>
                </a:solidFill>
                <a:latin typeface="+mn-lt"/>
                <a:ea typeface="+mn-ea"/>
                <a:cs typeface="+mn-cs"/>
              </a:rPr>
              <a: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unité de temps</a:t>
            </a:r>
            <a:r>
              <a:rPr lang="fr-CA" sz="1200" kern="1200" dirty="0" smtClean="0">
                <a:solidFill>
                  <a:schemeClr val="tx1"/>
                </a:solidFill>
                <a:latin typeface="+mn-lt"/>
                <a:ea typeface="+mn-ea"/>
                <a:cs typeface="+mn-cs"/>
              </a:rPr>
              <a:t> - cette unité était généralement observée; selon les théoriciens l’action ne devait dépasser la durée soit de 12, 24 ou 36 heures;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unité de lieu</a:t>
            </a:r>
            <a:r>
              <a:rPr lang="fr-CA" sz="1200" kern="1200" dirty="0" smtClean="0">
                <a:solidFill>
                  <a:schemeClr val="tx1"/>
                </a:solidFill>
                <a:latin typeface="+mn-lt"/>
                <a:ea typeface="+mn-ea"/>
                <a:cs typeface="+mn-cs"/>
              </a:rPr>
              <a:t> - assez vague: selon la conception rigoureuse, le lieu devait se circonscrire à un seul endroit - une salle, une cour; selon la conception de Corneille, il pouvait s’agir des lieux où les personnages étaient capables de se rendre en 24 heures; l’unité de lieu est entrée en vigueur vers 1650 seulement;</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unité d’action</a:t>
            </a:r>
            <a:r>
              <a:rPr lang="fr-CA" sz="1200" kern="1200" dirty="0" smtClean="0">
                <a:solidFill>
                  <a:schemeClr val="tx1"/>
                </a:solidFill>
                <a:latin typeface="+mn-lt"/>
                <a:ea typeface="+mn-ea"/>
                <a:cs typeface="+mn-cs"/>
              </a:rPr>
              <a:t> - correspond au principe un héros = une action, c’est-à-dire à l’élimination des intrigues parallèles; en pratique elle s’impose tard, vers 1650, sans être unanimement respectée, car le parallélisme, notamment entre les protagonistes d’un côté et leurs confidents de l’autre, offre des potentialités dramatiques;</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a:t>
            </a:r>
            <a:r>
              <a:rPr lang="fr-CA" sz="1200" b="1" kern="1200" dirty="0" smtClean="0">
                <a:solidFill>
                  <a:schemeClr val="tx1"/>
                </a:solidFill>
                <a:latin typeface="+mn-lt"/>
                <a:ea typeface="+mn-ea"/>
                <a:cs typeface="+mn-cs"/>
              </a:rPr>
              <a:t>unité de ton</a:t>
            </a:r>
            <a:r>
              <a:rPr lang="fr-CA" sz="1200" kern="1200" dirty="0" smtClean="0">
                <a:solidFill>
                  <a:schemeClr val="tx1"/>
                </a:solidFill>
                <a:latin typeface="+mn-lt"/>
                <a:ea typeface="+mn-ea"/>
                <a:cs typeface="+mn-cs"/>
              </a:rPr>
              <a:t> – elle se réclame d’Horace (</a:t>
            </a:r>
            <a:r>
              <a:rPr lang="fr-CA" sz="1200" i="1" kern="1200" dirty="0" smtClean="0">
                <a:solidFill>
                  <a:schemeClr val="tx1"/>
                </a:solidFill>
                <a:latin typeface="+mn-lt"/>
                <a:ea typeface="+mn-ea"/>
                <a:cs typeface="+mn-cs"/>
              </a:rPr>
              <a:t>Ad </a:t>
            </a:r>
            <a:r>
              <a:rPr lang="fr-CA" sz="1200" i="1" kern="1200" dirty="0" err="1" smtClean="0">
                <a:solidFill>
                  <a:schemeClr val="tx1"/>
                </a:solidFill>
                <a:latin typeface="+mn-lt"/>
                <a:ea typeface="+mn-ea"/>
                <a:cs typeface="+mn-cs"/>
              </a:rPr>
              <a:t>Pisones</a:t>
            </a:r>
            <a:r>
              <a:rPr lang="fr-CA" sz="1200" kern="1200" dirty="0" smtClean="0">
                <a:solidFill>
                  <a:schemeClr val="tx1"/>
                </a:solidFill>
                <a:latin typeface="+mn-lt"/>
                <a:ea typeface="+mn-ea"/>
                <a:cs typeface="+mn-cs"/>
              </a:rPr>
              <a:t>) pour refuser le mélange des genres.</a:t>
            </a:r>
            <a:endParaRPr lang="cs-CZ"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Posledním listem (třetím) této knihy je </a:t>
            </a:r>
            <a:r>
              <a:rPr lang="cs-CZ" i="1" dirty="0" smtClean="0"/>
              <a:t>De </a:t>
            </a:r>
            <a:r>
              <a:rPr lang="cs-CZ" i="1" dirty="0" err="1" smtClean="0"/>
              <a:t>arte</a:t>
            </a:r>
            <a:r>
              <a:rPr lang="cs-CZ" i="1" dirty="0" smtClean="0"/>
              <a:t> </a:t>
            </a:r>
            <a:r>
              <a:rPr lang="cs-CZ" i="1" dirty="0" err="1" smtClean="0"/>
              <a:t>poetica</a:t>
            </a:r>
            <a:r>
              <a:rPr lang="cs-CZ" dirty="0" smtClean="0"/>
              <a:t>(</a:t>
            </a:r>
            <a:r>
              <a:rPr lang="cs-CZ" dirty="0" err="1" smtClean="0"/>
              <a:t>Epistula</a:t>
            </a:r>
            <a:r>
              <a:rPr lang="cs-CZ" dirty="0" smtClean="0"/>
              <a:t> ad </a:t>
            </a:r>
            <a:r>
              <a:rPr lang="cs-CZ" dirty="0" err="1" smtClean="0"/>
              <a:t>Pisones</a:t>
            </a:r>
            <a:r>
              <a:rPr lang="cs-CZ" dirty="0" smtClean="0"/>
              <a:t>, Poslání </a:t>
            </a:r>
            <a:r>
              <a:rPr lang="cs-CZ" dirty="0" err="1" smtClean="0"/>
              <a:t>Pisonům</a:t>
            </a:r>
            <a:r>
              <a:rPr lang="cs-CZ" dirty="0" smtClean="0"/>
              <a:t>), které pojednává o estetických a </a:t>
            </a:r>
            <a:r>
              <a:rPr lang="cs-CZ" dirty="0" err="1" smtClean="0"/>
              <a:t>literárníchotázkách</a:t>
            </a:r>
            <a:r>
              <a:rPr lang="cs-CZ" dirty="0" smtClean="0"/>
              <a:t>. Snad proto, že zřejmě zůstalo nedokončeno, soudilo se dlouho, že je Horatiovým dílem posledním, ve skutečnosti však nevíme o době vzniku téměř nic.</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7</a:t>
            </a:fld>
            <a:endParaRPr lang="cs-CZ"/>
          </a:p>
        </p:txBody>
      </p:sp>
    </p:spTree>
    <p:extLst>
      <p:ext uri="{BB962C8B-B14F-4D97-AF65-F5344CB8AC3E}">
        <p14:creationId xmlns:p14="http://schemas.microsoft.com/office/powerpoint/2010/main" val="2397358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a:t>
            </a:r>
            <a:r>
              <a:rPr lang="fr-FR" baseline="0" dirty="0" smtClean="0"/>
              <a:t> le style élevé et le vers (comédie peut être en prose) – l’alexandrin avec la césure après la sixième syllabe - </a:t>
            </a:r>
            <a:r>
              <a:rPr lang="fr-FR" baseline="0" dirty="0" err="1" smtClean="0"/>
              <a:t>tetramètre</a:t>
            </a:r>
            <a:endParaRPr lang="cs-CZ" dirty="0" smtClean="0"/>
          </a:p>
          <a:p>
            <a:endParaRPr lang="fr-CA"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En ce qui concerne la </a:t>
            </a:r>
            <a:r>
              <a:rPr lang="fr-CA" sz="1200" b="1" kern="1200" dirty="0" smtClean="0">
                <a:solidFill>
                  <a:schemeClr val="tx1"/>
                </a:solidFill>
                <a:latin typeface="+mn-lt"/>
                <a:ea typeface="+mn-ea"/>
                <a:cs typeface="+mn-cs"/>
              </a:rPr>
              <a:t>tragédie</a:t>
            </a:r>
            <a:r>
              <a:rPr lang="fr-CA" sz="1200" kern="1200" dirty="0" smtClean="0">
                <a:solidFill>
                  <a:schemeClr val="tx1"/>
                </a:solidFill>
                <a:latin typeface="+mn-lt"/>
                <a:ea typeface="+mn-ea"/>
                <a:cs typeface="+mn-cs"/>
              </a:rPr>
              <a:t>, le sujet (passion ou intrigue) devait être généralement tiré de l’histoire romaine ou de la mythologie grecque. Les sujets modernes sont exclus. Des deux passions cathartiques d’Aristote (terreur et pitié), seule la pitié est acceptée comme bienséante.</a:t>
            </a:r>
            <a:endParaRPr lang="cs-CZ" sz="1200" kern="1200" dirty="0" smtClean="0">
              <a:solidFill>
                <a:schemeClr val="tx1"/>
              </a:solidFill>
              <a:latin typeface="+mn-lt"/>
              <a:ea typeface="+mn-ea"/>
              <a:cs typeface="+mn-cs"/>
            </a:endParaRPr>
          </a:p>
          <a:p>
            <a:r>
              <a:rPr lang="fr-CA" sz="1200" kern="1200" dirty="0" smtClean="0">
                <a:solidFill>
                  <a:schemeClr val="tx1"/>
                </a:solidFill>
                <a:latin typeface="+mn-lt"/>
                <a:ea typeface="+mn-ea"/>
                <a:cs typeface="+mn-cs"/>
              </a:rPr>
              <a:t>	Entre le baroque et le classicisme, le changement concerne moins l’observance des règles dramatiques que l’esprit et la sensibilité: le héros grandiloquent, pathétique, et l’action dynamique évoluent vers l’intériorisation psychologique et vers l’analyse lucide des sentiments; l’aventure exceptionnelle recule devant l’universel.</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pPr fontAlgn="base"/>
            <a:r>
              <a:rPr lang="fr-FR" sz="1200" b="0" i="0" kern="1200" dirty="0" smtClean="0">
                <a:solidFill>
                  <a:schemeClr val="tx1"/>
                </a:solidFill>
                <a:latin typeface="+mn-lt"/>
                <a:ea typeface="+mn-ea"/>
                <a:cs typeface="+mn-cs"/>
              </a:rPr>
              <a:t>Les faits doivent paraître </a:t>
            </a:r>
            <a:r>
              <a:rPr lang="fr-FR" sz="1200" b="1" i="0" kern="1200" dirty="0" smtClean="0">
                <a:solidFill>
                  <a:schemeClr val="tx1"/>
                </a:solidFill>
                <a:latin typeface="+mn-lt"/>
                <a:ea typeface="+mn-ea"/>
                <a:cs typeface="+mn-cs"/>
              </a:rPr>
              <a:t>vraisemblables</a:t>
            </a:r>
            <a:r>
              <a:rPr lang="fr-FR" sz="1200" b="0" i="0" kern="1200" dirty="0" smtClean="0">
                <a:solidFill>
                  <a:schemeClr val="tx1"/>
                </a:solidFill>
                <a:latin typeface="+mn-lt"/>
                <a:ea typeface="+mn-ea"/>
                <a:cs typeface="+mn-cs"/>
              </a:rPr>
              <a:t> aux spectateurs : il faut qu’ils aient l’illusion d’assister au déroulement d’une histoire réelle. La tragédie doit aussi respecter la vraisemblance et la bienséance.</a:t>
            </a:r>
          </a:p>
          <a:p>
            <a:pPr fontAlgn="base"/>
            <a:r>
              <a:rPr lang="fr-FR" sz="1200" b="0" i="0" kern="1200" dirty="0" smtClean="0">
                <a:solidFill>
                  <a:schemeClr val="tx1"/>
                </a:solidFill>
                <a:latin typeface="+mn-lt"/>
                <a:ea typeface="+mn-ea"/>
                <a:cs typeface="+mn-cs"/>
              </a:rPr>
              <a:t>La tragédie doit également respecter la </a:t>
            </a:r>
            <a:r>
              <a:rPr lang="fr-FR" sz="1200" b="1" i="0" kern="1200" dirty="0" smtClean="0">
                <a:solidFill>
                  <a:schemeClr val="tx1"/>
                </a:solidFill>
                <a:latin typeface="+mn-lt"/>
                <a:ea typeface="+mn-ea"/>
                <a:cs typeface="+mn-cs"/>
              </a:rPr>
              <a:t>bienséance</a:t>
            </a:r>
            <a:r>
              <a:rPr lang="fr-FR" sz="1200" b="0" i="0" kern="1200" dirty="0" smtClean="0">
                <a:solidFill>
                  <a:schemeClr val="tx1"/>
                </a:solidFill>
                <a:latin typeface="+mn-lt"/>
                <a:ea typeface="+mn-ea"/>
                <a:cs typeface="+mn-cs"/>
              </a:rPr>
              <a:t>. Le comportement des personnages doit être conforme à leur âge et à leur condition sociale. Rien ne doit choquer la sensibilité ou les principes moraux du spectateur : violence et intimité physique sont exclues de la scène.</a:t>
            </a:r>
          </a:p>
          <a:p>
            <a:pPr fontAlgn="base"/>
            <a:r>
              <a:rPr lang="fr-FR" sz="1200" b="0" i="0" kern="1200" dirty="0" smtClean="0">
                <a:solidFill>
                  <a:schemeClr val="tx1"/>
                </a:solidFill>
                <a:latin typeface="+mn-lt"/>
                <a:ea typeface="+mn-ea"/>
                <a:cs typeface="+mn-cs"/>
              </a:rPr>
              <a:t>Le dénouement est souvent tragique. La tragédie classique prétend remplir une fonction morale, conforme ainsi au principe de </a:t>
            </a:r>
            <a:r>
              <a:rPr lang="fr-FR" sz="1200" b="1" i="0" kern="1200" dirty="0" smtClean="0">
                <a:solidFill>
                  <a:schemeClr val="tx1"/>
                </a:solidFill>
                <a:latin typeface="+mn-lt"/>
                <a:ea typeface="+mn-ea"/>
                <a:cs typeface="+mn-cs"/>
              </a:rPr>
              <a:t>catharsis</a:t>
            </a:r>
            <a:r>
              <a:rPr lang="fr-FR" sz="1200" b="0" i="0" kern="1200" dirty="0" smtClean="0">
                <a:solidFill>
                  <a:schemeClr val="tx1"/>
                </a:solidFill>
                <a:latin typeface="+mn-lt"/>
                <a:ea typeface="+mn-ea"/>
                <a:cs typeface="+mn-cs"/>
              </a:rPr>
              <a:t> définie par Aristote. En s’identifiant à des personnages dont les passions coupables sont punies par le destin, le spectateur de la tragédie se voit délivré, « purgé » des sentiments inavouables qu’il peut éprouver secrètement.</a:t>
            </a:r>
          </a:p>
          <a:p>
            <a:endParaRPr lang="cs-CZ" sz="1200" kern="1200" dirty="0">
              <a:solidFill>
                <a:schemeClr val="tx1"/>
              </a:solidFill>
              <a:latin typeface="+mn-lt"/>
              <a:ea typeface="+mn-ea"/>
              <a:cs typeface="+mn-cs"/>
            </a:endParaRPr>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8</a:t>
            </a:fld>
            <a:endParaRPr lang="cs-CZ"/>
          </a:p>
        </p:txBody>
      </p:sp>
    </p:spTree>
    <p:extLst>
      <p:ext uri="{BB962C8B-B14F-4D97-AF65-F5344CB8AC3E}">
        <p14:creationId xmlns:p14="http://schemas.microsoft.com/office/powerpoint/2010/main" val="515125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10000"/>
          </a:bodyPr>
          <a:lstStyle/>
          <a:p>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Orphelin</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dès</a:t>
            </a:r>
            <a:r>
              <a:rPr lang="cs-CZ" sz="1200" kern="1200" dirty="0" smtClean="0">
                <a:solidFill>
                  <a:schemeClr val="tx1"/>
                </a:solidFill>
                <a:latin typeface="+mn-lt"/>
                <a:ea typeface="+mn-ea"/>
                <a:cs typeface="+mn-cs"/>
              </a:rPr>
              <a:t> l’</a:t>
            </a:r>
            <a:r>
              <a:rPr lang="cs-CZ" sz="1200" kern="1200" dirty="0" err="1" smtClean="0">
                <a:solidFill>
                  <a:schemeClr val="tx1"/>
                </a:solidFill>
                <a:latin typeface="+mn-lt"/>
                <a:ea typeface="+mn-ea"/>
                <a:cs typeface="+mn-cs"/>
              </a:rPr>
              <a:t>âge</a:t>
            </a:r>
            <a:r>
              <a:rPr lang="cs-CZ" sz="1200" kern="1200" dirty="0" smtClean="0">
                <a:solidFill>
                  <a:schemeClr val="tx1"/>
                </a:solidFill>
                <a:latin typeface="+mn-lt"/>
                <a:ea typeface="+mn-ea"/>
                <a:cs typeface="+mn-cs"/>
              </a:rPr>
              <a:t> de </a:t>
            </a:r>
            <a:r>
              <a:rPr lang="cs-CZ" sz="1200" kern="1200" dirty="0" err="1" smtClean="0">
                <a:solidFill>
                  <a:schemeClr val="tx1"/>
                </a:solidFill>
                <a:latin typeface="+mn-lt"/>
                <a:ea typeface="+mn-ea"/>
                <a:cs typeface="+mn-cs"/>
              </a:rPr>
              <a:t>quatre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ans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fut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élevé</a:t>
            </a:r>
            <a:r>
              <a:rPr lang="cs-CZ" sz="1200" kern="1200" dirty="0" smtClean="0">
                <a:solidFill>
                  <a:schemeClr val="tx1"/>
                </a:solidFill>
                <a:latin typeface="+mn-lt"/>
                <a:ea typeface="+mn-ea"/>
                <a:cs typeface="+mn-cs"/>
              </a:rPr>
              <a:t> par ses </a:t>
            </a:r>
            <a:r>
              <a:rPr lang="cs-CZ" sz="1200" kern="1200" dirty="0" err="1" smtClean="0">
                <a:solidFill>
                  <a:schemeClr val="tx1"/>
                </a:solidFill>
                <a:latin typeface="+mn-lt"/>
                <a:ea typeface="+mn-ea"/>
                <a:cs typeface="+mn-cs"/>
              </a:rPr>
              <a:t>grands</a:t>
            </a:r>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parents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proches</a:t>
            </a:r>
            <a:r>
              <a:rPr lang="cs-CZ" sz="1200" kern="1200" dirty="0" smtClean="0">
                <a:solidFill>
                  <a:schemeClr val="tx1"/>
                </a:solidFill>
                <a:latin typeface="+mn-lt"/>
                <a:ea typeface="+mn-ea"/>
                <a:cs typeface="+mn-cs"/>
              </a:rPr>
              <a:t> des </a:t>
            </a:r>
            <a:r>
              <a:rPr lang="cs-CZ" sz="1200" kern="1200" dirty="0" err="1" smtClean="0">
                <a:solidFill>
                  <a:schemeClr val="tx1"/>
                </a:solidFill>
                <a:latin typeface="+mn-lt"/>
                <a:ea typeface="+mn-ea"/>
                <a:cs typeface="+mn-cs"/>
              </a:rPr>
              <a:t>milieux</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jansénistes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fit </a:t>
            </a:r>
            <a:r>
              <a:rPr lang="cs-CZ" sz="1200" kern="1200" dirty="0" err="1" smtClean="0">
                <a:solidFill>
                  <a:schemeClr val="tx1"/>
                </a:solidFill>
                <a:latin typeface="+mn-lt"/>
                <a:ea typeface="+mn-ea"/>
                <a:cs typeface="+mn-cs"/>
              </a:rPr>
              <a:t>d’excellentes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études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Petites</a:t>
            </a:r>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Écoles</a:t>
            </a:r>
            <a:r>
              <a:rPr lang="cs-CZ" sz="1200" kern="1200" dirty="0" smtClean="0">
                <a:solidFill>
                  <a:schemeClr val="tx1"/>
                </a:solidFill>
                <a:latin typeface="+mn-lt"/>
                <a:ea typeface="+mn-ea"/>
                <a:cs typeface="+mn-cs"/>
              </a:rPr>
              <a:t> de Port-</a:t>
            </a:r>
            <a:r>
              <a:rPr lang="cs-CZ" sz="1200" kern="1200" dirty="0" err="1" smtClean="0">
                <a:solidFill>
                  <a:schemeClr val="tx1"/>
                </a:solidFill>
                <a:latin typeface="+mn-lt"/>
                <a:ea typeface="+mn-ea"/>
                <a:cs typeface="+mn-cs"/>
              </a:rPr>
              <a:t>Royal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collège</a:t>
            </a:r>
            <a:r>
              <a:rPr lang="cs-CZ" sz="1200" kern="1200" dirty="0" smtClean="0">
                <a:solidFill>
                  <a:schemeClr val="tx1"/>
                </a:solidFill>
                <a:latin typeface="+mn-lt"/>
                <a:ea typeface="+mn-ea"/>
                <a:cs typeface="+mn-cs"/>
              </a:rPr>
              <a:t> de </a:t>
            </a:r>
            <a:r>
              <a:rPr lang="cs-CZ" sz="1200" kern="1200" dirty="0" err="1" smtClean="0">
                <a:solidFill>
                  <a:schemeClr val="tx1"/>
                </a:solidFill>
                <a:latin typeface="+mn-lt"/>
                <a:ea typeface="+mn-ea"/>
                <a:cs typeface="+mn-cs"/>
              </a:rPr>
              <a:t>Beauvais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apprit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le</a:t>
            </a:r>
            <a:r>
              <a:rPr lang="cs-CZ" sz="1200" kern="1200" dirty="0" smtClean="0">
                <a:solidFill>
                  <a:schemeClr val="tx1"/>
                </a:solidFill>
                <a:latin typeface="+mn-lt"/>
                <a:ea typeface="+mn-ea"/>
                <a:cs typeface="+mn-cs"/>
              </a:rPr>
              <a:t> latin </a:t>
            </a:r>
            <a:r>
              <a:rPr lang="cs-CZ" sz="1200" kern="1200" dirty="0" err="1" smtClean="0">
                <a:solidFill>
                  <a:schemeClr val="tx1"/>
                </a:solidFill>
                <a:latin typeface="+mn-lt"/>
                <a:ea typeface="+mn-ea"/>
                <a:cs typeface="+mn-cs"/>
              </a:rPr>
              <a:t>et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le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grec</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En</a:t>
            </a:r>
            <a:r>
              <a:rPr lang="cs-CZ" sz="1200" kern="1200" dirty="0" smtClean="0">
                <a:solidFill>
                  <a:schemeClr val="tx1"/>
                </a:solidFill>
                <a:latin typeface="+mn-lt"/>
                <a:ea typeface="+mn-ea"/>
                <a:cs typeface="+mn-cs"/>
              </a:rPr>
              <a:t> 1655, à 16 </a:t>
            </a:r>
            <a:r>
              <a:rPr lang="cs-CZ" sz="1200" kern="1200" dirty="0" err="1" smtClean="0">
                <a:solidFill>
                  <a:schemeClr val="tx1"/>
                </a:solidFill>
                <a:latin typeface="+mn-lt"/>
                <a:ea typeface="+mn-ea"/>
                <a:cs typeface="+mn-cs"/>
              </a:rPr>
              <a:t>ans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rejoint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sa</a:t>
            </a:r>
            <a:r>
              <a:rPr lang="cs-CZ" sz="1200" kern="1200" dirty="0" smtClean="0">
                <a:solidFill>
                  <a:schemeClr val="tx1"/>
                </a:solidFill>
                <a:latin typeface="+mn-lt"/>
                <a:ea typeface="+mn-ea"/>
                <a:cs typeface="+mn-cs"/>
              </a:rPr>
              <a:t> grand-</a:t>
            </a:r>
            <a:r>
              <a:rPr lang="cs-CZ" sz="1200" kern="1200" dirty="0" err="1" smtClean="0">
                <a:solidFill>
                  <a:schemeClr val="tx1"/>
                </a:solidFill>
                <a:latin typeface="+mn-lt"/>
                <a:ea typeface="+mn-ea"/>
                <a:cs typeface="+mn-cs"/>
              </a:rPr>
              <a:t>mère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dans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sa</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retraite</a:t>
            </a:r>
            <a:r>
              <a:rPr lang="cs-CZ" sz="1200" kern="1200" dirty="0" smtClean="0">
                <a:solidFill>
                  <a:schemeClr val="tx1"/>
                </a:solidFill>
                <a:latin typeface="+mn-lt"/>
                <a:ea typeface="+mn-ea"/>
                <a:cs typeface="+mn-cs"/>
              </a:rPr>
              <a:t> à Port-</a:t>
            </a:r>
            <a:r>
              <a:rPr lang="cs-CZ" sz="1200" kern="1200" dirty="0" err="1" smtClean="0">
                <a:solidFill>
                  <a:schemeClr val="tx1"/>
                </a:solidFill>
                <a:latin typeface="+mn-lt"/>
                <a:ea typeface="+mn-ea"/>
                <a:cs typeface="+mn-cs"/>
              </a:rPr>
              <a:t>Royal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où</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suit les </a:t>
            </a:r>
            <a:r>
              <a:rPr lang="cs-CZ" sz="1200" kern="1200" dirty="0" err="1" smtClean="0">
                <a:solidFill>
                  <a:schemeClr val="tx1"/>
                </a:solidFill>
                <a:latin typeface="+mn-lt"/>
                <a:ea typeface="+mn-ea"/>
                <a:cs typeface="+mn-cs"/>
              </a:rPr>
              <a:t>leçons</a:t>
            </a:r>
            <a:r>
              <a:rPr lang="cs-CZ" sz="1200" kern="1200" dirty="0" smtClean="0">
                <a:solidFill>
                  <a:schemeClr val="tx1"/>
                </a:solidFill>
                <a:latin typeface="+mn-lt"/>
                <a:ea typeface="+mn-ea"/>
                <a:cs typeface="+mn-cs"/>
              </a:rPr>
              <a:t> de l’</a:t>
            </a:r>
            <a:r>
              <a:rPr lang="cs-CZ" sz="1200" kern="1200" dirty="0" err="1" smtClean="0">
                <a:solidFill>
                  <a:schemeClr val="tx1"/>
                </a:solidFill>
                <a:latin typeface="+mn-lt"/>
                <a:ea typeface="+mn-ea"/>
                <a:cs typeface="+mn-cs"/>
              </a:rPr>
              <a:t>helléniste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Lancelot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du</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grammairien</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Nicole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Apprenant</a:t>
            </a:r>
            <a:r>
              <a:rPr lang="cs-CZ" sz="1200" kern="1200" dirty="0" smtClean="0">
                <a:solidFill>
                  <a:schemeClr val="tx1"/>
                </a:solidFill>
                <a:latin typeface="+mn-lt"/>
                <a:ea typeface="+mn-ea"/>
                <a:cs typeface="+mn-cs"/>
              </a:rPr>
              <a:t> par </a:t>
            </a:r>
            <a:r>
              <a:rPr lang="cs-CZ" sz="1200" kern="1200" dirty="0" err="1" smtClean="0">
                <a:solidFill>
                  <a:schemeClr val="tx1"/>
                </a:solidFill>
                <a:latin typeface="+mn-lt"/>
                <a:ea typeface="+mn-ea"/>
                <a:cs typeface="+mn-cs"/>
              </a:rPr>
              <a:t>coeur</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Sophocle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Euripide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sera </a:t>
            </a:r>
            <a:r>
              <a:rPr lang="cs-CZ" sz="1200" kern="1200" dirty="0" err="1" smtClean="0">
                <a:solidFill>
                  <a:schemeClr val="tx1"/>
                </a:solidFill>
                <a:latin typeface="+mn-lt"/>
                <a:ea typeface="+mn-ea"/>
                <a:cs typeface="+mn-cs"/>
              </a:rPr>
              <a:t>davantage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influencé</a:t>
            </a:r>
            <a:r>
              <a:rPr lang="cs-CZ" sz="1200" kern="1200" dirty="0" smtClean="0">
                <a:solidFill>
                  <a:schemeClr val="tx1"/>
                </a:solidFill>
                <a:latin typeface="+mn-lt"/>
                <a:ea typeface="+mn-ea"/>
                <a:cs typeface="+mn-cs"/>
              </a:rPr>
              <a:t> par la </a:t>
            </a:r>
            <a:r>
              <a:rPr lang="cs-CZ" sz="1200" kern="1200" dirty="0" err="1" smtClean="0">
                <a:solidFill>
                  <a:schemeClr val="tx1"/>
                </a:solidFill>
                <a:latin typeface="+mn-lt"/>
                <a:ea typeface="+mn-ea"/>
                <a:cs typeface="+mn-cs"/>
              </a:rPr>
              <a:t>langue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dépouillée</a:t>
            </a:r>
            <a:r>
              <a:rPr lang="cs-CZ" sz="1200" kern="1200" dirty="0" smtClean="0">
                <a:solidFill>
                  <a:schemeClr val="tx1"/>
                </a:solidFill>
                <a:latin typeface="+mn-lt"/>
                <a:ea typeface="+mn-ea"/>
                <a:cs typeface="+mn-cs"/>
              </a:rPr>
              <a:t> des </a:t>
            </a:r>
            <a:r>
              <a:rPr lang="cs-CZ" sz="1200" kern="1200" dirty="0" err="1" smtClean="0">
                <a:solidFill>
                  <a:schemeClr val="tx1"/>
                </a:solidFill>
                <a:latin typeface="+mn-lt"/>
                <a:ea typeface="+mn-ea"/>
                <a:cs typeface="+mn-cs"/>
              </a:rPr>
              <a:t>modèles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grecs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que</a:t>
            </a:r>
            <a:r>
              <a:rPr lang="cs-CZ" sz="1200" kern="1200" dirty="0" smtClean="0">
                <a:solidFill>
                  <a:schemeClr val="tx1"/>
                </a:solidFill>
                <a:latin typeface="+mn-lt"/>
                <a:ea typeface="+mn-ea"/>
                <a:cs typeface="+mn-cs"/>
              </a:rPr>
              <a:t> par la </a:t>
            </a:r>
            <a:r>
              <a:rPr lang="cs-CZ" sz="1200" kern="1200" dirty="0" err="1" smtClean="0">
                <a:solidFill>
                  <a:schemeClr val="tx1"/>
                </a:solidFill>
                <a:latin typeface="+mn-lt"/>
                <a:ea typeface="+mn-ea"/>
                <a:cs typeface="+mn-cs"/>
              </a:rPr>
              <a:t>rhétorique</a:t>
            </a:r>
            <a:r>
              <a:rPr lang="cs-CZ" sz="1200" kern="1200" dirty="0" smtClean="0">
                <a:solidFill>
                  <a:schemeClr val="tx1"/>
                </a:solidFill>
                <a:latin typeface="+mn-lt"/>
                <a:ea typeface="+mn-ea"/>
                <a:cs typeface="+mn-cs"/>
              </a:rPr>
              <a:t> latine des </a:t>
            </a:r>
            <a:r>
              <a:rPr lang="cs-CZ" sz="1200" kern="1200" dirty="0" err="1" smtClean="0">
                <a:solidFill>
                  <a:schemeClr val="tx1"/>
                </a:solidFill>
                <a:latin typeface="+mn-lt"/>
                <a:ea typeface="+mn-ea"/>
                <a:cs typeface="+mn-cs"/>
              </a:rPr>
              <a:t>collèges</a:t>
            </a:r>
            <a:r>
              <a:rPr lang="cs-CZ" sz="1200" kern="1200" dirty="0" smtClean="0">
                <a:solidFill>
                  <a:schemeClr val="tx1"/>
                </a:solidFill>
                <a:latin typeface="+mn-lt"/>
                <a:ea typeface="+mn-ea"/>
                <a:cs typeface="+mn-cs"/>
              </a:rPr>
              <a:t> des </a:t>
            </a:r>
            <a:r>
              <a:rPr lang="cs-CZ" sz="1200" kern="1200" dirty="0" err="1" smtClean="0">
                <a:solidFill>
                  <a:schemeClr val="tx1"/>
                </a:solidFill>
                <a:latin typeface="+mn-lt"/>
                <a:ea typeface="+mn-ea"/>
                <a:cs typeface="+mn-cs"/>
              </a:rPr>
              <a:t>jésuites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Malgré</a:t>
            </a:r>
            <a:r>
              <a:rPr lang="cs-CZ" sz="1200" kern="1200" dirty="0" smtClean="0">
                <a:solidFill>
                  <a:schemeClr val="tx1"/>
                </a:solidFill>
                <a:latin typeface="+mn-lt"/>
                <a:ea typeface="+mn-ea"/>
                <a:cs typeface="+mn-cs"/>
              </a:rPr>
              <a:t> les </a:t>
            </a:r>
            <a:r>
              <a:rPr lang="cs-CZ" sz="1200" kern="1200" dirty="0" err="1" smtClean="0">
                <a:solidFill>
                  <a:schemeClr val="tx1"/>
                </a:solidFill>
                <a:latin typeface="+mn-lt"/>
                <a:ea typeface="+mn-ea"/>
                <a:cs typeface="+mn-cs"/>
              </a:rPr>
              <a:t>brouilles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ultérieures</a:t>
            </a:r>
            <a:r>
              <a:rPr lang="cs-CZ" sz="1200" kern="1200" dirty="0" smtClean="0">
                <a:solidFill>
                  <a:schemeClr val="tx1"/>
                </a:solidFill>
                <a:latin typeface="+mn-lt"/>
                <a:ea typeface="+mn-ea"/>
                <a:cs typeface="+mn-cs"/>
              </a:rPr>
              <a:t>, l’</a:t>
            </a:r>
            <a:r>
              <a:rPr lang="cs-CZ" sz="1200" kern="1200" dirty="0" err="1" smtClean="0">
                <a:solidFill>
                  <a:schemeClr val="tx1"/>
                </a:solidFill>
                <a:latin typeface="+mn-lt"/>
                <a:ea typeface="+mn-ea"/>
                <a:cs typeface="+mn-cs"/>
              </a:rPr>
              <a:t>empreinte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janséniste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marque</a:t>
            </a:r>
            <a:r>
              <a:rPr lang="cs-CZ" sz="1200" kern="1200" dirty="0" smtClean="0">
                <a:solidFill>
                  <a:schemeClr val="tx1"/>
                </a:solidFill>
                <a:latin typeface="+mn-lt"/>
                <a:ea typeface="+mn-ea"/>
                <a:cs typeface="+mn-cs"/>
              </a:rPr>
              <a:t> par son </a:t>
            </a:r>
            <a:r>
              <a:rPr lang="cs-CZ" sz="1200" kern="1200" dirty="0" err="1" smtClean="0">
                <a:solidFill>
                  <a:schemeClr val="tx1"/>
                </a:solidFill>
                <a:latin typeface="+mn-lt"/>
                <a:ea typeface="+mn-ea"/>
                <a:cs typeface="+mn-cs"/>
              </a:rPr>
              <a:t>pessimisme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fataliste</a:t>
            </a:r>
            <a:r>
              <a:rPr lang="cs-CZ" sz="1200" kern="1200" dirty="0" smtClean="0">
                <a:solidFill>
                  <a:schemeClr val="tx1"/>
                </a:solidFill>
                <a:latin typeface="+mn-lt"/>
                <a:ea typeface="+mn-ea"/>
                <a:cs typeface="+mn-cs"/>
              </a:rPr>
              <a:t> l’</a:t>
            </a:r>
            <a:r>
              <a:rPr lang="cs-CZ" sz="1200" kern="1200" dirty="0" err="1" smtClean="0">
                <a:solidFill>
                  <a:schemeClr val="tx1"/>
                </a:solidFill>
                <a:latin typeface="+mn-lt"/>
                <a:ea typeface="+mn-ea"/>
                <a:cs typeface="+mn-cs"/>
              </a:rPr>
              <a:t>allure</a:t>
            </a:r>
            <a:r>
              <a:rPr lang="cs-CZ" sz="1200" kern="1200" dirty="0" smtClean="0">
                <a:solidFill>
                  <a:schemeClr val="tx1"/>
                </a:solidFill>
                <a:latin typeface="+mn-lt"/>
                <a:ea typeface="+mn-ea"/>
                <a:cs typeface="+mn-cs"/>
              </a:rPr>
              <a:t> de ses </a:t>
            </a:r>
            <a:r>
              <a:rPr lang="cs-CZ" sz="1200" kern="1200" dirty="0" err="1" smtClean="0">
                <a:solidFill>
                  <a:schemeClr val="tx1"/>
                </a:solidFill>
                <a:latin typeface="+mn-lt"/>
                <a:ea typeface="+mn-ea"/>
                <a:cs typeface="+mn-cs"/>
              </a:rPr>
              <a:t>tragédies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Contrairement</a:t>
            </a:r>
            <a:r>
              <a:rPr lang="cs-CZ" sz="1200" kern="1200" dirty="0" smtClean="0">
                <a:solidFill>
                  <a:schemeClr val="tx1"/>
                </a:solidFill>
                <a:latin typeface="+mn-lt"/>
                <a:ea typeface="+mn-ea"/>
                <a:cs typeface="+mn-cs"/>
              </a:rPr>
              <a:t> au </a:t>
            </a:r>
            <a:r>
              <a:rPr lang="cs-CZ" sz="1200" kern="1200" dirty="0" err="1" smtClean="0">
                <a:solidFill>
                  <a:schemeClr val="tx1"/>
                </a:solidFill>
                <a:latin typeface="+mn-lt"/>
                <a:ea typeface="+mn-ea"/>
                <a:cs typeface="+mn-cs"/>
              </a:rPr>
              <a:t>désir</a:t>
            </a:r>
            <a:r>
              <a:rPr lang="cs-CZ" sz="1200" kern="1200" dirty="0" smtClean="0">
                <a:solidFill>
                  <a:schemeClr val="tx1"/>
                </a:solidFill>
                <a:latin typeface="+mn-lt"/>
                <a:ea typeface="+mn-ea"/>
                <a:cs typeface="+mn-cs"/>
              </a:rPr>
              <a:t> de la </a:t>
            </a:r>
            <a:r>
              <a:rPr lang="cs-CZ" sz="1200" kern="1200" dirty="0" err="1" smtClean="0">
                <a:solidFill>
                  <a:schemeClr val="tx1"/>
                </a:solidFill>
                <a:latin typeface="+mn-lt"/>
                <a:ea typeface="+mn-ea"/>
                <a:cs typeface="+mn-cs"/>
              </a:rPr>
              <a:t>famille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qui</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envisage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pour</a:t>
            </a:r>
            <a:r>
              <a:rPr lang="cs-CZ" sz="1200" kern="1200" dirty="0" smtClean="0">
                <a:solidFill>
                  <a:schemeClr val="tx1"/>
                </a:solidFill>
                <a:latin typeface="+mn-lt"/>
                <a:ea typeface="+mn-ea"/>
                <a:cs typeface="+mn-cs"/>
              </a:rPr>
              <a:t> Jean </a:t>
            </a:r>
            <a:r>
              <a:rPr lang="cs-CZ" sz="1200" kern="1200" dirty="0" err="1" smtClean="0">
                <a:solidFill>
                  <a:schemeClr val="tx1"/>
                </a:solidFill>
                <a:latin typeface="+mn-lt"/>
                <a:ea typeface="+mn-ea"/>
                <a:cs typeface="+mn-cs"/>
              </a:rPr>
              <a:t>Racine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une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carrière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ecclésiastique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plonge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dans</a:t>
            </a:r>
            <a:r>
              <a:rPr lang="cs-CZ" sz="1200" kern="1200" dirty="0" smtClean="0">
                <a:solidFill>
                  <a:schemeClr val="tx1"/>
                </a:solidFill>
                <a:latin typeface="+mn-lt"/>
                <a:ea typeface="+mn-ea"/>
                <a:cs typeface="+mn-cs"/>
              </a:rPr>
              <a:t> la </a:t>
            </a:r>
            <a:r>
              <a:rPr lang="cs-CZ" sz="1200" kern="1200" dirty="0" err="1" smtClean="0">
                <a:solidFill>
                  <a:schemeClr val="tx1"/>
                </a:solidFill>
                <a:latin typeface="+mn-lt"/>
                <a:ea typeface="+mn-ea"/>
                <a:cs typeface="+mn-cs"/>
              </a:rPr>
              <a:t>vie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mondaine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ayant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pour</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amis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Molière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jusqu’en</a:t>
            </a:r>
            <a:r>
              <a:rPr lang="cs-CZ" sz="1200" kern="1200" dirty="0" smtClean="0">
                <a:solidFill>
                  <a:schemeClr val="tx1"/>
                </a:solidFill>
                <a:latin typeface="+mn-lt"/>
                <a:ea typeface="+mn-ea"/>
                <a:cs typeface="+mn-cs"/>
              </a:rPr>
              <a:t> 1664-1665), La </a:t>
            </a:r>
            <a:r>
              <a:rPr lang="cs-CZ" sz="1200" kern="1200" dirty="0" err="1" smtClean="0">
                <a:solidFill>
                  <a:schemeClr val="tx1"/>
                </a:solidFill>
                <a:latin typeface="+mn-lt"/>
                <a:ea typeface="+mn-ea"/>
                <a:cs typeface="+mn-cs"/>
              </a:rPr>
              <a:t>Fontaine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Boileau</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pour</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amantes</a:t>
            </a:r>
            <a:r>
              <a:rPr lang="cs-CZ" sz="1200" kern="1200" dirty="0" smtClean="0">
                <a:solidFill>
                  <a:schemeClr val="tx1"/>
                </a:solidFill>
                <a:latin typeface="+mn-lt"/>
                <a:ea typeface="+mn-ea"/>
                <a:cs typeface="+mn-cs"/>
              </a:rPr>
              <a:t> les </a:t>
            </a:r>
            <a:r>
              <a:rPr lang="cs-CZ" sz="1200" kern="1200" dirty="0" err="1" smtClean="0">
                <a:solidFill>
                  <a:schemeClr val="tx1"/>
                </a:solidFill>
                <a:latin typeface="+mn-lt"/>
                <a:ea typeface="+mn-ea"/>
                <a:cs typeface="+mn-cs"/>
              </a:rPr>
              <a:t>actrices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célèbres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dont</a:t>
            </a:r>
            <a:r>
              <a:rPr lang="cs-CZ" sz="1200" kern="1200" dirty="0" smtClean="0">
                <a:solidFill>
                  <a:schemeClr val="tx1"/>
                </a:solidFill>
                <a:latin typeface="+mn-lt"/>
                <a:ea typeface="+mn-ea"/>
                <a:cs typeface="+mn-cs"/>
              </a:rPr>
              <a:t> la </a:t>
            </a:r>
            <a:r>
              <a:rPr lang="cs-CZ" sz="1200" kern="1200" dirty="0" err="1" smtClean="0">
                <a:solidFill>
                  <a:schemeClr val="tx1"/>
                </a:solidFill>
                <a:latin typeface="+mn-lt"/>
                <a:ea typeface="+mn-ea"/>
                <a:cs typeface="+mn-cs"/>
              </a:rPr>
              <a:t>Du</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Parc</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et</a:t>
            </a:r>
            <a:r>
              <a:rPr lang="cs-CZ" sz="1200" kern="1200" dirty="0" smtClean="0">
                <a:solidFill>
                  <a:schemeClr val="tx1"/>
                </a:solidFill>
                <a:latin typeface="+mn-lt"/>
                <a:ea typeface="+mn-ea"/>
                <a:cs typeface="+mn-cs"/>
              </a:rPr>
              <a:t> la </a:t>
            </a:r>
            <a:r>
              <a:rPr lang="cs-CZ" sz="1200" kern="1200" dirty="0" err="1" smtClean="0">
                <a:solidFill>
                  <a:schemeClr val="tx1"/>
                </a:solidFill>
                <a:latin typeface="+mn-lt"/>
                <a:ea typeface="+mn-ea"/>
                <a:cs typeface="+mn-cs"/>
              </a:rPr>
              <a:t>Champmeslé</a:t>
            </a:r>
            <a:r>
              <a:rPr lang="cs-CZ" sz="1200" kern="1200" dirty="0" smtClean="0">
                <a:solidFill>
                  <a:schemeClr val="tx1"/>
                </a:solidFill>
                <a:latin typeface="+mn-lt"/>
                <a:ea typeface="+mn-ea"/>
                <a:cs typeface="+mn-cs"/>
              </a:rPr>
              <a:t>. </a:t>
            </a:r>
            <a:endParaRPr lang="fr-FR" sz="1200" kern="1200" dirty="0" smtClean="0">
              <a:solidFill>
                <a:schemeClr val="tx1"/>
              </a:solidFill>
              <a:latin typeface="+mn-lt"/>
              <a:ea typeface="+mn-ea"/>
              <a:cs typeface="+mn-cs"/>
            </a:endParaRPr>
          </a:p>
          <a:p>
            <a:endParaRPr lang="fr-FR"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	Les </a:t>
            </a:r>
            <a:r>
              <a:rPr lang="cs-CZ" sz="1200" kern="1200" dirty="0" err="1" smtClean="0">
                <a:solidFill>
                  <a:schemeClr val="tx1"/>
                </a:solidFill>
                <a:latin typeface="+mn-lt"/>
                <a:ea typeface="+mn-ea"/>
                <a:cs typeface="+mn-cs"/>
              </a:rPr>
              <a:t>deux</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premières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tragédies</a:t>
            </a:r>
            <a:r>
              <a:rPr lang="cs-CZ" sz="1200" kern="1200" dirty="0" smtClean="0">
                <a:solidFill>
                  <a:schemeClr val="tx1"/>
                </a:solidFill>
                <a:latin typeface="+mn-lt"/>
                <a:ea typeface="+mn-ea"/>
                <a:cs typeface="+mn-cs"/>
              </a:rPr>
              <a:t> </a:t>
            </a:r>
            <a:r>
              <a:rPr lang="cs-CZ" sz="1200" b="1" i="1" kern="1200" dirty="0" smtClean="0">
                <a:solidFill>
                  <a:schemeClr val="tx1"/>
                </a:solidFill>
                <a:latin typeface="+mn-lt"/>
                <a:ea typeface="+mn-ea"/>
                <a:cs typeface="+mn-cs"/>
              </a:rPr>
              <a:t>La </a:t>
            </a:r>
            <a:r>
              <a:rPr lang="cs-CZ" sz="1200" b="1" i="1" kern="1200" dirty="0" err="1" smtClean="0">
                <a:solidFill>
                  <a:schemeClr val="tx1"/>
                </a:solidFill>
                <a:latin typeface="+mn-lt"/>
                <a:ea typeface="+mn-ea"/>
                <a:cs typeface="+mn-cs"/>
              </a:rPr>
              <a:t>Thébaïde</a:t>
            </a:r>
            <a:r>
              <a:rPr lang="cs-CZ" sz="1200" b="1" i="1" kern="1200" dirty="0" smtClean="0">
                <a:solidFill>
                  <a:schemeClr val="tx1"/>
                </a:solidFill>
                <a:latin typeface="+mn-lt"/>
                <a:ea typeface="+mn-ea"/>
                <a:cs typeface="+mn-cs"/>
              </a:rPr>
              <a:t> </a:t>
            </a:r>
            <a:r>
              <a:rPr lang="cs-CZ" sz="1200" b="1" i="1" kern="1200" dirty="0" err="1" smtClean="0">
                <a:solidFill>
                  <a:schemeClr val="tx1"/>
                </a:solidFill>
                <a:latin typeface="+mn-lt"/>
                <a:ea typeface="+mn-ea"/>
                <a:cs typeface="+mn-cs"/>
              </a:rPr>
              <a:t>ou</a:t>
            </a:r>
            <a:r>
              <a:rPr lang="cs-CZ" sz="1200" b="1" i="1" kern="1200" dirty="0" smtClean="0">
                <a:solidFill>
                  <a:schemeClr val="tx1"/>
                </a:solidFill>
                <a:latin typeface="+mn-lt"/>
                <a:ea typeface="+mn-ea"/>
                <a:cs typeface="+mn-cs"/>
              </a:rPr>
              <a:t> les </a:t>
            </a:r>
            <a:r>
              <a:rPr lang="cs-CZ" sz="1200" b="1" i="1" kern="1200" dirty="0" err="1" smtClean="0">
                <a:solidFill>
                  <a:schemeClr val="tx1"/>
                </a:solidFill>
                <a:latin typeface="+mn-lt"/>
                <a:ea typeface="+mn-ea"/>
                <a:cs typeface="+mn-cs"/>
              </a:rPr>
              <a:t>Frères</a:t>
            </a:r>
            <a:r>
              <a:rPr lang="cs-CZ" sz="1200" b="1" i="1" kern="1200" dirty="0" smtClean="0">
                <a:solidFill>
                  <a:schemeClr val="tx1"/>
                </a:solidFill>
                <a:latin typeface="+mn-lt"/>
                <a:ea typeface="+mn-ea"/>
                <a:cs typeface="+mn-cs"/>
              </a:rPr>
              <a:t> </a:t>
            </a:r>
            <a:r>
              <a:rPr lang="cs-CZ" sz="1200" b="1" i="1" kern="1200" dirty="0" err="1" smtClean="0">
                <a:solidFill>
                  <a:schemeClr val="tx1"/>
                </a:solidFill>
                <a:latin typeface="+mn-lt"/>
                <a:ea typeface="+mn-ea"/>
                <a:cs typeface="+mn-cs"/>
              </a:rPr>
              <a:t>ennemis</a:t>
            </a:r>
            <a:r>
              <a:rPr lang="cs-CZ" sz="1200" kern="1200" dirty="0" smtClean="0">
                <a:solidFill>
                  <a:schemeClr val="tx1"/>
                </a:solidFill>
                <a:latin typeface="+mn-lt"/>
                <a:ea typeface="+mn-ea"/>
                <a:cs typeface="+mn-cs"/>
              </a:rPr>
              <a:t> (1664) </a:t>
            </a:r>
            <a:r>
              <a:rPr lang="cs-CZ" sz="1200" kern="1200" dirty="0" err="1" smtClean="0">
                <a:solidFill>
                  <a:schemeClr val="tx1"/>
                </a:solidFill>
                <a:latin typeface="+mn-lt"/>
                <a:ea typeface="+mn-ea"/>
                <a:cs typeface="+mn-cs"/>
              </a:rPr>
              <a:t>et</a:t>
            </a:r>
            <a:r>
              <a:rPr lang="cs-CZ" sz="1200" kern="1200" dirty="0" smtClean="0">
                <a:solidFill>
                  <a:schemeClr val="tx1"/>
                </a:solidFill>
                <a:latin typeface="+mn-lt"/>
                <a:ea typeface="+mn-ea"/>
                <a:cs typeface="+mn-cs"/>
              </a:rPr>
              <a:t> </a:t>
            </a:r>
            <a:r>
              <a:rPr lang="cs-CZ" sz="1200" b="1" i="1" kern="1200" dirty="0" smtClean="0">
                <a:solidFill>
                  <a:schemeClr val="tx1"/>
                </a:solidFill>
                <a:latin typeface="+mn-lt"/>
                <a:ea typeface="+mn-ea"/>
                <a:cs typeface="+mn-cs"/>
              </a:rPr>
              <a:t>Alexandre </a:t>
            </a:r>
            <a:r>
              <a:rPr lang="cs-CZ" sz="1200" b="1" i="1" kern="1200" dirty="0" err="1" smtClean="0">
                <a:solidFill>
                  <a:schemeClr val="tx1"/>
                </a:solidFill>
                <a:latin typeface="+mn-lt"/>
                <a:ea typeface="+mn-ea"/>
                <a:cs typeface="+mn-cs"/>
              </a:rPr>
              <a:t>le</a:t>
            </a:r>
            <a:r>
              <a:rPr lang="cs-CZ" sz="1200" b="1" i="1" kern="1200" dirty="0" smtClean="0">
                <a:solidFill>
                  <a:schemeClr val="tx1"/>
                </a:solidFill>
                <a:latin typeface="+mn-lt"/>
                <a:ea typeface="+mn-ea"/>
                <a:cs typeface="+mn-cs"/>
              </a:rPr>
              <a:t> Grand</a:t>
            </a:r>
            <a:r>
              <a:rPr lang="cs-CZ" sz="1200" kern="1200" dirty="0" smtClean="0">
                <a:solidFill>
                  <a:schemeClr val="tx1"/>
                </a:solidFill>
                <a:latin typeface="+mn-lt"/>
                <a:ea typeface="+mn-ea"/>
                <a:cs typeface="+mn-cs"/>
              </a:rPr>
              <a:t> (1665), de trempe </a:t>
            </a:r>
            <a:r>
              <a:rPr lang="cs-CZ" sz="1200" kern="1200" dirty="0" err="1" smtClean="0">
                <a:solidFill>
                  <a:schemeClr val="tx1"/>
                </a:solidFill>
                <a:latin typeface="+mn-lt"/>
                <a:ea typeface="+mn-ea"/>
                <a:cs typeface="+mn-cs"/>
              </a:rPr>
              <a:t>héroïque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cornélienne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sont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un</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échec</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que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Racine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attribue</a:t>
            </a:r>
            <a:r>
              <a:rPr lang="cs-CZ" sz="1200" kern="1200" dirty="0" smtClean="0">
                <a:solidFill>
                  <a:schemeClr val="tx1"/>
                </a:solidFill>
                <a:latin typeface="+mn-lt"/>
                <a:ea typeface="+mn-ea"/>
                <a:cs typeface="+mn-cs"/>
              </a:rPr>
              <a:t> à la </a:t>
            </a:r>
            <a:r>
              <a:rPr lang="cs-CZ" sz="1200" kern="1200" dirty="0" err="1" smtClean="0">
                <a:solidFill>
                  <a:schemeClr val="tx1"/>
                </a:solidFill>
                <a:latin typeface="+mn-lt"/>
                <a:ea typeface="+mn-ea"/>
                <a:cs typeface="+mn-cs"/>
              </a:rPr>
              <a:t>mauvaise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interprétation</a:t>
            </a:r>
            <a:r>
              <a:rPr lang="cs-CZ" sz="1200" kern="1200" dirty="0" smtClean="0">
                <a:solidFill>
                  <a:schemeClr val="tx1"/>
                </a:solidFill>
                <a:latin typeface="+mn-lt"/>
                <a:ea typeface="+mn-ea"/>
                <a:cs typeface="+mn-cs"/>
              </a:rPr>
              <a:t> de la troupe de </a:t>
            </a:r>
            <a:r>
              <a:rPr lang="cs-CZ" sz="1200" kern="1200" dirty="0" err="1" smtClean="0">
                <a:solidFill>
                  <a:schemeClr val="tx1"/>
                </a:solidFill>
                <a:latin typeface="+mn-lt"/>
                <a:ea typeface="+mn-ea"/>
                <a:cs typeface="+mn-cs"/>
              </a:rPr>
              <a:t>Molière</a:t>
            </a:r>
            <a:r>
              <a:rPr lang="cs-CZ" sz="1200" kern="1200" dirty="0" smtClean="0">
                <a:solidFill>
                  <a:schemeClr val="tx1"/>
                </a:solidFill>
                <a:latin typeface="+mn-lt"/>
                <a:ea typeface="+mn-ea"/>
                <a:cs typeface="+mn-cs"/>
              </a:rPr>
              <a:t>. À la </a:t>
            </a:r>
            <a:r>
              <a:rPr lang="cs-CZ" sz="1200" kern="1200" dirty="0" err="1" smtClean="0">
                <a:solidFill>
                  <a:schemeClr val="tx1"/>
                </a:solidFill>
                <a:latin typeface="+mn-lt"/>
                <a:ea typeface="+mn-ea"/>
                <a:cs typeface="+mn-cs"/>
              </a:rPr>
              <a:t>rupture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d’avec</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dernier</a:t>
            </a:r>
            <a:r>
              <a:rPr lang="cs-CZ" sz="1200" kern="1200" dirty="0" smtClean="0">
                <a:solidFill>
                  <a:schemeClr val="tx1"/>
                </a:solidFill>
                <a:latin typeface="+mn-lt"/>
                <a:ea typeface="+mn-ea"/>
                <a:cs typeface="+mn-cs"/>
              </a:rPr>
              <a:t> s’</a:t>
            </a:r>
            <a:r>
              <a:rPr lang="cs-CZ" sz="1200" kern="1200" dirty="0" err="1" smtClean="0">
                <a:solidFill>
                  <a:schemeClr val="tx1"/>
                </a:solidFill>
                <a:latin typeface="+mn-lt"/>
                <a:ea typeface="+mn-ea"/>
                <a:cs typeface="+mn-cs"/>
              </a:rPr>
              <a:t>ajoute</a:t>
            </a:r>
            <a:r>
              <a:rPr lang="cs-CZ" sz="1200" kern="1200" dirty="0" smtClean="0">
                <a:solidFill>
                  <a:schemeClr val="tx1"/>
                </a:solidFill>
                <a:latin typeface="+mn-lt"/>
                <a:ea typeface="+mn-ea"/>
                <a:cs typeface="+mn-cs"/>
              </a:rPr>
              <a:t> la </a:t>
            </a:r>
            <a:r>
              <a:rPr lang="cs-CZ" sz="1200" kern="1200" dirty="0" err="1" smtClean="0">
                <a:solidFill>
                  <a:schemeClr val="tx1"/>
                </a:solidFill>
                <a:latin typeface="+mn-lt"/>
                <a:ea typeface="+mn-ea"/>
                <a:cs typeface="+mn-cs"/>
              </a:rPr>
              <a:t>rupture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d’avec</a:t>
            </a:r>
            <a:r>
              <a:rPr lang="cs-CZ" sz="1200" kern="1200" dirty="0" smtClean="0">
                <a:solidFill>
                  <a:schemeClr val="tx1"/>
                </a:solidFill>
                <a:latin typeface="+mn-lt"/>
                <a:ea typeface="+mn-ea"/>
                <a:cs typeface="+mn-cs"/>
              </a:rPr>
              <a:t> ses </a:t>
            </a:r>
            <a:r>
              <a:rPr lang="cs-CZ" sz="1200" kern="1200" dirty="0" err="1" smtClean="0">
                <a:solidFill>
                  <a:schemeClr val="tx1"/>
                </a:solidFill>
                <a:latin typeface="+mn-lt"/>
                <a:ea typeface="+mn-ea"/>
                <a:cs typeface="+mn-cs"/>
              </a:rPr>
              <a:t>maîtres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jansénistes</a:t>
            </a:r>
            <a:r>
              <a:rPr lang="cs-CZ" sz="1200" kern="1200" dirty="0" smtClean="0">
                <a:solidFill>
                  <a:schemeClr val="tx1"/>
                </a:solidFill>
                <a:latin typeface="+mn-lt"/>
                <a:ea typeface="+mn-ea"/>
                <a:cs typeface="+mn-cs"/>
              </a:rPr>
              <a:t> de Port-</a:t>
            </a:r>
            <a:r>
              <a:rPr lang="cs-CZ" sz="1200" kern="1200" dirty="0" err="1" smtClean="0">
                <a:solidFill>
                  <a:schemeClr val="tx1"/>
                </a:solidFill>
                <a:latin typeface="+mn-lt"/>
                <a:ea typeface="+mn-ea"/>
                <a:cs typeface="+mn-cs"/>
              </a:rPr>
              <a:t>Royal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qui</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condamnent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le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théâtre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Nicole</a:t>
            </a:r>
            <a:r>
              <a:rPr lang="cs-CZ" sz="1200" kern="1200" dirty="0" smtClean="0">
                <a:solidFill>
                  <a:schemeClr val="tx1"/>
                </a:solidFill>
                <a:latin typeface="+mn-lt"/>
                <a:ea typeface="+mn-ea"/>
                <a:cs typeface="+mn-cs"/>
              </a:rPr>
              <a:t>). </a:t>
            </a:r>
            <a:r>
              <a:rPr lang="fr-FR" sz="1200" kern="1200" dirty="0" smtClean="0">
                <a:solidFill>
                  <a:schemeClr val="tx1"/>
                </a:solidFill>
                <a:latin typeface="+mn-lt"/>
                <a:ea typeface="+mn-ea"/>
                <a:cs typeface="+mn-cs"/>
              </a:rPr>
              <a:t>(A la fin de sa vie, i</a:t>
            </a:r>
            <a:r>
              <a:rPr lang="cs-CZ" sz="1200" kern="1200" dirty="0" smtClean="0">
                <a:solidFill>
                  <a:schemeClr val="tx1"/>
                </a:solidFill>
                <a:latin typeface="+mn-lt"/>
                <a:ea typeface="+mn-ea"/>
                <a:cs typeface="+mn-cs"/>
              </a:rPr>
              <a:t>l se </a:t>
            </a:r>
            <a:r>
              <a:rPr lang="cs-CZ" sz="1200" kern="1200" dirty="0" err="1" smtClean="0">
                <a:solidFill>
                  <a:schemeClr val="tx1"/>
                </a:solidFill>
                <a:latin typeface="+mn-lt"/>
                <a:ea typeface="+mn-ea"/>
                <a:cs typeface="+mn-cs"/>
              </a:rPr>
              <a:t>réconcilie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aussi</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avec</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le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parti</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janséniste</a:t>
            </a:r>
            <a:r>
              <a:rPr lang="cs-CZ" sz="1200" kern="1200" dirty="0" smtClean="0">
                <a:solidFill>
                  <a:schemeClr val="tx1"/>
                </a:solidFill>
                <a:latin typeface="+mn-lt"/>
                <a:ea typeface="+mn-ea"/>
                <a:cs typeface="+mn-cs"/>
              </a:rPr>
              <a:t>. Pour les </a:t>
            </a:r>
            <a:r>
              <a:rPr lang="cs-CZ" sz="1200" kern="1200" dirty="0" err="1" smtClean="0">
                <a:solidFill>
                  <a:schemeClr val="tx1"/>
                </a:solidFill>
                <a:latin typeface="+mn-lt"/>
                <a:ea typeface="+mn-ea"/>
                <a:cs typeface="+mn-cs"/>
              </a:rPr>
              <a:t>pupilles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du</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pensionnat</a:t>
            </a:r>
            <a:r>
              <a:rPr lang="cs-CZ" sz="1200" kern="1200" dirty="0" smtClean="0">
                <a:solidFill>
                  <a:schemeClr val="tx1"/>
                </a:solidFill>
                <a:latin typeface="+mn-lt"/>
                <a:ea typeface="+mn-ea"/>
                <a:cs typeface="+mn-cs"/>
              </a:rPr>
              <a:t> de </a:t>
            </a:r>
            <a:r>
              <a:rPr lang="cs-CZ" sz="1200" kern="1200" dirty="0" err="1" smtClean="0">
                <a:solidFill>
                  <a:schemeClr val="tx1"/>
                </a:solidFill>
                <a:latin typeface="+mn-lt"/>
                <a:ea typeface="+mn-ea"/>
                <a:cs typeface="+mn-cs"/>
              </a:rPr>
              <a:t>Saint</a:t>
            </a:r>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Cyr</a:t>
            </a:r>
            <a:r>
              <a:rPr lang="cs-CZ" sz="1200" kern="1200" dirty="0" smtClean="0">
                <a:solidFill>
                  <a:schemeClr val="tx1"/>
                </a:solidFill>
                <a:latin typeface="+mn-lt"/>
                <a:ea typeface="+mn-ea"/>
                <a:cs typeface="+mn-cs"/>
              </a:rPr>
              <a:t> de </a:t>
            </a:r>
            <a:r>
              <a:rPr lang="cs-CZ" sz="1200" kern="1200" dirty="0" err="1" smtClean="0">
                <a:solidFill>
                  <a:schemeClr val="tx1"/>
                </a:solidFill>
                <a:latin typeface="+mn-lt"/>
                <a:ea typeface="+mn-ea"/>
                <a:cs typeface="+mn-cs"/>
              </a:rPr>
              <a:t>Mme</a:t>
            </a:r>
            <a:r>
              <a:rPr lang="cs-CZ" sz="1200" kern="1200" dirty="0" smtClean="0">
                <a:solidFill>
                  <a:schemeClr val="tx1"/>
                </a:solidFill>
                <a:latin typeface="+mn-lt"/>
                <a:ea typeface="+mn-ea"/>
                <a:cs typeface="+mn-cs"/>
              </a:rPr>
              <a:t> de </a:t>
            </a:r>
            <a:r>
              <a:rPr lang="cs-CZ" sz="1200" kern="1200" dirty="0" err="1" smtClean="0">
                <a:solidFill>
                  <a:schemeClr val="tx1"/>
                </a:solidFill>
                <a:latin typeface="+mn-lt"/>
                <a:ea typeface="+mn-ea"/>
                <a:cs typeface="+mn-cs"/>
              </a:rPr>
              <a:t>Maintenon</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écrit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deux</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tragédies</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bibliques</a:t>
            </a:r>
            <a:r>
              <a:rPr lang="cs-CZ" sz="1200" kern="1200" dirty="0" smtClean="0">
                <a:solidFill>
                  <a:schemeClr val="tx1"/>
                </a:solidFill>
                <a:latin typeface="+mn-lt"/>
                <a:ea typeface="+mn-ea"/>
                <a:cs typeface="+mn-cs"/>
              </a:rPr>
              <a:t>: </a:t>
            </a:r>
            <a:r>
              <a:rPr lang="cs-CZ" sz="1200" b="1" i="1" kern="1200" dirty="0" err="1" smtClean="0">
                <a:solidFill>
                  <a:schemeClr val="tx1"/>
                </a:solidFill>
                <a:latin typeface="+mn-lt"/>
                <a:ea typeface="+mn-ea"/>
                <a:cs typeface="+mn-cs"/>
              </a:rPr>
              <a:t>Esther</a:t>
            </a:r>
            <a:r>
              <a:rPr lang="cs-CZ" sz="1200" kern="1200" dirty="0" smtClean="0">
                <a:solidFill>
                  <a:schemeClr val="tx1"/>
                </a:solidFill>
                <a:latin typeface="+mn-lt"/>
                <a:ea typeface="+mn-ea"/>
                <a:cs typeface="+mn-cs"/>
              </a:rPr>
              <a:t> (1689) </a:t>
            </a:r>
            <a:r>
              <a:rPr lang="cs-CZ" sz="1200" kern="1200" dirty="0" err="1" smtClean="0">
                <a:solidFill>
                  <a:schemeClr val="tx1"/>
                </a:solidFill>
                <a:latin typeface="+mn-lt"/>
                <a:ea typeface="+mn-ea"/>
                <a:cs typeface="+mn-cs"/>
              </a:rPr>
              <a:t>et</a:t>
            </a:r>
            <a:r>
              <a:rPr lang="cs-CZ" sz="1200" kern="1200" dirty="0" smtClean="0">
                <a:solidFill>
                  <a:schemeClr val="tx1"/>
                </a:solidFill>
                <a:latin typeface="+mn-lt"/>
                <a:ea typeface="+mn-ea"/>
                <a:cs typeface="+mn-cs"/>
              </a:rPr>
              <a:t> </a:t>
            </a:r>
            <a:r>
              <a:rPr lang="cs-CZ" sz="1200" b="1" i="1" kern="1200" dirty="0" err="1" smtClean="0">
                <a:solidFill>
                  <a:schemeClr val="tx1"/>
                </a:solidFill>
                <a:latin typeface="+mn-lt"/>
                <a:ea typeface="+mn-ea"/>
                <a:cs typeface="+mn-cs"/>
              </a:rPr>
              <a:t>Athalie</a:t>
            </a:r>
            <a:r>
              <a:rPr lang="cs-CZ" sz="1200" kern="1200" dirty="0" smtClean="0">
                <a:solidFill>
                  <a:schemeClr val="tx1"/>
                </a:solidFill>
                <a:latin typeface="+mn-lt"/>
                <a:ea typeface="+mn-ea"/>
                <a:cs typeface="+mn-cs"/>
              </a:rPr>
              <a:t> (1691). </a:t>
            </a:r>
            <a:r>
              <a:rPr lang="cs-CZ" sz="1200" kern="1200" dirty="0" err="1" smtClean="0">
                <a:solidFill>
                  <a:schemeClr val="tx1"/>
                </a:solidFill>
                <a:latin typeface="+mn-lt"/>
                <a:ea typeface="+mn-ea"/>
                <a:cs typeface="+mn-cs"/>
              </a:rPr>
              <a:t>En</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secret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rédige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un</a:t>
            </a:r>
            <a:r>
              <a:rPr lang="cs-CZ" sz="1200" kern="1200" dirty="0" smtClean="0">
                <a:solidFill>
                  <a:schemeClr val="tx1"/>
                </a:solidFill>
                <a:latin typeface="+mn-lt"/>
                <a:ea typeface="+mn-ea"/>
                <a:cs typeface="+mn-cs"/>
              </a:rPr>
              <a:t> </a:t>
            </a:r>
            <a:r>
              <a:rPr lang="cs-CZ" sz="1200" b="1" i="1" kern="1200" dirty="0" err="1" smtClean="0">
                <a:solidFill>
                  <a:schemeClr val="tx1"/>
                </a:solidFill>
                <a:latin typeface="+mn-lt"/>
                <a:ea typeface="+mn-ea"/>
                <a:cs typeface="+mn-cs"/>
              </a:rPr>
              <a:t>Abrégé</a:t>
            </a:r>
            <a:r>
              <a:rPr lang="cs-CZ" sz="1200" b="1" i="1" kern="1200" dirty="0" smtClean="0">
                <a:solidFill>
                  <a:schemeClr val="tx1"/>
                </a:solidFill>
                <a:latin typeface="+mn-lt"/>
                <a:ea typeface="+mn-ea"/>
                <a:cs typeface="+mn-cs"/>
              </a:rPr>
              <a:t> de l’</a:t>
            </a:r>
            <a:r>
              <a:rPr lang="cs-CZ" sz="1200" b="1" i="1" kern="1200" dirty="0" err="1" smtClean="0">
                <a:solidFill>
                  <a:schemeClr val="tx1"/>
                </a:solidFill>
                <a:latin typeface="+mn-lt"/>
                <a:ea typeface="+mn-ea"/>
                <a:cs typeface="+mn-cs"/>
              </a:rPr>
              <a:t>histoire</a:t>
            </a:r>
            <a:r>
              <a:rPr lang="cs-CZ" sz="1200" b="1" i="1" kern="1200" dirty="0" smtClean="0">
                <a:solidFill>
                  <a:schemeClr val="tx1"/>
                </a:solidFill>
                <a:latin typeface="+mn-lt"/>
                <a:ea typeface="+mn-ea"/>
                <a:cs typeface="+mn-cs"/>
              </a:rPr>
              <a:t> de Port-</a:t>
            </a:r>
            <a:r>
              <a:rPr lang="cs-CZ" sz="1200" b="1" i="1" kern="1200" dirty="0" err="1" smtClean="0">
                <a:solidFill>
                  <a:schemeClr val="tx1"/>
                </a:solidFill>
                <a:latin typeface="+mn-lt"/>
                <a:ea typeface="+mn-ea"/>
                <a:cs typeface="+mn-cs"/>
              </a:rPr>
              <a:t>Royal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en</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encourant</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une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demi</a:t>
            </a:r>
            <a:r>
              <a:rPr lang="cs-CZ" sz="1200" kern="1200" dirty="0" smtClean="0">
                <a:solidFill>
                  <a:schemeClr val="tx1"/>
                </a:solidFill>
                <a:latin typeface="+mn-lt"/>
                <a:ea typeface="+mn-ea"/>
                <a:cs typeface="+mn-cs"/>
              </a:rPr>
              <a:t>-</a:t>
            </a:r>
            <a:r>
              <a:rPr lang="cs-CZ" sz="1200" kern="1200" dirty="0" err="1" smtClean="0">
                <a:solidFill>
                  <a:schemeClr val="tx1"/>
                </a:solidFill>
                <a:latin typeface="+mn-lt"/>
                <a:ea typeface="+mn-ea"/>
                <a:cs typeface="+mn-cs"/>
              </a:rPr>
              <a:t>disgrâce</a:t>
            </a:r>
            <a:r>
              <a:rPr lang="cs-CZ" sz="1200" kern="1200" dirty="0" smtClean="0">
                <a:solidFill>
                  <a:schemeClr val="tx1"/>
                </a:solidFill>
                <a:latin typeface="+mn-lt"/>
                <a:ea typeface="+mn-ea"/>
                <a:cs typeface="+mn-cs"/>
              </a:rPr>
              <a:t> de la cour </a:t>
            </a:r>
            <a:r>
              <a:rPr lang="cs-CZ" sz="1200" kern="1200" dirty="0" err="1" smtClean="0">
                <a:solidFill>
                  <a:schemeClr val="tx1"/>
                </a:solidFill>
                <a:latin typeface="+mn-lt"/>
                <a:ea typeface="+mn-ea"/>
                <a:cs typeface="+mn-cs"/>
              </a:rPr>
              <a:t>attachée</a:t>
            </a:r>
            <a:r>
              <a:rPr lang="cs-CZ" sz="1200" kern="1200" dirty="0" smtClean="0">
                <a:solidFill>
                  <a:schemeClr val="tx1"/>
                </a:solidFill>
                <a:latin typeface="+mn-lt"/>
                <a:ea typeface="+mn-ea"/>
                <a:cs typeface="+mn-cs"/>
              </a:rPr>
              <a:t> à </a:t>
            </a:r>
            <a:r>
              <a:rPr lang="cs-CZ" sz="1200" kern="1200" dirty="0" err="1" smtClean="0">
                <a:solidFill>
                  <a:schemeClr val="tx1"/>
                </a:solidFill>
                <a:latin typeface="+mn-lt"/>
                <a:ea typeface="+mn-ea"/>
                <a:cs typeface="+mn-cs"/>
              </a:rPr>
              <a:t>réprimer</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le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jansénisme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Avant</a:t>
            </a:r>
            <a:r>
              <a:rPr lang="cs-CZ" sz="1200" kern="1200" dirty="0" smtClean="0">
                <a:solidFill>
                  <a:schemeClr val="tx1"/>
                </a:solidFill>
                <a:latin typeface="+mn-lt"/>
                <a:ea typeface="+mn-ea"/>
                <a:cs typeface="+mn-cs"/>
              </a:rPr>
              <a:t> de </a:t>
            </a:r>
            <a:r>
              <a:rPr lang="cs-CZ" sz="1200" kern="1200" dirty="0" err="1" smtClean="0">
                <a:solidFill>
                  <a:schemeClr val="tx1"/>
                </a:solidFill>
                <a:latin typeface="+mn-lt"/>
                <a:ea typeface="+mn-ea"/>
                <a:cs typeface="+mn-cs"/>
              </a:rPr>
              <a:t>mourir</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exprime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le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désir</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d’être</a:t>
            </a:r>
            <a:r>
              <a:rPr lang="cs-CZ" sz="1200" kern="1200" dirty="0" smtClean="0">
                <a:solidFill>
                  <a:schemeClr val="tx1"/>
                </a:solidFill>
                <a:latin typeface="+mn-lt"/>
                <a:ea typeface="+mn-ea"/>
                <a:cs typeface="+mn-cs"/>
              </a:rPr>
              <a:t> </a:t>
            </a:r>
            <a:r>
              <a:rPr lang="cs-CZ" sz="1200" kern="1200" dirty="0" err="1" smtClean="0">
                <a:solidFill>
                  <a:schemeClr val="tx1"/>
                </a:solidFill>
                <a:latin typeface="+mn-lt"/>
                <a:ea typeface="+mn-ea"/>
                <a:cs typeface="+mn-cs"/>
              </a:rPr>
              <a:t>inhumé</a:t>
            </a:r>
            <a:r>
              <a:rPr lang="cs-CZ" sz="1200" kern="1200" dirty="0" smtClean="0">
                <a:solidFill>
                  <a:schemeClr val="tx1"/>
                </a:solidFill>
                <a:latin typeface="+mn-lt"/>
                <a:ea typeface="+mn-ea"/>
                <a:cs typeface="+mn-cs"/>
              </a:rPr>
              <a:t> à Port-</a:t>
            </a:r>
            <a:r>
              <a:rPr lang="cs-CZ" sz="1200" kern="1200" dirty="0" err="1" smtClean="0">
                <a:solidFill>
                  <a:schemeClr val="tx1"/>
                </a:solidFill>
                <a:latin typeface="+mn-lt"/>
                <a:ea typeface="+mn-ea"/>
                <a:cs typeface="+mn-cs"/>
              </a:rPr>
              <a:t>Royal</a:t>
            </a:r>
            <a:r>
              <a:rPr lang="cs-CZ" sz="1200" kern="1200" dirty="0" smtClean="0">
                <a:solidFill>
                  <a:schemeClr val="tx1"/>
                </a:solidFill>
                <a:latin typeface="+mn-lt"/>
                <a:ea typeface="+mn-ea"/>
                <a:cs typeface="+mn-cs"/>
              </a:rPr>
              <a:t>.</a:t>
            </a:r>
            <a:r>
              <a:rPr lang="fr-FR" sz="1200" kern="1200" dirty="0" smtClean="0">
                <a:solidFill>
                  <a:schemeClr val="tx1"/>
                </a:solidFill>
                <a:latin typeface="+mn-lt"/>
                <a:ea typeface="+mn-ea"/>
                <a:cs typeface="+mn-cs"/>
              </a:rPr>
              <a:t>)</a:t>
            </a:r>
          </a:p>
          <a:p>
            <a:r>
              <a:rPr lang="cs-CZ" sz="1200" kern="1200" dirty="0" err="1" smtClean="0">
                <a:solidFill>
                  <a:schemeClr val="tx1"/>
                </a:solidFill>
                <a:latin typeface="+mn-lt"/>
                <a:ea typeface="+mn-ea"/>
                <a:cs typeface="+mn-cs"/>
              </a:rPr>
              <a:t>Il</a:t>
            </a:r>
            <a:r>
              <a:rPr lang="cs-CZ" sz="1200" kern="1200" dirty="0" smtClean="0">
                <a:solidFill>
                  <a:schemeClr val="tx1"/>
                </a:solidFill>
                <a:latin typeface="+mn-lt"/>
                <a:ea typeface="+mn-ea"/>
                <a:cs typeface="+mn-cs"/>
              </a:rPr>
              <a:t> ne </a:t>
            </a:r>
            <a:r>
              <a:rPr lang="cs-CZ" sz="1200" kern="1200" dirty="0" err="1" smtClean="0">
                <a:solidFill>
                  <a:schemeClr val="tx1"/>
                </a:solidFill>
                <a:latin typeface="+mn-lt"/>
                <a:ea typeface="+mn-ea"/>
                <a:cs typeface="+mn-cs"/>
              </a:rPr>
              <a:t>réussit</a:t>
            </a:r>
            <a:r>
              <a:rPr lang="cs-CZ" sz="1200" kern="1200" dirty="0" smtClean="0">
                <a:solidFill>
                  <a:schemeClr val="tx1"/>
                </a:solidFill>
                <a:latin typeface="+mn-lt"/>
                <a:ea typeface="+mn-ea"/>
                <a:cs typeface="+mn-cs"/>
              </a:rPr>
              <a:t> pas non plus </a:t>
            </a:r>
            <a:r>
              <a:rPr lang="cs-CZ" sz="1200" kern="1200" dirty="0" err="1" smtClean="0">
                <a:solidFill>
                  <a:schemeClr val="tx1"/>
                </a:solidFill>
                <a:latin typeface="+mn-lt"/>
                <a:ea typeface="+mn-ea"/>
                <a:cs typeface="+mn-cs"/>
              </a:rPr>
              <a:t>avec</a:t>
            </a:r>
            <a:r>
              <a:rPr lang="cs-CZ" sz="1200" kern="1200" dirty="0" smtClean="0">
                <a:solidFill>
                  <a:schemeClr val="tx1"/>
                </a:solidFill>
                <a:latin typeface="+mn-lt"/>
                <a:ea typeface="+mn-ea"/>
                <a:cs typeface="+mn-cs"/>
              </a:rPr>
              <a:t> la </a:t>
            </a:r>
            <a:r>
              <a:rPr lang="cs-CZ" sz="1200" kern="1200" dirty="0" err="1" smtClean="0">
                <a:solidFill>
                  <a:schemeClr val="tx1"/>
                </a:solidFill>
                <a:latin typeface="+mn-lt"/>
                <a:ea typeface="+mn-ea"/>
                <a:cs typeface="+mn-cs"/>
              </a:rPr>
              <a:t>comédie</a:t>
            </a:r>
            <a:r>
              <a:rPr lang="cs-CZ" sz="1200" kern="1200" dirty="0" smtClean="0">
                <a:solidFill>
                  <a:schemeClr val="tx1"/>
                </a:solidFill>
                <a:latin typeface="+mn-lt"/>
                <a:ea typeface="+mn-ea"/>
                <a:cs typeface="+mn-cs"/>
              </a:rPr>
              <a:t> </a:t>
            </a:r>
            <a:r>
              <a:rPr lang="cs-CZ" sz="1200" b="1" i="1" kern="1200" dirty="0" smtClean="0">
                <a:solidFill>
                  <a:schemeClr val="tx1"/>
                </a:solidFill>
                <a:latin typeface="+mn-lt"/>
                <a:ea typeface="+mn-ea"/>
                <a:cs typeface="+mn-cs"/>
              </a:rPr>
              <a:t>Les </a:t>
            </a:r>
            <a:r>
              <a:rPr lang="cs-CZ" sz="1200" b="1" i="1" kern="1200" dirty="0" err="1" smtClean="0">
                <a:solidFill>
                  <a:schemeClr val="tx1"/>
                </a:solidFill>
                <a:latin typeface="+mn-lt"/>
                <a:ea typeface="+mn-ea"/>
                <a:cs typeface="+mn-cs"/>
              </a:rPr>
              <a:t>Plaideurs</a:t>
            </a:r>
            <a:r>
              <a:rPr lang="cs-CZ" sz="1200" kern="1200" dirty="0" smtClean="0">
                <a:solidFill>
                  <a:schemeClr val="tx1"/>
                </a:solidFill>
                <a:latin typeface="+mn-lt"/>
                <a:ea typeface="+mn-ea"/>
                <a:cs typeface="+mn-cs"/>
              </a:rPr>
              <a:t> (1668). </a:t>
            </a:r>
            <a:endParaRPr lang="cs-CZ" dirty="0"/>
          </a:p>
        </p:txBody>
      </p:sp>
      <p:sp>
        <p:nvSpPr>
          <p:cNvPr id="4" name="Zástupný symbol pro číslo snímku 3"/>
          <p:cNvSpPr>
            <a:spLocks noGrp="1"/>
          </p:cNvSpPr>
          <p:nvPr>
            <p:ph type="sldNum" sz="quarter" idx="10"/>
          </p:nvPr>
        </p:nvSpPr>
        <p:spPr/>
        <p:txBody>
          <a:bodyPr/>
          <a:lstStyle/>
          <a:p>
            <a:fld id="{2F486235-7C58-47C5-B523-6E8A8714EAD8}" type="slidenum">
              <a:rPr lang="cs-CZ" smtClean="0"/>
              <a:pPr/>
              <a:t>9</a:t>
            </a:fld>
            <a:endParaRPr lang="cs-CZ"/>
          </a:p>
        </p:txBody>
      </p:sp>
    </p:spTree>
    <p:extLst>
      <p:ext uri="{BB962C8B-B14F-4D97-AF65-F5344CB8AC3E}">
        <p14:creationId xmlns:p14="http://schemas.microsoft.com/office/powerpoint/2010/main" val="269555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29" name="Title 28"/>
          <p:cNvSpPr>
            <a:spLocks noGrp="1"/>
          </p:cNvSpPr>
          <p:nvPr>
            <p:ph type="ctrTitle"/>
          </p:nvPr>
        </p:nvSpPr>
        <p:spPr>
          <a:xfrm>
            <a:off x="381000" y="4853413"/>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1800">
                <a:solidFill>
                  <a:schemeClr val="tx2">
                    <a:shade val="75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 name="Footer Placeholder 1"/>
          <p:cNvSpPr>
            <a:spLocks noGrp="1"/>
          </p:cNvSpPr>
          <p:nvPr>
            <p:ph type="ftr" sz="quarter" idx="11"/>
          </p:nvPr>
        </p:nvSpPr>
        <p:spPr/>
        <p:txBody>
          <a:bodyPr/>
          <a:lstStyle/>
          <a:p>
            <a:endParaRPr lang="cs-CZ">
              <a:solidFill>
                <a:srgbClr val="D5E8D0">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3547602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425792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8"/>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8"/>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1560103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9" name="Footer Placeholder 18"/>
          <p:cNvSpPr>
            <a:spLocks noGrp="1"/>
          </p:cNvSpPr>
          <p:nvPr>
            <p:ph type="ftr" sz="quarter" idx="11"/>
          </p:nvPr>
        </p:nvSpPr>
        <p:spPr>
          <a:xfrm>
            <a:off x="3581400" y="76202"/>
            <a:ext cx="2895600" cy="288925"/>
          </a:xfrm>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3196493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1500">
                <a:solidFill>
                  <a:schemeClr val="tx2">
                    <a:shade val="75000"/>
                  </a:schemeClr>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1" name="Footer Placeholder 10"/>
          <p:cNvSpPr>
            <a:spLocks noGrp="1"/>
          </p:cNvSpPr>
          <p:nvPr>
            <p:ph type="ftr" sz="quarter" idx="11"/>
          </p:nvPr>
        </p:nvSpPr>
        <p:spPr/>
        <p:txBody>
          <a:bodyPr/>
          <a:lstStyle/>
          <a:p>
            <a:endParaRPr lang="cs-CZ">
              <a:solidFill>
                <a:srgbClr val="D5E8D0">
                  <a:shade val="75000"/>
                </a:srgbClr>
              </a:solidFill>
            </a:endParaRPr>
          </a:p>
        </p:txBody>
      </p:sp>
      <p:sp>
        <p:nvSpPr>
          <p:cNvPr id="16" name="Slide Number Placeholder 1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59978659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100"/>
            </a:lvl1pPr>
            <a:lvl2pPr>
              <a:defRPr sz="1800"/>
            </a:lvl2pPr>
            <a:lvl3pPr>
              <a:defRPr sz="1500"/>
            </a:lvl3pPr>
            <a:lvl4pPr>
              <a:defRPr sz="1350"/>
            </a:lvl4pPr>
            <a:lvl5pPr>
              <a:defRPr sz="135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10" name="Footer Placeholder 9"/>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48151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350" b="0" cap="all" baseline="0">
                <a:solidFill>
                  <a:schemeClr val="accent1">
                    <a:shade val="50000"/>
                  </a:schemeClr>
                </a:solidFill>
                <a:latin typeface="+mj-lt"/>
                <a:ea typeface="+mj-ea"/>
                <a:cs typeface="+mj-cs"/>
              </a:defRPr>
            </a:lvl1pPr>
            <a:lvl2pPr>
              <a:buNone/>
              <a:defRPr sz="1500" b="1"/>
            </a:lvl2pPr>
            <a:lvl3pPr>
              <a:buNone/>
              <a:defRPr sz="1350" b="1"/>
            </a:lvl3pPr>
            <a:lvl4pPr>
              <a:buNone/>
              <a:defRPr sz="1200" b="1"/>
            </a:lvl4pPr>
            <a:lvl5pPr>
              <a:buNone/>
              <a:defRPr sz="12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5" y="1316039"/>
            <a:ext cx="429055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9"/>
            <a:ext cx="4288536" cy="3941763"/>
          </a:xfrm>
        </p:spPr>
        <p:txBody>
          <a:bodyPr/>
          <a:lstStyle>
            <a:lvl1pPr>
              <a:defRPr sz="1800"/>
            </a:lvl1pPr>
            <a:lvl2pPr>
              <a:defRPr sz="1500"/>
            </a:lvl2pPr>
            <a:lvl3pPr>
              <a:defRPr sz="135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6" name="Footer Placeholder 5"/>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1" name="Straight Connector 10"/>
          <p:cNvSpPr>
            <a:spLocks noChangeShapeType="1"/>
          </p:cNvSpPr>
          <p:nvPr/>
        </p:nvSpPr>
        <p:spPr bwMode="auto">
          <a:xfrm>
            <a:off x="514350" y="60198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3649340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1" name="Footer Placeholder 20"/>
          <p:cNvSpPr>
            <a:spLocks noGrp="1"/>
          </p:cNvSpPr>
          <p:nvPr>
            <p:ph type="ftr" sz="quarter" idx="11"/>
          </p:nvPr>
        </p:nvSpPr>
        <p:spPr/>
        <p:txBody>
          <a:bodyPr/>
          <a:lstStyle/>
          <a:p>
            <a:endParaRPr lang="cs-CZ">
              <a:solidFill>
                <a:srgbClr val="D5E8D0">
                  <a:shade val="75000"/>
                </a:srgbClr>
              </a:solidFill>
            </a:endParaRPr>
          </a:p>
        </p:txBody>
      </p:sp>
      <p:sp>
        <p:nvSpPr>
          <p:cNvPr id="6" name="Slide Number Placeholder 5"/>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848055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4" name="Footer Placeholder 23"/>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2019090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9"/>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15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1" y="609600"/>
            <a:ext cx="3008313" cy="4800600"/>
          </a:xfrm>
        </p:spPr>
        <p:txBody>
          <a:bodyPr/>
          <a:lstStyle>
            <a:lvl1pPr marL="0" indent="0">
              <a:buNone/>
              <a:defRPr sz="1050"/>
            </a:lvl1pPr>
            <a:lvl2pPr>
              <a:buNone/>
              <a:defRPr sz="900"/>
            </a:lvl2pPr>
            <a:lvl3pPr>
              <a:buNone/>
              <a:defRPr sz="750"/>
            </a:lvl3pPr>
            <a:lvl4pPr>
              <a:buNone/>
              <a:defRPr sz="675"/>
            </a:lvl4pPr>
            <a:lvl5pPr>
              <a:buNone/>
              <a:defRPr sz="675"/>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9" name="Footer Placeholder 28"/>
          <p:cNvSpPr>
            <a:spLocks noGrp="1"/>
          </p:cNvSpPr>
          <p:nvPr>
            <p:ph type="ftr" sz="quarter" idx="11"/>
          </p:nvPr>
        </p:nvSpPr>
        <p:spPr/>
        <p:txBody>
          <a:bodyPr/>
          <a:lstStyle/>
          <a:p>
            <a:endParaRPr lang="cs-CZ">
              <a:solidFill>
                <a:srgbClr val="D5E8D0">
                  <a:shade val="75000"/>
                </a:srgbClr>
              </a:solidFill>
            </a:endParaRPr>
          </a:p>
        </p:txBody>
      </p:sp>
      <p:sp>
        <p:nvSpPr>
          <p:cNvPr id="7" name="Slide Number Placeholder 6"/>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Tree>
    <p:extLst>
      <p:ext uri="{BB962C8B-B14F-4D97-AF65-F5344CB8AC3E}">
        <p14:creationId xmlns:p14="http://schemas.microsoft.com/office/powerpoint/2010/main" val="812372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24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5" name="Footer Placeholder 4"/>
          <p:cNvSpPr>
            <a:spLocks noGrp="1"/>
          </p:cNvSpPr>
          <p:nvPr>
            <p:ph type="ftr" sz="quarter" idx="11"/>
          </p:nvPr>
        </p:nvSpPr>
        <p:spPr/>
        <p:txBody>
          <a:bodyPr/>
          <a:lstStyle/>
          <a:p>
            <a:endParaRPr lang="cs-CZ">
              <a:solidFill>
                <a:srgbClr val="D5E8D0">
                  <a:shade val="75000"/>
                </a:srgbClr>
              </a:solidFill>
            </a:endParaRPr>
          </a:p>
        </p:txBody>
      </p:sp>
      <p:sp>
        <p:nvSpPr>
          <p:cNvPr id="31" name="Slide Number Placeholder 30"/>
          <p:cNvSpPr>
            <a:spLocks noGrp="1"/>
          </p:cNvSpPr>
          <p:nvPr>
            <p:ph type="sldNum" sz="quarter" idx="12"/>
          </p:nvPr>
        </p:nvSpPr>
        <p:spPr/>
        <p:txBody>
          <a:body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15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050"/>
            </a:lvl1pPr>
            <a:lvl2pPr>
              <a:defRPr sz="900"/>
            </a:lvl2pPr>
            <a:lvl3pPr>
              <a:defRPr sz="750"/>
            </a:lvl3pPr>
            <a:lvl4pPr>
              <a:defRPr sz="675"/>
            </a:lvl4pPr>
            <a:lvl5pPr>
              <a:defRPr sz="675"/>
            </a:lvl5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8905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8" name="Text Placeholder 7"/>
          <p:cNvSpPr>
            <a:spLocks noGrp="1"/>
          </p:cNvSpPr>
          <p:nvPr>
            <p:ph type="body" idx="1"/>
          </p:nvPr>
        </p:nvSpPr>
        <p:spPr>
          <a:xfrm>
            <a:off x="304800" y="1554164"/>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2"/>
            <a:ext cx="2514600" cy="288925"/>
          </a:xfrm>
          <a:prstGeom prst="rect">
            <a:avLst/>
          </a:prstGeom>
        </p:spPr>
        <p:txBody>
          <a:bodyPr vert="horz"/>
          <a:lstStyle>
            <a:lvl1pPr algn="l" eaLnBrk="1" latinLnBrk="0" hangingPunct="1">
              <a:defRPr kumimoji="0" sz="900">
                <a:solidFill>
                  <a:schemeClr val="accent1">
                    <a:shade val="75000"/>
                  </a:schemeClr>
                </a:solidFill>
              </a:defRPr>
            </a:lvl1pPr>
          </a:lstStyle>
          <a:p>
            <a:fld id="{C459CC48-992E-47D9-BA72-B63D78D7BA2E}" type="datetimeFigureOut">
              <a:rPr lang="cs-CZ" smtClean="0">
                <a:solidFill>
                  <a:srgbClr val="D5E8D0">
                    <a:shade val="75000"/>
                  </a:srgbClr>
                </a:solidFill>
              </a:rPr>
              <a:pPr/>
              <a:t>23.11.2021</a:t>
            </a:fld>
            <a:endParaRPr lang="cs-CZ">
              <a:solidFill>
                <a:srgbClr val="D5E8D0">
                  <a:shade val="75000"/>
                </a:srgbClr>
              </a:solidFill>
            </a:endParaRPr>
          </a:p>
        </p:txBody>
      </p:sp>
      <p:sp>
        <p:nvSpPr>
          <p:cNvPr id="28" name="Footer Placeholder 27"/>
          <p:cNvSpPr>
            <a:spLocks noGrp="1"/>
          </p:cNvSpPr>
          <p:nvPr>
            <p:ph type="ftr" sz="quarter" idx="3"/>
          </p:nvPr>
        </p:nvSpPr>
        <p:spPr>
          <a:xfrm>
            <a:off x="3124200" y="76202"/>
            <a:ext cx="3352800" cy="288925"/>
          </a:xfrm>
          <a:prstGeom prst="rect">
            <a:avLst/>
          </a:prstGeom>
        </p:spPr>
        <p:txBody>
          <a:bodyPr vert="horz"/>
          <a:lstStyle>
            <a:lvl1pPr algn="r" eaLnBrk="1" latinLnBrk="0" hangingPunct="1">
              <a:defRPr kumimoji="0" sz="900">
                <a:solidFill>
                  <a:schemeClr val="accent1">
                    <a:shade val="75000"/>
                  </a:schemeClr>
                </a:solidFill>
              </a:defRPr>
            </a:lvl1pPr>
          </a:lstStyle>
          <a:p>
            <a:endParaRPr lang="cs-CZ">
              <a:solidFill>
                <a:srgbClr val="D5E8D0">
                  <a:shade val="75000"/>
                </a:srgbClr>
              </a:solidFill>
            </a:endParaRPr>
          </a:p>
        </p:txBody>
      </p:sp>
      <p:sp>
        <p:nvSpPr>
          <p:cNvPr id="5" name="Slide Number Placeholder 4"/>
          <p:cNvSpPr>
            <a:spLocks noGrp="1"/>
          </p:cNvSpPr>
          <p:nvPr>
            <p:ph type="sldNum" sz="quarter" idx="4"/>
          </p:nvPr>
        </p:nvSpPr>
        <p:spPr>
          <a:xfrm>
            <a:off x="8229600" y="6477002"/>
            <a:ext cx="762000" cy="244475"/>
          </a:xfrm>
          <a:prstGeom prst="rect">
            <a:avLst/>
          </a:prstGeom>
        </p:spPr>
        <p:txBody>
          <a:bodyPr vert="horz"/>
          <a:lstStyle>
            <a:lvl1pPr algn="r" eaLnBrk="1" latinLnBrk="0" hangingPunct="1">
              <a:defRPr kumimoji="0" sz="900">
                <a:solidFill>
                  <a:schemeClr val="accent1">
                    <a:shade val="75000"/>
                  </a:schemeClr>
                </a:solidFill>
              </a:defRPr>
            </a:lvl1pPr>
          </a:lstStyle>
          <a:p>
            <a:fld id="{DDB5911A-2CBD-4E30-9A3B-0FF00A36DF4A}" type="slidenum">
              <a:rPr lang="cs-CZ" smtClean="0">
                <a:solidFill>
                  <a:srgbClr val="D5E8D0">
                    <a:shade val="75000"/>
                  </a:srgbClr>
                </a:solidFill>
              </a:rPr>
              <a:pPr/>
              <a:t>‹#›</a:t>
            </a:fld>
            <a:endParaRPr lang="cs-CZ">
              <a:solidFill>
                <a:srgbClr val="D5E8D0">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9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
        <p:nvSpPr>
          <p:cNvPr id="12" name="Straight Connector 11"/>
          <p:cNvSpPr>
            <a:spLocks noChangeShapeType="1"/>
          </p:cNvSpPr>
          <p:nvPr/>
        </p:nvSpPr>
        <p:spPr bwMode="auto">
          <a:xfrm>
            <a:off x="514350" y="105798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80" tIns="34290" rIns="68580" bIns="34290" anchor="t" compatLnSpc="1"/>
          <a:lstStyle/>
          <a:p>
            <a:endParaRPr lang="en-US" sz="1350">
              <a:solidFill>
                <a:prstClr val="black"/>
              </a:solidFill>
            </a:endParaRPr>
          </a:p>
        </p:txBody>
      </p:sp>
    </p:spTree>
    <p:extLst>
      <p:ext uri="{BB962C8B-B14F-4D97-AF65-F5344CB8AC3E}">
        <p14:creationId xmlns:p14="http://schemas.microsoft.com/office/powerpoint/2010/main" val="29020828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27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257175" indent="-257175"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1pPr>
      <a:lvl2pPr marL="557213" indent="-214313" algn="l" rtl="0" eaLnBrk="1" latinLnBrk="0" hangingPunct="1">
        <a:spcBef>
          <a:spcPct val="20000"/>
        </a:spcBef>
        <a:buClr>
          <a:schemeClr val="accent1"/>
        </a:buClr>
        <a:buSzPct val="70000"/>
        <a:buFont typeface="Wingdings 2"/>
        <a:buChar char=""/>
        <a:defRPr kumimoji="0" sz="2100" kern="1200">
          <a:solidFill>
            <a:schemeClr val="tx2"/>
          </a:solidFill>
          <a:latin typeface="+mn-lt"/>
          <a:ea typeface="+mn-ea"/>
          <a:cs typeface="+mn-cs"/>
        </a:defRPr>
      </a:lvl2pPr>
      <a:lvl3pPr marL="857250" indent="-171450" algn="l" rtl="0" eaLnBrk="1" latinLnBrk="0" hangingPunct="1">
        <a:spcBef>
          <a:spcPct val="20000"/>
        </a:spcBef>
        <a:buClr>
          <a:schemeClr val="accent1"/>
        </a:buClr>
        <a:buSzPct val="70000"/>
        <a:buFont typeface="Wingdings 2"/>
        <a:buChar char=""/>
        <a:defRPr kumimoji="0" sz="1800" kern="1200">
          <a:solidFill>
            <a:schemeClr val="tx2"/>
          </a:solidFill>
          <a:latin typeface="+mn-lt"/>
          <a:ea typeface="+mn-ea"/>
          <a:cs typeface="+mn-cs"/>
        </a:defRPr>
      </a:lvl3pPr>
      <a:lvl4pPr marL="1200150" indent="-171450" algn="l" rtl="0" eaLnBrk="1" latinLnBrk="0" hangingPunct="1">
        <a:spcBef>
          <a:spcPct val="20000"/>
        </a:spcBef>
        <a:buClr>
          <a:schemeClr val="accent1"/>
        </a:buClr>
        <a:buSzPct val="70000"/>
        <a:buFont typeface="Wingdings 2"/>
        <a:buChar char=""/>
        <a:defRPr kumimoji="0" sz="1500" kern="1200">
          <a:solidFill>
            <a:schemeClr val="tx2"/>
          </a:solidFill>
          <a:latin typeface="+mn-lt"/>
          <a:ea typeface="+mn-ea"/>
          <a:cs typeface="+mn-cs"/>
        </a:defRPr>
      </a:lvl4pPr>
      <a:lvl5pPr marL="15430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5pPr>
      <a:lvl6pPr marL="1885950" indent="-171450" algn="l" rtl="0" eaLnBrk="1" latinLnBrk="0" hangingPunct="1">
        <a:spcBef>
          <a:spcPct val="20000"/>
        </a:spcBef>
        <a:buClr>
          <a:schemeClr val="accent1"/>
        </a:buClr>
        <a:buSzPct val="60000"/>
        <a:buFont typeface="Wingdings 2"/>
        <a:buChar char=""/>
        <a:defRPr kumimoji="0" sz="1350" kern="1200">
          <a:solidFill>
            <a:schemeClr val="tx2"/>
          </a:solidFill>
          <a:latin typeface="+mn-lt"/>
          <a:ea typeface="+mn-ea"/>
          <a:cs typeface="+mn-cs"/>
        </a:defRPr>
      </a:lvl6pPr>
      <a:lvl7pPr marL="2228850" indent="-171450" algn="l" rtl="0" eaLnBrk="1" latinLnBrk="0" hangingPunct="1">
        <a:spcBef>
          <a:spcPct val="20000"/>
        </a:spcBef>
        <a:buClr>
          <a:schemeClr val="accent1"/>
        </a:buClr>
        <a:buSzPct val="60000"/>
        <a:buFont typeface="Wingdings 2"/>
        <a:buChar char=""/>
        <a:defRPr kumimoji="0" sz="1200" kern="1200">
          <a:solidFill>
            <a:schemeClr val="tx2"/>
          </a:solidFill>
          <a:latin typeface="+mn-lt"/>
          <a:ea typeface="+mn-ea"/>
          <a:cs typeface="+mn-cs"/>
        </a:defRPr>
      </a:lvl7pPr>
      <a:lvl8pPr marL="2571750" indent="-171450" algn="l" rtl="0" eaLnBrk="1" latinLnBrk="0" hangingPunct="1">
        <a:spcBef>
          <a:spcPct val="20000"/>
        </a:spcBef>
        <a:buClr>
          <a:schemeClr val="accent1"/>
        </a:buClr>
        <a:buSzPct val="60000"/>
        <a:buFont typeface="Wingdings 2"/>
        <a:buChar char=""/>
        <a:defRPr kumimoji="0" sz="1200" kern="1200" baseline="0">
          <a:solidFill>
            <a:schemeClr val="tx2"/>
          </a:solidFill>
          <a:latin typeface="+mn-lt"/>
          <a:ea typeface="+mn-ea"/>
          <a:cs typeface="+mn-cs"/>
        </a:defRPr>
      </a:lvl8pPr>
      <a:lvl9pPr marL="2914650" indent="-171450" algn="l" rtl="0" eaLnBrk="1" latinLnBrk="0" hangingPunct="1">
        <a:spcBef>
          <a:spcPct val="20000"/>
        </a:spcBef>
        <a:buClr>
          <a:schemeClr val="accent1"/>
        </a:buClr>
        <a:buSzPct val="60000"/>
        <a:buFont typeface="Wingdings 2"/>
        <a:buChar char=""/>
        <a:defRPr kumimoji="0" sz="105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4853413"/>
            <a:ext cx="8763000" cy="1222375"/>
          </a:xfrm>
        </p:spPr>
        <p:txBody>
          <a:bodyPr/>
          <a:lstStyle/>
          <a:p>
            <a:r>
              <a:rPr lang="fr-FR" noProof="0" dirty="0" smtClean="0"/>
              <a:t>le </a:t>
            </a:r>
            <a:r>
              <a:rPr lang="cs-CZ" noProof="0" dirty="0" err="1" smtClean="0"/>
              <a:t>classicisme</a:t>
            </a:r>
            <a:r>
              <a:rPr lang="fr-FR" noProof="0" dirty="0" smtClean="0"/>
              <a:t> – </a:t>
            </a:r>
            <a:r>
              <a:rPr lang="fr-FR" sz="2800" noProof="0" dirty="0" smtClean="0"/>
              <a:t>le théâtre</a:t>
            </a:r>
            <a:endParaRPr lang="fr-FR" noProof="0" dirty="0"/>
          </a:p>
        </p:txBody>
      </p:sp>
      <p:sp>
        <p:nvSpPr>
          <p:cNvPr id="3" name="Subtitle 2"/>
          <p:cNvSpPr>
            <a:spLocks noGrp="1"/>
          </p:cNvSpPr>
          <p:nvPr>
            <p:ph type="subTitle" idx="1"/>
          </p:nvPr>
        </p:nvSpPr>
        <p:spPr/>
        <p:txBody>
          <a:bodyPr/>
          <a:lstStyle/>
          <a:p>
            <a:pPr>
              <a:buFont typeface="Arial" pitchFamily="34" charset="0"/>
              <a:buChar char="•"/>
            </a:pPr>
            <a:r>
              <a:rPr lang="fr-FR" noProof="0" smtClean="0"/>
              <a:t>Mgr. Veronika Černíková, Ph.D.</a:t>
            </a:r>
            <a:endParaRPr lang="fr-FR" noProof="0"/>
          </a:p>
        </p:txBody>
      </p:sp>
    </p:spTree>
    <p:extLst>
      <p:ext uri="{BB962C8B-B14F-4D97-AF65-F5344CB8AC3E}">
        <p14:creationId xmlns:p14="http://schemas.microsoft.com/office/powerpoint/2010/main" val="384114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Jean Racine  (1639-1699)</a:t>
            </a:r>
            <a:endParaRPr lang="cs-CZ" dirty="0"/>
          </a:p>
        </p:txBody>
      </p:sp>
      <p:sp>
        <p:nvSpPr>
          <p:cNvPr id="3" name="Zástupný symbol pro obsah 2"/>
          <p:cNvSpPr>
            <a:spLocks noGrp="1"/>
          </p:cNvSpPr>
          <p:nvPr>
            <p:ph idx="1"/>
          </p:nvPr>
        </p:nvSpPr>
        <p:spPr/>
        <p:txBody>
          <a:bodyPr/>
          <a:lstStyle/>
          <a:p>
            <a:r>
              <a:rPr lang="fr-FR" dirty="0" smtClean="0"/>
              <a:t>l’analyse des passions</a:t>
            </a:r>
          </a:p>
          <a:p>
            <a:r>
              <a:rPr lang="fr-FR" dirty="0" smtClean="0"/>
              <a:t>les trois unités</a:t>
            </a:r>
          </a:p>
          <a:p>
            <a:pPr>
              <a:buNone/>
            </a:pPr>
            <a:r>
              <a:rPr lang="fr-FR" dirty="0" smtClean="0"/>
              <a:t>	→ succès</a:t>
            </a:r>
          </a:p>
          <a:p>
            <a:pPr lvl="1"/>
            <a:r>
              <a:rPr lang="cs-CZ" i="1" dirty="0" err="1" smtClean="0"/>
              <a:t>Andromaque</a:t>
            </a:r>
            <a:r>
              <a:rPr lang="cs-CZ" dirty="0" smtClean="0"/>
              <a:t> (1667)</a:t>
            </a:r>
            <a:endParaRPr lang="fr-FR" dirty="0" smtClean="0"/>
          </a:p>
          <a:p>
            <a:pPr lvl="1"/>
            <a:r>
              <a:rPr lang="cs-CZ" i="1" dirty="0" err="1" smtClean="0"/>
              <a:t>Britannicus</a:t>
            </a:r>
            <a:r>
              <a:rPr lang="cs-CZ" dirty="0" smtClean="0"/>
              <a:t> (1669)</a:t>
            </a:r>
            <a:endParaRPr lang="fr-FR" dirty="0" smtClean="0"/>
          </a:p>
          <a:p>
            <a:pPr lvl="1"/>
            <a:r>
              <a:rPr lang="cs-CZ" i="1" dirty="0" err="1" smtClean="0"/>
              <a:t>Bérénice</a:t>
            </a:r>
            <a:r>
              <a:rPr lang="cs-CZ" dirty="0" smtClean="0"/>
              <a:t> (1670)</a:t>
            </a:r>
            <a:endParaRPr lang="fr-FR" dirty="0" smtClean="0"/>
          </a:p>
          <a:p>
            <a:pPr lvl="1"/>
            <a:r>
              <a:rPr lang="cs-CZ" i="1" dirty="0" err="1" smtClean="0"/>
              <a:t>Iphigénie</a:t>
            </a:r>
            <a:r>
              <a:rPr lang="cs-CZ" dirty="0" smtClean="0"/>
              <a:t> (1674)</a:t>
            </a:r>
            <a:endParaRPr lang="fr-FR" dirty="0" smtClean="0"/>
          </a:p>
        </p:txBody>
      </p:sp>
      <p:pic>
        <p:nvPicPr>
          <p:cNvPr id="80898" name="Picture 2" descr="https://upload.wikimedia.org/wikipedia/commons/3/3b/Racine_-_B%C3%A9r%C3%A9nice_Act5_sc7_1676_-_c%C3%A9sar.jpg"/>
          <p:cNvPicPr>
            <a:picLocks noChangeAspect="1" noChangeArrowheads="1"/>
          </p:cNvPicPr>
          <p:nvPr/>
        </p:nvPicPr>
        <p:blipFill>
          <a:blip r:embed="rId3" cstate="print"/>
          <a:srcRect/>
          <a:stretch>
            <a:fillRect/>
          </a:stretch>
        </p:blipFill>
        <p:spPr bwMode="auto">
          <a:xfrm>
            <a:off x="5845505" y="1113904"/>
            <a:ext cx="3298495" cy="574409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Jean Racine  (1639-1699)</a:t>
            </a:r>
            <a:endParaRPr lang="cs-CZ" dirty="0"/>
          </a:p>
        </p:txBody>
      </p:sp>
      <p:sp>
        <p:nvSpPr>
          <p:cNvPr id="3" name="Zástupný symbol pro obsah 2"/>
          <p:cNvSpPr>
            <a:spLocks noGrp="1"/>
          </p:cNvSpPr>
          <p:nvPr>
            <p:ph idx="1"/>
          </p:nvPr>
        </p:nvSpPr>
        <p:spPr>
          <a:xfrm>
            <a:off x="457200" y="1604041"/>
            <a:ext cx="8686800" cy="4525963"/>
          </a:xfrm>
        </p:spPr>
        <p:txBody>
          <a:bodyPr/>
          <a:lstStyle/>
          <a:p>
            <a:r>
              <a:rPr lang="fr-FR" i="1" dirty="0" smtClean="0"/>
              <a:t>Phèdre</a:t>
            </a:r>
            <a:r>
              <a:rPr lang="fr-FR" dirty="0" smtClean="0"/>
              <a:t> (1677)</a:t>
            </a:r>
          </a:p>
          <a:p>
            <a:pPr lvl="1"/>
            <a:r>
              <a:rPr lang="fr-FR" dirty="0" smtClean="0"/>
              <a:t>la meilleure pièce</a:t>
            </a:r>
          </a:p>
          <a:p>
            <a:pPr lvl="1">
              <a:buNone/>
            </a:pPr>
            <a:r>
              <a:rPr lang="fr-FR" dirty="0" smtClean="0"/>
              <a:t>x  l’échec</a:t>
            </a:r>
          </a:p>
          <a:p>
            <a:pPr lvl="1"/>
            <a:r>
              <a:rPr lang="fr-FR" dirty="0" smtClean="0"/>
              <a:t>les ennemis</a:t>
            </a:r>
          </a:p>
        </p:txBody>
      </p:sp>
      <p:pic>
        <p:nvPicPr>
          <p:cNvPr id="78850" name="Picture 2" descr="http://www.france-pittoresque.com/IMG/jpg/Phedre-Racine-FB.jpg"/>
          <p:cNvPicPr>
            <a:picLocks noChangeAspect="1" noChangeArrowheads="1"/>
          </p:cNvPicPr>
          <p:nvPr/>
        </p:nvPicPr>
        <p:blipFill>
          <a:blip r:embed="rId3" cstate="print"/>
          <a:srcRect l="5233" t="2468" r="5523"/>
          <a:stretch>
            <a:fillRect/>
          </a:stretch>
        </p:blipFill>
        <p:spPr bwMode="auto">
          <a:xfrm>
            <a:off x="4039986" y="2044931"/>
            <a:ext cx="5104014" cy="481306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Jean Racine  (1639-1699)</a:t>
            </a:r>
            <a:endParaRPr lang="cs-CZ" dirty="0"/>
          </a:p>
        </p:txBody>
      </p:sp>
      <p:sp>
        <p:nvSpPr>
          <p:cNvPr id="3" name="Zástupný symbol pro obsah 2"/>
          <p:cNvSpPr>
            <a:spLocks noGrp="1"/>
          </p:cNvSpPr>
          <p:nvPr>
            <p:ph idx="1"/>
          </p:nvPr>
        </p:nvSpPr>
        <p:spPr/>
        <p:txBody>
          <a:bodyPr/>
          <a:lstStyle/>
          <a:p>
            <a:r>
              <a:rPr lang="fr-FR" dirty="0" smtClean="0"/>
              <a:t>l’économie</a:t>
            </a:r>
          </a:p>
          <a:p>
            <a:pPr lvl="1"/>
            <a:r>
              <a:rPr lang="fr-FR" dirty="0" smtClean="0"/>
              <a:t>peu d’événement</a:t>
            </a:r>
          </a:p>
          <a:p>
            <a:pPr lvl="2"/>
            <a:r>
              <a:rPr lang="fr-FR" dirty="0" smtClean="0"/>
              <a:t>la crise culminante</a:t>
            </a:r>
          </a:p>
          <a:p>
            <a:pPr lvl="1">
              <a:buNone/>
            </a:pPr>
            <a:r>
              <a:rPr lang="fr-FR" dirty="0" smtClean="0"/>
              <a:t>x le jeu de sentiments</a:t>
            </a:r>
          </a:p>
          <a:p>
            <a:pPr lvl="1"/>
            <a:r>
              <a:rPr lang="fr-FR" dirty="0" smtClean="0"/>
              <a:t>le vocabulaire restreint</a:t>
            </a:r>
          </a:p>
          <a:p>
            <a:pPr lvl="1"/>
            <a:r>
              <a:rPr lang="fr-FR" dirty="0" smtClean="0"/>
              <a:t>le style sobre</a:t>
            </a:r>
          </a:p>
          <a:p>
            <a:r>
              <a:rPr lang="fr-FR" dirty="0" smtClean="0"/>
              <a:t>le respect des sources</a:t>
            </a:r>
          </a:p>
          <a:p>
            <a:pPr lvl="1"/>
            <a:r>
              <a:rPr lang="fr-FR" dirty="0" smtClean="0"/>
              <a:t>antiques</a:t>
            </a:r>
          </a:p>
          <a:p>
            <a:pPr lvl="1">
              <a:buNone/>
            </a:pPr>
            <a:r>
              <a:rPr lang="fr-FR" dirty="0" smtClean="0"/>
              <a:t>x la vraisemblance</a:t>
            </a:r>
            <a:endParaRPr lang="cs-CZ"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Jean Racine  (1639-1699)</a:t>
            </a:r>
            <a:endParaRPr lang="cs-CZ" dirty="0"/>
          </a:p>
        </p:txBody>
      </p:sp>
      <p:sp>
        <p:nvSpPr>
          <p:cNvPr id="3" name="Zástupný symbol pro obsah 2"/>
          <p:cNvSpPr>
            <a:spLocks noGrp="1"/>
          </p:cNvSpPr>
          <p:nvPr>
            <p:ph idx="1"/>
          </p:nvPr>
        </p:nvSpPr>
        <p:spPr/>
        <p:txBody>
          <a:bodyPr/>
          <a:lstStyle/>
          <a:p>
            <a:r>
              <a:rPr lang="fr-FR" dirty="0" smtClean="0"/>
              <a:t>la fatalité</a:t>
            </a:r>
          </a:p>
          <a:p>
            <a:pPr lvl="1"/>
            <a:r>
              <a:rPr lang="fr-FR" dirty="0" smtClean="0"/>
              <a:t>extérieure</a:t>
            </a:r>
          </a:p>
          <a:p>
            <a:pPr lvl="2"/>
            <a:r>
              <a:rPr lang="fr-FR" dirty="0" smtClean="0"/>
              <a:t>les événements</a:t>
            </a:r>
          </a:p>
          <a:p>
            <a:pPr lvl="2"/>
            <a:r>
              <a:rPr lang="fr-FR" dirty="0" smtClean="0"/>
              <a:t>les dieux</a:t>
            </a:r>
          </a:p>
          <a:p>
            <a:pPr lvl="1"/>
            <a:r>
              <a:rPr lang="fr-FR" dirty="0" smtClean="0"/>
              <a:t>intérieure</a:t>
            </a:r>
          </a:p>
          <a:p>
            <a:pPr lvl="2"/>
            <a:r>
              <a:rPr lang="fr-FR" dirty="0" smtClean="0"/>
              <a:t>les héros</a:t>
            </a:r>
          </a:p>
          <a:p>
            <a:pPr lvl="2"/>
            <a:endParaRPr lang="fr-FR" dirty="0" smtClean="0"/>
          </a:p>
          <a:p>
            <a:r>
              <a:rPr lang="fr-FR" dirty="0" smtClean="0"/>
              <a:t>le pessimisme</a:t>
            </a:r>
          </a:p>
          <a:p>
            <a:pPr lvl="1"/>
            <a:r>
              <a:rPr lang="fr-FR" dirty="0" smtClean="0"/>
              <a:t>le bonheur éphémère</a:t>
            </a:r>
          </a:p>
          <a:p>
            <a:pPr lvl="1"/>
            <a:r>
              <a:rPr lang="fr-FR" dirty="0" smtClean="0"/>
              <a:t>les souffrances</a:t>
            </a:r>
          </a:p>
          <a:p>
            <a:pPr lvl="1"/>
            <a:r>
              <a:rPr lang="fr-FR" dirty="0" smtClean="0"/>
              <a:t>les deuils</a:t>
            </a:r>
          </a:p>
          <a:p>
            <a:pPr lvl="1"/>
            <a:r>
              <a:rPr lang="fr-FR" dirty="0" smtClean="0"/>
              <a:t>les péchés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Jean Racine  (1639-1699)</a:t>
            </a:r>
            <a:endParaRPr lang="cs-CZ" dirty="0"/>
          </a:p>
        </p:txBody>
      </p:sp>
      <p:sp>
        <p:nvSpPr>
          <p:cNvPr id="3" name="Zástupný symbol pro obsah 2"/>
          <p:cNvSpPr>
            <a:spLocks noGrp="1"/>
          </p:cNvSpPr>
          <p:nvPr>
            <p:ph idx="1"/>
          </p:nvPr>
        </p:nvSpPr>
        <p:spPr/>
        <p:txBody>
          <a:bodyPr/>
          <a:lstStyle/>
          <a:p>
            <a:r>
              <a:rPr lang="fr-FR" dirty="0" smtClean="0"/>
              <a:t>le héros</a:t>
            </a:r>
          </a:p>
          <a:p>
            <a:pPr lvl="1"/>
            <a:r>
              <a:rPr lang="fr-FR" dirty="0" smtClean="0"/>
              <a:t>le rêve</a:t>
            </a:r>
          </a:p>
          <a:p>
            <a:pPr lvl="1"/>
            <a:r>
              <a:rPr lang="fr-FR" dirty="0" smtClean="0"/>
              <a:t>la passion</a:t>
            </a:r>
          </a:p>
          <a:p>
            <a:pPr lvl="1">
              <a:buNone/>
            </a:pPr>
            <a:r>
              <a:rPr lang="fr-FR" dirty="0" smtClean="0"/>
              <a:t>→ égoïste &amp; brutal</a:t>
            </a:r>
          </a:p>
          <a:p>
            <a:pPr lvl="1">
              <a:buNone/>
            </a:pPr>
            <a:endParaRPr lang="fr-FR" dirty="0" smtClean="0"/>
          </a:p>
          <a:p>
            <a:pPr lvl="1">
              <a:buNone/>
            </a:pPr>
            <a:r>
              <a:rPr lang="fr-FR" dirty="0" smtClean="0"/>
              <a:t>« Tout est adversaire, tout est ennemi aux personnages de Racine, ils sont tous ennemis les uns des autres et ils ne parlent jamais que pour mettre l’adversaire dans son tort et ainsi justifier d’avance les cruautés qu’ils exerceront sur lui, comme lui-même a déjà justifié les cruautés qu’il exercera sur eux. » </a:t>
            </a:r>
          </a:p>
          <a:p>
            <a:pPr lvl="1" algn="r">
              <a:buNone/>
            </a:pPr>
            <a:r>
              <a:rPr lang="fr-FR" sz="1800" dirty="0" smtClean="0"/>
              <a:t>Charles Péguy, </a:t>
            </a:r>
            <a:r>
              <a:rPr lang="fr-FR" sz="1800" i="1" dirty="0"/>
              <a:t>Victor-Marie, Comte Hugo,</a:t>
            </a:r>
            <a:r>
              <a:rPr lang="fr-FR" sz="1800" dirty="0"/>
              <a:t>1910, p. 775.</a:t>
            </a:r>
            <a:endParaRPr lang="fr-FR" sz="1800"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comédie</a:t>
            </a:r>
            <a:endParaRPr lang="cs-CZ" dirty="0"/>
          </a:p>
        </p:txBody>
      </p:sp>
      <p:sp>
        <p:nvSpPr>
          <p:cNvPr id="3" name="Zástupný symbol pro obsah 2"/>
          <p:cNvSpPr>
            <a:spLocks noGrp="1"/>
          </p:cNvSpPr>
          <p:nvPr>
            <p:ph idx="1"/>
          </p:nvPr>
        </p:nvSpPr>
        <p:spPr/>
        <p:txBody>
          <a:bodyPr/>
          <a:lstStyle/>
          <a:p>
            <a:r>
              <a:rPr lang="fr-FR" dirty="0" smtClean="0"/>
              <a:t>l’influence</a:t>
            </a:r>
          </a:p>
          <a:p>
            <a:pPr lvl="1"/>
            <a:r>
              <a:rPr lang="fr-FR" dirty="0" smtClean="0"/>
              <a:t>la comédie de mœurs</a:t>
            </a:r>
          </a:p>
          <a:p>
            <a:pPr lvl="1"/>
            <a:r>
              <a:rPr lang="fr-FR" dirty="0" smtClean="0"/>
              <a:t>l’intrigue espagnole</a:t>
            </a:r>
          </a:p>
          <a:p>
            <a:pPr lvl="1"/>
            <a:r>
              <a:rPr lang="fr-FR" dirty="0" smtClean="0"/>
              <a:t>la farce</a:t>
            </a:r>
          </a:p>
          <a:p>
            <a:pPr lvl="1"/>
            <a:endParaRPr lang="fr-FR" dirty="0" smtClean="0"/>
          </a:p>
          <a:p>
            <a:r>
              <a:rPr lang="fr-FR" dirty="0" smtClean="0"/>
              <a:t>le style</a:t>
            </a:r>
          </a:p>
          <a:p>
            <a:pPr lvl="1"/>
            <a:r>
              <a:rPr lang="fr-FR" dirty="0" smtClean="0"/>
              <a:t>en vers</a:t>
            </a:r>
          </a:p>
          <a:p>
            <a:pPr lvl="1"/>
            <a:r>
              <a:rPr lang="fr-FR" dirty="0" smtClean="0"/>
              <a:t>en prose</a:t>
            </a:r>
          </a:p>
          <a:p>
            <a:endParaRPr lang="fr-FR" dirty="0" smtClean="0"/>
          </a:p>
          <a:p>
            <a:r>
              <a:rPr lang="fr-FR" dirty="0" smtClean="0"/>
              <a:t>la fin</a:t>
            </a:r>
          </a:p>
          <a:p>
            <a:pPr lvl="1"/>
            <a:r>
              <a:rPr lang="fr-FR" dirty="0" smtClean="0"/>
              <a:t>heureuse</a:t>
            </a:r>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nSpc>
                <a:spcPts val="1200"/>
              </a:lnSpc>
              <a:spcAft>
                <a:spcPts val="0"/>
              </a:spcAft>
              <a:tabLst>
                <a:tab pos="-457200" algn="l"/>
              </a:tabLst>
            </a:pPr>
            <a:r>
              <a:rPr lang="fr-FR" dirty="0" smtClean="0"/>
              <a:t>Molière  </a:t>
            </a:r>
            <a:r>
              <a:rPr lang="fr-FR" sz="2400" dirty="0" smtClean="0"/>
              <a:t>(</a:t>
            </a:r>
            <a:r>
              <a:rPr lang="fr-CA" sz="2400" b="1" spc="-15" dirty="0" smtClean="0">
                <a:latin typeface="Times New Roman"/>
                <a:ea typeface="Times New Roman"/>
              </a:rPr>
              <a:t>Jean-Baptiste </a:t>
            </a:r>
            <a:r>
              <a:rPr lang="fr-CA" sz="2400" b="1" spc="-15" dirty="0" err="1" smtClean="0">
                <a:latin typeface="Times New Roman"/>
                <a:ea typeface="Times New Roman"/>
              </a:rPr>
              <a:t>Poquelin</a:t>
            </a:r>
            <a:r>
              <a:rPr lang="fr-CA" sz="2400" b="1" spc="-15" dirty="0" smtClean="0">
                <a:latin typeface="Times New Roman"/>
                <a:ea typeface="Times New Roman"/>
              </a:rPr>
              <a:t> 1622-1673)</a:t>
            </a:r>
            <a:r>
              <a:rPr lang="cs-CZ" sz="2800" dirty="0" smtClean="0">
                <a:latin typeface="Times New Roman"/>
                <a:ea typeface="Times New Roman"/>
              </a:rPr>
              <a:t/>
            </a:r>
            <a:br>
              <a:rPr lang="cs-CZ" sz="2800" dirty="0" smtClean="0">
                <a:latin typeface="Times New Roman"/>
                <a:ea typeface="Times New Roman"/>
              </a:rPr>
            </a:br>
            <a:endParaRPr lang="cs-CZ" dirty="0"/>
          </a:p>
        </p:txBody>
      </p:sp>
      <p:sp>
        <p:nvSpPr>
          <p:cNvPr id="3" name="Zástupný symbol pro obsah 2"/>
          <p:cNvSpPr>
            <a:spLocks noGrp="1"/>
          </p:cNvSpPr>
          <p:nvPr>
            <p:ph idx="1"/>
          </p:nvPr>
        </p:nvSpPr>
        <p:spPr/>
        <p:txBody>
          <a:bodyPr/>
          <a:lstStyle/>
          <a:p>
            <a:r>
              <a:rPr lang="fr-FR" dirty="0" smtClean="0"/>
              <a:t>les jésuites</a:t>
            </a:r>
          </a:p>
          <a:p>
            <a:pPr lvl="1"/>
            <a:r>
              <a:rPr lang="fr-CA" dirty="0" smtClean="0"/>
              <a:t>les mathématiques</a:t>
            </a:r>
          </a:p>
          <a:p>
            <a:pPr lvl="1"/>
            <a:r>
              <a:rPr lang="fr-CA" dirty="0" smtClean="0"/>
              <a:t>la physique</a:t>
            </a:r>
          </a:p>
          <a:p>
            <a:pPr lvl="1"/>
            <a:endParaRPr lang="fr-CA" dirty="0" smtClean="0"/>
          </a:p>
          <a:p>
            <a:r>
              <a:rPr lang="fr-CA" dirty="0" smtClean="0"/>
              <a:t>l’honnête homme</a:t>
            </a:r>
          </a:p>
          <a:p>
            <a:pPr lvl="1"/>
            <a:r>
              <a:rPr lang="fr-CA" dirty="0" smtClean="0"/>
              <a:t>la danse </a:t>
            </a:r>
          </a:p>
          <a:p>
            <a:pPr lvl="1"/>
            <a:r>
              <a:rPr lang="fr-CA" dirty="0" smtClean="0"/>
              <a:t>l’escrime</a:t>
            </a:r>
          </a:p>
          <a:p>
            <a:pPr lvl="1"/>
            <a:endParaRPr lang="fr-CA" dirty="0" smtClean="0"/>
          </a:p>
          <a:p>
            <a:r>
              <a:rPr lang="fr-CA" dirty="0" smtClean="0"/>
              <a:t>le théâtre</a:t>
            </a:r>
          </a:p>
          <a:p>
            <a:pPr lvl="1"/>
            <a:r>
              <a:rPr lang="fr-CA" dirty="0" smtClean="0"/>
              <a:t>à 21 ans</a:t>
            </a:r>
          </a:p>
          <a:p>
            <a:pPr lvl="1"/>
            <a:r>
              <a:rPr lang="fr-CA" dirty="0" smtClean="0"/>
              <a:t>Molière</a:t>
            </a:r>
            <a:endParaRPr lang="cs-CZ" dirty="0"/>
          </a:p>
        </p:txBody>
      </p:sp>
      <p:pic>
        <p:nvPicPr>
          <p:cNvPr id="71682" name="Picture 2" descr="http://www.la-litterature.com/images/17s_moliere.jpg"/>
          <p:cNvPicPr>
            <a:picLocks noChangeAspect="1" noChangeArrowheads="1"/>
          </p:cNvPicPr>
          <p:nvPr/>
        </p:nvPicPr>
        <p:blipFill>
          <a:blip r:embed="rId3" cstate="print"/>
          <a:srcRect/>
          <a:stretch>
            <a:fillRect/>
          </a:stretch>
        </p:blipFill>
        <p:spPr bwMode="auto">
          <a:xfrm>
            <a:off x="6038364" y="1188720"/>
            <a:ext cx="3105635" cy="388204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nSpc>
                <a:spcPts val="1200"/>
              </a:lnSpc>
              <a:spcAft>
                <a:spcPts val="0"/>
              </a:spcAft>
              <a:tabLst>
                <a:tab pos="-457200" algn="l"/>
              </a:tabLst>
            </a:pPr>
            <a:r>
              <a:rPr lang="fr-FR" dirty="0" smtClean="0"/>
              <a:t>Molière  </a:t>
            </a:r>
            <a:r>
              <a:rPr lang="fr-FR" sz="2400" dirty="0" smtClean="0"/>
              <a:t>(</a:t>
            </a:r>
            <a:r>
              <a:rPr lang="fr-CA" sz="2400" b="1" spc="-15" dirty="0" smtClean="0">
                <a:latin typeface="Times New Roman"/>
                <a:ea typeface="Times New Roman"/>
              </a:rPr>
              <a:t>Jean-Baptiste </a:t>
            </a:r>
            <a:r>
              <a:rPr lang="fr-CA" sz="2400" b="1" spc="-15" dirty="0" err="1" smtClean="0">
                <a:latin typeface="Times New Roman"/>
                <a:ea typeface="Times New Roman"/>
              </a:rPr>
              <a:t>Poquelin</a:t>
            </a:r>
            <a:r>
              <a:rPr lang="fr-CA" sz="2400" b="1" spc="-15" dirty="0" smtClean="0">
                <a:latin typeface="Times New Roman"/>
                <a:ea typeface="Times New Roman"/>
              </a:rPr>
              <a:t> 1622-1673)</a:t>
            </a:r>
            <a:r>
              <a:rPr lang="cs-CZ" sz="2800" dirty="0" smtClean="0">
                <a:latin typeface="Times New Roman"/>
                <a:ea typeface="Times New Roman"/>
              </a:rPr>
              <a:t/>
            </a:r>
            <a:br>
              <a:rPr lang="cs-CZ" sz="2800" dirty="0" smtClean="0">
                <a:latin typeface="Times New Roman"/>
                <a:ea typeface="Times New Roman"/>
              </a:rPr>
            </a:br>
            <a:endParaRPr lang="cs-CZ" dirty="0"/>
          </a:p>
        </p:txBody>
      </p:sp>
      <p:sp>
        <p:nvSpPr>
          <p:cNvPr id="3" name="Zástupný symbol pro obsah 2"/>
          <p:cNvSpPr>
            <a:spLocks noGrp="1"/>
          </p:cNvSpPr>
          <p:nvPr>
            <p:ph idx="1"/>
          </p:nvPr>
        </p:nvSpPr>
        <p:spPr/>
        <p:txBody>
          <a:bodyPr/>
          <a:lstStyle/>
          <a:p>
            <a:r>
              <a:rPr lang="fr-CA" dirty="0" smtClean="0"/>
              <a:t>la troupe de l’</a:t>
            </a:r>
            <a:r>
              <a:rPr lang="fr-CA" i="1" dirty="0" smtClean="0"/>
              <a:t>Illustre Théâtre</a:t>
            </a:r>
          </a:p>
          <a:p>
            <a:pPr lvl="1"/>
            <a:r>
              <a:rPr lang="fr-CA" dirty="0" smtClean="0"/>
              <a:t>avec Madeleine Béjart </a:t>
            </a:r>
          </a:p>
          <a:p>
            <a:pPr lvl="1"/>
            <a:r>
              <a:rPr lang="fr-CA" dirty="0" smtClean="0"/>
              <a:t>Paris</a:t>
            </a:r>
          </a:p>
          <a:p>
            <a:pPr lvl="1"/>
            <a:r>
              <a:rPr lang="fr-CA" dirty="0" smtClean="0"/>
              <a:t>l’échec</a:t>
            </a:r>
          </a:p>
          <a:p>
            <a:pPr lvl="1">
              <a:buNone/>
            </a:pPr>
            <a:r>
              <a:rPr lang="fr-CA" dirty="0" smtClean="0"/>
              <a:t>→ emprisonné pour dettes</a:t>
            </a:r>
          </a:p>
          <a:p>
            <a:pPr lvl="1">
              <a:buNone/>
            </a:pPr>
            <a:endParaRPr lang="fr-CA" dirty="0" smtClean="0"/>
          </a:p>
          <a:p>
            <a:r>
              <a:rPr lang="fr-FR" dirty="0" smtClean="0"/>
              <a:t>le théâtre ambulant</a:t>
            </a:r>
          </a:p>
          <a:p>
            <a:pPr lvl="1"/>
            <a:r>
              <a:rPr lang="fr-FR" dirty="0" smtClean="0"/>
              <a:t>le Midi</a:t>
            </a:r>
            <a:endParaRPr lang="cs-CZ" dirty="0"/>
          </a:p>
        </p:txBody>
      </p:sp>
      <p:pic>
        <p:nvPicPr>
          <p:cNvPr id="83971" name="Picture 3" descr="Carte de France où sont identifiés les divers lieux où a séjourné la troupe de Molière"/>
          <p:cNvPicPr>
            <a:picLocks noChangeAspect="1" noChangeArrowheads="1"/>
          </p:cNvPicPr>
          <p:nvPr/>
        </p:nvPicPr>
        <p:blipFill>
          <a:blip r:embed="rId3" cstate="print"/>
          <a:srcRect/>
          <a:stretch>
            <a:fillRect/>
          </a:stretch>
        </p:blipFill>
        <p:spPr bwMode="auto">
          <a:xfrm>
            <a:off x="4123113" y="2113260"/>
            <a:ext cx="5020887" cy="4744739"/>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nSpc>
                <a:spcPts val="1200"/>
              </a:lnSpc>
              <a:spcAft>
                <a:spcPts val="0"/>
              </a:spcAft>
              <a:tabLst>
                <a:tab pos="-457200" algn="l"/>
              </a:tabLst>
            </a:pPr>
            <a:r>
              <a:rPr lang="fr-FR" dirty="0" smtClean="0"/>
              <a:t>Molière  </a:t>
            </a:r>
            <a:r>
              <a:rPr lang="fr-FR" sz="2400" dirty="0" smtClean="0"/>
              <a:t>(</a:t>
            </a:r>
            <a:r>
              <a:rPr lang="fr-CA" sz="2400" b="1" spc="-15" dirty="0" smtClean="0">
                <a:latin typeface="Times New Roman"/>
                <a:ea typeface="Times New Roman"/>
              </a:rPr>
              <a:t>Jean-Baptiste </a:t>
            </a:r>
            <a:r>
              <a:rPr lang="fr-CA" sz="2400" b="1" spc="-15" dirty="0" err="1" smtClean="0">
                <a:latin typeface="Times New Roman"/>
                <a:ea typeface="Times New Roman"/>
              </a:rPr>
              <a:t>Poquelin</a:t>
            </a:r>
            <a:r>
              <a:rPr lang="fr-CA" sz="2400" b="1" spc="-15" dirty="0" smtClean="0">
                <a:latin typeface="Times New Roman"/>
                <a:ea typeface="Times New Roman"/>
              </a:rPr>
              <a:t> 1622-1673)</a:t>
            </a:r>
            <a:r>
              <a:rPr lang="cs-CZ" sz="2800" dirty="0" smtClean="0">
                <a:latin typeface="Times New Roman"/>
                <a:ea typeface="Times New Roman"/>
              </a:rPr>
              <a:t/>
            </a:r>
            <a:br>
              <a:rPr lang="cs-CZ" sz="2800" dirty="0" smtClean="0">
                <a:latin typeface="Times New Roman"/>
                <a:ea typeface="Times New Roman"/>
              </a:rPr>
            </a:br>
            <a:endParaRPr lang="cs-CZ" dirty="0"/>
          </a:p>
        </p:txBody>
      </p:sp>
      <p:sp>
        <p:nvSpPr>
          <p:cNvPr id="3" name="Zástupný symbol pro obsah 2"/>
          <p:cNvSpPr>
            <a:spLocks noGrp="1"/>
          </p:cNvSpPr>
          <p:nvPr>
            <p:ph idx="1"/>
          </p:nvPr>
        </p:nvSpPr>
        <p:spPr/>
        <p:txBody>
          <a:bodyPr/>
          <a:lstStyle/>
          <a:p>
            <a:r>
              <a:rPr lang="fr-FR" dirty="0" smtClean="0"/>
              <a:t>Paris (1658)</a:t>
            </a:r>
          </a:p>
          <a:p>
            <a:pPr lvl="1"/>
            <a:r>
              <a:rPr lang="fr-FR" dirty="0" smtClean="0"/>
              <a:t>les comédies</a:t>
            </a:r>
          </a:p>
          <a:p>
            <a:pPr lvl="1">
              <a:buNone/>
            </a:pPr>
            <a:r>
              <a:rPr lang="fr-FR" dirty="0" smtClean="0"/>
              <a:t>→ succès</a:t>
            </a:r>
          </a:p>
          <a:p>
            <a:pPr lvl="1"/>
            <a:r>
              <a:rPr lang="fr-FR" dirty="0" smtClean="0"/>
              <a:t>Palais-Bourbon</a:t>
            </a:r>
          </a:p>
          <a:p>
            <a:pPr lvl="1"/>
            <a:r>
              <a:rPr lang="fr-FR" dirty="0" smtClean="0"/>
              <a:t>Palais-Royal</a:t>
            </a:r>
          </a:p>
          <a:p>
            <a:pPr lvl="1"/>
            <a:r>
              <a:rPr lang="fr-FR" dirty="0" smtClean="0"/>
              <a:t>la pension royale</a:t>
            </a:r>
          </a:p>
          <a:p>
            <a:pPr lvl="1"/>
            <a:endParaRPr lang="fr-FR" dirty="0" smtClean="0"/>
          </a:p>
          <a:p>
            <a:r>
              <a:rPr lang="fr-FR" i="1" dirty="0" smtClean="0"/>
              <a:t>Tartuffe</a:t>
            </a:r>
            <a:r>
              <a:rPr lang="fr-FR" dirty="0" smtClean="0"/>
              <a:t> (1664)</a:t>
            </a:r>
          </a:p>
          <a:p>
            <a:pPr lvl="1"/>
            <a:r>
              <a:rPr lang="fr-FR" dirty="0" smtClean="0"/>
              <a:t>interdit</a:t>
            </a:r>
            <a:endParaRPr lang="cs-CZ" dirty="0"/>
          </a:p>
        </p:txBody>
      </p:sp>
      <p:pic>
        <p:nvPicPr>
          <p:cNvPr id="91138" name="Picture 2" descr="alternative à l'image"/>
          <p:cNvPicPr>
            <a:picLocks noChangeAspect="1" noChangeArrowheads="1"/>
          </p:cNvPicPr>
          <p:nvPr/>
        </p:nvPicPr>
        <p:blipFill>
          <a:blip r:embed="rId3" cstate="print"/>
          <a:srcRect/>
          <a:stretch>
            <a:fillRect/>
          </a:stretch>
        </p:blipFill>
        <p:spPr bwMode="auto">
          <a:xfrm>
            <a:off x="5769033" y="1230243"/>
            <a:ext cx="3374967" cy="562775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nSpc>
                <a:spcPts val="1200"/>
              </a:lnSpc>
              <a:spcAft>
                <a:spcPts val="0"/>
              </a:spcAft>
              <a:tabLst>
                <a:tab pos="-457200" algn="l"/>
              </a:tabLst>
            </a:pPr>
            <a:r>
              <a:rPr lang="fr-FR" dirty="0" smtClean="0"/>
              <a:t>Molière  </a:t>
            </a:r>
            <a:r>
              <a:rPr lang="fr-FR" sz="2400" dirty="0" smtClean="0"/>
              <a:t>(</a:t>
            </a:r>
            <a:r>
              <a:rPr lang="fr-CA" sz="2400" b="1" spc="-15" dirty="0" smtClean="0">
                <a:latin typeface="Times New Roman"/>
                <a:ea typeface="Times New Roman"/>
              </a:rPr>
              <a:t>Jean-Baptiste </a:t>
            </a:r>
            <a:r>
              <a:rPr lang="fr-CA" sz="2400" b="1" spc="-15" dirty="0" err="1" smtClean="0">
                <a:latin typeface="Times New Roman"/>
                <a:ea typeface="Times New Roman"/>
              </a:rPr>
              <a:t>Poquelin</a:t>
            </a:r>
            <a:r>
              <a:rPr lang="fr-CA" sz="2400" b="1" spc="-15" dirty="0" smtClean="0">
                <a:latin typeface="Times New Roman"/>
                <a:ea typeface="Times New Roman"/>
              </a:rPr>
              <a:t> 1622-1673)</a:t>
            </a:r>
            <a:r>
              <a:rPr lang="cs-CZ" sz="2800" dirty="0" smtClean="0">
                <a:latin typeface="Times New Roman"/>
                <a:ea typeface="Times New Roman"/>
              </a:rPr>
              <a:t/>
            </a:r>
            <a:br>
              <a:rPr lang="cs-CZ" sz="2800" dirty="0" smtClean="0">
                <a:latin typeface="Times New Roman"/>
                <a:ea typeface="Times New Roman"/>
              </a:rPr>
            </a:br>
            <a:endParaRPr lang="cs-CZ" dirty="0"/>
          </a:p>
        </p:txBody>
      </p:sp>
      <p:sp>
        <p:nvSpPr>
          <p:cNvPr id="3" name="Zástupný symbol pro obsah 2"/>
          <p:cNvSpPr>
            <a:spLocks noGrp="1"/>
          </p:cNvSpPr>
          <p:nvPr>
            <p:ph idx="1"/>
          </p:nvPr>
        </p:nvSpPr>
        <p:spPr/>
        <p:txBody>
          <a:bodyPr/>
          <a:lstStyle/>
          <a:p>
            <a:r>
              <a:rPr lang="fr-FR" dirty="0" smtClean="0"/>
              <a:t>les farces</a:t>
            </a:r>
          </a:p>
          <a:p>
            <a:pPr lvl="1"/>
            <a:r>
              <a:rPr lang="fr-CA" i="1" dirty="0" smtClean="0"/>
              <a:t>Les Fourberies de Scapin</a:t>
            </a:r>
            <a:r>
              <a:rPr lang="fr-CA" dirty="0" smtClean="0"/>
              <a:t> (1671)</a:t>
            </a:r>
          </a:p>
          <a:p>
            <a:pPr lvl="1"/>
            <a:r>
              <a:rPr lang="fr-CA" i="1" dirty="0" smtClean="0"/>
              <a:t>Le Malade Imaginaire</a:t>
            </a:r>
            <a:r>
              <a:rPr lang="fr-CA" dirty="0" smtClean="0"/>
              <a:t> (1673)</a:t>
            </a:r>
          </a:p>
          <a:p>
            <a:pPr lvl="1"/>
            <a:endParaRPr lang="fr-CA" dirty="0" smtClean="0"/>
          </a:p>
          <a:p>
            <a:r>
              <a:rPr lang="fr-CA" dirty="0" smtClean="0"/>
              <a:t>les comédies-ballets</a:t>
            </a:r>
            <a:endParaRPr lang="cs-CZ" dirty="0" smtClean="0"/>
          </a:p>
          <a:p>
            <a:pPr lvl="1"/>
            <a:r>
              <a:rPr lang="fr-CA" i="1" dirty="0" smtClean="0"/>
              <a:t>Le Bourgeois gentilhomme</a:t>
            </a:r>
            <a:r>
              <a:rPr lang="fr-CA" dirty="0" smtClean="0"/>
              <a:t> (1670)</a:t>
            </a:r>
            <a:endParaRPr lang="cs-CZ" dirty="0"/>
          </a:p>
        </p:txBody>
      </p:sp>
      <p:pic>
        <p:nvPicPr>
          <p:cNvPr id="89090" name="Picture 2" descr="http://www.larousse.fr/encyclopedie/data/images/1312726-Moli%C3%A8re_le_Bourgeois_gentilhomme.jpg"/>
          <p:cNvPicPr>
            <a:picLocks noChangeAspect="1" noChangeArrowheads="1"/>
          </p:cNvPicPr>
          <p:nvPr/>
        </p:nvPicPr>
        <p:blipFill>
          <a:blip r:embed="rId3" cstate="print"/>
          <a:srcRect/>
          <a:stretch>
            <a:fillRect/>
          </a:stretch>
        </p:blipFill>
        <p:spPr bwMode="auto">
          <a:xfrm>
            <a:off x="5719156" y="1565058"/>
            <a:ext cx="3424844" cy="529294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le théâtre sous louis XIV</a:t>
            </a:r>
            <a:endParaRPr lang="cs-CZ" dirty="0"/>
          </a:p>
        </p:txBody>
      </p:sp>
      <p:sp>
        <p:nvSpPr>
          <p:cNvPr id="3" name="Zástupný symbol pro obsah 2"/>
          <p:cNvSpPr>
            <a:spLocks noGrp="1"/>
          </p:cNvSpPr>
          <p:nvPr>
            <p:ph idx="1"/>
          </p:nvPr>
        </p:nvSpPr>
        <p:spPr/>
        <p:txBody>
          <a:bodyPr/>
          <a:lstStyle/>
          <a:p>
            <a:r>
              <a:rPr lang="fr-FR" dirty="0" smtClean="0"/>
              <a:t>la Comédie-Française (1680)</a:t>
            </a:r>
          </a:p>
          <a:p>
            <a:pPr lvl="1"/>
            <a:r>
              <a:rPr lang="fr-FR" dirty="0" smtClean="0"/>
              <a:t>l’Hôtel de Bourgogne</a:t>
            </a:r>
          </a:p>
          <a:p>
            <a:pPr lvl="2"/>
            <a:r>
              <a:rPr lang="fr-FR" dirty="0" smtClean="0"/>
              <a:t>les Comédiens du Roi</a:t>
            </a:r>
          </a:p>
          <a:p>
            <a:pPr lvl="1"/>
            <a:r>
              <a:rPr lang="fr-FR" dirty="0" smtClean="0"/>
              <a:t>le Théâtre du Marais</a:t>
            </a:r>
          </a:p>
          <a:p>
            <a:pPr lvl="2"/>
            <a:r>
              <a:rPr lang="fr-FR" dirty="0" smtClean="0"/>
              <a:t>les comédiens du Marais</a:t>
            </a:r>
          </a:p>
          <a:p>
            <a:pPr lvl="2"/>
            <a:r>
              <a:rPr lang="fr-FR" dirty="0" smtClean="0"/>
              <a:t>la troupe de Molière</a:t>
            </a:r>
          </a:p>
          <a:p>
            <a:pPr lvl="1"/>
            <a:endParaRPr lang="cs-CZ" dirty="0"/>
          </a:p>
        </p:txBody>
      </p:sp>
      <p:pic>
        <p:nvPicPr>
          <p:cNvPr id="4" name="Picture 2" descr="http://users.skynet.be/fralica/images/illustr/fichimag/theatre/classfran/bourgogne01.gif"/>
          <p:cNvPicPr>
            <a:picLocks noChangeAspect="1" noChangeArrowheads="1"/>
          </p:cNvPicPr>
          <p:nvPr/>
        </p:nvPicPr>
        <p:blipFill>
          <a:blip r:embed="rId3" cstate="print"/>
          <a:srcRect/>
          <a:stretch>
            <a:fillRect/>
          </a:stretch>
        </p:blipFill>
        <p:spPr bwMode="auto">
          <a:xfrm>
            <a:off x="4535785" y="1396538"/>
            <a:ext cx="4608215" cy="2776450"/>
          </a:xfrm>
          <a:prstGeom prst="rect">
            <a:avLst/>
          </a:prstGeom>
          <a:noFill/>
        </p:spPr>
      </p:pic>
      <p:pic>
        <p:nvPicPr>
          <p:cNvPr id="64514" name="Picture 2" descr="http://www.regietheatrale.com/index/index/thematiques/histdestheatres/photos/th-du-marais.jpg"/>
          <p:cNvPicPr>
            <a:picLocks noChangeAspect="1" noChangeArrowheads="1"/>
          </p:cNvPicPr>
          <p:nvPr/>
        </p:nvPicPr>
        <p:blipFill>
          <a:blip r:embed="rId4" cstate="print"/>
          <a:srcRect/>
          <a:stretch>
            <a:fillRect/>
          </a:stretch>
        </p:blipFill>
        <p:spPr bwMode="auto">
          <a:xfrm>
            <a:off x="764770" y="3773978"/>
            <a:ext cx="5217329" cy="3084022"/>
          </a:xfrm>
          <a:prstGeom prst="rect">
            <a:avLst/>
          </a:prstGeom>
          <a:noFill/>
        </p:spPr>
      </p:pic>
      <p:sp>
        <p:nvSpPr>
          <p:cNvPr id="8" name="Obdélník 7"/>
          <p:cNvSpPr/>
          <p:nvPr/>
        </p:nvSpPr>
        <p:spPr>
          <a:xfrm>
            <a:off x="6101542" y="4801631"/>
            <a:ext cx="3042458" cy="646331"/>
          </a:xfrm>
          <a:prstGeom prst="rect">
            <a:avLst/>
          </a:prstGeom>
        </p:spPr>
        <p:txBody>
          <a:bodyPr wrap="square">
            <a:spAutoFit/>
          </a:bodyPr>
          <a:lstStyle/>
          <a:p>
            <a:r>
              <a:rPr lang="fr-FR" dirty="0" smtClean="0"/>
              <a:t> « rendre les représentations des comédies plus parfaites »</a:t>
            </a:r>
            <a:endParaRPr lang="cs-CZ"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9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nSpc>
                <a:spcPts val="1200"/>
              </a:lnSpc>
              <a:spcAft>
                <a:spcPts val="0"/>
              </a:spcAft>
              <a:tabLst>
                <a:tab pos="-457200" algn="l"/>
              </a:tabLst>
            </a:pPr>
            <a:r>
              <a:rPr lang="fr-FR" dirty="0" smtClean="0"/>
              <a:t>Molière  </a:t>
            </a:r>
            <a:r>
              <a:rPr lang="fr-FR" sz="2400" dirty="0" smtClean="0"/>
              <a:t>(</a:t>
            </a:r>
            <a:r>
              <a:rPr lang="fr-CA" sz="2400" b="1" spc="-15" dirty="0" smtClean="0">
                <a:latin typeface="Times New Roman"/>
                <a:ea typeface="Times New Roman"/>
              </a:rPr>
              <a:t>Jean-Baptiste </a:t>
            </a:r>
            <a:r>
              <a:rPr lang="fr-CA" sz="2400" b="1" spc="-15" dirty="0" err="1" smtClean="0">
                <a:latin typeface="Times New Roman"/>
                <a:ea typeface="Times New Roman"/>
              </a:rPr>
              <a:t>Poquelin</a:t>
            </a:r>
            <a:r>
              <a:rPr lang="fr-CA" sz="2400" b="1" spc="-15" dirty="0" smtClean="0">
                <a:latin typeface="Times New Roman"/>
                <a:ea typeface="Times New Roman"/>
              </a:rPr>
              <a:t> 1622-1673)</a:t>
            </a:r>
            <a:r>
              <a:rPr lang="cs-CZ" sz="2800" dirty="0" smtClean="0">
                <a:latin typeface="Times New Roman"/>
                <a:ea typeface="Times New Roman"/>
              </a:rPr>
              <a:t/>
            </a:r>
            <a:br>
              <a:rPr lang="cs-CZ" sz="2800" dirty="0" smtClean="0">
                <a:latin typeface="Times New Roman"/>
                <a:ea typeface="Times New Roman"/>
              </a:rPr>
            </a:br>
            <a:endParaRPr lang="cs-CZ" dirty="0"/>
          </a:p>
        </p:txBody>
      </p:sp>
      <p:sp>
        <p:nvSpPr>
          <p:cNvPr id="3" name="Zástupný symbol pro obsah 2"/>
          <p:cNvSpPr>
            <a:spLocks noGrp="1"/>
          </p:cNvSpPr>
          <p:nvPr>
            <p:ph idx="1"/>
          </p:nvPr>
        </p:nvSpPr>
        <p:spPr/>
        <p:txBody>
          <a:bodyPr/>
          <a:lstStyle/>
          <a:p>
            <a:r>
              <a:rPr lang="fr-FR" dirty="0" smtClean="0"/>
              <a:t>les comédies de mœurs </a:t>
            </a:r>
          </a:p>
          <a:p>
            <a:pPr lvl="1"/>
            <a:r>
              <a:rPr lang="fr-FR" dirty="0" smtClean="0"/>
              <a:t>les caractères humains</a:t>
            </a:r>
          </a:p>
          <a:p>
            <a:pPr lvl="1"/>
            <a:r>
              <a:rPr lang="fr-FR" dirty="0" smtClean="0"/>
              <a:t>la psychologie</a:t>
            </a:r>
          </a:p>
          <a:p>
            <a:pPr lvl="1"/>
            <a:r>
              <a:rPr lang="fr-FR" dirty="0" smtClean="0"/>
              <a:t>la sensibilité sociale</a:t>
            </a:r>
          </a:p>
          <a:p>
            <a:pPr lvl="1"/>
            <a:r>
              <a:rPr lang="fr-FR" dirty="0" smtClean="0"/>
              <a:t>la critique</a:t>
            </a:r>
          </a:p>
          <a:p>
            <a:pPr lvl="1"/>
            <a:r>
              <a:rPr lang="fr-CA" sz="2400" i="1" dirty="0" smtClean="0">
                <a:solidFill>
                  <a:schemeClr val="tx1"/>
                </a:solidFill>
              </a:rPr>
              <a:t>L’École des Femmes</a:t>
            </a:r>
            <a:r>
              <a:rPr lang="fr-CA" sz="2400" dirty="0" smtClean="0">
                <a:solidFill>
                  <a:schemeClr val="tx1"/>
                </a:solidFill>
              </a:rPr>
              <a:t> (1662)</a:t>
            </a:r>
            <a:endParaRPr lang="fr-CA" sz="2400" i="1" dirty="0" smtClean="0">
              <a:solidFill>
                <a:schemeClr val="tx1"/>
              </a:solidFill>
            </a:endParaRPr>
          </a:p>
          <a:p>
            <a:pPr lvl="1"/>
            <a:r>
              <a:rPr lang="fr-CA" sz="2400" i="1" dirty="0" smtClean="0">
                <a:solidFill>
                  <a:schemeClr val="tx1"/>
                </a:solidFill>
              </a:rPr>
              <a:t>Dom Juan</a:t>
            </a:r>
            <a:r>
              <a:rPr lang="fr-CA" sz="2400" dirty="0" smtClean="0">
                <a:solidFill>
                  <a:schemeClr val="tx1"/>
                </a:solidFill>
              </a:rPr>
              <a:t> (1665)</a:t>
            </a:r>
          </a:p>
          <a:p>
            <a:pPr lvl="1"/>
            <a:r>
              <a:rPr lang="fr-CA" sz="2400" i="1" dirty="0" smtClean="0">
                <a:solidFill>
                  <a:schemeClr val="tx1"/>
                </a:solidFill>
              </a:rPr>
              <a:t>Le Misanthrope</a:t>
            </a:r>
            <a:r>
              <a:rPr lang="fr-CA" sz="2400" dirty="0" smtClean="0">
                <a:solidFill>
                  <a:schemeClr val="tx1"/>
                </a:solidFill>
              </a:rPr>
              <a:t> (1666)</a:t>
            </a:r>
            <a:endParaRPr lang="cs-CZ" sz="2400" dirty="0" smtClean="0"/>
          </a:p>
          <a:p>
            <a:pPr lvl="1"/>
            <a:r>
              <a:rPr lang="fr-CA" sz="2400" i="1" dirty="0" smtClean="0">
                <a:solidFill>
                  <a:schemeClr val="tx1"/>
                </a:solidFill>
              </a:rPr>
              <a:t>L’Avare</a:t>
            </a:r>
            <a:r>
              <a:rPr lang="fr-CA" sz="2400" dirty="0" smtClean="0">
                <a:solidFill>
                  <a:schemeClr val="tx1"/>
                </a:solidFill>
              </a:rPr>
              <a:t> (1668)</a:t>
            </a:r>
            <a:r>
              <a:rPr lang="fr-CA" sz="2400" i="1" dirty="0" smtClean="0">
                <a:solidFill>
                  <a:schemeClr val="tx1"/>
                </a:solidFill>
              </a:rPr>
              <a:t> </a:t>
            </a:r>
          </a:p>
        </p:txBody>
      </p:sp>
      <p:pic>
        <p:nvPicPr>
          <p:cNvPr id="87042" name="Picture 2" descr="http://lesmaterialistes.com/files/images/img3/153.jpg"/>
          <p:cNvPicPr>
            <a:picLocks noChangeAspect="1" noChangeArrowheads="1"/>
          </p:cNvPicPr>
          <p:nvPr/>
        </p:nvPicPr>
        <p:blipFill>
          <a:blip r:embed="rId4" cstate="print"/>
          <a:srcRect/>
          <a:stretch>
            <a:fillRect/>
          </a:stretch>
        </p:blipFill>
        <p:spPr bwMode="auto">
          <a:xfrm>
            <a:off x="5403273" y="1397085"/>
            <a:ext cx="3740727" cy="546091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nSpc>
                <a:spcPts val="1200"/>
              </a:lnSpc>
              <a:spcAft>
                <a:spcPts val="0"/>
              </a:spcAft>
              <a:tabLst>
                <a:tab pos="-457200" algn="l"/>
              </a:tabLst>
            </a:pPr>
            <a:r>
              <a:rPr lang="fr-FR" dirty="0" smtClean="0"/>
              <a:t>Molière  </a:t>
            </a:r>
            <a:r>
              <a:rPr lang="fr-FR" sz="2400" dirty="0" smtClean="0"/>
              <a:t>(</a:t>
            </a:r>
            <a:r>
              <a:rPr lang="fr-CA" sz="2400" b="1" spc="-15" dirty="0" smtClean="0">
                <a:latin typeface="Times New Roman"/>
                <a:ea typeface="Times New Roman"/>
              </a:rPr>
              <a:t>Jean-Baptiste </a:t>
            </a:r>
            <a:r>
              <a:rPr lang="fr-CA" sz="2400" b="1" spc="-15" dirty="0" err="1" smtClean="0">
                <a:latin typeface="Times New Roman"/>
                <a:ea typeface="Times New Roman"/>
              </a:rPr>
              <a:t>Poquelin</a:t>
            </a:r>
            <a:r>
              <a:rPr lang="fr-CA" sz="2400" b="1" spc="-15" dirty="0" smtClean="0">
                <a:latin typeface="Times New Roman"/>
                <a:ea typeface="Times New Roman"/>
              </a:rPr>
              <a:t> 1622-1673)</a:t>
            </a:r>
            <a:r>
              <a:rPr lang="cs-CZ" sz="2800" dirty="0" smtClean="0">
                <a:latin typeface="Times New Roman"/>
                <a:ea typeface="Times New Roman"/>
              </a:rPr>
              <a:t/>
            </a:r>
            <a:br>
              <a:rPr lang="cs-CZ" sz="2800" dirty="0" smtClean="0">
                <a:latin typeface="Times New Roman"/>
                <a:ea typeface="Times New Roman"/>
              </a:rPr>
            </a:br>
            <a:endParaRPr lang="cs-CZ" dirty="0"/>
          </a:p>
        </p:txBody>
      </p:sp>
      <p:sp>
        <p:nvSpPr>
          <p:cNvPr id="3" name="Zástupný symbol pro obsah 2"/>
          <p:cNvSpPr>
            <a:spLocks noGrp="1"/>
          </p:cNvSpPr>
          <p:nvPr>
            <p:ph idx="1"/>
          </p:nvPr>
        </p:nvSpPr>
        <p:spPr/>
        <p:txBody>
          <a:bodyPr/>
          <a:lstStyle/>
          <a:p>
            <a:r>
              <a:rPr lang="fr-CA" sz="2400" dirty="0" smtClean="0">
                <a:solidFill>
                  <a:schemeClr val="tx1"/>
                </a:solidFill>
              </a:rPr>
              <a:t>l’inspiration</a:t>
            </a:r>
          </a:p>
          <a:p>
            <a:pPr lvl="1"/>
            <a:r>
              <a:rPr lang="fr-CA" sz="2100" dirty="0" smtClean="0">
                <a:solidFill>
                  <a:schemeClr val="tx1"/>
                </a:solidFill>
              </a:rPr>
              <a:t>la comédie ancienne</a:t>
            </a:r>
          </a:p>
          <a:p>
            <a:pPr lvl="1"/>
            <a:r>
              <a:rPr lang="fr-CA" dirty="0" smtClean="0">
                <a:solidFill>
                  <a:schemeClr val="tx1"/>
                </a:solidFill>
              </a:rPr>
              <a:t>la comédie italienne</a:t>
            </a:r>
          </a:p>
          <a:p>
            <a:pPr lvl="1"/>
            <a:r>
              <a:rPr lang="fr-CA" sz="2100" dirty="0" smtClean="0">
                <a:solidFill>
                  <a:schemeClr val="tx1"/>
                </a:solidFill>
              </a:rPr>
              <a:t>les prédécesseurs</a:t>
            </a:r>
          </a:p>
          <a:p>
            <a:pPr lvl="2"/>
            <a:r>
              <a:rPr lang="fr-CA" sz="1800" dirty="0" smtClean="0">
                <a:solidFill>
                  <a:schemeClr val="tx1"/>
                </a:solidFill>
              </a:rPr>
              <a:t>Rotrou</a:t>
            </a:r>
          </a:p>
          <a:p>
            <a:pPr lvl="2"/>
            <a:r>
              <a:rPr lang="fr-CA" dirty="0" smtClean="0">
                <a:solidFill>
                  <a:schemeClr val="tx1"/>
                </a:solidFill>
              </a:rPr>
              <a:t>Scarron</a:t>
            </a:r>
          </a:p>
          <a:p>
            <a:pPr lvl="2"/>
            <a:r>
              <a:rPr lang="fr-CA" sz="1800" dirty="0" smtClean="0">
                <a:solidFill>
                  <a:schemeClr val="tx1"/>
                </a:solidFill>
              </a:rPr>
              <a:t>Cyrano de Bergerac</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nSpc>
                <a:spcPts val="1200"/>
              </a:lnSpc>
              <a:spcAft>
                <a:spcPts val="0"/>
              </a:spcAft>
              <a:tabLst>
                <a:tab pos="-457200" algn="l"/>
              </a:tabLst>
            </a:pPr>
            <a:r>
              <a:rPr lang="fr-FR" dirty="0" smtClean="0"/>
              <a:t>Molière  </a:t>
            </a:r>
            <a:r>
              <a:rPr lang="fr-FR" sz="2400" dirty="0" smtClean="0"/>
              <a:t>(</a:t>
            </a:r>
            <a:r>
              <a:rPr lang="fr-CA" sz="2400" b="1" spc="-15" dirty="0" smtClean="0">
                <a:latin typeface="Times New Roman"/>
                <a:ea typeface="Times New Roman"/>
              </a:rPr>
              <a:t>Jean-Baptiste </a:t>
            </a:r>
            <a:r>
              <a:rPr lang="fr-CA" sz="2400" b="1" spc="-15" dirty="0" err="1" smtClean="0">
                <a:latin typeface="Times New Roman"/>
                <a:ea typeface="Times New Roman"/>
              </a:rPr>
              <a:t>Poquelin</a:t>
            </a:r>
            <a:r>
              <a:rPr lang="fr-CA" sz="2400" b="1" spc="-15" dirty="0" smtClean="0">
                <a:latin typeface="Times New Roman"/>
                <a:ea typeface="Times New Roman"/>
              </a:rPr>
              <a:t> 1622-1673)</a:t>
            </a:r>
            <a:r>
              <a:rPr lang="cs-CZ" sz="2800" dirty="0" smtClean="0">
                <a:latin typeface="Times New Roman"/>
                <a:ea typeface="Times New Roman"/>
              </a:rPr>
              <a:t/>
            </a:r>
            <a:br>
              <a:rPr lang="cs-CZ" sz="2800" dirty="0" smtClean="0">
                <a:latin typeface="Times New Roman"/>
                <a:ea typeface="Times New Roman"/>
              </a:rPr>
            </a:br>
            <a:endParaRPr lang="cs-CZ" dirty="0"/>
          </a:p>
        </p:txBody>
      </p:sp>
      <p:sp>
        <p:nvSpPr>
          <p:cNvPr id="3" name="Zástupný symbol pro obsah 2"/>
          <p:cNvSpPr>
            <a:spLocks noGrp="1"/>
          </p:cNvSpPr>
          <p:nvPr>
            <p:ph idx="1"/>
          </p:nvPr>
        </p:nvSpPr>
        <p:spPr/>
        <p:txBody>
          <a:bodyPr>
            <a:normAutofit lnSpcReduction="10000"/>
          </a:bodyPr>
          <a:lstStyle/>
          <a:p>
            <a:r>
              <a:rPr lang="fr-CA" sz="2400" dirty="0" smtClean="0">
                <a:solidFill>
                  <a:schemeClr val="tx1"/>
                </a:solidFill>
              </a:rPr>
              <a:t>l’action</a:t>
            </a:r>
          </a:p>
          <a:p>
            <a:pPr lvl="1"/>
            <a:r>
              <a:rPr lang="fr-CA" sz="2400" dirty="0" smtClean="0">
                <a:solidFill>
                  <a:schemeClr val="tx1"/>
                </a:solidFill>
              </a:rPr>
              <a:t>les péripéties</a:t>
            </a:r>
          </a:p>
          <a:p>
            <a:pPr lvl="1">
              <a:buNone/>
            </a:pPr>
            <a:r>
              <a:rPr lang="fr-CA" sz="2400" dirty="0" smtClean="0">
                <a:solidFill>
                  <a:schemeClr val="tx1"/>
                </a:solidFill>
              </a:rPr>
              <a:t>x  un problème unique</a:t>
            </a:r>
          </a:p>
          <a:p>
            <a:pPr lvl="1">
              <a:buNone/>
            </a:pPr>
            <a:endParaRPr lang="fr-CA" sz="2400" dirty="0" smtClean="0">
              <a:solidFill>
                <a:schemeClr val="tx1"/>
              </a:solidFill>
            </a:endParaRPr>
          </a:p>
          <a:p>
            <a:pPr lvl="1">
              <a:buNone/>
            </a:pPr>
            <a:r>
              <a:rPr lang="fr-CA" sz="2400" dirty="0" smtClean="0">
                <a:solidFill>
                  <a:schemeClr val="tx1"/>
                </a:solidFill>
              </a:rPr>
              <a:t>le héros</a:t>
            </a:r>
          </a:p>
          <a:p>
            <a:pPr lvl="2">
              <a:buNone/>
            </a:pPr>
            <a:r>
              <a:rPr lang="fr-CA" sz="2100" dirty="0" smtClean="0">
                <a:solidFill>
                  <a:schemeClr val="tx1"/>
                </a:solidFill>
              </a:rPr>
              <a:t>les bourgeois</a:t>
            </a:r>
          </a:p>
          <a:p>
            <a:pPr lvl="2">
              <a:buNone/>
            </a:pPr>
            <a:r>
              <a:rPr lang="fr-CA" sz="2100" dirty="0" smtClean="0">
                <a:solidFill>
                  <a:schemeClr val="tx1"/>
                </a:solidFill>
              </a:rPr>
              <a:t>les valets</a:t>
            </a:r>
          </a:p>
          <a:p>
            <a:pPr lvl="2">
              <a:buNone/>
            </a:pPr>
            <a:endParaRPr lang="fr-CA" sz="2100" dirty="0" smtClean="0">
              <a:solidFill>
                <a:schemeClr val="tx1"/>
              </a:solidFill>
            </a:endParaRPr>
          </a:p>
          <a:p>
            <a:r>
              <a:rPr lang="fr-CA" dirty="0" smtClean="0">
                <a:solidFill>
                  <a:schemeClr val="tx1"/>
                </a:solidFill>
              </a:rPr>
              <a:t>le</a:t>
            </a:r>
            <a:r>
              <a:rPr lang="fr-CA" sz="2700" dirty="0" smtClean="0">
                <a:solidFill>
                  <a:schemeClr val="tx1"/>
                </a:solidFill>
              </a:rPr>
              <a:t> </a:t>
            </a:r>
            <a:r>
              <a:rPr lang="fr-CA" dirty="0" smtClean="0">
                <a:solidFill>
                  <a:schemeClr val="tx1"/>
                </a:solidFill>
              </a:rPr>
              <a:t>style</a:t>
            </a:r>
          </a:p>
          <a:p>
            <a:pPr lvl="1"/>
            <a:r>
              <a:rPr lang="fr-CA" dirty="0" smtClean="0">
                <a:solidFill>
                  <a:schemeClr val="tx1"/>
                </a:solidFill>
              </a:rPr>
              <a:t>négligé</a:t>
            </a:r>
          </a:p>
          <a:p>
            <a:pPr lvl="1"/>
            <a:r>
              <a:rPr lang="fr-CA" dirty="0" smtClean="0">
                <a:solidFill>
                  <a:schemeClr val="tx1"/>
                </a:solidFill>
              </a:rPr>
              <a:t>d’une variété exceptionnelle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nSpc>
                <a:spcPts val="1200"/>
              </a:lnSpc>
              <a:spcAft>
                <a:spcPts val="0"/>
              </a:spcAft>
              <a:tabLst>
                <a:tab pos="-457200" algn="l"/>
              </a:tabLst>
            </a:pPr>
            <a:r>
              <a:rPr lang="fr-FR" dirty="0" smtClean="0"/>
              <a:t>Molière  </a:t>
            </a:r>
            <a:r>
              <a:rPr lang="fr-FR" sz="2400" dirty="0" smtClean="0"/>
              <a:t>(</a:t>
            </a:r>
            <a:r>
              <a:rPr lang="fr-CA" sz="2400" b="1" spc="-15" dirty="0" smtClean="0">
                <a:latin typeface="Times New Roman"/>
                <a:ea typeface="Times New Roman"/>
              </a:rPr>
              <a:t>Jean-Baptiste </a:t>
            </a:r>
            <a:r>
              <a:rPr lang="fr-CA" sz="2400" b="1" spc="-15" dirty="0" err="1" smtClean="0">
                <a:latin typeface="Times New Roman"/>
                <a:ea typeface="Times New Roman"/>
              </a:rPr>
              <a:t>Poquelin</a:t>
            </a:r>
            <a:r>
              <a:rPr lang="fr-CA" sz="2400" b="1" spc="-15" dirty="0" smtClean="0">
                <a:latin typeface="Times New Roman"/>
                <a:ea typeface="Times New Roman"/>
              </a:rPr>
              <a:t> 1622-1673)</a:t>
            </a:r>
            <a:r>
              <a:rPr lang="cs-CZ" sz="2800" dirty="0" smtClean="0">
                <a:latin typeface="Times New Roman"/>
                <a:ea typeface="Times New Roman"/>
              </a:rPr>
              <a:t/>
            </a:r>
            <a:br>
              <a:rPr lang="cs-CZ" sz="2800" dirty="0" smtClean="0">
                <a:latin typeface="Times New Roman"/>
                <a:ea typeface="Times New Roman"/>
              </a:rPr>
            </a:br>
            <a:endParaRPr lang="cs-CZ" dirty="0"/>
          </a:p>
        </p:txBody>
      </p:sp>
      <p:sp>
        <p:nvSpPr>
          <p:cNvPr id="3" name="Zástupný symbol pro obsah 2"/>
          <p:cNvSpPr>
            <a:spLocks noGrp="1"/>
          </p:cNvSpPr>
          <p:nvPr>
            <p:ph idx="1"/>
          </p:nvPr>
        </p:nvSpPr>
        <p:spPr>
          <a:xfrm>
            <a:off x="304800" y="1554164"/>
            <a:ext cx="8686800" cy="4963014"/>
          </a:xfrm>
        </p:spPr>
        <p:txBody>
          <a:bodyPr>
            <a:normAutofit/>
          </a:bodyPr>
          <a:lstStyle/>
          <a:p>
            <a:r>
              <a:rPr lang="fr-CA" sz="2400" dirty="0" smtClean="0">
                <a:solidFill>
                  <a:schemeClr val="tx1"/>
                </a:solidFill>
              </a:rPr>
              <a:t>le comique</a:t>
            </a:r>
          </a:p>
          <a:p>
            <a:pPr lvl="1"/>
            <a:r>
              <a:rPr lang="fr-CA" dirty="0" smtClean="0">
                <a:solidFill>
                  <a:schemeClr val="tx1"/>
                </a:solidFill>
              </a:rPr>
              <a:t>de gestes</a:t>
            </a:r>
          </a:p>
          <a:p>
            <a:pPr lvl="2"/>
            <a:r>
              <a:rPr lang="fr-CA" dirty="0" smtClean="0">
                <a:solidFill>
                  <a:schemeClr val="tx1"/>
                </a:solidFill>
              </a:rPr>
              <a:t>grimaces</a:t>
            </a:r>
          </a:p>
          <a:p>
            <a:pPr lvl="2"/>
            <a:r>
              <a:rPr lang="fr-CA" dirty="0" smtClean="0">
                <a:solidFill>
                  <a:schemeClr val="tx1"/>
                </a:solidFill>
              </a:rPr>
              <a:t>roulements d’yeux</a:t>
            </a:r>
          </a:p>
          <a:p>
            <a:pPr lvl="1"/>
            <a:r>
              <a:rPr lang="fr-CA" dirty="0" smtClean="0">
                <a:solidFill>
                  <a:schemeClr val="tx1"/>
                </a:solidFill>
              </a:rPr>
              <a:t>de mots</a:t>
            </a:r>
          </a:p>
          <a:p>
            <a:pPr lvl="2"/>
            <a:r>
              <a:rPr lang="fr-CA" dirty="0" smtClean="0">
                <a:solidFill>
                  <a:schemeClr val="tx1"/>
                </a:solidFill>
              </a:rPr>
              <a:t>calembours</a:t>
            </a:r>
          </a:p>
          <a:p>
            <a:pPr lvl="2"/>
            <a:r>
              <a:rPr lang="fr-CA" dirty="0" smtClean="0">
                <a:solidFill>
                  <a:schemeClr val="tx1"/>
                </a:solidFill>
              </a:rPr>
              <a:t>répétition d’expressions révélatrices</a:t>
            </a:r>
          </a:p>
          <a:p>
            <a:pPr lvl="2"/>
            <a:r>
              <a:rPr lang="fr-CA" dirty="0" smtClean="0">
                <a:solidFill>
                  <a:schemeClr val="tx1"/>
                </a:solidFill>
              </a:rPr>
              <a:t>appropriation du style</a:t>
            </a:r>
          </a:p>
          <a:p>
            <a:pPr lvl="1"/>
            <a:r>
              <a:rPr lang="fr-CA" dirty="0" smtClean="0">
                <a:solidFill>
                  <a:schemeClr val="tx1"/>
                </a:solidFill>
              </a:rPr>
              <a:t>de situation</a:t>
            </a:r>
          </a:p>
          <a:p>
            <a:pPr lvl="2"/>
            <a:r>
              <a:rPr lang="fr-CA" dirty="0" smtClean="0">
                <a:solidFill>
                  <a:schemeClr val="tx1"/>
                </a:solidFill>
              </a:rPr>
              <a:t>farce</a:t>
            </a:r>
          </a:p>
          <a:p>
            <a:pPr lvl="2"/>
            <a:r>
              <a:rPr lang="fr-CA" dirty="0" smtClean="0">
                <a:solidFill>
                  <a:schemeClr val="tx1"/>
                </a:solidFill>
              </a:rPr>
              <a:t>développement naturel</a:t>
            </a:r>
          </a:p>
          <a:p>
            <a:pPr lvl="1"/>
            <a:r>
              <a:rPr lang="fr-CA" dirty="0" smtClean="0">
                <a:solidFill>
                  <a:schemeClr val="tx1"/>
                </a:solidFill>
              </a:rPr>
              <a:t>de caractères</a:t>
            </a:r>
          </a:p>
          <a:p>
            <a:pPr lvl="2"/>
            <a:r>
              <a:rPr lang="fr-CA" dirty="0" smtClean="0">
                <a:solidFill>
                  <a:schemeClr val="tx1"/>
                </a:solidFill>
              </a:rPr>
              <a:t>difformités morales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dirty="0"/>
          </a:p>
        </p:txBody>
      </p:sp>
      <p:pic>
        <p:nvPicPr>
          <p:cNvPr id="6" name="Picture 4" descr="http://users.skynet.be/fralica/images/illustr/fichimag/theatre/classfran/Bourgogne02.jpg"/>
          <p:cNvPicPr>
            <a:picLocks noChangeAspect="1" noChangeArrowheads="1"/>
          </p:cNvPicPr>
          <p:nvPr/>
        </p:nvPicPr>
        <p:blipFill>
          <a:blip r:embed="rId3" cstate="print"/>
          <a:srcRect/>
          <a:stretch>
            <a:fillRect/>
          </a:stretch>
        </p:blipFill>
        <p:spPr bwMode="auto">
          <a:xfrm>
            <a:off x="0" y="0"/>
            <a:ext cx="5004262" cy="2802388"/>
          </a:xfrm>
          <a:prstGeom prst="rect">
            <a:avLst/>
          </a:prstGeom>
          <a:noFill/>
        </p:spPr>
      </p:pic>
      <p:pic>
        <p:nvPicPr>
          <p:cNvPr id="1030" name="Picture 6" descr="Pièce à machines.jpg"/>
          <p:cNvPicPr>
            <a:picLocks noChangeAspect="1" noChangeArrowheads="1"/>
          </p:cNvPicPr>
          <p:nvPr/>
        </p:nvPicPr>
        <p:blipFill>
          <a:blip r:embed="rId4" cstate="print"/>
          <a:srcRect/>
          <a:stretch>
            <a:fillRect/>
          </a:stretch>
        </p:blipFill>
        <p:spPr bwMode="auto">
          <a:xfrm>
            <a:off x="2623473" y="2794958"/>
            <a:ext cx="6520527" cy="406304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le théâtre sous louis XIV</a:t>
            </a:r>
            <a:endParaRPr lang="cs-CZ" dirty="0"/>
          </a:p>
        </p:txBody>
      </p:sp>
      <p:sp>
        <p:nvSpPr>
          <p:cNvPr id="3" name="Zástupný symbol pro obsah 2"/>
          <p:cNvSpPr>
            <a:spLocks noGrp="1"/>
          </p:cNvSpPr>
          <p:nvPr>
            <p:ph idx="1"/>
          </p:nvPr>
        </p:nvSpPr>
        <p:spPr/>
        <p:txBody>
          <a:bodyPr/>
          <a:lstStyle/>
          <a:p>
            <a:r>
              <a:rPr lang="fr-FR" dirty="0" smtClean="0"/>
              <a:t>le plaisir</a:t>
            </a:r>
          </a:p>
          <a:p>
            <a:r>
              <a:rPr lang="fr-FR" dirty="0" smtClean="0"/>
              <a:t>les comédies-ballets</a:t>
            </a:r>
          </a:p>
          <a:p>
            <a:pPr lvl="1"/>
            <a:r>
              <a:rPr lang="fr-FR" dirty="0" smtClean="0"/>
              <a:t>la danse</a:t>
            </a:r>
          </a:p>
          <a:p>
            <a:pPr lvl="1"/>
            <a:r>
              <a:rPr lang="fr-FR" dirty="0" smtClean="0"/>
              <a:t>la musique</a:t>
            </a:r>
          </a:p>
          <a:p>
            <a:pPr lvl="1"/>
            <a:r>
              <a:rPr lang="fr-FR" dirty="0" smtClean="0"/>
              <a:t>les déguisements</a:t>
            </a:r>
          </a:p>
          <a:p>
            <a:pPr>
              <a:buNone/>
            </a:pPr>
            <a:endParaRPr lang="cs-CZ" dirty="0"/>
          </a:p>
        </p:txBody>
      </p:sp>
      <p:pic>
        <p:nvPicPr>
          <p:cNvPr id="4" name="Picture 2" descr="http://www.chateauversailles-spectacles.fr/sites/default/files/louis_xiv_reserve_qb-201-41-fol-tome_41-hennin_3674_cbnf_2-1web.jpg"/>
          <p:cNvPicPr>
            <a:picLocks noChangeAspect="1" noChangeArrowheads="1"/>
          </p:cNvPicPr>
          <p:nvPr/>
        </p:nvPicPr>
        <p:blipFill>
          <a:blip r:embed="rId3" cstate="print"/>
          <a:srcRect/>
          <a:stretch>
            <a:fillRect/>
          </a:stretch>
        </p:blipFill>
        <p:spPr bwMode="auto">
          <a:xfrm>
            <a:off x="5064892" y="0"/>
            <a:ext cx="4079108" cy="68580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i="1" dirty="0" smtClean="0">
                <a:solidFill>
                  <a:srgbClr val="252525"/>
                </a:solidFill>
                <a:latin typeface="Arial"/>
              </a:rPr>
              <a:t>Les Plaisirs de l’Île enchantée </a:t>
            </a:r>
            <a:r>
              <a:rPr lang="fr-FR" dirty="0" smtClean="0">
                <a:solidFill>
                  <a:srgbClr val="252525"/>
                </a:solidFill>
                <a:latin typeface="Arial"/>
              </a:rPr>
              <a:t>(1664)</a:t>
            </a:r>
            <a:endParaRPr lang="cs-CZ" dirty="0"/>
          </a:p>
        </p:txBody>
      </p:sp>
      <p:sp>
        <p:nvSpPr>
          <p:cNvPr id="3" name="Zástupný symbol pro obsah 2"/>
          <p:cNvSpPr>
            <a:spLocks noGrp="1"/>
          </p:cNvSpPr>
          <p:nvPr>
            <p:ph idx="1"/>
          </p:nvPr>
        </p:nvSpPr>
        <p:spPr/>
        <p:txBody>
          <a:bodyPr/>
          <a:lstStyle/>
          <a:p>
            <a:endParaRPr lang="cs-CZ"/>
          </a:p>
        </p:txBody>
      </p:sp>
      <p:pic>
        <p:nvPicPr>
          <p:cNvPr id="66564" name="Picture 4" descr="File:La Fête-Les Plaisirs de l'Ile Enchantée-donnée par Louis XIV à Versailles-Théâtre.jpg"/>
          <p:cNvPicPr>
            <a:picLocks noChangeAspect="1" noChangeArrowheads="1"/>
          </p:cNvPicPr>
          <p:nvPr/>
        </p:nvPicPr>
        <p:blipFill>
          <a:blip r:embed="rId3" cstate="print"/>
          <a:srcRect/>
          <a:stretch>
            <a:fillRect/>
          </a:stretch>
        </p:blipFill>
        <p:spPr bwMode="auto">
          <a:xfrm>
            <a:off x="368566" y="1197034"/>
            <a:ext cx="8513911" cy="5660966"/>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i="1" dirty="0" smtClean="0">
                <a:solidFill>
                  <a:srgbClr val="252525"/>
                </a:solidFill>
                <a:latin typeface="Arial"/>
              </a:rPr>
              <a:t>Les Plaisirs de l’Île enchantée </a:t>
            </a:r>
            <a:r>
              <a:rPr lang="fr-FR" dirty="0" smtClean="0">
                <a:solidFill>
                  <a:srgbClr val="252525"/>
                </a:solidFill>
                <a:latin typeface="Arial"/>
              </a:rPr>
              <a:t>(1664)</a:t>
            </a:r>
            <a:endParaRPr lang="cs-CZ" dirty="0"/>
          </a:p>
        </p:txBody>
      </p:sp>
      <p:sp>
        <p:nvSpPr>
          <p:cNvPr id="3" name="Zástupný symbol pro obsah 2"/>
          <p:cNvSpPr>
            <a:spLocks noGrp="1"/>
          </p:cNvSpPr>
          <p:nvPr>
            <p:ph idx="1"/>
          </p:nvPr>
        </p:nvSpPr>
        <p:spPr/>
        <p:txBody>
          <a:bodyPr/>
          <a:lstStyle/>
          <a:p>
            <a:endParaRPr lang="cs-CZ"/>
          </a:p>
        </p:txBody>
      </p:sp>
      <p:pic>
        <p:nvPicPr>
          <p:cNvPr id="66566" name="Picture 6" descr="http://versailles3d.commondatastorage.googleapis.com/maquettes-3d/1668/fullscreen/6.jpg"/>
          <p:cNvPicPr>
            <a:picLocks noChangeAspect="1" noChangeArrowheads="1"/>
          </p:cNvPicPr>
          <p:nvPr/>
        </p:nvPicPr>
        <p:blipFill>
          <a:blip r:embed="rId3" cstate="print"/>
          <a:srcRect/>
          <a:stretch>
            <a:fillRect/>
          </a:stretch>
        </p:blipFill>
        <p:spPr bwMode="auto">
          <a:xfrm>
            <a:off x="349136" y="1208422"/>
            <a:ext cx="8495606" cy="564957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1" algn="l" rtl="0">
              <a:spcBef>
                <a:spcPct val="0"/>
              </a:spcBef>
            </a:pPr>
            <a:r>
              <a:rPr lang="fr-FR" sz="2700" kern="1200" cap="all" dirty="0">
                <a:solidFill>
                  <a:schemeClr val="tx2"/>
                </a:solidFill>
                <a:effectLst>
                  <a:reflection blurRad="12700" stA="48000" endA="300" endPos="55000" dir="5400000" sy="-90000" algn="bl" rotWithShape="0"/>
                </a:effectLst>
                <a:latin typeface="+mj-lt"/>
                <a:ea typeface="+mj-ea"/>
                <a:cs typeface="+mj-cs"/>
              </a:rPr>
              <a:t>les règles dramatiques</a:t>
            </a:r>
            <a:endParaRPr lang="cs-CZ" sz="2700" kern="1200" cap="all" dirty="0">
              <a:solidFill>
                <a:schemeClr val="tx2"/>
              </a:solidFill>
              <a:effectLst>
                <a:reflection blurRad="12700" stA="48000" endA="300" endPos="55000" dir="5400000" sy="-90000" algn="bl" rotWithShape="0"/>
              </a:effectLst>
              <a:latin typeface="+mj-lt"/>
              <a:ea typeface="+mj-ea"/>
              <a:cs typeface="+mj-cs"/>
            </a:endParaRPr>
          </a:p>
        </p:txBody>
      </p:sp>
      <p:sp>
        <p:nvSpPr>
          <p:cNvPr id="3" name="Zástupný symbol pro obsah 2"/>
          <p:cNvSpPr>
            <a:spLocks noGrp="1"/>
          </p:cNvSpPr>
          <p:nvPr>
            <p:ph idx="1"/>
          </p:nvPr>
        </p:nvSpPr>
        <p:spPr>
          <a:xfrm>
            <a:off x="304800" y="1554164"/>
            <a:ext cx="8686800" cy="4946389"/>
          </a:xfrm>
        </p:spPr>
        <p:txBody>
          <a:bodyPr>
            <a:normAutofit/>
          </a:bodyPr>
          <a:lstStyle/>
          <a:p>
            <a:r>
              <a:rPr lang="fr-FR" dirty="0" smtClean="0"/>
              <a:t>l’unité de temps</a:t>
            </a:r>
          </a:p>
          <a:p>
            <a:pPr lvl="1"/>
            <a:r>
              <a:rPr lang="fr-FR" dirty="0" smtClean="0"/>
              <a:t>12, 24 ou 36 heures</a:t>
            </a:r>
          </a:p>
          <a:p>
            <a:r>
              <a:rPr lang="fr-FR" dirty="0" smtClean="0"/>
              <a:t>l’unité de lieu (1650)</a:t>
            </a:r>
          </a:p>
          <a:p>
            <a:pPr lvl="1"/>
            <a:r>
              <a:rPr lang="fr-FR" dirty="0" smtClean="0"/>
              <a:t>un seul endroit</a:t>
            </a:r>
          </a:p>
          <a:p>
            <a:pPr lvl="1">
              <a:buNone/>
            </a:pPr>
            <a:r>
              <a:rPr lang="fr-FR" dirty="0" smtClean="0"/>
              <a:t>x Corneille</a:t>
            </a:r>
          </a:p>
          <a:p>
            <a:r>
              <a:rPr lang="fr-FR" dirty="0" smtClean="0"/>
              <a:t>l’unité d’action (1650)</a:t>
            </a:r>
          </a:p>
          <a:p>
            <a:pPr lvl="1"/>
            <a:r>
              <a:rPr lang="fr-FR" dirty="0" smtClean="0"/>
              <a:t>un héros = une action</a:t>
            </a:r>
          </a:p>
          <a:p>
            <a:pPr lvl="1"/>
            <a:r>
              <a:rPr lang="fr-FR" dirty="0" smtClean="0"/>
              <a:t>controverse</a:t>
            </a:r>
          </a:p>
          <a:p>
            <a:pPr lvl="2"/>
            <a:r>
              <a:rPr lang="fr-FR" dirty="0" smtClean="0"/>
              <a:t>les protagonistes – les confidents</a:t>
            </a:r>
          </a:p>
          <a:p>
            <a:pPr lvl="2"/>
            <a:endParaRPr lang="fr-FR" dirty="0" smtClean="0"/>
          </a:p>
          <a:p>
            <a:pPr>
              <a:buNone/>
            </a:pPr>
            <a:r>
              <a:rPr lang="fr-FR" dirty="0" smtClean="0"/>
              <a:t>&amp; l’unité de ton</a:t>
            </a:r>
          </a:p>
          <a:p>
            <a:pPr lvl="1">
              <a:buNone/>
            </a:pPr>
            <a:r>
              <a:rPr lang="fr-FR" dirty="0" smtClean="0"/>
              <a:t>	Horace – </a:t>
            </a:r>
            <a:r>
              <a:rPr lang="fr-FR" i="1" dirty="0" smtClean="0"/>
              <a:t>De </a:t>
            </a:r>
            <a:r>
              <a:rPr lang="fr-FR" i="1" dirty="0" err="1" smtClean="0"/>
              <a:t>arte</a:t>
            </a:r>
            <a:r>
              <a:rPr lang="fr-FR" i="1" dirty="0" smtClean="0"/>
              <a:t> </a:t>
            </a:r>
            <a:r>
              <a:rPr lang="fr-FR" i="1" dirty="0" err="1" smtClean="0"/>
              <a:t>poetica</a:t>
            </a:r>
            <a:endParaRPr lang="fr-FR" dirty="0" smtClean="0"/>
          </a:p>
          <a:p>
            <a:endParaRPr lang="cs-CZ" dirty="0"/>
          </a:p>
        </p:txBody>
      </p:sp>
      <p:pic>
        <p:nvPicPr>
          <p:cNvPr id="62466" name="Picture 2" descr="http://www.le-livre.fr/photos/ROD/ROD0103379.jpg"/>
          <p:cNvPicPr>
            <a:picLocks noChangeAspect="1" noChangeArrowheads="1"/>
          </p:cNvPicPr>
          <p:nvPr/>
        </p:nvPicPr>
        <p:blipFill>
          <a:blip r:embed="rId3" cstate="print"/>
          <a:srcRect l="11418" t="3318" b="11864"/>
          <a:stretch>
            <a:fillRect/>
          </a:stretch>
        </p:blipFill>
        <p:spPr bwMode="auto">
          <a:xfrm>
            <a:off x="5852161" y="2024456"/>
            <a:ext cx="2975956" cy="455922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la tragédie</a:t>
            </a:r>
            <a:endParaRPr lang="cs-CZ" dirty="0"/>
          </a:p>
        </p:txBody>
      </p:sp>
      <p:sp>
        <p:nvSpPr>
          <p:cNvPr id="3" name="Zástupný symbol pro obsah 2"/>
          <p:cNvSpPr>
            <a:spLocks noGrp="1"/>
          </p:cNvSpPr>
          <p:nvPr>
            <p:ph idx="1"/>
          </p:nvPr>
        </p:nvSpPr>
        <p:spPr>
          <a:xfrm>
            <a:off x="304800" y="1554164"/>
            <a:ext cx="8686800" cy="5096018"/>
          </a:xfrm>
        </p:spPr>
        <p:txBody>
          <a:bodyPr>
            <a:normAutofit lnSpcReduction="10000"/>
          </a:bodyPr>
          <a:lstStyle/>
          <a:p>
            <a:r>
              <a:rPr lang="fr-FR" dirty="0" smtClean="0"/>
              <a:t>le style élevé</a:t>
            </a:r>
          </a:p>
          <a:p>
            <a:pPr lvl="1"/>
            <a:r>
              <a:rPr lang="fr-FR" dirty="0" smtClean="0"/>
              <a:t>l’alexandrin</a:t>
            </a:r>
          </a:p>
          <a:p>
            <a:pPr lvl="4"/>
            <a:endParaRPr lang="fr-FR" dirty="0" smtClean="0"/>
          </a:p>
          <a:p>
            <a:r>
              <a:rPr lang="fr-FR" dirty="0" smtClean="0"/>
              <a:t>le sujet</a:t>
            </a:r>
          </a:p>
          <a:p>
            <a:pPr lvl="1"/>
            <a:r>
              <a:rPr lang="fr-FR" dirty="0" smtClean="0"/>
              <a:t>l’histoire romaine</a:t>
            </a:r>
          </a:p>
          <a:p>
            <a:pPr lvl="1"/>
            <a:r>
              <a:rPr lang="fr-FR" dirty="0" smtClean="0"/>
              <a:t>la mythologie grecque</a:t>
            </a:r>
          </a:p>
          <a:p>
            <a:pPr lvl="5"/>
            <a:endParaRPr lang="fr-FR" dirty="0" smtClean="0"/>
          </a:p>
          <a:p>
            <a:r>
              <a:rPr lang="fr-FR" dirty="0" smtClean="0"/>
              <a:t>le héros</a:t>
            </a:r>
          </a:p>
          <a:p>
            <a:pPr lvl="1"/>
            <a:r>
              <a:rPr lang="fr-FR" dirty="0" smtClean="0"/>
              <a:t>grandiloquent</a:t>
            </a:r>
          </a:p>
          <a:p>
            <a:pPr lvl="1"/>
            <a:r>
              <a:rPr lang="fr-FR" dirty="0" smtClean="0"/>
              <a:t>pathétique</a:t>
            </a:r>
          </a:p>
          <a:p>
            <a:pPr lvl="5"/>
            <a:endParaRPr lang="fr-FR" dirty="0" smtClean="0"/>
          </a:p>
          <a:p>
            <a:r>
              <a:rPr lang="fr-FR" dirty="0" smtClean="0"/>
              <a:t>l’action</a:t>
            </a:r>
          </a:p>
          <a:p>
            <a:pPr lvl="1"/>
            <a:r>
              <a:rPr lang="fr-FR" dirty="0" smtClean="0"/>
              <a:t>dynamique</a:t>
            </a:r>
          </a:p>
          <a:p>
            <a:pPr lvl="1"/>
            <a:r>
              <a:rPr lang="fr-FR" dirty="0" smtClean="0"/>
              <a:t>psychologique</a:t>
            </a:r>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fr-FR" dirty="0" smtClean="0"/>
              <a:t>Jean Racine  (1639-1699)</a:t>
            </a:r>
            <a:endParaRPr lang="cs-CZ" dirty="0"/>
          </a:p>
        </p:txBody>
      </p:sp>
      <p:sp>
        <p:nvSpPr>
          <p:cNvPr id="3" name="Zástupný symbol pro obsah 2"/>
          <p:cNvSpPr>
            <a:spLocks noGrp="1"/>
          </p:cNvSpPr>
          <p:nvPr>
            <p:ph idx="1"/>
          </p:nvPr>
        </p:nvSpPr>
        <p:spPr/>
        <p:txBody>
          <a:bodyPr/>
          <a:lstStyle/>
          <a:p>
            <a:r>
              <a:rPr lang="fr-FR" dirty="0" smtClean="0"/>
              <a:t>Port-Royal</a:t>
            </a:r>
          </a:p>
          <a:p>
            <a:pPr lvl="1"/>
            <a:r>
              <a:rPr lang="fr-FR" dirty="0" smtClean="0"/>
              <a:t>helléniste</a:t>
            </a:r>
          </a:p>
          <a:p>
            <a:pPr lvl="1"/>
            <a:r>
              <a:rPr lang="fr-FR" dirty="0" smtClean="0"/>
              <a:t>la langue dépouillée</a:t>
            </a:r>
          </a:p>
          <a:p>
            <a:pPr lvl="1"/>
            <a:r>
              <a:rPr lang="fr-FR" dirty="0" smtClean="0"/>
              <a:t>le pessimisme fataliste</a:t>
            </a:r>
          </a:p>
          <a:p>
            <a:pPr lvl="1">
              <a:buNone/>
            </a:pPr>
            <a:r>
              <a:rPr lang="fr-FR" dirty="0" smtClean="0"/>
              <a:t>x condamnent le théâtre</a:t>
            </a:r>
          </a:p>
          <a:p>
            <a:pPr lvl="1"/>
            <a:r>
              <a:rPr lang="fr-FR" i="1" dirty="0" smtClean="0"/>
              <a:t>Abrégé de l’histoire de Port-Royal </a:t>
            </a:r>
          </a:p>
          <a:p>
            <a:pPr lvl="1"/>
            <a:endParaRPr lang="fr-FR" dirty="0" smtClean="0"/>
          </a:p>
          <a:p>
            <a:r>
              <a:rPr lang="fr-FR" dirty="0" smtClean="0"/>
              <a:t>la troupe de Molière</a:t>
            </a:r>
          </a:p>
          <a:p>
            <a:pPr lvl="1"/>
            <a:r>
              <a:rPr lang="fr-FR" dirty="0" smtClean="0"/>
              <a:t>échec </a:t>
            </a:r>
          </a:p>
          <a:p>
            <a:pPr lvl="1">
              <a:buNone/>
            </a:pPr>
            <a:r>
              <a:rPr lang="fr-FR" dirty="0" smtClean="0"/>
              <a:t>→ rupture</a:t>
            </a:r>
            <a:endParaRPr lang="cs-CZ" dirty="0"/>
          </a:p>
        </p:txBody>
      </p:sp>
      <p:pic>
        <p:nvPicPr>
          <p:cNvPr id="74754" name="Picture 2" descr="http://www.la-litterature.com/images/17s_Racine.jpg"/>
          <p:cNvPicPr>
            <a:picLocks noChangeAspect="1" noChangeArrowheads="1"/>
          </p:cNvPicPr>
          <p:nvPr/>
        </p:nvPicPr>
        <p:blipFill>
          <a:blip r:embed="rId3" cstate="print"/>
          <a:srcRect/>
          <a:stretch>
            <a:fillRect/>
          </a:stretch>
        </p:blipFill>
        <p:spPr bwMode="auto">
          <a:xfrm>
            <a:off x="6533804" y="1180407"/>
            <a:ext cx="2610196" cy="353029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Custom 1">
      <a:dk1>
        <a:sysClr val="windowText" lastClr="000000"/>
      </a:dk1>
      <a:lt1>
        <a:sysClr val="window" lastClr="FFFFFF"/>
      </a:lt1>
      <a:dk2>
        <a:srgbClr val="323232"/>
      </a:dk2>
      <a:lt2>
        <a:srgbClr val="E3DED1"/>
      </a:lt2>
      <a:accent1>
        <a:srgbClr val="D5E8D0"/>
      </a:accent1>
      <a:accent2>
        <a:srgbClr val="274220"/>
      </a:accent2>
      <a:accent3>
        <a:srgbClr val="66A675"/>
      </a:accent3>
      <a:accent4>
        <a:srgbClr val="121F0F"/>
      </a:accent4>
      <a:accent5>
        <a:srgbClr val="33573C"/>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524</TotalTime>
  <Words>1579</Words>
  <Application>Microsoft Office PowerPoint</Application>
  <PresentationFormat>Předvádění na obrazovce (4:3)</PresentationFormat>
  <Paragraphs>313</Paragraphs>
  <Slides>23</Slides>
  <Notes>23</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23</vt:i4>
      </vt:variant>
    </vt:vector>
  </HeadingPairs>
  <TitlesOfParts>
    <vt:vector size="30" baseType="lpstr">
      <vt:lpstr>Arial</vt:lpstr>
      <vt:lpstr>Calibri</vt:lpstr>
      <vt:lpstr>Franklin Gothic Book</vt:lpstr>
      <vt:lpstr>Franklin Gothic Medium</vt:lpstr>
      <vt:lpstr>Times New Roman</vt:lpstr>
      <vt:lpstr>Wingdings 2</vt:lpstr>
      <vt:lpstr>Trek</vt:lpstr>
      <vt:lpstr>le classicisme – le théâtre</vt:lpstr>
      <vt:lpstr>le théâtre sous louis XIV</vt:lpstr>
      <vt:lpstr>Prezentace aplikace PowerPoint</vt:lpstr>
      <vt:lpstr>le théâtre sous louis XIV</vt:lpstr>
      <vt:lpstr>Les Plaisirs de l’Île enchantée (1664)</vt:lpstr>
      <vt:lpstr>Les Plaisirs de l’Île enchantée (1664)</vt:lpstr>
      <vt:lpstr>les règles dramatiques</vt:lpstr>
      <vt:lpstr>la tragédie</vt:lpstr>
      <vt:lpstr>Jean Racine  (1639-1699)</vt:lpstr>
      <vt:lpstr>Jean Racine  (1639-1699)</vt:lpstr>
      <vt:lpstr>Jean Racine  (1639-1699)</vt:lpstr>
      <vt:lpstr>Jean Racine  (1639-1699)</vt:lpstr>
      <vt:lpstr>Jean Racine  (1639-1699)</vt:lpstr>
      <vt:lpstr>Jean Racine  (1639-1699)</vt:lpstr>
      <vt:lpstr>la comédie</vt:lpstr>
      <vt:lpstr>Molière  (Jean-Baptiste Poquelin 1622-1673) </vt:lpstr>
      <vt:lpstr>Molière  (Jean-Baptiste Poquelin 1622-1673) </vt:lpstr>
      <vt:lpstr>Molière  (Jean-Baptiste Poquelin 1622-1673) </vt:lpstr>
      <vt:lpstr>Molière  (Jean-Baptiste Poquelin 1622-1673) </vt:lpstr>
      <vt:lpstr>Molière  (Jean-Baptiste Poquelin 1622-1673) </vt:lpstr>
      <vt:lpstr>Molière  (Jean-Baptiste Poquelin 1622-1673) </vt:lpstr>
      <vt:lpstr>Molière  (Jean-Baptiste Poquelin 1622-1673) </vt:lpstr>
      <vt:lpstr>Molière  (Jean-Baptiste Poquelin 1622-1673)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classicisme</dc:title>
  <dc:creator>Černíková Veronika Mgr. Ph.D.</dc:creator>
  <cp:lastModifiedBy>Radimská Jitka prof. PhDr. Dr.</cp:lastModifiedBy>
  <cp:revision>44</cp:revision>
  <dcterms:created xsi:type="dcterms:W3CDTF">2016-03-11T10:35:21Z</dcterms:created>
  <dcterms:modified xsi:type="dcterms:W3CDTF">2021-11-23T12:45:01Z</dcterms:modified>
</cp:coreProperties>
</file>