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13"/>
  </p:notesMasterIdLst>
  <p:sldIdLst>
    <p:sldId id="256" r:id="rId2"/>
    <p:sldId id="257" r:id="rId3"/>
    <p:sldId id="259" r:id="rId4"/>
    <p:sldId id="269" r:id="rId5"/>
    <p:sldId id="266" r:id="rId6"/>
    <p:sldId id="267" r:id="rId7"/>
    <p:sldId id="268" r:id="rId8"/>
    <p:sldId id="262" r:id="rId9"/>
    <p:sldId id="263" r:id="rId10"/>
    <p:sldId id="264" r:id="rId11"/>
    <p:sldId id="270" r:id="rId12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182" y="120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FF13BA-B31B-4406-820F-8BEC1E956A0A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CAE658FB-240E-4D61-80BE-A43971C96939}">
      <dgm:prSet phldrT="[Texto]"/>
      <dgm:spPr/>
      <dgm:t>
        <a:bodyPr/>
        <a:lstStyle/>
        <a:p>
          <a:r>
            <a:rPr lang="es-ES" dirty="0" smtClean="0"/>
            <a:t>LOW AND STABLE INFLACTION</a:t>
          </a:r>
          <a:endParaRPr lang="es-ES" dirty="0"/>
        </a:p>
      </dgm:t>
    </dgm:pt>
    <dgm:pt modelId="{AD16FB4B-E92F-451F-B5D2-AD1C65455ADF}" type="parTrans" cxnId="{DD577DF2-34C9-46DC-A5E2-E6A7608916C7}">
      <dgm:prSet/>
      <dgm:spPr/>
      <dgm:t>
        <a:bodyPr/>
        <a:lstStyle/>
        <a:p>
          <a:endParaRPr lang="es-ES"/>
        </a:p>
      </dgm:t>
    </dgm:pt>
    <dgm:pt modelId="{610F391C-8FC8-47BC-9032-A53B0D60F7F4}" type="sibTrans" cxnId="{DD577DF2-34C9-46DC-A5E2-E6A7608916C7}">
      <dgm:prSet/>
      <dgm:spPr/>
      <dgm:t>
        <a:bodyPr/>
        <a:lstStyle/>
        <a:p>
          <a:endParaRPr lang="es-ES"/>
        </a:p>
      </dgm:t>
    </dgm:pt>
    <dgm:pt modelId="{BD153F26-4E36-4978-8BEF-6340DBBAEBF9}">
      <dgm:prSet phldrT="[Texto]"/>
      <dgm:spPr/>
      <dgm:t>
        <a:bodyPr/>
        <a:lstStyle/>
        <a:p>
          <a:r>
            <a:rPr lang="es-ES" dirty="0" smtClean="0"/>
            <a:t>HIGH ECONOMIC GROWTH</a:t>
          </a:r>
          <a:endParaRPr lang="es-ES" dirty="0"/>
        </a:p>
      </dgm:t>
    </dgm:pt>
    <dgm:pt modelId="{A32D9359-020B-4B81-B3D3-FB827281C07D}" type="parTrans" cxnId="{C3753E39-3CAE-496A-A63A-E0DD821FA4E8}">
      <dgm:prSet/>
      <dgm:spPr/>
      <dgm:t>
        <a:bodyPr/>
        <a:lstStyle/>
        <a:p>
          <a:endParaRPr lang="es-ES"/>
        </a:p>
      </dgm:t>
    </dgm:pt>
    <dgm:pt modelId="{5B3CF763-16C0-4201-ACB4-F72B81286AE0}" type="sibTrans" cxnId="{C3753E39-3CAE-496A-A63A-E0DD821FA4E8}">
      <dgm:prSet/>
      <dgm:spPr/>
      <dgm:t>
        <a:bodyPr/>
        <a:lstStyle/>
        <a:p>
          <a:endParaRPr lang="es-ES"/>
        </a:p>
      </dgm:t>
    </dgm:pt>
    <dgm:pt modelId="{165A2BF4-F033-4A2E-B5E9-70693E459C74}">
      <dgm:prSet phldrT="[Texto]"/>
      <dgm:spPr/>
      <dgm:t>
        <a:bodyPr/>
        <a:lstStyle/>
        <a:p>
          <a:r>
            <a:rPr lang="es-ES" dirty="0" smtClean="0"/>
            <a:t>REEDUCE UNEMPLOYEMENT</a:t>
          </a:r>
          <a:endParaRPr lang="es-ES" dirty="0"/>
        </a:p>
      </dgm:t>
    </dgm:pt>
    <dgm:pt modelId="{BD262922-D912-42A8-BDEB-68B5B4B561E3}" type="parTrans" cxnId="{3045D7DB-5083-4A1B-9960-8AB328DDBD04}">
      <dgm:prSet/>
      <dgm:spPr/>
      <dgm:t>
        <a:bodyPr/>
        <a:lstStyle/>
        <a:p>
          <a:endParaRPr lang="es-ES"/>
        </a:p>
      </dgm:t>
    </dgm:pt>
    <dgm:pt modelId="{8702C17E-C9CA-448F-9430-F7BDE537AB1E}" type="sibTrans" cxnId="{3045D7DB-5083-4A1B-9960-8AB328DDBD04}">
      <dgm:prSet/>
      <dgm:spPr/>
      <dgm:t>
        <a:bodyPr/>
        <a:lstStyle/>
        <a:p>
          <a:endParaRPr lang="es-ES"/>
        </a:p>
      </dgm:t>
    </dgm:pt>
    <dgm:pt modelId="{9D76C3A7-F4C4-4FF7-A8FF-BEF52EB1C85E}" type="pres">
      <dgm:prSet presAssocID="{70FF13BA-B31B-4406-820F-8BEC1E956A0A}" presName="CompostProcess" presStyleCnt="0">
        <dgm:presLayoutVars>
          <dgm:dir/>
          <dgm:resizeHandles val="exact"/>
        </dgm:presLayoutVars>
      </dgm:prSet>
      <dgm:spPr/>
    </dgm:pt>
    <dgm:pt modelId="{5328A723-7D19-4F34-ADDA-8E33D7A444B4}" type="pres">
      <dgm:prSet presAssocID="{70FF13BA-B31B-4406-820F-8BEC1E956A0A}" presName="arrow" presStyleLbl="bgShp" presStyleIdx="0" presStyleCnt="1"/>
      <dgm:spPr/>
    </dgm:pt>
    <dgm:pt modelId="{0E717C96-4025-487A-A969-E9EB5CAAE426}" type="pres">
      <dgm:prSet presAssocID="{70FF13BA-B31B-4406-820F-8BEC1E956A0A}" presName="linearProcess" presStyleCnt="0"/>
      <dgm:spPr/>
    </dgm:pt>
    <dgm:pt modelId="{64179CF9-9014-472D-8542-141C737095E3}" type="pres">
      <dgm:prSet presAssocID="{CAE658FB-240E-4D61-80BE-A43971C96939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F580D4B6-8643-412A-B492-0EF795193308}" type="pres">
      <dgm:prSet presAssocID="{610F391C-8FC8-47BC-9032-A53B0D60F7F4}" presName="sibTrans" presStyleCnt="0"/>
      <dgm:spPr/>
    </dgm:pt>
    <dgm:pt modelId="{7B17499B-BF1D-441D-BDB7-1E7713008F04}" type="pres">
      <dgm:prSet presAssocID="{BD153F26-4E36-4978-8BEF-6340DBBAEBF9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26A05AE-999E-4692-9FC7-80312120F54E}" type="pres">
      <dgm:prSet presAssocID="{5B3CF763-16C0-4201-ACB4-F72B81286AE0}" presName="sibTrans" presStyleCnt="0"/>
      <dgm:spPr/>
    </dgm:pt>
    <dgm:pt modelId="{420D43A9-2EAE-4E1A-B1B8-BD5DA278A2F3}" type="pres">
      <dgm:prSet presAssocID="{165A2BF4-F033-4A2E-B5E9-70693E459C74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3045D7DB-5083-4A1B-9960-8AB328DDBD04}" srcId="{70FF13BA-B31B-4406-820F-8BEC1E956A0A}" destId="{165A2BF4-F033-4A2E-B5E9-70693E459C74}" srcOrd="2" destOrd="0" parTransId="{BD262922-D912-42A8-BDEB-68B5B4B561E3}" sibTransId="{8702C17E-C9CA-448F-9430-F7BDE537AB1E}"/>
    <dgm:cxn modelId="{DD577DF2-34C9-46DC-A5E2-E6A7608916C7}" srcId="{70FF13BA-B31B-4406-820F-8BEC1E956A0A}" destId="{CAE658FB-240E-4D61-80BE-A43971C96939}" srcOrd="0" destOrd="0" parTransId="{AD16FB4B-E92F-451F-B5D2-AD1C65455ADF}" sibTransId="{610F391C-8FC8-47BC-9032-A53B0D60F7F4}"/>
    <dgm:cxn modelId="{B25EF037-FF49-4537-9A13-DCC1E8AD8B39}" type="presOf" srcId="{70FF13BA-B31B-4406-820F-8BEC1E956A0A}" destId="{9D76C3A7-F4C4-4FF7-A8FF-BEF52EB1C85E}" srcOrd="0" destOrd="0" presId="urn:microsoft.com/office/officeart/2005/8/layout/hProcess9"/>
    <dgm:cxn modelId="{630C3866-9002-40D1-B7F0-FFED700A511A}" type="presOf" srcId="{BD153F26-4E36-4978-8BEF-6340DBBAEBF9}" destId="{7B17499B-BF1D-441D-BDB7-1E7713008F04}" srcOrd="0" destOrd="0" presId="urn:microsoft.com/office/officeart/2005/8/layout/hProcess9"/>
    <dgm:cxn modelId="{FB390B23-4331-465E-8650-B35526BE9093}" type="presOf" srcId="{CAE658FB-240E-4D61-80BE-A43971C96939}" destId="{64179CF9-9014-472D-8542-141C737095E3}" srcOrd="0" destOrd="0" presId="urn:microsoft.com/office/officeart/2005/8/layout/hProcess9"/>
    <dgm:cxn modelId="{C3753E39-3CAE-496A-A63A-E0DD821FA4E8}" srcId="{70FF13BA-B31B-4406-820F-8BEC1E956A0A}" destId="{BD153F26-4E36-4978-8BEF-6340DBBAEBF9}" srcOrd="1" destOrd="0" parTransId="{A32D9359-020B-4B81-B3D3-FB827281C07D}" sibTransId="{5B3CF763-16C0-4201-ACB4-F72B81286AE0}"/>
    <dgm:cxn modelId="{C4AE23A5-3EE5-4742-B3F2-886BCD549188}" type="presOf" srcId="{165A2BF4-F033-4A2E-B5E9-70693E459C74}" destId="{420D43A9-2EAE-4E1A-B1B8-BD5DA278A2F3}" srcOrd="0" destOrd="0" presId="urn:microsoft.com/office/officeart/2005/8/layout/hProcess9"/>
    <dgm:cxn modelId="{D6D1B070-C8CF-4031-8891-E3E8169637AC}" type="presParOf" srcId="{9D76C3A7-F4C4-4FF7-A8FF-BEF52EB1C85E}" destId="{5328A723-7D19-4F34-ADDA-8E33D7A444B4}" srcOrd="0" destOrd="0" presId="urn:microsoft.com/office/officeart/2005/8/layout/hProcess9"/>
    <dgm:cxn modelId="{0BE2D265-A198-439C-ADB1-D02D88515400}" type="presParOf" srcId="{9D76C3A7-F4C4-4FF7-A8FF-BEF52EB1C85E}" destId="{0E717C96-4025-487A-A969-E9EB5CAAE426}" srcOrd="1" destOrd="0" presId="urn:microsoft.com/office/officeart/2005/8/layout/hProcess9"/>
    <dgm:cxn modelId="{874AD857-076E-409E-AF5E-4121D62F7BF8}" type="presParOf" srcId="{0E717C96-4025-487A-A969-E9EB5CAAE426}" destId="{64179CF9-9014-472D-8542-141C737095E3}" srcOrd="0" destOrd="0" presId="urn:microsoft.com/office/officeart/2005/8/layout/hProcess9"/>
    <dgm:cxn modelId="{52E64DE1-6BA5-4C36-8425-C6117881879E}" type="presParOf" srcId="{0E717C96-4025-487A-A969-E9EB5CAAE426}" destId="{F580D4B6-8643-412A-B492-0EF795193308}" srcOrd="1" destOrd="0" presId="urn:microsoft.com/office/officeart/2005/8/layout/hProcess9"/>
    <dgm:cxn modelId="{365B3222-7592-428A-BC5C-1CF93067D445}" type="presParOf" srcId="{0E717C96-4025-487A-A969-E9EB5CAAE426}" destId="{7B17499B-BF1D-441D-BDB7-1E7713008F04}" srcOrd="2" destOrd="0" presId="urn:microsoft.com/office/officeart/2005/8/layout/hProcess9"/>
    <dgm:cxn modelId="{77912355-84FF-4C3C-8B4F-BEC0CB4B9E6B}" type="presParOf" srcId="{0E717C96-4025-487A-A969-E9EB5CAAE426}" destId="{126A05AE-999E-4692-9FC7-80312120F54E}" srcOrd="3" destOrd="0" presId="urn:microsoft.com/office/officeart/2005/8/layout/hProcess9"/>
    <dgm:cxn modelId="{A604022A-0548-4E15-ADF1-A9F52F855A25}" type="presParOf" srcId="{0E717C96-4025-487A-A969-E9EB5CAAE426}" destId="{420D43A9-2EAE-4E1A-B1B8-BD5DA278A2F3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62C4351-598E-44E2-B143-5818F7839C9D}" type="doc">
      <dgm:prSet loTypeId="urn:microsoft.com/office/officeart/2005/8/layout/funnel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D228C6F-9425-4916-9818-D00BF21A823F}">
      <dgm:prSet phldrT="[Texto]"/>
      <dgm:spPr/>
      <dgm:t>
        <a:bodyPr/>
        <a:lstStyle/>
        <a:p>
          <a:r>
            <a:rPr lang="es-ES" b="1" dirty="0" err="1" smtClean="0"/>
            <a:t>Monetary</a:t>
          </a:r>
          <a:r>
            <a:rPr lang="es-ES" b="1" dirty="0" smtClean="0"/>
            <a:t> </a:t>
          </a:r>
          <a:r>
            <a:rPr lang="es-ES" b="1" dirty="0" err="1" smtClean="0"/>
            <a:t>targeting</a:t>
          </a:r>
          <a:endParaRPr lang="es-ES" b="1" dirty="0"/>
        </a:p>
      </dgm:t>
    </dgm:pt>
    <dgm:pt modelId="{A355417E-B91F-4921-80C2-B4D92C2D20ED}" type="parTrans" cxnId="{69D8967D-402A-4100-AEB1-446B09F2660B}">
      <dgm:prSet/>
      <dgm:spPr/>
      <dgm:t>
        <a:bodyPr/>
        <a:lstStyle/>
        <a:p>
          <a:endParaRPr lang="es-ES"/>
        </a:p>
      </dgm:t>
    </dgm:pt>
    <dgm:pt modelId="{44605FEB-0985-4762-9141-2A934BF4E9BA}" type="sibTrans" cxnId="{69D8967D-402A-4100-AEB1-446B09F2660B}">
      <dgm:prSet/>
      <dgm:spPr/>
      <dgm:t>
        <a:bodyPr/>
        <a:lstStyle/>
        <a:p>
          <a:endParaRPr lang="es-ES"/>
        </a:p>
      </dgm:t>
    </dgm:pt>
    <dgm:pt modelId="{A034D586-0655-4595-9A95-9CB57C1C2003}">
      <dgm:prSet phldrT="[Texto]"/>
      <dgm:spPr/>
      <dgm:t>
        <a:bodyPr/>
        <a:lstStyle/>
        <a:p>
          <a:r>
            <a:rPr lang="es-ES" b="1" dirty="0" smtClean="0"/>
            <a:t>Exchange </a:t>
          </a:r>
          <a:r>
            <a:rPr lang="es-ES" b="1" dirty="0" err="1" smtClean="0"/>
            <a:t>Rate</a:t>
          </a:r>
          <a:r>
            <a:rPr lang="es-ES" b="1" dirty="0" smtClean="0"/>
            <a:t> </a:t>
          </a:r>
          <a:r>
            <a:rPr lang="es-ES" b="1" dirty="0" err="1" smtClean="0"/>
            <a:t>targeting</a:t>
          </a:r>
          <a:endParaRPr lang="es-ES" b="1" dirty="0"/>
        </a:p>
      </dgm:t>
    </dgm:pt>
    <dgm:pt modelId="{B3345053-BC96-45E9-B9A3-198EBD31651F}" type="parTrans" cxnId="{90801C21-04F3-4AEE-B70A-511DA0BA05E8}">
      <dgm:prSet/>
      <dgm:spPr/>
      <dgm:t>
        <a:bodyPr/>
        <a:lstStyle/>
        <a:p>
          <a:endParaRPr lang="es-ES"/>
        </a:p>
      </dgm:t>
    </dgm:pt>
    <dgm:pt modelId="{F12FEE42-7EBB-4C96-9A6F-835962B5E283}" type="sibTrans" cxnId="{90801C21-04F3-4AEE-B70A-511DA0BA05E8}">
      <dgm:prSet/>
      <dgm:spPr/>
      <dgm:t>
        <a:bodyPr/>
        <a:lstStyle/>
        <a:p>
          <a:endParaRPr lang="es-ES"/>
        </a:p>
      </dgm:t>
    </dgm:pt>
    <dgm:pt modelId="{E9E37825-3ABE-462C-BCDD-BA61C696A363}">
      <dgm:prSet phldrT="[Texto]"/>
      <dgm:spPr/>
      <dgm:t>
        <a:bodyPr/>
        <a:lstStyle/>
        <a:p>
          <a:r>
            <a:rPr lang="es-ES" b="1" dirty="0" err="1" smtClean="0"/>
            <a:t>Inflaction</a:t>
          </a:r>
          <a:r>
            <a:rPr lang="es-ES" b="1" dirty="0" smtClean="0"/>
            <a:t> </a:t>
          </a:r>
          <a:r>
            <a:rPr lang="es-ES" b="1" dirty="0" err="1" smtClean="0"/>
            <a:t>forecast</a:t>
          </a:r>
          <a:r>
            <a:rPr lang="es-ES" b="1" dirty="0" smtClean="0"/>
            <a:t> </a:t>
          </a:r>
          <a:r>
            <a:rPr lang="es-ES" b="1" dirty="0" err="1" smtClean="0"/>
            <a:t>targeting</a:t>
          </a:r>
          <a:endParaRPr lang="es-ES" b="1" dirty="0"/>
        </a:p>
      </dgm:t>
    </dgm:pt>
    <dgm:pt modelId="{71FE8E08-0CE5-4A0E-AC52-13AEAE0B4936}" type="parTrans" cxnId="{7A184A2B-138A-42E0-BFA0-3CDB7D4B0ADE}">
      <dgm:prSet/>
      <dgm:spPr/>
      <dgm:t>
        <a:bodyPr/>
        <a:lstStyle/>
        <a:p>
          <a:endParaRPr lang="es-ES"/>
        </a:p>
      </dgm:t>
    </dgm:pt>
    <dgm:pt modelId="{109F058E-8E60-4529-A86F-153FD24E9B52}" type="sibTrans" cxnId="{7A184A2B-138A-42E0-BFA0-3CDB7D4B0ADE}">
      <dgm:prSet/>
      <dgm:spPr/>
      <dgm:t>
        <a:bodyPr/>
        <a:lstStyle/>
        <a:p>
          <a:endParaRPr lang="es-ES"/>
        </a:p>
      </dgm:t>
    </dgm:pt>
    <dgm:pt modelId="{C19262D4-1580-47E3-AB19-B473C3C84292}">
      <dgm:prSet phldrT="[Texto]"/>
      <dgm:spPr/>
      <dgm:t>
        <a:bodyPr/>
        <a:lstStyle/>
        <a:p>
          <a:r>
            <a:rPr lang="es-ES" b="1" dirty="0" smtClean="0"/>
            <a:t>STRATEGIES </a:t>
          </a:r>
          <a:endParaRPr lang="es-ES" b="1" dirty="0"/>
        </a:p>
      </dgm:t>
    </dgm:pt>
    <dgm:pt modelId="{51C2B74F-AE6D-4B78-9C20-D54E229C39EC}" type="parTrans" cxnId="{14FAF5FB-DAE1-4B84-8037-A7E79FE5ECCA}">
      <dgm:prSet/>
      <dgm:spPr/>
      <dgm:t>
        <a:bodyPr/>
        <a:lstStyle/>
        <a:p>
          <a:endParaRPr lang="es-ES"/>
        </a:p>
      </dgm:t>
    </dgm:pt>
    <dgm:pt modelId="{BDC767D1-9891-472D-840D-CCB13CCD5D91}" type="sibTrans" cxnId="{14FAF5FB-DAE1-4B84-8037-A7E79FE5ECCA}">
      <dgm:prSet/>
      <dgm:spPr/>
      <dgm:t>
        <a:bodyPr/>
        <a:lstStyle/>
        <a:p>
          <a:endParaRPr lang="es-ES"/>
        </a:p>
      </dgm:t>
    </dgm:pt>
    <dgm:pt modelId="{E42ACC00-8C4A-4202-99CA-7E6E8B4EE029}" type="pres">
      <dgm:prSet presAssocID="{762C4351-598E-44E2-B143-5818F7839C9D}" presName="Name0" presStyleCnt="0">
        <dgm:presLayoutVars>
          <dgm:chMax val="4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825DD0F6-E27B-42FD-83ED-35E9BC35893F}" type="pres">
      <dgm:prSet presAssocID="{762C4351-598E-44E2-B143-5818F7839C9D}" presName="ellipse" presStyleLbl="trBgShp" presStyleIdx="0" presStyleCnt="1"/>
      <dgm:spPr/>
    </dgm:pt>
    <dgm:pt modelId="{379C57E6-38F6-4079-870A-0E6FDC5A2C00}" type="pres">
      <dgm:prSet presAssocID="{762C4351-598E-44E2-B143-5818F7839C9D}" presName="arrow1" presStyleLbl="fgShp" presStyleIdx="0" presStyleCnt="1"/>
      <dgm:spPr/>
    </dgm:pt>
    <dgm:pt modelId="{F9D3AEF7-6380-4D31-ABDD-22A1FF6D2D17}" type="pres">
      <dgm:prSet presAssocID="{762C4351-598E-44E2-B143-5818F7839C9D}" presName="rectangle" presStyleLbl="revTx" presStyleIdx="0" presStyleCnt="1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D84135F-F11A-42BD-9020-32448986B3FC}" type="pres">
      <dgm:prSet presAssocID="{A034D586-0655-4595-9A95-9CB57C1C2003}" presName="item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83C5770-5A8A-4DCE-92F7-3FBAB24E2820}" type="pres">
      <dgm:prSet presAssocID="{E9E37825-3ABE-462C-BCDD-BA61C696A363}" presName="item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873A9098-A504-464D-A404-0FCC828A03C8}" type="pres">
      <dgm:prSet presAssocID="{C19262D4-1580-47E3-AB19-B473C3C84292}" presName="item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cs-CZ"/>
        </a:p>
      </dgm:t>
    </dgm:pt>
    <dgm:pt modelId="{7C5FACDF-E944-429F-A2CD-B2F69888399A}" type="pres">
      <dgm:prSet presAssocID="{762C4351-598E-44E2-B143-5818F7839C9D}" presName="funnel" presStyleLbl="trAlignAcc1" presStyleIdx="0" presStyleCnt="1" custLinFactNeighborX="-391" custLinFactNeighborY="-1615"/>
      <dgm:spPr/>
    </dgm:pt>
  </dgm:ptLst>
  <dgm:cxnLst>
    <dgm:cxn modelId="{69D8967D-402A-4100-AEB1-446B09F2660B}" srcId="{762C4351-598E-44E2-B143-5818F7839C9D}" destId="{ED228C6F-9425-4916-9818-D00BF21A823F}" srcOrd="0" destOrd="0" parTransId="{A355417E-B91F-4921-80C2-B4D92C2D20ED}" sibTransId="{44605FEB-0985-4762-9141-2A934BF4E9BA}"/>
    <dgm:cxn modelId="{514F95E4-04C2-402D-A368-02862B2A3F6C}" type="presOf" srcId="{A034D586-0655-4595-9A95-9CB57C1C2003}" destId="{683C5770-5A8A-4DCE-92F7-3FBAB24E2820}" srcOrd="0" destOrd="0" presId="urn:microsoft.com/office/officeart/2005/8/layout/funnel1"/>
    <dgm:cxn modelId="{179159DE-8A9A-4848-9F02-E79B0A2ECD53}" type="presOf" srcId="{E9E37825-3ABE-462C-BCDD-BA61C696A363}" destId="{6D84135F-F11A-42BD-9020-32448986B3FC}" srcOrd="0" destOrd="0" presId="urn:microsoft.com/office/officeart/2005/8/layout/funnel1"/>
    <dgm:cxn modelId="{F4F0482C-AF6E-4F2A-AB70-A41456DF7FE2}" type="presOf" srcId="{762C4351-598E-44E2-B143-5818F7839C9D}" destId="{E42ACC00-8C4A-4202-99CA-7E6E8B4EE029}" srcOrd="0" destOrd="0" presId="urn:microsoft.com/office/officeart/2005/8/layout/funnel1"/>
    <dgm:cxn modelId="{251F2D56-E364-4191-93DB-AE41954AE5EE}" type="presOf" srcId="{C19262D4-1580-47E3-AB19-B473C3C84292}" destId="{F9D3AEF7-6380-4D31-ABDD-22A1FF6D2D17}" srcOrd="0" destOrd="0" presId="urn:microsoft.com/office/officeart/2005/8/layout/funnel1"/>
    <dgm:cxn modelId="{39447345-E482-4CCC-9702-6E4FE7333F5F}" type="presOf" srcId="{ED228C6F-9425-4916-9818-D00BF21A823F}" destId="{873A9098-A504-464D-A404-0FCC828A03C8}" srcOrd="0" destOrd="0" presId="urn:microsoft.com/office/officeart/2005/8/layout/funnel1"/>
    <dgm:cxn modelId="{7A184A2B-138A-42E0-BFA0-3CDB7D4B0ADE}" srcId="{762C4351-598E-44E2-B143-5818F7839C9D}" destId="{E9E37825-3ABE-462C-BCDD-BA61C696A363}" srcOrd="2" destOrd="0" parTransId="{71FE8E08-0CE5-4A0E-AC52-13AEAE0B4936}" sibTransId="{109F058E-8E60-4529-A86F-153FD24E9B52}"/>
    <dgm:cxn modelId="{14FAF5FB-DAE1-4B84-8037-A7E79FE5ECCA}" srcId="{762C4351-598E-44E2-B143-5818F7839C9D}" destId="{C19262D4-1580-47E3-AB19-B473C3C84292}" srcOrd="3" destOrd="0" parTransId="{51C2B74F-AE6D-4B78-9C20-D54E229C39EC}" sibTransId="{BDC767D1-9891-472D-840D-CCB13CCD5D91}"/>
    <dgm:cxn modelId="{90801C21-04F3-4AEE-B70A-511DA0BA05E8}" srcId="{762C4351-598E-44E2-B143-5818F7839C9D}" destId="{A034D586-0655-4595-9A95-9CB57C1C2003}" srcOrd="1" destOrd="0" parTransId="{B3345053-BC96-45E9-B9A3-198EBD31651F}" sibTransId="{F12FEE42-7EBB-4C96-9A6F-835962B5E283}"/>
    <dgm:cxn modelId="{AC45CE3E-F8F6-4C06-9E7C-2DDAAC40C4BA}" type="presParOf" srcId="{E42ACC00-8C4A-4202-99CA-7E6E8B4EE029}" destId="{825DD0F6-E27B-42FD-83ED-35E9BC35893F}" srcOrd="0" destOrd="0" presId="urn:microsoft.com/office/officeart/2005/8/layout/funnel1"/>
    <dgm:cxn modelId="{14393974-9084-4C7B-BC1F-265DA0709852}" type="presParOf" srcId="{E42ACC00-8C4A-4202-99CA-7E6E8B4EE029}" destId="{379C57E6-38F6-4079-870A-0E6FDC5A2C00}" srcOrd="1" destOrd="0" presId="urn:microsoft.com/office/officeart/2005/8/layout/funnel1"/>
    <dgm:cxn modelId="{B31E7062-614F-4FA8-A409-104DF57F1056}" type="presParOf" srcId="{E42ACC00-8C4A-4202-99CA-7E6E8B4EE029}" destId="{F9D3AEF7-6380-4D31-ABDD-22A1FF6D2D17}" srcOrd="2" destOrd="0" presId="urn:microsoft.com/office/officeart/2005/8/layout/funnel1"/>
    <dgm:cxn modelId="{F9FCA04A-8B48-4EAA-9020-72E88B085CF0}" type="presParOf" srcId="{E42ACC00-8C4A-4202-99CA-7E6E8B4EE029}" destId="{6D84135F-F11A-42BD-9020-32448986B3FC}" srcOrd="3" destOrd="0" presId="urn:microsoft.com/office/officeart/2005/8/layout/funnel1"/>
    <dgm:cxn modelId="{341F3BC1-B68B-4862-89F7-AC047BA0E69A}" type="presParOf" srcId="{E42ACC00-8C4A-4202-99CA-7E6E8B4EE029}" destId="{683C5770-5A8A-4DCE-92F7-3FBAB24E2820}" srcOrd="4" destOrd="0" presId="urn:microsoft.com/office/officeart/2005/8/layout/funnel1"/>
    <dgm:cxn modelId="{66440941-D62C-4D28-9C0B-408F1A83D616}" type="presParOf" srcId="{E42ACC00-8C4A-4202-99CA-7E6E8B4EE029}" destId="{873A9098-A504-464D-A404-0FCC828A03C8}" srcOrd="5" destOrd="0" presId="urn:microsoft.com/office/officeart/2005/8/layout/funnel1"/>
    <dgm:cxn modelId="{93AC4ED0-431A-4B9A-ADB2-E12267C1B1D8}" type="presParOf" srcId="{E42ACC00-8C4A-4202-99CA-7E6E8B4EE029}" destId="{7C5FACDF-E944-429F-A2CD-B2F69888399A}" srcOrd="6" destOrd="0" presId="urn:microsoft.com/office/officeart/2005/8/layout/funne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17E142-5C80-4AD3-BCA4-F3BF35F8125E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E9284A08-D192-4181-8499-9FF38E6DAB8F}">
      <dgm:prSet phldrT="[Texto]"/>
      <dgm:spPr/>
      <dgm:t>
        <a:bodyPr/>
        <a:lstStyle/>
        <a:p>
          <a:r>
            <a:rPr lang="es-ES" dirty="0" err="1" smtClean="0"/>
            <a:t>Controllig</a:t>
          </a:r>
          <a:r>
            <a:rPr lang="es-ES" dirty="0" smtClean="0"/>
            <a:t> </a:t>
          </a:r>
          <a:r>
            <a:rPr lang="es-ES" dirty="0" err="1" smtClean="0"/>
            <a:t>inflation</a:t>
          </a:r>
          <a:r>
            <a:rPr lang="es-ES" dirty="0" smtClean="0"/>
            <a:t> </a:t>
          </a:r>
          <a:r>
            <a:rPr lang="es-ES" dirty="0" err="1" smtClean="0"/>
            <a:t>with</a:t>
          </a:r>
          <a:r>
            <a:rPr lang="es-ES" dirty="0" smtClean="0"/>
            <a:t> </a:t>
          </a:r>
          <a:r>
            <a:rPr lang="es-ES" dirty="0" err="1" smtClean="0"/>
            <a:t>intermediate</a:t>
          </a:r>
          <a:r>
            <a:rPr lang="es-ES" dirty="0" smtClean="0"/>
            <a:t> targets </a:t>
          </a:r>
          <a:r>
            <a:rPr lang="es-ES" dirty="0" err="1" smtClean="0"/>
            <a:t>sush</a:t>
          </a:r>
          <a:r>
            <a:rPr lang="es-ES" dirty="0" smtClean="0"/>
            <a:t> </a:t>
          </a:r>
          <a:r>
            <a:rPr lang="es-ES" dirty="0" err="1" smtClean="0"/>
            <a:t>us</a:t>
          </a:r>
          <a:r>
            <a:rPr lang="es-ES" dirty="0" smtClean="0"/>
            <a:t>:</a:t>
          </a:r>
          <a:endParaRPr lang="es-ES" dirty="0"/>
        </a:p>
      </dgm:t>
    </dgm:pt>
    <dgm:pt modelId="{F6C50C0B-16E0-436D-9195-FF640F0682BC}" type="parTrans" cxnId="{1BA80F59-950E-4E50-BD33-08D435F61B8A}">
      <dgm:prSet/>
      <dgm:spPr/>
      <dgm:t>
        <a:bodyPr/>
        <a:lstStyle/>
        <a:p>
          <a:endParaRPr lang="es-ES"/>
        </a:p>
      </dgm:t>
    </dgm:pt>
    <dgm:pt modelId="{6CAD5C50-0D3B-47B2-9251-355F0C90BBA7}" type="sibTrans" cxnId="{1BA80F59-950E-4E50-BD33-08D435F61B8A}">
      <dgm:prSet/>
      <dgm:spPr/>
      <dgm:t>
        <a:bodyPr/>
        <a:lstStyle/>
        <a:p>
          <a:endParaRPr lang="es-ES"/>
        </a:p>
      </dgm:t>
    </dgm:pt>
    <dgm:pt modelId="{1CDAEF6F-7044-44D5-8843-7AA1B0F5F1A5}">
      <dgm:prSet phldrT="[Texto]"/>
      <dgm:spPr/>
      <dgm:t>
        <a:bodyPr/>
        <a:lstStyle/>
        <a:p>
          <a:r>
            <a:rPr lang="es-ES" dirty="0" err="1" smtClean="0"/>
            <a:t>Close</a:t>
          </a:r>
          <a:r>
            <a:rPr lang="es-ES" dirty="0" smtClean="0"/>
            <a:t> </a:t>
          </a:r>
          <a:r>
            <a:rPr lang="es-ES" dirty="0" err="1" smtClean="0"/>
            <a:t>relationship</a:t>
          </a:r>
          <a:r>
            <a:rPr lang="es-ES" dirty="0" smtClean="0"/>
            <a:t> </a:t>
          </a:r>
          <a:r>
            <a:rPr lang="es-ES" dirty="0" err="1" smtClean="0"/>
            <a:t>between</a:t>
          </a:r>
          <a:r>
            <a:rPr lang="es-ES" dirty="0" smtClean="0"/>
            <a:t> </a:t>
          </a:r>
          <a:r>
            <a:rPr lang="es-ES" dirty="0" err="1" smtClean="0"/>
            <a:t>money</a:t>
          </a:r>
          <a:r>
            <a:rPr lang="es-ES" dirty="0" smtClean="0"/>
            <a:t> and </a:t>
          </a:r>
          <a:r>
            <a:rPr lang="es-ES" dirty="0" err="1" smtClean="0"/>
            <a:t>prices</a:t>
          </a:r>
          <a:endParaRPr lang="es-ES" dirty="0"/>
        </a:p>
      </dgm:t>
    </dgm:pt>
    <dgm:pt modelId="{6953CEDC-A539-4367-B22F-1AC9F0C69ADB}" type="parTrans" cxnId="{B9426F49-2F4B-4F8D-9FA5-DA0BE838EF05}">
      <dgm:prSet/>
      <dgm:spPr/>
      <dgm:t>
        <a:bodyPr/>
        <a:lstStyle/>
        <a:p>
          <a:endParaRPr lang="es-ES"/>
        </a:p>
      </dgm:t>
    </dgm:pt>
    <dgm:pt modelId="{919CF4B8-46E7-45B3-B155-3EA86960C3F7}" type="sibTrans" cxnId="{B9426F49-2F4B-4F8D-9FA5-DA0BE838EF05}">
      <dgm:prSet/>
      <dgm:spPr/>
      <dgm:t>
        <a:bodyPr/>
        <a:lstStyle/>
        <a:p>
          <a:endParaRPr lang="es-ES"/>
        </a:p>
      </dgm:t>
    </dgm:pt>
    <dgm:pt modelId="{9EF01AC3-A1B6-4C23-B446-353EAE006282}">
      <dgm:prSet phldrT="[Texto]"/>
      <dgm:spPr/>
      <dgm:t>
        <a:bodyPr/>
        <a:lstStyle/>
        <a:p>
          <a:r>
            <a:rPr lang="es-ES" dirty="0" err="1" smtClean="0"/>
            <a:t>Monetary</a:t>
          </a:r>
          <a:r>
            <a:rPr lang="es-ES" dirty="0" smtClean="0"/>
            <a:t> </a:t>
          </a:r>
          <a:r>
            <a:rPr lang="es-ES" dirty="0" err="1" smtClean="0"/>
            <a:t>developments</a:t>
          </a:r>
          <a:r>
            <a:rPr lang="es-ES" dirty="0" smtClean="0"/>
            <a:t> controlable </a:t>
          </a:r>
          <a:r>
            <a:rPr lang="es-ES" dirty="0" err="1" smtClean="0"/>
            <a:t>by</a:t>
          </a:r>
          <a:r>
            <a:rPr lang="es-ES" dirty="0" smtClean="0"/>
            <a:t> central </a:t>
          </a:r>
          <a:r>
            <a:rPr lang="es-ES" dirty="0" err="1" smtClean="0"/>
            <a:t>bank</a:t>
          </a:r>
          <a:endParaRPr lang="es-ES" dirty="0"/>
        </a:p>
      </dgm:t>
    </dgm:pt>
    <dgm:pt modelId="{9561C289-3784-4FDE-9E13-7284A7E9CF55}" type="parTrans" cxnId="{98F04D5C-CB7C-406B-90E4-6C61FAA7D140}">
      <dgm:prSet/>
      <dgm:spPr/>
      <dgm:t>
        <a:bodyPr/>
        <a:lstStyle/>
        <a:p>
          <a:endParaRPr lang="es-ES"/>
        </a:p>
      </dgm:t>
    </dgm:pt>
    <dgm:pt modelId="{4A9B0267-4A84-4674-B5CE-62A955AC2510}" type="sibTrans" cxnId="{98F04D5C-CB7C-406B-90E4-6C61FAA7D140}">
      <dgm:prSet/>
      <dgm:spPr/>
      <dgm:t>
        <a:bodyPr/>
        <a:lstStyle/>
        <a:p>
          <a:endParaRPr lang="es-ES"/>
        </a:p>
      </dgm:t>
    </dgm:pt>
    <dgm:pt modelId="{F6B708EA-148A-4B4E-837A-AA846DACDE53}">
      <dgm:prSet phldrT="[Texto]"/>
      <dgm:spPr/>
      <dgm:t>
        <a:bodyPr/>
        <a:lstStyle/>
        <a:p>
          <a:r>
            <a:rPr lang="es-ES" dirty="0" smtClean="0"/>
            <a:t>More </a:t>
          </a:r>
          <a:r>
            <a:rPr lang="es-ES" dirty="0" err="1" smtClean="0"/>
            <a:t>or</a:t>
          </a:r>
          <a:r>
            <a:rPr lang="es-ES" dirty="0" smtClean="0"/>
            <a:t> </a:t>
          </a:r>
          <a:r>
            <a:rPr lang="es-ES" dirty="0" err="1" smtClean="0"/>
            <a:t>less</a:t>
          </a:r>
          <a:r>
            <a:rPr lang="es-ES" dirty="0" smtClean="0"/>
            <a:t> flexible Exchange </a:t>
          </a:r>
          <a:r>
            <a:rPr lang="es-ES" dirty="0" err="1" smtClean="0"/>
            <a:t>rate</a:t>
          </a:r>
          <a:endParaRPr lang="es-ES" dirty="0"/>
        </a:p>
      </dgm:t>
    </dgm:pt>
    <dgm:pt modelId="{E292487E-CD61-405B-AF23-37D478947DAF}" type="parTrans" cxnId="{DCE32C44-7209-4507-BF2D-64D2310DFB7C}">
      <dgm:prSet/>
      <dgm:spPr/>
      <dgm:t>
        <a:bodyPr/>
        <a:lstStyle/>
        <a:p>
          <a:endParaRPr lang="es-ES"/>
        </a:p>
      </dgm:t>
    </dgm:pt>
    <dgm:pt modelId="{C3A155A7-2795-4086-921D-8C06D348B5B1}" type="sibTrans" cxnId="{DCE32C44-7209-4507-BF2D-64D2310DFB7C}">
      <dgm:prSet/>
      <dgm:spPr/>
      <dgm:t>
        <a:bodyPr/>
        <a:lstStyle/>
        <a:p>
          <a:endParaRPr lang="es-ES"/>
        </a:p>
      </dgm:t>
    </dgm:pt>
    <dgm:pt modelId="{9AF070A2-C4DD-4DC3-98F8-51F5A5459431}" type="pres">
      <dgm:prSet presAssocID="{4F17E142-5C80-4AD3-BCA4-F3BF35F8125E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cs-CZ"/>
        </a:p>
      </dgm:t>
    </dgm:pt>
    <dgm:pt modelId="{5172C50C-72AB-4593-A4EF-A3DF878E5B75}" type="pres">
      <dgm:prSet presAssocID="{E9284A08-D192-4181-8499-9FF38E6DAB8F}" presName="root1" presStyleCnt="0"/>
      <dgm:spPr/>
    </dgm:pt>
    <dgm:pt modelId="{733F5213-D062-4A3C-9969-9AED6D5365D6}" type="pres">
      <dgm:prSet presAssocID="{E9284A08-D192-4181-8499-9FF38E6DAB8F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FD637DAA-5482-46FC-BE58-1D9E3E33438D}" type="pres">
      <dgm:prSet presAssocID="{E9284A08-D192-4181-8499-9FF38E6DAB8F}" presName="level2hierChild" presStyleCnt="0"/>
      <dgm:spPr/>
    </dgm:pt>
    <dgm:pt modelId="{8CE5EC36-943D-4835-B635-FE017D1B7AD6}" type="pres">
      <dgm:prSet presAssocID="{6953CEDC-A539-4367-B22F-1AC9F0C69ADB}" presName="conn2-1" presStyleLbl="parChTrans1D2" presStyleIdx="0" presStyleCnt="3"/>
      <dgm:spPr/>
      <dgm:t>
        <a:bodyPr/>
        <a:lstStyle/>
        <a:p>
          <a:endParaRPr lang="cs-CZ"/>
        </a:p>
      </dgm:t>
    </dgm:pt>
    <dgm:pt modelId="{15C18801-1AFF-4D3C-AD75-6F16F11127F5}" type="pres">
      <dgm:prSet presAssocID="{6953CEDC-A539-4367-B22F-1AC9F0C69ADB}" presName="connTx" presStyleLbl="parChTrans1D2" presStyleIdx="0" presStyleCnt="3"/>
      <dgm:spPr/>
      <dgm:t>
        <a:bodyPr/>
        <a:lstStyle/>
        <a:p>
          <a:endParaRPr lang="cs-CZ"/>
        </a:p>
      </dgm:t>
    </dgm:pt>
    <dgm:pt modelId="{130C4AC0-F445-4DFE-AE90-F05608ED8B41}" type="pres">
      <dgm:prSet presAssocID="{1CDAEF6F-7044-44D5-8843-7AA1B0F5F1A5}" presName="root2" presStyleCnt="0"/>
      <dgm:spPr/>
    </dgm:pt>
    <dgm:pt modelId="{D2962C9C-C8F0-4428-B8F5-70BD7F9B666F}" type="pres">
      <dgm:prSet presAssocID="{1CDAEF6F-7044-44D5-8843-7AA1B0F5F1A5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1754F6F5-AF32-46D9-8563-226811F0FFF7}" type="pres">
      <dgm:prSet presAssocID="{1CDAEF6F-7044-44D5-8843-7AA1B0F5F1A5}" presName="level3hierChild" presStyleCnt="0"/>
      <dgm:spPr/>
    </dgm:pt>
    <dgm:pt modelId="{53535D89-81F3-4CFF-B6A0-CF347210F61C}" type="pres">
      <dgm:prSet presAssocID="{9561C289-3784-4FDE-9E13-7284A7E9CF55}" presName="conn2-1" presStyleLbl="parChTrans1D2" presStyleIdx="1" presStyleCnt="3"/>
      <dgm:spPr/>
      <dgm:t>
        <a:bodyPr/>
        <a:lstStyle/>
        <a:p>
          <a:endParaRPr lang="cs-CZ"/>
        </a:p>
      </dgm:t>
    </dgm:pt>
    <dgm:pt modelId="{FC8C83CC-941E-4637-BB36-891639ED47BC}" type="pres">
      <dgm:prSet presAssocID="{9561C289-3784-4FDE-9E13-7284A7E9CF55}" presName="connTx" presStyleLbl="parChTrans1D2" presStyleIdx="1" presStyleCnt="3"/>
      <dgm:spPr/>
      <dgm:t>
        <a:bodyPr/>
        <a:lstStyle/>
        <a:p>
          <a:endParaRPr lang="cs-CZ"/>
        </a:p>
      </dgm:t>
    </dgm:pt>
    <dgm:pt modelId="{B3545A35-82A3-46D6-A43D-7E114BB338B6}" type="pres">
      <dgm:prSet presAssocID="{9EF01AC3-A1B6-4C23-B446-353EAE006282}" presName="root2" presStyleCnt="0"/>
      <dgm:spPr/>
    </dgm:pt>
    <dgm:pt modelId="{0E2CDF5F-AB42-47A6-B36A-3B9CA3E508FA}" type="pres">
      <dgm:prSet presAssocID="{9EF01AC3-A1B6-4C23-B446-353EAE006282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43287604-63DD-4FFA-AC2A-3673D5078FEF}" type="pres">
      <dgm:prSet presAssocID="{9EF01AC3-A1B6-4C23-B446-353EAE006282}" presName="level3hierChild" presStyleCnt="0"/>
      <dgm:spPr/>
    </dgm:pt>
    <dgm:pt modelId="{8DF28D3A-FE32-4329-8C38-015CDD0C2457}" type="pres">
      <dgm:prSet presAssocID="{E292487E-CD61-405B-AF23-37D478947DAF}" presName="conn2-1" presStyleLbl="parChTrans1D2" presStyleIdx="2" presStyleCnt="3"/>
      <dgm:spPr/>
      <dgm:t>
        <a:bodyPr/>
        <a:lstStyle/>
        <a:p>
          <a:endParaRPr lang="cs-CZ"/>
        </a:p>
      </dgm:t>
    </dgm:pt>
    <dgm:pt modelId="{ED760B8E-9B55-403F-AFB8-669C52D14A0A}" type="pres">
      <dgm:prSet presAssocID="{E292487E-CD61-405B-AF23-37D478947DAF}" presName="connTx" presStyleLbl="parChTrans1D2" presStyleIdx="2" presStyleCnt="3"/>
      <dgm:spPr/>
      <dgm:t>
        <a:bodyPr/>
        <a:lstStyle/>
        <a:p>
          <a:endParaRPr lang="cs-CZ"/>
        </a:p>
      </dgm:t>
    </dgm:pt>
    <dgm:pt modelId="{314512B0-A4AD-42BC-8426-0783455663A5}" type="pres">
      <dgm:prSet presAssocID="{F6B708EA-148A-4B4E-837A-AA846DACDE53}" presName="root2" presStyleCnt="0"/>
      <dgm:spPr/>
    </dgm:pt>
    <dgm:pt modelId="{C2DFB6DA-48DD-4497-AED9-6A8EA4732373}" type="pres">
      <dgm:prSet presAssocID="{F6B708EA-148A-4B4E-837A-AA846DACDE53}" presName="LevelTwoTextNode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cs-CZ"/>
        </a:p>
      </dgm:t>
    </dgm:pt>
    <dgm:pt modelId="{B38EAC3C-30F0-4A85-B160-5C733F7E117B}" type="pres">
      <dgm:prSet presAssocID="{F6B708EA-148A-4B4E-837A-AA846DACDE53}" presName="level3hierChild" presStyleCnt="0"/>
      <dgm:spPr/>
    </dgm:pt>
  </dgm:ptLst>
  <dgm:cxnLst>
    <dgm:cxn modelId="{4258D502-7729-4552-BE4B-6773EC77761E}" type="presOf" srcId="{E292487E-CD61-405B-AF23-37D478947DAF}" destId="{ED760B8E-9B55-403F-AFB8-669C52D14A0A}" srcOrd="1" destOrd="0" presId="urn:microsoft.com/office/officeart/2008/layout/HorizontalMultiLevelHierarchy"/>
    <dgm:cxn modelId="{55AF780E-5A11-431C-8660-A3225D4FA2EF}" type="presOf" srcId="{E9284A08-D192-4181-8499-9FF38E6DAB8F}" destId="{733F5213-D062-4A3C-9969-9AED6D5365D6}" srcOrd="0" destOrd="0" presId="urn:microsoft.com/office/officeart/2008/layout/HorizontalMultiLevelHierarchy"/>
    <dgm:cxn modelId="{BEE126BE-6F7D-4658-98F6-BD8C5A666F3A}" type="presOf" srcId="{6953CEDC-A539-4367-B22F-1AC9F0C69ADB}" destId="{8CE5EC36-943D-4835-B635-FE017D1B7AD6}" srcOrd="0" destOrd="0" presId="urn:microsoft.com/office/officeart/2008/layout/HorizontalMultiLevelHierarchy"/>
    <dgm:cxn modelId="{B9426F49-2F4B-4F8D-9FA5-DA0BE838EF05}" srcId="{E9284A08-D192-4181-8499-9FF38E6DAB8F}" destId="{1CDAEF6F-7044-44D5-8843-7AA1B0F5F1A5}" srcOrd="0" destOrd="0" parTransId="{6953CEDC-A539-4367-B22F-1AC9F0C69ADB}" sibTransId="{919CF4B8-46E7-45B3-B155-3EA86960C3F7}"/>
    <dgm:cxn modelId="{C5769830-F852-43D4-B708-ED6F18E51408}" type="presOf" srcId="{F6B708EA-148A-4B4E-837A-AA846DACDE53}" destId="{C2DFB6DA-48DD-4497-AED9-6A8EA4732373}" srcOrd="0" destOrd="0" presId="urn:microsoft.com/office/officeart/2008/layout/HorizontalMultiLevelHierarchy"/>
    <dgm:cxn modelId="{2C35C881-98A6-464F-8732-1833354E01DD}" type="presOf" srcId="{1CDAEF6F-7044-44D5-8843-7AA1B0F5F1A5}" destId="{D2962C9C-C8F0-4428-B8F5-70BD7F9B666F}" srcOrd="0" destOrd="0" presId="urn:microsoft.com/office/officeart/2008/layout/HorizontalMultiLevelHierarchy"/>
    <dgm:cxn modelId="{A65F5975-EBE0-4B16-ABC0-0BC7930E96CA}" type="presOf" srcId="{9561C289-3784-4FDE-9E13-7284A7E9CF55}" destId="{53535D89-81F3-4CFF-B6A0-CF347210F61C}" srcOrd="0" destOrd="0" presId="urn:microsoft.com/office/officeart/2008/layout/HorizontalMultiLevelHierarchy"/>
    <dgm:cxn modelId="{29E28D1E-8BE3-4EC2-A00F-291881DE11CF}" type="presOf" srcId="{6953CEDC-A539-4367-B22F-1AC9F0C69ADB}" destId="{15C18801-1AFF-4D3C-AD75-6F16F11127F5}" srcOrd="1" destOrd="0" presId="urn:microsoft.com/office/officeart/2008/layout/HorizontalMultiLevelHierarchy"/>
    <dgm:cxn modelId="{D5A8D79A-CC93-4469-BEBC-1A26CBA881EE}" type="presOf" srcId="{E292487E-CD61-405B-AF23-37D478947DAF}" destId="{8DF28D3A-FE32-4329-8C38-015CDD0C2457}" srcOrd="0" destOrd="0" presId="urn:microsoft.com/office/officeart/2008/layout/HorizontalMultiLevelHierarchy"/>
    <dgm:cxn modelId="{1D268D57-3A7A-4444-BAFF-ED0C19AA003E}" type="presOf" srcId="{4F17E142-5C80-4AD3-BCA4-F3BF35F8125E}" destId="{9AF070A2-C4DD-4DC3-98F8-51F5A5459431}" srcOrd="0" destOrd="0" presId="urn:microsoft.com/office/officeart/2008/layout/HorizontalMultiLevelHierarchy"/>
    <dgm:cxn modelId="{98F04D5C-CB7C-406B-90E4-6C61FAA7D140}" srcId="{E9284A08-D192-4181-8499-9FF38E6DAB8F}" destId="{9EF01AC3-A1B6-4C23-B446-353EAE006282}" srcOrd="1" destOrd="0" parTransId="{9561C289-3784-4FDE-9E13-7284A7E9CF55}" sibTransId="{4A9B0267-4A84-4674-B5CE-62A955AC2510}"/>
    <dgm:cxn modelId="{DCE32C44-7209-4507-BF2D-64D2310DFB7C}" srcId="{E9284A08-D192-4181-8499-9FF38E6DAB8F}" destId="{F6B708EA-148A-4B4E-837A-AA846DACDE53}" srcOrd="2" destOrd="0" parTransId="{E292487E-CD61-405B-AF23-37D478947DAF}" sibTransId="{C3A155A7-2795-4086-921D-8C06D348B5B1}"/>
    <dgm:cxn modelId="{BF771FA2-9D0F-4B8E-9E5D-B7C6211953A8}" type="presOf" srcId="{9561C289-3784-4FDE-9E13-7284A7E9CF55}" destId="{FC8C83CC-941E-4637-BB36-891639ED47BC}" srcOrd="1" destOrd="0" presId="urn:microsoft.com/office/officeart/2008/layout/HorizontalMultiLevelHierarchy"/>
    <dgm:cxn modelId="{AD860FB9-97F4-4BFA-A21D-A8500FD64D4E}" type="presOf" srcId="{9EF01AC3-A1B6-4C23-B446-353EAE006282}" destId="{0E2CDF5F-AB42-47A6-B36A-3B9CA3E508FA}" srcOrd="0" destOrd="0" presId="urn:microsoft.com/office/officeart/2008/layout/HorizontalMultiLevelHierarchy"/>
    <dgm:cxn modelId="{1BA80F59-950E-4E50-BD33-08D435F61B8A}" srcId="{4F17E142-5C80-4AD3-BCA4-F3BF35F8125E}" destId="{E9284A08-D192-4181-8499-9FF38E6DAB8F}" srcOrd="0" destOrd="0" parTransId="{F6C50C0B-16E0-436D-9195-FF640F0682BC}" sibTransId="{6CAD5C50-0D3B-47B2-9251-355F0C90BBA7}"/>
    <dgm:cxn modelId="{B4105C98-C71A-439B-96E8-EDB567B8FA1E}" type="presParOf" srcId="{9AF070A2-C4DD-4DC3-98F8-51F5A5459431}" destId="{5172C50C-72AB-4593-A4EF-A3DF878E5B75}" srcOrd="0" destOrd="0" presId="urn:microsoft.com/office/officeart/2008/layout/HorizontalMultiLevelHierarchy"/>
    <dgm:cxn modelId="{5DE22AA3-7F8B-451B-8DDB-E72037F331CC}" type="presParOf" srcId="{5172C50C-72AB-4593-A4EF-A3DF878E5B75}" destId="{733F5213-D062-4A3C-9969-9AED6D5365D6}" srcOrd="0" destOrd="0" presId="urn:microsoft.com/office/officeart/2008/layout/HorizontalMultiLevelHierarchy"/>
    <dgm:cxn modelId="{B052BD07-83CD-45BE-A851-24DFBC5CB767}" type="presParOf" srcId="{5172C50C-72AB-4593-A4EF-A3DF878E5B75}" destId="{FD637DAA-5482-46FC-BE58-1D9E3E33438D}" srcOrd="1" destOrd="0" presId="urn:microsoft.com/office/officeart/2008/layout/HorizontalMultiLevelHierarchy"/>
    <dgm:cxn modelId="{CA5CCC5E-121C-41BA-93E7-51D9B350E9C9}" type="presParOf" srcId="{FD637DAA-5482-46FC-BE58-1D9E3E33438D}" destId="{8CE5EC36-943D-4835-B635-FE017D1B7AD6}" srcOrd="0" destOrd="0" presId="urn:microsoft.com/office/officeart/2008/layout/HorizontalMultiLevelHierarchy"/>
    <dgm:cxn modelId="{1BB2A6B5-F4F6-44A0-BB1C-4CC39A68CE79}" type="presParOf" srcId="{8CE5EC36-943D-4835-B635-FE017D1B7AD6}" destId="{15C18801-1AFF-4D3C-AD75-6F16F11127F5}" srcOrd="0" destOrd="0" presId="urn:microsoft.com/office/officeart/2008/layout/HorizontalMultiLevelHierarchy"/>
    <dgm:cxn modelId="{0DE22C76-377C-476E-879E-924E228E1082}" type="presParOf" srcId="{FD637DAA-5482-46FC-BE58-1D9E3E33438D}" destId="{130C4AC0-F445-4DFE-AE90-F05608ED8B41}" srcOrd="1" destOrd="0" presId="urn:microsoft.com/office/officeart/2008/layout/HorizontalMultiLevelHierarchy"/>
    <dgm:cxn modelId="{2A1F1DAE-0F13-4090-AEEF-925AF155A58B}" type="presParOf" srcId="{130C4AC0-F445-4DFE-AE90-F05608ED8B41}" destId="{D2962C9C-C8F0-4428-B8F5-70BD7F9B666F}" srcOrd="0" destOrd="0" presId="urn:microsoft.com/office/officeart/2008/layout/HorizontalMultiLevelHierarchy"/>
    <dgm:cxn modelId="{74107FF8-4322-4CB6-86B8-FC0CC16401E6}" type="presParOf" srcId="{130C4AC0-F445-4DFE-AE90-F05608ED8B41}" destId="{1754F6F5-AF32-46D9-8563-226811F0FFF7}" srcOrd="1" destOrd="0" presId="urn:microsoft.com/office/officeart/2008/layout/HorizontalMultiLevelHierarchy"/>
    <dgm:cxn modelId="{C2E08259-677D-4DBE-A712-342CB2472BA9}" type="presParOf" srcId="{FD637DAA-5482-46FC-BE58-1D9E3E33438D}" destId="{53535D89-81F3-4CFF-B6A0-CF347210F61C}" srcOrd="2" destOrd="0" presId="urn:microsoft.com/office/officeart/2008/layout/HorizontalMultiLevelHierarchy"/>
    <dgm:cxn modelId="{87CA3DB4-B590-45D9-AFB7-BB3B8C6A8CD2}" type="presParOf" srcId="{53535D89-81F3-4CFF-B6A0-CF347210F61C}" destId="{FC8C83CC-941E-4637-BB36-891639ED47BC}" srcOrd="0" destOrd="0" presId="urn:microsoft.com/office/officeart/2008/layout/HorizontalMultiLevelHierarchy"/>
    <dgm:cxn modelId="{F4EE3BE0-A63C-48E8-B0B6-E3C5FB6292D4}" type="presParOf" srcId="{FD637DAA-5482-46FC-BE58-1D9E3E33438D}" destId="{B3545A35-82A3-46D6-A43D-7E114BB338B6}" srcOrd="3" destOrd="0" presId="urn:microsoft.com/office/officeart/2008/layout/HorizontalMultiLevelHierarchy"/>
    <dgm:cxn modelId="{EF0E691F-698D-4429-871D-991410B3DBAA}" type="presParOf" srcId="{B3545A35-82A3-46D6-A43D-7E114BB338B6}" destId="{0E2CDF5F-AB42-47A6-B36A-3B9CA3E508FA}" srcOrd="0" destOrd="0" presId="urn:microsoft.com/office/officeart/2008/layout/HorizontalMultiLevelHierarchy"/>
    <dgm:cxn modelId="{0852C0DD-5E1A-464F-9CCA-7C958AFB6B0D}" type="presParOf" srcId="{B3545A35-82A3-46D6-A43D-7E114BB338B6}" destId="{43287604-63DD-4FFA-AC2A-3673D5078FEF}" srcOrd="1" destOrd="0" presId="urn:microsoft.com/office/officeart/2008/layout/HorizontalMultiLevelHierarchy"/>
    <dgm:cxn modelId="{9D3F43FD-54DA-42E8-8ED4-DDDFE5E41BD0}" type="presParOf" srcId="{FD637DAA-5482-46FC-BE58-1D9E3E33438D}" destId="{8DF28D3A-FE32-4329-8C38-015CDD0C2457}" srcOrd="4" destOrd="0" presId="urn:microsoft.com/office/officeart/2008/layout/HorizontalMultiLevelHierarchy"/>
    <dgm:cxn modelId="{DDE9CA8D-6416-46CF-AC52-0A914B9B2BF5}" type="presParOf" srcId="{8DF28D3A-FE32-4329-8C38-015CDD0C2457}" destId="{ED760B8E-9B55-403F-AFB8-669C52D14A0A}" srcOrd="0" destOrd="0" presId="urn:microsoft.com/office/officeart/2008/layout/HorizontalMultiLevelHierarchy"/>
    <dgm:cxn modelId="{4E918065-A44A-4429-88C5-12750E2245C7}" type="presParOf" srcId="{FD637DAA-5482-46FC-BE58-1D9E3E33438D}" destId="{314512B0-A4AD-42BC-8426-0783455663A5}" srcOrd="5" destOrd="0" presId="urn:microsoft.com/office/officeart/2008/layout/HorizontalMultiLevelHierarchy"/>
    <dgm:cxn modelId="{ED3E4F95-13A6-4C8B-A1E8-2C471DE59AEE}" type="presParOf" srcId="{314512B0-A4AD-42BC-8426-0783455663A5}" destId="{C2DFB6DA-48DD-4497-AED9-6A8EA4732373}" srcOrd="0" destOrd="0" presId="urn:microsoft.com/office/officeart/2008/layout/HorizontalMultiLevelHierarchy"/>
    <dgm:cxn modelId="{E033403E-CAC3-4BC9-9E57-ACC428527618}" type="presParOf" srcId="{314512B0-A4AD-42BC-8426-0783455663A5}" destId="{B38EAC3C-30F0-4A85-B160-5C733F7E117B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A2702589-9A1B-4E8D-84F6-EA6DC025D642}" type="doc">
      <dgm:prSet loTypeId="urn:microsoft.com/office/officeart/2005/8/layout/gear1" loCatId="relationship" qsTypeId="urn:microsoft.com/office/officeart/2005/8/quickstyle/simple1" qsCatId="simple" csTypeId="urn:microsoft.com/office/officeart/2005/8/colors/accent1_2" csCatId="accent1" phldr="1"/>
      <dgm:spPr/>
    </dgm:pt>
    <dgm:pt modelId="{AC781E1D-86C7-4248-91E1-3CD6CC5ADD14}">
      <dgm:prSet phldrT="[Texto]"/>
      <dgm:spPr/>
      <dgm:t>
        <a:bodyPr/>
        <a:lstStyle/>
        <a:p>
          <a:r>
            <a:rPr lang="es-ES" dirty="0" smtClean="0"/>
            <a:t>INTEREST RATE</a:t>
          </a:r>
          <a:endParaRPr lang="es-ES" dirty="0"/>
        </a:p>
      </dgm:t>
    </dgm:pt>
    <dgm:pt modelId="{868E995E-8D9A-4838-B4F4-A7B008CD298B}" type="parTrans" cxnId="{275610B4-0C92-4E1E-8465-5EC4F7D3AF84}">
      <dgm:prSet/>
      <dgm:spPr/>
      <dgm:t>
        <a:bodyPr/>
        <a:lstStyle/>
        <a:p>
          <a:endParaRPr lang="es-ES"/>
        </a:p>
      </dgm:t>
    </dgm:pt>
    <dgm:pt modelId="{93510264-8C27-42C8-B2A8-16B55AF14D84}" type="sibTrans" cxnId="{275610B4-0C92-4E1E-8465-5EC4F7D3AF84}">
      <dgm:prSet/>
      <dgm:spPr/>
      <dgm:t>
        <a:bodyPr/>
        <a:lstStyle/>
        <a:p>
          <a:endParaRPr lang="es-ES"/>
        </a:p>
      </dgm:t>
    </dgm:pt>
    <dgm:pt modelId="{F1E9B52F-4568-4593-992E-A271F557ABC1}">
      <dgm:prSet phldrT="[Texto]"/>
      <dgm:spPr/>
      <dgm:t>
        <a:bodyPr/>
        <a:lstStyle/>
        <a:p>
          <a:r>
            <a:rPr lang="es-ES" dirty="0" smtClean="0"/>
            <a:t>AVAILABILITY OF CREDIT</a:t>
          </a:r>
          <a:endParaRPr lang="es-ES" dirty="0"/>
        </a:p>
      </dgm:t>
    </dgm:pt>
    <dgm:pt modelId="{D98A7833-1E13-4DAA-8420-C2594D012BC3}" type="parTrans" cxnId="{BF66950A-CD5B-4E0B-A19F-2714BC013305}">
      <dgm:prSet/>
      <dgm:spPr/>
      <dgm:t>
        <a:bodyPr/>
        <a:lstStyle/>
        <a:p>
          <a:endParaRPr lang="es-ES"/>
        </a:p>
      </dgm:t>
    </dgm:pt>
    <dgm:pt modelId="{A32B4D79-C181-4774-999E-429A086C240B}" type="sibTrans" cxnId="{BF66950A-CD5B-4E0B-A19F-2714BC013305}">
      <dgm:prSet/>
      <dgm:spPr/>
      <dgm:t>
        <a:bodyPr/>
        <a:lstStyle/>
        <a:p>
          <a:endParaRPr lang="es-ES"/>
        </a:p>
      </dgm:t>
    </dgm:pt>
    <dgm:pt modelId="{5EDA4782-9A31-42E0-B380-E532E49BAD0C}">
      <dgm:prSet phldrT="[Texto]"/>
      <dgm:spPr/>
      <dgm:t>
        <a:bodyPr/>
        <a:lstStyle/>
        <a:p>
          <a:r>
            <a:rPr lang="es-ES" dirty="0" smtClean="0"/>
            <a:t>MONEY SUPPLY</a:t>
          </a:r>
          <a:endParaRPr lang="es-ES" dirty="0"/>
        </a:p>
      </dgm:t>
    </dgm:pt>
    <dgm:pt modelId="{D15F7580-7672-4287-8FD2-4784CEC4D9FC}" type="parTrans" cxnId="{C15B99CB-0753-43E3-BF8F-1E129D7DFD18}">
      <dgm:prSet/>
      <dgm:spPr/>
      <dgm:t>
        <a:bodyPr/>
        <a:lstStyle/>
        <a:p>
          <a:endParaRPr lang="es-ES"/>
        </a:p>
      </dgm:t>
    </dgm:pt>
    <dgm:pt modelId="{DDD26586-BF13-4384-B543-AE0FBFF2454A}" type="sibTrans" cxnId="{C15B99CB-0753-43E3-BF8F-1E129D7DFD18}">
      <dgm:prSet/>
      <dgm:spPr/>
      <dgm:t>
        <a:bodyPr/>
        <a:lstStyle/>
        <a:p>
          <a:endParaRPr lang="es-ES"/>
        </a:p>
      </dgm:t>
    </dgm:pt>
    <dgm:pt modelId="{DC7417AA-CBF1-4AFE-94CA-75CEAB0D7E7A}" type="pres">
      <dgm:prSet presAssocID="{A2702589-9A1B-4E8D-84F6-EA6DC025D642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389343B6-5063-453F-97EF-654CCE511927}" type="pres">
      <dgm:prSet presAssocID="{AC781E1D-86C7-4248-91E1-3CD6CC5ADD14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1482AFD7-9611-4E2F-B89B-71665038473A}" type="pres">
      <dgm:prSet presAssocID="{AC781E1D-86C7-4248-91E1-3CD6CC5ADD14}" presName="gear1srcNode" presStyleLbl="node1" presStyleIdx="0" presStyleCnt="3"/>
      <dgm:spPr/>
      <dgm:t>
        <a:bodyPr/>
        <a:lstStyle/>
        <a:p>
          <a:endParaRPr lang="es-ES"/>
        </a:p>
      </dgm:t>
    </dgm:pt>
    <dgm:pt modelId="{08FE4710-6CD2-4E1D-B4B9-CDEE90F52436}" type="pres">
      <dgm:prSet presAssocID="{AC781E1D-86C7-4248-91E1-3CD6CC5ADD14}" presName="gear1dstNode" presStyleLbl="node1" presStyleIdx="0" presStyleCnt="3"/>
      <dgm:spPr/>
      <dgm:t>
        <a:bodyPr/>
        <a:lstStyle/>
        <a:p>
          <a:endParaRPr lang="es-ES"/>
        </a:p>
      </dgm:t>
    </dgm:pt>
    <dgm:pt modelId="{4C0480D8-BE60-4AFF-88D2-FAB3CA5824D0}" type="pres">
      <dgm:prSet presAssocID="{F1E9B52F-4568-4593-992E-A271F557ABC1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4E3B53B1-7A87-4BBD-A731-D048B913B626}" type="pres">
      <dgm:prSet presAssocID="{F1E9B52F-4568-4593-992E-A271F557ABC1}" presName="gear2srcNode" presStyleLbl="node1" presStyleIdx="1" presStyleCnt="3"/>
      <dgm:spPr/>
      <dgm:t>
        <a:bodyPr/>
        <a:lstStyle/>
        <a:p>
          <a:endParaRPr lang="es-ES"/>
        </a:p>
      </dgm:t>
    </dgm:pt>
    <dgm:pt modelId="{47ECB5F5-274F-4BF2-ADE8-26DEB5098745}" type="pres">
      <dgm:prSet presAssocID="{F1E9B52F-4568-4593-992E-A271F557ABC1}" presName="gear2dstNode" presStyleLbl="node1" presStyleIdx="1" presStyleCnt="3"/>
      <dgm:spPr/>
      <dgm:t>
        <a:bodyPr/>
        <a:lstStyle/>
        <a:p>
          <a:endParaRPr lang="es-ES"/>
        </a:p>
      </dgm:t>
    </dgm:pt>
    <dgm:pt modelId="{F8BA370C-4E12-42B6-B009-18E003D02F4C}" type="pres">
      <dgm:prSet presAssocID="{5EDA4782-9A31-42E0-B380-E532E49BAD0C}" presName="gear3" presStyleLbl="node1" presStyleIdx="2" presStyleCnt="3"/>
      <dgm:spPr/>
      <dgm:t>
        <a:bodyPr/>
        <a:lstStyle/>
        <a:p>
          <a:endParaRPr lang="es-ES"/>
        </a:p>
      </dgm:t>
    </dgm:pt>
    <dgm:pt modelId="{E341B2E2-9BEF-4857-911B-6A2CD7BBA94D}" type="pres">
      <dgm:prSet presAssocID="{5EDA4782-9A31-42E0-B380-E532E49BAD0C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8B5BCEDA-3F9A-49D8-93F4-7C296923DDBF}" type="pres">
      <dgm:prSet presAssocID="{5EDA4782-9A31-42E0-B380-E532E49BAD0C}" presName="gear3srcNode" presStyleLbl="node1" presStyleIdx="2" presStyleCnt="3"/>
      <dgm:spPr/>
      <dgm:t>
        <a:bodyPr/>
        <a:lstStyle/>
        <a:p>
          <a:endParaRPr lang="es-ES"/>
        </a:p>
      </dgm:t>
    </dgm:pt>
    <dgm:pt modelId="{190387E6-480F-4A9C-B6B3-9A5981F6F7B0}" type="pres">
      <dgm:prSet presAssocID="{5EDA4782-9A31-42E0-B380-E532E49BAD0C}" presName="gear3dstNode" presStyleLbl="node1" presStyleIdx="2" presStyleCnt="3"/>
      <dgm:spPr/>
      <dgm:t>
        <a:bodyPr/>
        <a:lstStyle/>
        <a:p>
          <a:endParaRPr lang="es-ES"/>
        </a:p>
      </dgm:t>
    </dgm:pt>
    <dgm:pt modelId="{3F7F4F8A-8E8D-4205-828D-DD8401CE7A20}" type="pres">
      <dgm:prSet presAssocID="{93510264-8C27-42C8-B2A8-16B55AF14D84}" presName="connector1" presStyleLbl="sibTrans2D1" presStyleIdx="0" presStyleCnt="3"/>
      <dgm:spPr/>
      <dgm:t>
        <a:bodyPr/>
        <a:lstStyle/>
        <a:p>
          <a:endParaRPr lang="es-ES"/>
        </a:p>
      </dgm:t>
    </dgm:pt>
    <dgm:pt modelId="{871D6D60-A654-4466-9E12-8D484E4E8441}" type="pres">
      <dgm:prSet presAssocID="{A32B4D79-C181-4774-999E-429A086C240B}" presName="connector2" presStyleLbl="sibTrans2D1" presStyleIdx="1" presStyleCnt="3"/>
      <dgm:spPr/>
      <dgm:t>
        <a:bodyPr/>
        <a:lstStyle/>
        <a:p>
          <a:endParaRPr lang="es-ES"/>
        </a:p>
      </dgm:t>
    </dgm:pt>
    <dgm:pt modelId="{72A8C22C-6964-46FD-B373-17692CF8AB39}" type="pres">
      <dgm:prSet presAssocID="{DDD26586-BF13-4384-B543-AE0FBFF2454A}" presName="connector3" presStyleLbl="sibTrans2D1" presStyleIdx="2" presStyleCnt="3"/>
      <dgm:spPr/>
      <dgm:t>
        <a:bodyPr/>
        <a:lstStyle/>
        <a:p>
          <a:endParaRPr lang="es-ES"/>
        </a:p>
      </dgm:t>
    </dgm:pt>
  </dgm:ptLst>
  <dgm:cxnLst>
    <dgm:cxn modelId="{3E215A1C-C13B-46FF-96EC-2276756B0B23}" type="presOf" srcId="{F1E9B52F-4568-4593-992E-A271F557ABC1}" destId="{4E3B53B1-7A87-4BBD-A731-D048B913B626}" srcOrd="1" destOrd="0" presId="urn:microsoft.com/office/officeart/2005/8/layout/gear1"/>
    <dgm:cxn modelId="{7C48948D-C308-48A4-812C-C13C1E8E99D5}" type="presOf" srcId="{AC781E1D-86C7-4248-91E1-3CD6CC5ADD14}" destId="{08FE4710-6CD2-4E1D-B4B9-CDEE90F52436}" srcOrd="2" destOrd="0" presId="urn:microsoft.com/office/officeart/2005/8/layout/gear1"/>
    <dgm:cxn modelId="{C15B99CB-0753-43E3-BF8F-1E129D7DFD18}" srcId="{A2702589-9A1B-4E8D-84F6-EA6DC025D642}" destId="{5EDA4782-9A31-42E0-B380-E532E49BAD0C}" srcOrd="2" destOrd="0" parTransId="{D15F7580-7672-4287-8FD2-4784CEC4D9FC}" sibTransId="{DDD26586-BF13-4384-B543-AE0FBFF2454A}"/>
    <dgm:cxn modelId="{275610B4-0C92-4E1E-8465-5EC4F7D3AF84}" srcId="{A2702589-9A1B-4E8D-84F6-EA6DC025D642}" destId="{AC781E1D-86C7-4248-91E1-3CD6CC5ADD14}" srcOrd="0" destOrd="0" parTransId="{868E995E-8D9A-4838-B4F4-A7B008CD298B}" sibTransId="{93510264-8C27-42C8-B2A8-16B55AF14D84}"/>
    <dgm:cxn modelId="{23D9258B-B4DB-4BF6-8A5D-CA87F5F6EB76}" type="presOf" srcId="{AC781E1D-86C7-4248-91E1-3CD6CC5ADD14}" destId="{389343B6-5063-453F-97EF-654CCE511927}" srcOrd="0" destOrd="0" presId="urn:microsoft.com/office/officeart/2005/8/layout/gear1"/>
    <dgm:cxn modelId="{D8E11742-112D-44CB-B352-ADC60A3B44E2}" type="presOf" srcId="{DDD26586-BF13-4384-B543-AE0FBFF2454A}" destId="{72A8C22C-6964-46FD-B373-17692CF8AB39}" srcOrd="0" destOrd="0" presId="urn:microsoft.com/office/officeart/2005/8/layout/gear1"/>
    <dgm:cxn modelId="{60F4449A-26D3-42BA-BD04-7742BD2C66F4}" type="presOf" srcId="{5EDA4782-9A31-42E0-B380-E532E49BAD0C}" destId="{190387E6-480F-4A9C-B6B3-9A5981F6F7B0}" srcOrd="3" destOrd="0" presId="urn:microsoft.com/office/officeart/2005/8/layout/gear1"/>
    <dgm:cxn modelId="{BF66950A-CD5B-4E0B-A19F-2714BC013305}" srcId="{A2702589-9A1B-4E8D-84F6-EA6DC025D642}" destId="{F1E9B52F-4568-4593-992E-A271F557ABC1}" srcOrd="1" destOrd="0" parTransId="{D98A7833-1E13-4DAA-8420-C2594D012BC3}" sibTransId="{A32B4D79-C181-4774-999E-429A086C240B}"/>
    <dgm:cxn modelId="{8269495B-2BDC-449A-AB3A-8E9CAEEA3D14}" type="presOf" srcId="{F1E9B52F-4568-4593-992E-A271F557ABC1}" destId="{4C0480D8-BE60-4AFF-88D2-FAB3CA5824D0}" srcOrd="0" destOrd="0" presId="urn:microsoft.com/office/officeart/2005/8/layout/gear1"/>
    <dgm:cxn modelId="{BFD890EC-B761-4D7F-99A8-079717DDCD32}" type="presOf" srcId="{A2702589-9A1B-4E8D-84F6-EA6DC025D642}" destId="{DC7417AA-CBF1-4AFE-94CA-75CEAB0D7E7A}" srcOrd="0" destOrd="0" presId="urn:microsoft.com/office/officeart/2005/8/layout/gear1"/>
    <dgm:cxn modelId="{A1885012-713F-4A3B-AB2D-FD4790D25743}" type="presOf" srcId="{F1E9B52F-4568-4593-992E-A271F557ABC1}" destId="{47ECB5F5-274F-4BF2-ADE8-26DEB5098745}" srcOrd="2" destOrd="0" presId="urn:microsoft.com/office/officeart/2005/8/layout/gear1"/>
    <dgm:cxn modelId="{21A8E3EC-FC2D-46CF-BCF8-3089C85E5BB7}" type="presOf" srcId="{A32B4D79-C181-4774-999E-429A086C240B}" destId="{871D6D60-A654-4466-9E12-8D484E4E8441}" srcOrd="0" destOrd="0" presId="urn:microsoft.com/office/officeart/2005/8/layout/gear1"/>
    <dgm:cxn modelId="{C84FD790-EDDB-4934-84A4-2F0979801D86}" type="presOf" srcId="{5EDA4782-9A31-42E0-B380-E532E49BAD0C}" destId="{E341B2E2-9BEF-4857-911B-6A2CD7BBA94D}" srcOrd="1" destOrd="0" presId="urn:microsoft.com/office/officeart/2005/8/layout/gear1"/>
    <dgm:cxn modelId="{5F171CBF-831C-451C-AC27-3FB8D4BF4019}" type="presOf" srcId="{93510264-8C27-42C8-B2A8-16B55AF14D84}" destId="{3F7F4F8A-8E8D-4205-828D-DD8401CE7A20}" srcOrd="0" destOrd="0" presId="urn:microsoft.com/office/officeart/2005/8/layout/gear1"/>
    <dgm:cxn modelId="{C0719F64-434B-416B-811A-09AE11B3ABF1}" type="presOf" srcId="{5EDA4782-9A31-42E0-B380-E532E49BAD0C}" destId="{8B5BCEDA-3F9A-49D8-93F4-7C296923DDBF}" srcOrd="2" destOrd="0" presId="urn:microsoft.com/office/officeart/2005/8/layout/gear1"/>
    <dgm:cxn modelId="{1506E39C-D81A-4E0D-8B21-452763077D09}" type="presOf" srcId="{5EDA4782-9A31-42E0-B380-E532E49BAD0C}" destId="{F8BA370C-4E12-42B6-B009-18E003D02F4C}" srcOrd="0" destOrd="0" presId="urn:microsoft.com/office/officeart/2005/8/layout/gear1"/>
    <dgm:cxn modelId="{FBDBF7EF-9AB2-4B55-8AF2-B73E3D861A1B}" type="presOf" srcId="{AC781E1D-86C7-4248-91E1-3CD6CC5ADD14}" destId="{1482AFD7-9611-4E2F-B89B-71665038473A}" srcOrd="1" destOrd="0" presId="urn:microsoft.com/office/officeart/2005/8/layout/gear1"/>
    <dgm:cxn modelId="{7709A455-FFB2-4D05-8852-C2800AC30039}" type="presParOf" srcId="{DC7417AA-CBF1-4AFE-94CA-75CEAB0D7E7A}" destId="{389343B6-5063-453F-97EF-654CCE511927}" srcOrd="0" destOrd="0" presId="urn:microsoft.com/office/officeart/2005/8/layout/gear1"/>
    <dgm:cxn modelId="{AAADE29D-AD4D-448A-BF1A-11168D2788EB}" type="presParOf" srcId="{DC7417AA-CBF1-4AFE-94CA-75CEAB0D7E7A}" destId="{1482AFD7-9611-4E2F-B89B-71665038473A}" srcOrd="1" destOrd="0" presId="urn:microsoft.com/office/officeart/2005/8/layout/gear1"/>
    <dgm:cxn modelId="{5B6DA266-9508-41D3-BE0D-2CDB9704B043}" type="presParOf" srcId="{DC7417AA-CBF1-4AFE-94CA-75CEAB0D7E7A}" destId="{08FE4710-6CD2-4E1D-B4B9-CDEE90F52436}" srcOrd="2" destOrd="0" presId="urn:microsoft.com/office/officeart/2005/8/layout/gear1"/>
    <dgm:cxn modelId="{E1F040B7-84B0-4D0A-A729-77C1C7ED2CE2}" type="presParOf" srcId="{DC7417AA-CBF1-4AFE-94CA-75CEAB0D7E7A}" destId="{4C0480D8-BE60-4AFF-88D2-FAB3CA5824D0}" srcOrd="3" destOrd="0" presId="urn:microsoft.com/office/officeart/2005/8/layout/gear1"/>
    <dgm:cxn modelId="{3FD0CB2D-BC21-4AEA-93C6-F5F9BF003533}" type="presParOf" srcId="{DC7417AA-CBF1-4AFE-94CA-75CEAB0D7E7A}" destId="{4E3B53B1-7A87-4BBD-A731-D048B913B626}" srcOrd="4" destOrd="0" presId="urn:microsoft.com/office/officeart/2005/8/layout/gear1"/>
    <dgm:cxn modelId="{4280A85A-FF1D-4C57-B749-AAEFAC6C609D}" type="presParOf" srcId="{DC7417AA-CBF1-4AFE-94CA-75CEAB0D7E7A}" destId="{47ECB5F5-274F-4BF2-ADE8-26DEB5098745}" srcOrd="5" destOrd="0" presId="urn:microsoft.com/office/officeart/2005/8/layout/gear1"/>
    <dgm:cxn modelId="{C6D5C485-4789-4AB2-A4C5-FE7853640FAC}" type="presParOf" srcId="{DC7417AA-CBF1-4AFE-94CA-75CEAB0D7E7A}" destId="{F8BA370C-4E12-42B6-B009-18E003D02F4C}" srcOrd="6" destOrd="0" presId="urn:microsoft.com/office/officeart/2005/8/layout/gear1"/>
    <dgm:cxn modelId="{8828E182-5C4D-43C4-884D-F8DF67F22758}" type="presParOf" srcId="{DC7417AA-CBF1-4AFE-94CA-75CEAB0D7E7A}" destId="{E341B2E2-9BEF-4857-911B-6A2CD7BBA94D}" srcOrd="7" destOrd="0" presId="urn:microsoft.com/office/officeart/2005/8/layout/gear1"/>
    <dgm:cxn modelId="{B56D8BBA-4C03-4556-BBE9-9B547E376206}" type="presParOf" srcId="{DC7417AA-CBF1-4AFE-94CA-75CEAB0D7E7A}" destId="{8B5BCEDA-3F9A-49D8-93F4-7C296923DDBF}" srcOrd="8" destOrd="0" presId="urn:microsoft.com/office/officeart/2005/8/layout/gear1"/>
    <dgm:cxn modelId="{1CA5D037-CAE2-46B5-B419-D7AEB42E4757}" type="presParOf" srcId="{DC7417AA-CBF1-4AFE-94CA-75CEAB0D7E7A}" destId="{190387E6-480F-4A9C-B6B3-9A5981F6F7B0}" srcOrd="9" destOrd="0" presId="urn:microsoft.com/office/officeart/2005/8/layout/gear1"/>
    <dgm:cxn modelId="{C8EE4433-983F-4BBE-965F-A35A82DFD9FB}" type="presParOf" srcId="{DC7417AA-CBF1-4AFE-94CA-75CEAB0D7E7A}" destId="{3F7F4F8A-8E8D-4205-828D-DD8401CE7A20}" srcOrd="10" destOrd="0" presId="urn:microsoft.com/office/officeart/2005/8/layout/gear1"/>
    <dgm:cxn modelId="{4F3FCA8C-832B-4192-81FA-553393A03E3D}" type="presParOf" srcId="{DC7417AA-CBF1-4AFE-94CA-75CEAB0D7E7A}" destId="{871D6D60-A654-4466-9E12-8D484E4E8441}" srcOrd="11" destOrd="0" presId="urn:microsoft.com/office/officeart/2005/8/layout/gear1"/>
    <dgm:cxn modelId="{9A83FB32-520B-4B6D-AFA0-96443327ADBE}" type="presParOf" srcId="{DC7417AA-CBF1-4AFE-94CA-75CEAB0D7E7A}" destId="{72A8C22C-6964-46FD-B373-17692CF8AB39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28A723-7D19-4F34-ADDA-8E33D7A444B4}">
      <dsp:nvSpPr>
        <dsp:cNvPr id="0" name=""/>
        <dsp:cNvSpPr/>
      </dsp:nvSpPr>
      <dsp:spPr>
        <a:xfrm>
          <a:off x="721756" y="0"/>
          <a:ext cx="8179911" cy="5567363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179CF9-9014-472D-8542-141C737095E3}">
      <dsp:nvSpPr>
        <dsp:cNvPr id="0" name=""/>
        <dsp:cNvSpPr/>
      </dsp:nvSpPr>
      <dsp:spPr>
        <a:xfrm>
          <a:off x="10337" y="1670208"/>
          <a:ext cx="3097539" cy="22269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LOW AND STABLE INFLACTION</a:t>
          </a:r>
          <a:endParaRPr lang="es-ES" sz="2700" kern="1200" dirty="0"/>
        </a:p>
      </dsp:txBody>
      <dsp:txXfrm>
        <a:off x="119047" y="1778918"/>
        <a:ext cx="2880119" cy="2009525"/>
      </dsp:txXfrm>
    </dsp:sp>
    <dsp:sp modelId="{7B17499B-BF1D-441D-BDB7-1E7713008F04}">
      <dsp:nvSpPr>
        <dsp:cNvPr id="0" name=""/>
        <dsp:cNvSpPr/>
      </dsp:nvSpPr>
      <dsp:spPr>
        <a:xfrm>
          <a:off x="3262942" y="1670208"/>
          <a:ext cx="3097539" cy="22269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HIGH ECONOMIC GROWTH</a:t>
          </a:r>
          <a:endParaRPr lang="es-ES" sz="2700" kern="1200" dirty="0"/>
        </a:p>
      </dsp:txBody>
      <dsp:txXfrm>
        <a:off x="3371652" y="1778918"/>
        <a:ext cx="2880119" cy="2009525"/>
      </dsp:txXfrm>
    </dsp:sp>
    <dsp:sp modelId="{420D43A9-2EAE-4E1A-B1B8-BD5DA278A2F3}">
      <dsp:nvSpPr>
        <dsp:cNvPr id="0" name=""/>
        <dsp:cNvSpPr/>
      </dsp:nvSpPr>
      <dsp:spPr>
        <a:xfrm>
          <a:off x="6515547" y="1670208"/>
          <a:ext cx="3097539" cy="222694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700" kern="1200" dirty="0" smtClean="0"/>
            <a:t>REEDUCE UNEMPLOYEMENT</a:t>
          </a:r>
          <a:endParaRPr lang="es-ES" sz="2700" kern="1200" dirty="0"/>
        </a:p>
      </dsp:txBody>
      <dsp:txXfrm>
        <a:off x="6624257" y="1778918"/>
        <a:ext cx="2880119" cy="200952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5DD0F6-E27B-42FD-83ED-35E9BC35893F}">
      <dsp:nvSpPr>
        <dsp:cNvPr id="0" name=""/>
        <dsp:cNvSpPr/>
      </dsp:nvSpPr>
      <dsp:spPr>
        <a:xfrm>
          <a:off x="2560410" y="226174"/>
          <a:ext cx="4488686" cy="1558861"/>
        </a:xfrm>
        <a:prstGeom prst="ellipse">
          <a:avLst/>
        </a:prstGeom>
        <a:solidFill>
          <a:schemeClr val="accent1">
            <a:tint val="50000"/>
            <a:alpha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9C57E6-38F6-4079-870A-0E6FDC5A2C00}">
      <dsp:nvSpPr>
        <dsp:cNvPr id="0" name=""/>
        <dsp:cNvSpPr/>
      </dsp:nvSpPr>
      <dsp:spPr>
        <a:xfrm>
          <a:off x="4376762" y="4043297"/>
          <a:ext cx="869900" cy="556736"/>
        </a:xfrm>
        <a:prstGeom prst="down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9D3AEF7-6380-4D31-ABDD-22A1FF6D2D17}">
      <dsp:nvSpPr>
        <dsp:cNvPr id="0" name=""/>
        <dsp:cNvSpPr/>
      </dsp:nvSpPr>
      <dsp:spPr>
        <a:xfrm>
          <a:off x="2723951" y="4488686"/>
          <a:ext cx="4175522" cy="1043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3144" tIns="263144" rIns="263144" bIns="263144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700" b="1" kern="1200" dirty="0" smtClean="0"/>
            <a:t>STRATEGIES </a:t>
          </a:r>
          <a:endParaRPr lang="es-ES" sz="3700" b="1" kern="1200" dirty="0"/>
        </a:p>
      </dsp:txBody>
      <dsp:txXfrm>
        <a:off x="2723951" y="4488686"/>
        <a:ext cx="4175522" cy="1043880"/>
      </dsp:txXfrm>
    </dsp:sp>
    <dsp:sp modelId="{6D84135F-F11A-42BD-9020-32448986B3FC}">
      <dsp:nvSpPr>
        <dsp:cNvPr id="0" name=""/>
        <dsp:cNvSpPr/>
      </dsp:nvSpPr>
      <dsp:spPr>
        <a:xfrm>
          <a:off x="4192343" y="1905429"/>
          <a:ext cx="1565820" cy="15658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/>
            <a:t>Inflaction</a:t>
          </a:r>
          <a:r>
            <a:rPr lang="es-ES" sz="2000" b="1" kern="1200" dirty="0" smtClean="0"/>
            <a:t> </a:t>
          </a:r>
          <a:r>
            <a:rPr lang="es-ES" sz="2000" b="1" kern="1200" dirty="0" err="1" smtClean="0"/>
            <a:t>forecast</a:t>
          </a:r>
          <a:r>
            <a:rPr lang="es-ES" sz="2000" b="1" kern="1200" dirty="0" smtClean="0"/>
            <a:t> </a:t>
          </a:r>
          <a:r>
            <a:rPr lang="es-ES" sz="2000" b="1" kern="1200" dirty="0" err="1" smtClean="0"/>
            <a:t>targeting</a:t>
          </a:r>
          <a:endParaRPr lang="es-ES" sz="2000" b="1" kern="1200" dirty="0"/>
        </a:p>
      </dsp:txBody>
      <dsp:txXfrm>
        <a:off x="4421652" y="2134738"/>
        <a:ext cx="1107202" cy="1107202"/>
      </dsp:txXfrm>
    </dsp:sp>
    <dsp:sp modelId="{683C5770-5A8A-4DCE-92F7-3FBAB24E2820}">
      <dsp:nvSpPr>
        <dsp:cNvPr id="0" name=""/>
        <dsp:cNvSpPr/>
      </dsp:nvSpPr>
      <dsp:spPr>
        <a:xfrm>
          <a:off x="3071911" y="730716"/>
          <a:ext cx="1565820" cy="15658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Exchange </a:t>
          </a:r>
          <a:r>
            <a:rPr lang="es-ES" sz="2000" b="1" kern="1200" dirty="0" err="1" smtClean="0"/>
            <a:t>Rate</a:t>
          </a:r>
          <a:r>
            <a:rPr lang="es-ES" sz="2000" b="1" kern="1200" dirty="0" smtClean="0"/>
            <a:t> </a:t>
          </a:r>
          <a:r>
            <a:rPr lang="es-ES" sz="2000" b="1" kern="1200" dirty="0" err="1" smtClean="0"/>
            <a:t>targeting</a:t>
          </a:r>
          <a:endParaRPr lang="es-ES" sz="2000" b="1" kern="1200" dirty="0"/>
        </a:p>
      </dsp:txBody>
      <dsp:txXfrm>
        <a:off x="3301220" y="960025"/>
        <a:ext cx="1107202" cy="1107202"/>
      </dsp:txXfrm>
    </dsp:sp>
    <dsp:sp modelId="{873A9098-A504-464D-A404-0FCC828A03C8}">
      <dsp:nvSpPr>
        <dsp:cNvPr id="0" name=""/>
        <dsp:cNvSpPr/>
      </dsp:nvSpPr>
      <dsp:spPr>
        <a:xfrm>
          <a:off x="4672528" y="352135"/>
          <a:ext cx="1565820" cy="156582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err="1" smtClean="0"/>
            <a:t>Monetary</a:t>
          </a:r>
          <a:r>
            <a:rPr lang="es-ES" sz="2000" b="1" kern="1200" dirty="0" smtClean="0"/>
            <a:t> </a:t>
          </a:r>
          <a:r>
            <a:rPr lang="es-ES" sz="2000" b="1" kern="1200" dirty="0" err="1" smtClean="0"/>
            <a:t>targeting</a:t>
          </a:r>
          <a:endParaRPr lang="es-ES" sz="2000" b="1" kern="1200" dirty="0"/>
        </a:p>
      </dsp:txBody>
      <dsp:txXfrm>
        <a:off x="4901837" y="581444"/>
        <a:ext cx="1107202" cy="1107202"/>
      </dsp:txXfrm>
    </dsp:sp>
    <dsp:sp modelId="{7C5FACDF-E944-429F-A2CD-B2F69888399A}">
      <dsp:nvSpPr>
        <dsp:cNvPr id="0" name=""/>
        <dsp:cNvSpPr/>
      </dsp:nvSpPr>
      <dsp:spPr>
        <a:xfrm>
          <a:off x="2356943" y="0"/>
          <a:ext cx="4871442" cy="3897154"/>
        </a:xfrm>
        <a:prstGeom prst="funnel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F28D3A-FE32-4329-8C38-015CDD0C2457}">
      <dsp:nvSpPr>
        <dsp:cNvPr id="0" name=""/>
        <dsp:cNvSpPr/>
      </dsp:nvSpPr>
      <dsp:spPr>
        <a:xfrm>
          <a:off x="2766433" y="2548502"/>
          <a:ext cx="635290" cy="12105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317645" y="0"/>
              </a:lnTo>
              <a:lnTo>
                <a:pt x="317645" y="1210538"/>
              </a:lnTo>
              <a:lnTo>
                <a:pt x="635290" y="121053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049900" y="3119594"/>
        <a:ext cx="68355" cy="68355"/>
      </dsp:txXfrm>
    </dsp:sp>
    <dsp:sp modelId="{53535D89-81F3-4CFF-B6A0-CF347210F61C}">
      <dsp:nvSpPr>
        <dsp:cNvPr id="0" name=""/>
        <dsp:cNvSpPr/>
      </dsp:nvSpPr>
      <dsp:spPr>
        <a:xfrm>
          <a:off x="2766433" y="2502783"/>
          <a:ext cx="635290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635290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068196" y="2532620"/>
        <a:ext cx="31764" cy="31764"/>
      </dsp:txXfrm>
    </dsp:sp>
    <dsp:sp modelId="{8CE5EC36-943D-4835-B635-FE017D1B7AD6}">
      <dsp:nvSpPr>
        <dsp:cNvPr id="0" name=""/>
        <dsp:cNvSpPr/>
      </dsp:nvSpPr>
      <dsp:spPr>
        <a:xfrm>
          <a:off x="2766433" y="1337964"/>
          <a:ext cx="635290" cy="1210538"/>
        </a:xfrm>
        <a:custGeom>
          <a:avLst/>
          <a:gdLst/>
          <a:ahLst/>
          <a:cxnLst/>
          <a:rect l="0" t="0" r="0" b="0"/>
          <a:pathLst>
            <a:path>
              <a:moveTo>
                <a:pt x="0" y="1210538"/>
              </a:moveTo>
              <a:lnTo>
                <a:pt x="317645" y="1210538"/>
              </a:lnTo>
              <a:lnTo>
                <a:pt x="317645" y="0"/>
              </a:lnTo>
              <a:lnTo>
                <a:pt x="635290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ES" sz="500" kern="1200"/>
        </a:p>
      </dsp:txBody>
      <dsp:txXfrm>
        <a:off x="3049900" y="1909055"/>
        <a:ext cx="68355" cy="68355"/>
      </dsp:txXfrm>
    </dsp:sp>
    <dsp:sp modelId="{733F5213-D062-4A3C-9969-9AED6D5365D6}">
      <dsp:nvSpPr>
        <dsp:cNvPr id="0" name=""/>
        <dsp:cNvSpPr/>
      </dsp:nvSpPr>
      <dsp:spPr>
        <a:xfrm rot="16200000">
          <a:off x="-266285" y="2064287"/>
          <a:ext cx="5097005" cy="968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" tIns="20955" rIns="20955" bIns="20955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3300" kern="1200" dirty="0" err="1" smtClean="0"/>
            <a:t>Controllig</a:t>
          </a:r>
          <a:r>
            <a:rPr lang="es-ES" sz="3300" kern="1200" dirty="0" smtClean="0"/>
            <a:t> </a:t>
          </a:r>
          <a:r>
            <a:rPr lang="es-ES" sz="3300" kern="1200" dirty="0" err="1" smtClean="0"/>
            <a:t>inflation</a:t>
          </a:r>
          <a:r>
            <a:rPr lang="es-ES" sz="3300" kern="1200" dirty="0" smtClean="0"/>
            <a:t> </a:t>
          </a:r>
          <a:r>
            <a:rPr lang="es-ES" sz="3300" kern="1200" dirty="0" err="1" smtClean="0"/>
            <a:t>with</a:t>
          </a:r>
          <a:r>
            <a:rPr lang="es-ES" sz="3300" kern="1200" dirty="0" smtClean="0"/>
            <a:t> </a:t>
          </a:r>
          <a:r>
            <a:rPr lang="es-ES" sz="3300" kern="1200" dirty="0" err="1" smtClean="0"/>
            <a:t>intermediate</a:t>
          </a:r>
          <a:r>
            <a:rPr lang="es-ES" sz="3300" kern="1200" dirty="0" smtClean="0"/>
            <a:t> targets </a:t>
          </a:r>
          <a:r>
            <a:rPr lang="es-ES" sz="3300" kern="1200" dirty="0" err="1" smtClean="0"/>
            <a:t>sush</a:t>
          </a:r>
          <a:r>
            <a:rPr lang="es-ES" sz="3300" kern="1200" dirty="0" smtClean="0"/>
            <a:t> </a:t>
          </a:r>
          <a:r>
            <a:rPr lang="es-ES" sz="3300" kern="1200" dirty="0" err="1" smtClean="0"/>
            <a:t>us</a:t>
          </a:r>
          <a:r>
            <a:rPr lang="es-ES" sz="3300" kern="1200" dirty="0" smtClean="0"/>
            <a:t>:</a:t>
          </a:r>
          <a:endParaRPr lang="es-ES" sz="3300" kern="1200" dirty="0"/>
        </a:p>
      </dsp:txBody>
      <dsp:txXfrm>
        <a:off x="-266285" y="2064287"/>
        <a:ext cx="5097005" cy="968431"/>
      </dsp:txXfrm>
    </dsp:sp>
    <dsp:sp modelId="{D2962C9C-C8F0-4428-B8F5-70BD7F9B666F}">
      <dsp:nvSpPr>
        <dsp:cNvPr id="0" name=""/>
        <dsp:cNvSpPr/>
      </dsp:nvSpPr>
      <dsp:spPr>
        <a:xfrm>
          <a:off x="3401723" y="853748"/>
          <a:ext cx="3176454" cy="968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err="1" smtClean="0"/>
            <a:t>Close</a:t>
          </a:r>
          <a:r>
            <a:rPr lang="es-ES" sz="2200" kern="1200" dirty="0" smtClean="0"/>
            <a:t> </a:t>
          </a:r>
          <a:r>
            <a:rPr lang="es-ES" sz="2200" kern="1200" dirty="0" err="1" smtClean="0"/>
            <a:t>relationship</a:t>
          </a:r>
          <a:r>
            <a:rPr lang="es-ES" sz="2200" kern="1200" dirty="0" smtClean="0"/>
            <a:t> </a:t>
          </a:r>
          <a:r>
            <a:rPr lang="es-ES" sz="2200" kern="1200" dirty="0" err="1" smtClean="0"/>
            <a:t>between</a:t>
          </a:r>
          <a:r>
            <a:rPr lang="es-ES" sz="2200" kern="1200" dirty="0" smtClean="0"/>
            <a:t> </a:t>
          </a:r>
          <a:r>
            <a:rPr lang="es-ES" sz="2200" kern="1200" dirty="0" err="1" smtClean="0"/>
            <a:t>money</a:t>
          </a:r>
          <a:r>
            <a:rPr lang="es-ES" sz="2200" kern="1200" dirty="0" smtClean="0"/>
            <a:t> and </a:t>
          </a:r>
          <a:r>
            <a:rPr lang="es-ES" sz="2200" kern="1200" dirty="0" err="1" smtClean="0"/>
            <a:t>prices</a:t>
          </a:r>
          <a:endParaRPr lang="es-ES" sz="2200" kern="1200" dirty="0"/>
        </a:p>
      </dsp:txBody>
      <dsp:txXfrm>
        <a:off x="3401723" y="853748"/>
        <a:ext cx="3176454" cy="968431"/>
      </dsp:txXfrm>
    </dsp:sp>
    <dsp:sp modelId="{0E2CDF5F-AB42-47A6-B36A-3B9CA3E508FA}">
      <dsp:nvSpPr>
        <dsp:cNvPr id="0" name=""/>
        <dsp:cNvSpPr/>
      </dsp:nvSpPr>
      <dsp:spPr>
        <a:xfrm>
          <a:off x="3401723" y="2064287"/>
          <a:ext cx="3176454" cy="968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err="1" smtClean="0"/>
            <a:t>Monetary</a:t>
          </a:r>
          <a:r>
            <a:rPr lang="es-ES" sz="2200" kern="1200" dirty="0" smtClean="0"/>
            <a:t> </a:t>
          </a:r>
          <a:r>
            <a:rPr lang="es-ES" sz="2200" kern="1200" dirty="0" err="1" smtClean="0"/>
            <a:t>developments</a:t>
          </a:r>
          <a:r>
            <a:rPr lang="es-ES" sz="2200" kern="1200" dirty="0" smtClean="0"/>
            <a:t> controlable </a:t>
          </a:r>
          <a:r>
            <a:rPr lang="es-ES" sz="2200" kern="1200" dirty="0" err="1" smtClean="0"/>
            <a:t>by</a:t>
          </a:r>
          <a:r>
            <a:rPr lang="es-ES" sz="2200" kern="1200" dirty="0" smtClean="0"/>
            <a:t> central </a:t>
          </a:r>
          <a:r>
            <a:rPr lang="es-ES" sz="2200" kern="1200" dirty="0" err="1" smtClean="0"/>
            <a:t>bank</a:t>
          </a:r>
          <a:endParaRPr lang="es-ES" sz="2200" kern="1200" dirty="0"/>
        </a:p>
      </dsp:txBody>
      <dsp:txXfrm>
        <a:off x="3401723" y="2064287"/>
        <a:ext cx="3176454" cy="968431"/>
      </dsp:txXfrm>
    </dsp:sp>
    <dsp:sp modelId="{C2DFB6DA-48DD-4497-AED9-6A8EA4732373}">
      <dsp:nvSpPr>
        <dsp:cNvPr id="0" name=""/>
        <dsp:cNvSpPr/>
      </dsp:nvSpPr>
      <dsp:spPr>
        <a:xfrm>
          <a:off x="3401723" y="3274826"/>
          <a:ext cx="3176454" cy="96843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200" kern="1200" dirty="0" smtClean="0"/>
            <a:t>More </a:t>
          </a:r>
          <a:r>
            <a:rPr lang="es-ES" sz="2200" kern="1200" dirty="0" err="1" smtClean="0"/>
            <a:t>or</a:t>
          </a:r>
          <a:r>
            <a:rPr lang="es-ES" sz="2200" kern="1200" dirty="0" smtClean="0"/>
            <a:t> </a:t>
          </a:r>
          <a:r>
            <a:rPr lang="es-ES" sz="2200" kern="1200" dirty="0" err="1" smtClean="0"/>
            <a:t>less</a:t>
          </a:r>
          <a:r>
            <a:rPr lang="es-ES" sz="2200" kern="1200" dirty="0" smtClean="0"/>
            <a:t> flexible Exchange </a:t>
          </a:r>
          <a:r>
            <a:rPr lang="es-ES" sz="2200" kern="1200" dirty="0" err="1" smtClean="0"/>
            <a:t>rate</a:t>
          </a:r>
          <a:endParaRPr lang="es-ES" sz="2200" kern="1200" dirty="0"/>
        </a:p>
      </dsp:txBody>
      <dsp:txXfrm>
        <a:off x="3401723" y="3274826"/>
        <a:ext cx="3176454" cy="9684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9343B6-5063-453F-97EF-654CCE511927}">
      <dsp:nvSpPr>
        <dsp:cNvPr id="0" name=""/>
        <dsp:cNvSpPr/>
      </dsp:nvSpPr>
      <dsp:spPr>
        <a:xfrm>
          <a:off x="4533344" y="2505313"/>
          <a:ext cx="3062049" cy="3062049"/>
        </a:xfrm>
        <a:prstGeom prst="gear9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INTEREST RATE</a:t>
          </a:r>
          <a:endParaRPr lang="es-ES" sz="1500" kern="1200" dirty="0"/>
        </a:p>
      </dsp:txBody>
      <dsp:txXfrm>
        <a:off x="5148952" y="3222583"/>
        <a:ext cx="1830833" cy="1573957"/>
      </dsp:txXfrm>
    </dsp:sp>
    <dsp:sp modelId="{4C0480D8-BE60-4AFF-88D2-FAB3CA5824D0}">
      <dsp:nvSpPr>
        <dsp:cNvPr id="0" name=""/>
        <dsp:cNvSpPr/>
      </dsp:nvSpPr>
      <dsp:spPr>
        <a:xfrm>
          <a:off x="2751788" y="1781556"/>
          <a:ext cx="2226945" cy="2226945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AVAILABILITY OF CREDIT</a:t>
          </a:r>
          <a:endParaRPr lang="es-ES" sz="1500" kern="1200" dirty="0"/>
        </a:p>
      </dsp:txBody>
      <dsp:txXfrm>
        <a:off x="3312428" y="2345585"/>
        <a:ext cx="1105665" cy="1098887"/>
      </dsp:txXfrm>
    </dsp:sp>
    <dsp:sp modelId="{F8BA370C-4E12-42B6-B009-18E003D02F4C}">
      <dsp:nvSpPr>
        <dsp:cNvPr id="0" name=""/>
        <dsp:cNvSpPr/>
      </dsp:nvSpPr>
      <dsp:spPr>
        <a:xfrm rot="20700000">
          <a:off x="3999104" y="245191"/>
          <a:ext cx="2181951" cy="2181951"/>
        </a:xfrm>
        <a:prstGeom prst="gear6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50" tIns="19050" rIns="1905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500" kern="1200" dirty="0" smtClean="0"/>
            <a:t>MONEY SUPPLY</a:t>
          </a:r>
          <a:endParaRPr lang="es-ES" sz="1500" kern="1200" dirty="0"/>
        </a:p>
      </dsp:txBody>
      <dsp:txXfrm rot="-20700000">
        <a:off x="4477670" y="723757"/>
        <a:ext cx="1224819" cy="1224819"/>
      </dsp:txXfrm>
    </dsp:sp>
    <dsp:sp modelId="{3F7F4F8A-8E8D-4205-828D-DD8401CE7A20}">
      <dsp:nvSpPr>
        <dsp:cNvPr id="0" name=""/>
        <dsp:cNvSpPr/>
      </dsp:nvSpPr>
      <dsp:spPr>
        <a:xfrm>
          <a:off x="4313255" y="2034466"/>
          <a:ext cx="3919423" cy="3919423"/>
        </a:xfrm>
        <a:prstGeom prst="circularArrow">
          <a:avLst>
            <a:gd name="adj1" fmla="val 4688"/>
            <a:gd name="adj2" fmla="val 299029"/>
            <a:gd name="adj3" fmla="val 2541473"/>
            <a:gd name="adj4" fmla="val 15807797"/>
            <a:gd name="adj5" fmla="val 5469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1D6D60-A654-4466-9E12-8D484E4E8441}">
      <dsp:nvSpPr>
        <dsp:cNvPr id="0" name=""/>
        <dsp:cNvSpPr/>
      </dsp:nvSpPr>
      <dsp:spPr>
        <a:xfrm>
          <a:off x="2357400" y="1282924"/>
          <a:ext cx="2847706" cy="2847706"/>
        </a:xfrm>
        <a:prstGeom prst="leftCircularArrow">
          <a:avLst>
            <a:gd name="adj1" fmla="val 6452"/>
            <a:gd name="adj2" fmla="val 429999"/>
            <a:gd name="adj3" fmla="val 10489124"/>
            <a:gd name="adj4" fmla="val 14837806"/>
            <a:gd name="adj5" fmla="val 7527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A8C22C-6964-46FD-B373-17692CF8AB39}">
      <dsp:nvSpPr>
        <dsp:cNvPr id="0" name=""/>
        <dsp:cNvSpPr/>
      </dsp:nvSpPr>
      <dsp:spPr>
        <a:xfrm>
          <a:off x="3494396" y="-238630"/>
          <a:ext cx="3070400" cy="3070400"/>
        </a:xfrm>
        <a:prstGeom prst="circularArrow">
          <a:avLst>
            <a:gd name="adj1" fmla="val 5984"/>
            <a:gd name="adj2" fmla="val 394124"/>
            <a:gd name="adj3" fmla="val 13313824"/>
            <a:gd name="adj4" fmla="val 10508221"/>
            <a:gd name="adj5" fmla="val 69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funnel1">
  <dgm:title val=""/>
  <dgm:desc val=""/>
  <dgm:catLst>
    <dgm:cat type="relationship" pri="2000"/>
    <dgm:cat type="process" pri="2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4"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1">
      <dgm:if name="Name2" axis="ch" ptType="node" func="cnt" op="equ" val="2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w" for="ch" forName="item1" refType="w" fact="0.35"/>
          <dgm:constr type="h" for="ch" forName="item1" refType="w" fact="0.35"/>
          <dgm:constr type="t" for="ch" forName="item1" refType="h" fact="0.05"/>
          <dgm:constr type="l" for="ch" forName="item1" refType="w" fact="0.125"/>
          <dgm:constr type="primFontSz" for="ch" forName="item1" op="equ" val="65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if>
      <dgm:else name="Name3">
        <dgm:constrLst>
          <dgm:constr type="w" for="ch" forName="ellipse" refType="w" fact="0.645"/>
          <dgm:constr type="h" for="ch" forName="ellipse" refType="h" fact="0.28"/>
          <dgm:constr type="t" for="ch" forName="ellipse" refType="w" fact="0.0275"/>
          <dgm:constr type="l" for="ch" forName="ellipse" refType="w" fact="0.0265"/>
          <dgm:constr type="w" for="ch" forName="arrow1" refType="w" fact="0.125"/>
          <dgm:constr type="h" for="ch" forName="arrow1" refType="h" fact="0.1"/>
          <dgm:constr type="t" for="ch" forName="arrow1" refType="h" fact="0.72"/>
          <dgm:constr type="l" for="ch" forName="arrow1" refType="w" fact="0.2875"/>
          <dgm:constr type="w" for="ch" forName="rectangle" refType="w" fact="0.6"/>
          <dgm:constr type="h" for="ch" forName="rectangle" refType="w" refFor="ch" refForName="rectangle" fact="0.25"/>
          <dgm:constr type="t" for="ch" forName="rectangle" refType="h" fact="0.8"/>
          <dgm:constr type="l" for="ch" forName="rectangle" refType="w" fact="0.05"/>
          <dgm:constr type="primFontSz" for="ch" forName="rectangle" val="65"/>
          <dgm:constr type="w" for="ch" forName="item1" refType="w" fact="0.225"/>
          <dgm:constr type="h" for="ch" forName="item1" refType="w" fact="0.225"/>
          <dgm:constr type="t" for="ch" forName="item1" refType="h" fact="0.336"/>
          <dgm:constr type="l" for="ch" forName="item1" refType="w" fact="0.261"/>
          <dgm:constr type="primFontSz" for="ch" forName="item1" val="65"/>
          <dgm:constr type="w" for="ch" forName="item2" refType="w" fact="0.225"/>
          <dgm:constr type="h" for="ch" forName="item2" refType="w" fact="0.225"/>
          <dgm:constr type="t" for="ch" forName="item2" refType="h" fact="0.125"/>
          <dgm:constr type="l" for="ch" forName="item2" refType="w" fact="0.1"/>
          <dgm:constr type="primFontSz" for="ch" forName="item2" refType="primFontSz" refFor="ch" refForName="item1" op="equ"/>
          <dgm:constr type="w" for="ch" forName="item3" refType="w" fact="0.225"/>
          <dgm:constr type="h" for="ch" forName="item3" refType="w" fact="0.225"/>
          <dgm:constr type="t" for="ch" forName="item3" refType="h" fact="0.057"/>
          <dgm:constr type="l" for="ch" forName="item3" refType="w" fact="0.33"/>
          <dgm:constr type="primFontSz" for="ch" forName="item3" refType="primFontSz" refFor="ch" refForName="item1" op="equ"/>
          <dgm:constr type="w" for="ch" forName="funnel" refType="w" fact="0.7"/>
          <dgm:constr type="h" for="ch" forName="funnel" refType="h" fact="0.7"/>
          <dgm:constr type="t" for="ch" forName="funnel"/>
          <dgm:constr type="l" for="ch" forName="funnel"/>
        </dgm:constrLst>
      </dgm:else>
    </dgm:choose>
    <dgm:ruleLst/>
    <dgm:choose name="Name4">
      <dgm:if name="Name5" axis="ch" ptType="node" func="cnt" op="gte" val="1">
        <dgm:layoutNode name="ellipse" styleLbl="trBgShp">
          <dgm:alg type="sp"/>
          <dgm:shape xmlns:r="http://schemas.openxmlformats.org/officeDocument/2006/relationships" type="ellipse" r:blip="">
            <dgm:adjLst/>
          </dgm:shape>
          <dgm:presOf/>
          <dgm:constrLst/>
          <dgm:ruleLst/>
        </dgm:layoutNode>
        <dgm:layoutNode name="arrow1" styleLbl="fgShp">
          <dgm:alg type="sp"/>
          <dgm:shape xmlns:r="http://schemas.openxmlformats.org/officeDocument/2006/relationships" type="downArrow" r:blip="">
            <dgm:adjLst/>
          </dgm:shape>
          <dgm:presOf/>
          <dgm:constrLst/>
          <dgm:ruleLst/>
        </dgm:layoutNode>
        <dgm:layoutNode name="rectangle" styleLbl="revTx">
          <dgm:varLst>
            <dgm:bulletEnabled val="1"/>
          </dgm:varLst>
          <dgm:alg type="tx">
            <dgm:param type="txAnchorHorzCh" val="ctr"/>
          </dgm:alg>
          <dgm:shape xmlns:r="http://schemas.openxmlformats.org/officeDocument/2006/relationships" type="rect" r:blip="">
            <dgm:adjLst/>
          </dgm:shape>
          <dgm:choose name="Name6">
            <dgm:if name="Name7" axis="ch" ptType="node" func="cnt" op="equ" val="1">
              <dgm:presOf axis="ch desOrSelf" ptType="node node" st="1 1" cnt="1 0"/>
            </dgm:if>
            <dgm:if name="Name8" axis="ch" ptType="node" func="cnt" op="equ" val="2">
              <dgm:presOf axis="ch desOrSelf" ptType="node node" st="2 1" cnt="1 0"/>
            </dgm:if>
            <dgm:if name="Name9" axis="ch" ptType="node" func="cnt" op="equ" val="3">
              <dgm:presOf axis="ch desOrSelf" ptType="node node" st="3 1" cnt="1 0"/>
            </dgm:if>
            <dgm:else name="Name10">
              <dgm:presOf axis="ch desOrSelf" ptType="node node" st="4 1" cnt="1 0"/>
            </dgm:else>
          </dgm:choose>
          <dgm:constrLst/>
          <dgm:ruleLst>
            <dgm:rule type="primFontSz" val="5" fact="NaN" max="NaN"/>
          </dgm:ruleLst>
        </dgm:layoutNode>
        <dgm:forEach name="Name11" axis="ch" ptType="node" st="2" cnt="1">
          <dgm:layoutNode name="item1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2">
              <dgm:if name="Name13" axis="root ch" ptType="all node" func="cnt" op="equ" val="1">
                <dgm:presOf/>
              </dgm:if>
              <dgm:if name="Name14" axis="root ch" ptType="all node" func="cnt" op="equ" val="2">
                <dgm:presOf axis="root ch desOrSelf" ptType="all node node" st="1 1 1" cnt="0 1 0"/>
              </dgm:if>
              <dgm:if name="Name15" axis="root ch" ptType="all node" func="cnt" op="equ" val="3">
                <dgm:presOf axis="root ch desOrSelf" ptType="all node node" st="1 2 1" cnt="0 1 0"/>
              </dgm:if>
              <dgm:else name="Name16">
                <dgm:presOf axis="root ch desOrSelf" ptType="all node node" st="1 3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17" axis="ch" ptType="node" st="3" cnt="1">
          <dgm:layoutNode name="item2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18">
              <dgm:if name="Name19" axis="root ch" ptType="all node" func="cnt" op="equ" val="1">
                <dgm:presOf/>
              </dgm:if>
              <dgm:if name="Name20" axis="root ch" ptType="all node" func="cnt" op="equ" val="2">
                <dgm:presOf/>
              </dgm:if>
              <dgm:if name="Name21" axis="root ch" ptType="all node" func="cnt" op="equ" val="3">
                <dgm:presOf axis="root ch desOrSelf" ptType="all node node" st="1 1 1" cnt="0 1 0"/>
              </dgm:if>
              <dgm:else name="Name22">
                <dgm:presOf axis="root ch desOrSelf" ptType="all node node" st="1 2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forEach name="Name23" axis="ch" ptType="node" st="4" cnt="1">
          <dgm:layoutNode name="item3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4">
              <dgm:if name="Name25" axis="root ch" ptType="all node" func="cnt" op="equ" val="1">
                <dgm:presOf/>
              </dgm:if>
              <dgm:if name="Name26" axis="root ch" ptType="all node" func="cnt" op="equ" val="2">
                <dgm:presOf/>
              </dgm:if>
              <dgm:if name="Name27" axis="root ch" ptType="all node" func="cnt" op="equ" val="3">
                <dgm:presOf/>
              </dgm:if>
              <dgm:else name="Name28">
                <dgm:presOf axis="root ch desOrSelf" ptType="all node node" st="1 1 1" cnt="0 1 0"/>
              </dgm:else>
            </dgm:choose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  <dgm:layoutNode name="funnel" styleLbl="trAlignAcc1">
          <dgm:alg type="sp"/>
          <dgm:shape xmlns:r="http://schemas.openxmlformats.org/officeDocument/2006/relationships" type="funnel" r:blip="">
            <dgm:adjLst/>
          </dgm:shape>
          <dgm:presOf/>
          <dgm:constrLst/>
          <dgm:ruleLst/>
        </dgm:layoutNode>
      </dgm:if>
      <dgm:else name="Name29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27.02.2019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7EEECE3-687C-41DF-A298-09CE20CE57D0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43C424-89BD-4399-AD88-2585C9F24919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6927F8-DA78-427F-B1C5-3C5FEE3C20DE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466D30-89EF-4435-98FC-95887F448EC5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B3083D-D7E7-4030-884C-4B6C5DA516EA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6C16B7-46C1-43DB-B112-A8A82336EF68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720494-ACC3-4FD2-BB13-BEBF23FE44D2}" type="datetime1">
              <a:rPr lang="cs-CZ" smtClean="0"/>
              <a:t>27.02.2019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7678E-66EE-40A7-B6D0-9C9D624746E7}" type="datetime1">
              <a:rPr lang="cs-CZ" smtClean="0"/>
              <a:t>27.02.2019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9B2DDD-F3E1-42DE-B615-CF32460DCEF3}" type="datetime1">
              <a:rPr lang="cs-CZ" smtClean="0"/>
              <a:t>27.02.2019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4346B9-416A-4750-92C8-BA9596B76763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6A3C73-344D-451E-944A-CDFA63167832}" type="datetime1">
              <a:rPr lang="cs-CZ" smtClean="0"/>
              <a:t>27.02.2019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 smtClean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80E3DF91-2FFA-466B-B4C2-C083D4660124}" type="datetime1">
              <a:rPr lang="cs-CZ" smtClean="0"/>
              <a:t>27.02.2019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MONETARY POLICY, TOOLS, INSTRUMENTS, TARGETS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MACROECONOMICS</a:t>
            </a:r>
            <a:r>
              <a:rPr lang="cs-CZ" dirty="0" smtClean="0"/>
              <a:t> 2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MONETARY POLICY: TARGETS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4988" y="1187820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s-ES" b="1" u="sng" dirty="0" smtClean="0">
                <a:solidFill>
                  <a:srgbClr val="C00000"/>
                </a:solidFill>
              </a:rPr>
              <a:t>AVAILABILITY OF CREDIT AND INTEREST RATES</a:t>
            </a:r>
          </a:p>
          <a:p>
            <a:pPr>
              <a:buFontTx/>
              <a:buChar char="-"/>
            </a:pPr>
            <a:r>
              <a:rPr lang="es-ES" sz="2800" b="1" dirty="0" err="1" smtClean="0"/>
              <a:t>There</a:t>
            </a:r>
            <a:r>
              <a:rPr lang="es-ES" sz="2800" b="1" dirty="0" smtClean="0"/>
              <a:t> are “</a:t>
            </a:r>
            <a:r>
              <a:rPr lang="es-ES" sz="2800" b="1" dirty="0" err="1" smtClean="0"/>
              <a:t>money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market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conditions</a:t>
            </a:r>
            <a:r>
              <a:rPr lang="es-ES" sz="2800" b="1" dirty="0" smtClean="0"/>
              <a:t>” </a:t>
            </a:r>
            <a:r>
              <a:rPr lang="es-ES" sz="2800" b="1" dirty="0" err="1" smtClean="0"/>
              <a:t>which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refer</a:t>
            </a:r>
            <a:r>
              <a:rPr lang="es-ES" sz="2800" b="1" dirty="0" smtClean="0"/>
              <a:t> to short-</a:t>
            </a:r>
            <a:r>
              <a:rPr lang="es-ES" sz="2800" b="1" dirty="0" err="1" smtClean="0"/>
              <a:t>term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interest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rates</a:t>
            </a:r>
            <a:r>
              <a:rPr lang="es-ES" sz="2800" b="1" dirty="0" smtClean="0"/>
              <a:t> and </a:t>
            </a:r>
            <a:r>
              <a:rPr lang="es-ES" sz="2800" b="1" dirty="0" err="1" smtClean="0"/>
              <a:t>the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banking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system´s</a:t>
            </a:r>
            <a:r>
              <a:rPr lang="es-ES" sz="2800" b="1" dirty="0" smtClean="0"/>
              <a:t> “free reserves”.</a:t>
            </a:r>
          </a:p>
          <a:p>
            <a:pPr>
              <a:buFontTx/>
              <a:buChar char="-"/>
            </a:pPr>
            <a:endParaRPr lang="es-ES" sz="2800" b="1" dirty="0"/>
          </a:p>
          <a:p>
            <a:pPr>
              <a:buFontTx/>
              <a:buChar char="-"/>
            </a:pPr>
            <a:r>
              <a:rPr lang="es-ES" sz="2800" b="1" dirty="0" err="1" smtClean="0"/>
              <a:t>The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monetary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authority</a:t>
            </a:r>
            <a:r>
              <a:rPr lang="es-ES" sz="2800" b="1" dirty="0" smtClean="0"/>
              <a:t> can </a:t>
            </a:r>
            <a:r>
              <a:rPr lang="es-ES" sz="2800" b="1" dirty="0" err="1" smtClean="0"/>
              <a:t>influence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the</a:t>
            </a:r>
            <a:r>
              <a:rPr lang="es-ES" sz="2800" b="1" dirty="0" smtClean="0"/>
              <a:t> short-</a:t>
            </a:r>
            <a:r>
              <a:rPr lang="es-ES" sz="2800" b="1" dirty="0" err="1" smtClean="0"/>
              <a:t>term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interest</a:t>
            </a:r>
            <a:r>
              <a:rPr lang="es-ES" sz="2800" b="1" dirty="0" smtClean="0"/>
              <a:t> </a:t>
            </a:r>
            <a:r>
              <a:rPr lang="es-ES" sz="2800" b="1" dirty="0" err="1" smtClean="0"/>
              <a:t>rates</a:t>
            </a:r>
            <a:r>
              <a:rPr lang="es-ES" sz="2800" b="1" dirty="0" smtClean="0"/>
              <a:t>.</a:t>
            </a:r>
          </a:p>
          <a:p>
            <a:pPr>
              <a:buFontTx/>
              <a:buChar char="-"/>
            </a:pPr>
            <a:endParaRPr lang="es-ES" sz="2800" b="1" dirty="0"/>
          </a:p>
          <a:p>
            <a:pPr>
              <a:buFontTx/>
              <a:buChar char="-"/>
            </a:pPr>
            <a:r>
              <a:rPr lang="cs-CZ" sz="2800" b="1" dirty="0"/>
              <a:t>It can change credit conditions and affect economic activity by rationing of credit or other means</a:t>
            </a:r>
            <a:endParaRPr lang="es-ES" sz="2800" b="1" dirty="0" smtClean="0"/>
          </a:p>
          <a:p>
            <a:pPr>
              <a:buFontTx/>
              <a:buChar char="-"/>
            </a:pP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2939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MONETARY POLICY</a:t>
            </a: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Thank</a:t>
            </a:r>
            <a:r>
              <a:rPr lang="cs-CZ" dirty="0" smtClean="0"/>
              <a:t> </a:t>
            </a:r>
            <a:r>
              <a:rPr lang="cs-CZ" dirty="0" err="1" smtClean="0"/>
              <a:t>you</a:t>
            </a:r>
            <a:r>
              <a:rPr lang="cs-CZ" dirty="0" smtClean="0"/>
              <a:t> </a:t>
            </a:r>
            <a:r>
              <a:rPr lang="cs-CZ" dirty="0" err="1" smtClean="0"/>
              <a:t>for</a:t>
            </a:r>
            <a:r>
              <a:rPr lang="cs-CZ" dirty="0" smtClean="0"/>
              <a:t> </a:t>
            </a:r>
            <a:r>
              <a:rPr lang="cs-CZ" dirty="0" err="1" smtClean="0"/>
              <a:t>your</a:t>
            </a:r>
            <a:r>
              <a:rPr lang="cs-CZ" dirty="0" smtClean="0"/>
              <a:t> </a:t>
            </a:r>
            <a:r>
              <a:rPr lang="cs-CZ" smtClean="0"/>
              <a:t>attention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835333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735637" cy="662917"/>
          </a:xfrm>
        </p:spPr>
        <p:txBody>
          <a:bodyPr/>
          <a:lstStyle/>
          <a:p>
            <a:r>
              <a:rPr lang="es-ES" dirty="0" smtClean="0"/>
              <a:t>MONETARY POLICY: DEFINITION</a:t>
            </a:r>
            <a:endParaRPr lang="cs-CZ" dirty="0"/>
          </a:p>
        </p:txBody>
      </p:sp>
      <p:sp>
        <p:nvSpPr>
          <p:cNvPr id="6" name="Llamada de nube 5"/>
          <p:cNvSpPr/>
          <p:nvPr/>
        </p:nvSpPr>
        <p:spPr>
          <a:xfrm>
            <a:off x="1571863" y="1805781"/>
            <a:ext cx="7371263" cy="4240399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2852128" y="2017703"/>
            <a:ext cx="5110186" cy="3229546"/>
          </a:xfrm>
        </p:spPr>
        <p:txBody>
          <a:bodyPr/>
          <a:lstStyle/>
          <a:p>
            <a:endParaRPr lang="es-ES" b="1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ES" b="1" dirty="0" err="1" smtClean="0">
                <a:solidFill>
                  <a:schemeClr val="bg1"/>
                </a:solidFill>
              </a:rPr>
              <a:t>Monetary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policy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is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how</a:t>
            </a:r>
            <a:r>
              <a:rPr lang="es-ES" b="1" dirty="0" smtClean="0">
                <a:solidFill>
                  <a:schemeClr val="bg1"/>
                </a:solidFill>
              </a:rPr>
              <a:t> central Banks </a:t>
            </a:r>
            <a:r>
              <a:rPr lang="es-ES" b="1" dirty="0" err="1" smtClean="0">
                <a:solidFill>
                  <a:schemeClr val="bg1"/>
                </a:solidFill>
              </a:rPr>
              <a:t>manage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liquidity</a:t>
            </a:r>
            <a:r>
              <a:rPr lang="es-ES" b="1" dirty="0" smtClean="0">
                <a:solidFill>
                  <a:schemeClr val="bg1"/>
                </a:solidFill>
              </a:rPr>
              <a:t> to </a:t>
            </a:r>
            <a:r>
              <a:rPr lang="es-ES" b="1" dirty="0" err="1" smtClean="0">
                <a:solidFill>
                  <a:schemeClr val="bg1"/>
                </a:solidFill>
              </a:rPr>
              <a:t>create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economic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growth</a:t>
            </a:r>
            <a:r>
              <a:rPr lang="es-ES" b="1" dirty="0" smtClean="0">
                <a:solidFill>
                  <a:schemeClr val="bg1"/>
                </a:solidFill>
              </a:rPr>
              <a:t>.</a:t>
            </a:r>
            <a:endParaRPr lang="cs-CZ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962075" cy="662917"/>
          </a:xfrm>
        </p:spPr>
        <p:txBody>
          <a:bodyPr/>
          <a:lstStyle/>
          <a:p>
            <a:r>
              <a:rPr lang="es-ES" dirty="0" smtClean="0"/>
              <a:t>MONETARY POLICY: OBJECTIVES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883660"/>
              </p:ext>
            </p:extLst>
          </p:nvPr>
        </p:nvGraphicFramePr>
        <p:xfrm>
          <a:off x="534988" y="1187450"/>
          <a:ext cx="9623425" cy="556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0001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46932" y="180231"/>
            <a:ext cx="7761634" cy="662917"/>
          </a:xfrm>
        </p:spPr>
        <p:txBody>
          <a:bodyPr/>
          <a:lstStyle/>
          <a:p>
            <a:r>
              <a:rPr lang="es-ES" dirty="0"/>
              <a:t>MONETARY POLICY: STRATEGIES</a:t>
            </a:r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4491599"/>
              </p:ext>
            </p:extLst>
          </p:nvPr>
        </p:nvGraphicFramePr>
        <p:xfrm>
          <a:off x="534988" y="1187450"/>
          <a:ext cx="9623425" cy="556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1433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763173" cy="662917"/>
          </a:xfrm>
        </p:spPr>
        <p:txBody>
          <a:bodyPr/>
          <a:lstStyle/>
          <a:p>
            <a:r>
              <a:rPr lang="es-ES" dirty="0" smtClean="0"/>
              <a:t>MONETARY POLICY: STRATEGIES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sz="3600" b="1" dirty="0" smtClean="0"/>
              <a:t>Exchange </a:t>
            </a:r>
            <a:r>
              <a:rPr lang="es-ES" sz="3600" b="1" dirty="0" err="1"/>
              <a:t>rate</a:t>
            </a:r>
            <a:r>
              <a:rPr lang="es-ES" sz="3600" b="1" dirty="0"/>
              <a:t> </a:t>
            </a:r>
            <a:r>
              <a:rPr lang="es-ES" sz="3600" b="1" dirty="0" err="1"/>
              <a:t>targeting</a:t>
            </a:r>
            <a:endParaRPr lang="es-ES" sz="3600" b="1" dirty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  <p:sp>
        <p:nvSpPr>
          <p:cNvPr id="6" name="Elipse 5"/>
          <p:cNvSpPr/>
          <p:nvPr/>
        </p:nvSpPr>
        <p:spPr>
          <a:xfrm>
            <a:off x="965829" y="2440468"/>
            <a:ext cx="3530991" cy="21101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Elipse 6"/>
          <p:cNvSpPr/>
          <p:nvPr/>
        </p:nvSpPr>
        <p:spPr>
          <a:xfrm>
            <a:off x="4122602" y="3727938"/>
            <a:ext cx="5570037" cy="31394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CuadroTexto 7"/>
          <p:cNvSpPr txBox="1"/>
          <p:nvPr/>
        </p:nvSpPr>
        <p:spPr>
          <a:xfrm>
            <a:off x="1401626" y="2636579"/>
            <a:ext cx="25603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  </a:t>
            </a:r>
            <a:r>
              <a:rPr lang="es-ES" sz="2400" u="sng" dirty="0" smtClean="0">
                <a:solidFill>
                  <a:schemeClr val="bg1"/>
                </a:solidFill>
              </a:rPr>
              <a:t>EXAMPLE: </a:t>
            </a:r>
            <a:r>
              <a:rPr lang="es-ES" sz="2400" dirty="0" err="1" smtClean="0">
                <a:solidFill>
                  <a:schemeClr val="bg1"/>
                </a:solidFill>
              </a:rPr>
              <a:t>Stablishment</a:t>
            </a:r>
            <a:r>
              <a:rPr lang="es-ES" sz="2400" dirty="0" smtClean="0">
                <a:solidFill>
                  <a:schemeClr val="bg1"/>
                </a:solidFill>
              </a:rPr>
              <a:t> of a </a:t>
            </a:r>
            <a:r>
              <a:rPr lang="es-ES" sz="2400" dirty="0" err="1" smtClean="0">
                <a:solidFill>
                  <a:schemeClr val="bg1"/>
                </a:solidFill>
              </a:rPr>
              <a:t>fixed</a:t>
            </a:r>
            <a:r>
              <a:rPr lang="es-ES" sz="2400" dirty="0" smtClean="0">
                <a:solidFill>
                  <a:schemeClr val="bg1"/>
                </a:solidFill>
              </a:rPr>
              <a:t> Exchange </a:t>
            </a:r>
            <a:r>
              <a:rPr lang="es-ES" sz="2400" dirty="0" err="1" smtClean="0">
                <a:solidFill>
                  <a:schemeClr val="bg1"/>
                </a:solidFill>
              </a:rPr>
              <a:t>rate</a:t>
            </a:r>
            <a:r>
              <a:rPr lang="es-ES" sz="2400" dirty="0" smtClean="0">
                <a:solidFill>
                  <a:schemeClr val="bg1"/>
                </a:solidFill>
              </a:rPr>
              <a:t> </a:t>
            </a:r>
            <a:r>
              <a:rPr lang="es-ES" sz="2400" dirty="0" err="1" smtClean="0">
                <a:solidFill>
                  <a:schemeClr val="bg1"/>
                </a:solidFill>
              </a:rPr>
              <a:t>regime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818132" y="4206239"/>
            <a:ext cx="455396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 err="1" smtClean="0">
                <a:solidFill>
                  <a:schemeClr val="bg1"/>
                </a:solidFill>
              </a:rPr>
              <a:t>Successfuly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between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many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countries</a:t>
            </a:r>
            <a:r>
              <a:rPr lang="es-ES" sz="2800" dirty="0" smtClean="0">
                <a:solidFill>
                  <a:schemeClr val="bg1"/>
                </a:solidFill>
              </a:rPr>
              <a:t> “</a:t>
            </a:r>
            <a:r>
              <a:rPr lang="es-ES" sz="2800" dirty="0" err="1" smtClean="0">
                <a:solidFill>
                  <a:schemeClr val="bg1"/>
                </a:solidFill>
              </a:rPr>
              <a:t>small</a:t>
            </a:r>
            <a:r>
              <a:rPr lang="es-ES" sz="2800" dirty="0" smtClean="0">
                <a:solidFill>
                  <a:schemeClr val="bg1"/>
                </a:solidFill>
              </a:rPr>
              <a:t> open </a:t>
            </a:r>
            <a:r>
              <a:rPr lang="es-ES" sz="2800" dirty="0" err="1" smtClean="0">
                <a:solidFill>
                  <a:schemeClr val="bg1"/>
                </a:solidFill>
              </a:rPr>
              <a:t>economies</a:t>
            </a:r>
            <a:r>
              <a:rPr lang="es-ES" sz="2800" dirty="0" smtClean="0">
                <a:solidFill>
                  <a:schemeClr val="bg1"/>
                </a:solidFill>
              </a:rPr>
              <a:t>” and </a:t>
            </a:r>
            <a:r>
              <a:rPr lang="es-ES" sz="2800" dirty="0" err="1" smtClean="0">
                <a:solidFill>
                  <a:schemeClr val="bg1"/>
                </a:solidFill>
              </a:rPr>
              <a:t>countries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with</a:t>
            </a:r>
            <a:r>
              <a:rPr lang="es-ES" sz="2800" dirty="0" smtClean="0">
                <a:solidFill>
                  <a:schemeClr val="bg1"/>
                </a:solidFill>
              </a:rPr>
              <a:t> Exchange </a:t>
            </a:r>
            <a:r>
              <a:rPr lang="es-ES" sz="2800" dirty="0" err="1" smtClean="0">
                <a:solidFill>
                  <a:schemeClr val="bg1"/>
                </a:solidFill>
              </a:rPr>
              <a:t>rate</a:t>
            </a:r>
            <a:r>
              <a:rPr lang="es-ES" sz="2800" dirty="0" smtClean="0">
                <a:solidFill>
                  <a:schemeClr val="bg1"/>
                </a:solidFill>
              </a:rPr>
              <a:t> </a:t>
            </a:r>
            <a:r>
              <a:rPr lang="es-ES" sz="2800" dirty="0" err="1" smtClean="0">
                <a:solidFill>
                  <a:schemeClr val="bg1"/>
                </a:solidFill>
              </a:rPr>
              <a:t>constraints</a:t>
            </a:r>
            <a:r>
              <a:rPr lang="es-ES" sz="2800" dirty="0" smtClean="0">
                <a:solidFill>
                  <a:schemeClr val="bg1"/>
                </a:solidFill>
              </a:rPr>
              <a:t>.</a:t>
            </a:r>
            <a:endParaRPr lang="es-ES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5831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763173" cy="662917"/>
          </a:xfrm>
        </p:spPr>
        <p:txBody>
          <a:bodyPr/>
          <a:lstStyle/>
          <a:p>
            <a:r>
              <a:rPr lang="es-ES" dirty="0"/>
              <a:t>MONETARY POLICY: STRATEGIES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b="1" dirty="0" err="1" smtClean="0"/>
              <a:t>Monetary</a:t>
            </a:r>
            <a:r>
              <a:rPr lang="es-ES" b="1" dirty="0" smtClean="0"/>
              <a:t> </a:t>
            </a:r>
            <a:r>
              <a:rPr lang="es-ES" b="1" dirty="0" err="1" smtClean="0"/>
              <a:t>targeting</a:t>
            </a:r>
            <a:endParaRPr lang="es-ES" b="1" dirty="0" smtClean="0"/>
          </a:p>
          <a:p>
            <a:pPr marL="0" indent="0">
              <a:buNone/>
            </a:pPr>
            <a:endParaRPr lang="es-ES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  <p:graphicFrame>
        <p:nvGraphicFramePr>
          <p:cNvPr id="6" name="Diagrama 5"/>
          <p:cNvGraphicFramePr/>
          <p:nvPr>
            <p:extLst>
              <p:ext uri="{D42A27DB-BD31-4B8C-83A1-F6EECF244321}">
                <p14:modId xmlns:p14="http://schemas.microsoft.com/office/powerpoint/2010/main" val="1300235205"/>
              </p:ext>
            </p:extLst>
          </p:nvPr>
        </p:nvGraphicFramePr>
        <p:xfrm>
          <a:off x="1158610" y="1911807"/>
          <a:ext cx="8376180" cy="5097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01083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731324" y="180231"/>
            <a:ext cx="7962075" cy="662917"/>
          </a:xfrm>
        </p:spPr>
        <p:txBody>
          <a:bodyPr/>
          <a:lstStyle/>
          <a:p>
            <a:r>
              <a:rPr lang="es-ES" dirty="0"/>
              <a:t>MONETARY POLICY: STRATEGIES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ES" b="1" dirty="0" err="1" smtClean="0"/>
              <a:t>Inflation</a:t>
            </a:r>
            <a:r>
              <a:rPr lang="es-ES" b="1" dirty="0" smtClean="0"/>
              <a:t> </a:t>
            </a:r>
            <a:r>
              <a:rPr lang="es-ES" b="1" dirty="0" err="1" smtClean="0"/>
              <a:t>forecast</a:t>
            </a:r>
            <a:r>
              <a:rPr lang="es-ES" b="1" dirty="0" smtClean="0"/>
              <a:t> </a:t>
            </a:r>
            <a:r>
              <a:rPr lang="es-ES" b="1" dirty="0" err="1" smtClean="0"/>
              <a:t>targeting</a:t>
            </a:r>
            <a:endParaRPr lang="es-ES" b="1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/>
          </a:p>
        </p:txBody>
      </p:sp>
      <p:sp>
        <p:nvSpPr>
          <p:cNvPr id="6" name="Onda 5"/>
          <p:cNvSpPr/>
          <p:nvPr/>
        </p:nvSpPr>
        <p:spPr>
          <a:xfrm>
            <a:off x="1026942" y="2447778"/>
            <a:ext cx="4065563" cy="1772530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Onda 6"/>
          <p:cNvSpPr/>
          <p:nvPr/>
        </p:nvSpPr>
        <p:spPr>
          <a:xfrm>
            <a:off x="5557508" y="2447779"/>
            <a:ext cx="4135902" cy="1772529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8" name="Onda 7"/>
          <p:cNvSpPr/>
          <p:nvPr/>
        </p:nvSpPr>
        <p:spPr>
          <a:xfrm>
            <a:off x="2801426" y="4636465"/>
            <a:ext cx="5301565" cy="2118348"/>
          </a:xfrm>
          <a:prstGeom prst="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CuadroTexto 8"/>
          <p:cNvSpPr txBox="1"/>
          <p:nvPr/>
        </p:nvSpPr>
        <p:spPr>
          <a:xfrm>
            <a:off x="1322363" y="2830920"/>
            <a:ext cx="35731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bg1"/>
                </a:solidFill>
              </a:rPr>
              <a:t>The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public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announcement</a:t>
            </a:r>
            <a:r>
              <a:rPr lang="es-ES" b="1" dirty="0" smtClean="0">
                <a:solidFill>
                  <a:schemeClr val="bg1"/>
                </a:solidFill>
              </a:rPr>
              <a:t> of médium-</a:t>
            </a:r>
            <a:r>
              <a:rPr lang="es-ES" b="1" dirty="0" err="1" smtClean="0">
                <a:solidFill>
                  <a:schemeClr val="bg1"/>
                </a:solidFill>
              </a:rPr>
              <a:t>term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numerical</a:t>
            </a:r>
            <a:r>
              <a:rPr lang="es-ES" b="1" dirty="0" smtClean="0">
                <a:solidFill>
                  <a:schemeClr val="bg1"/>
                </a:solidFill>
              </a:rPr>
              <a:t> targets </a:t>
            </a:r>
            <a:r>
              <a:rPr lang="es-ES" b="1" dirty="0" err="1" smtClean="0">
                <a:solidFill>
                  <a:schemeClr val="bg1"/>
                </a:solidFill>
              </a:rPr>
              <a:t>for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inflaction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781822" y="2830920"/>
            <a:ext cx="371387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err="1" smtClean="0">
                <a:solidFill>
                  <a:schemeClr val="bg1"/>
                </a:solidFill>
              </a:rPr>
              <a:t>An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institutional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commitment</a:t>
            </a:r>
            <a:r>
              <a:rPr lang="es-ES" b="1" dirty="0" smtClean="0">
                <a:solidFill>
                  <a:schemeClr val="bg1"/>
                </a:solidFill>
              </a:rPr>
              <a:t> to Price </a:t>
            </a:r>
            <a:r>
              <a:rPr lang="es-ES" b="1" dirty="0" err="1" smtClean="0">
                <a:solidFill>
                  <a:schemeClr val="bg1"/>
                </a:solidFill>
              </a:rPr>
              <a:t>stability</a:t>
            </a:r>
            <a:r>
              <a:rPr lang="es-ES" b="1" dirty="0" smtClean="0">
                <a:solidFill>
                  <a:schemeClr val="bg1"/>
                </a:solidFill>
              </a:rPr>
              <a:t> as </a:t>
            </a:r>
            <a:r>
              <a:rPr lang="es-ES" b="1" dirty="0" err="1" smtClean="0">
                <a:solidFill>
                  <a:schemeClr val="bg1"/>
                </a:solidFill>
              </a:rPr>
              <a:t>the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primary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goal</a:t>
            </a:r>
            <a:r>
              <a:rPr lang="es-ES" b="1" dirty="0" smtClean="0">
                <a:solidFill>
                  <a:schemeClr val="bg1"/>
                </a:solidFill>
              </a:rPr>
              <a:t> of </a:t>
            </a:r>
            <a:r>
              <a:rPr lang="es-ES" b="1" dirty="0" err="1" smtClean="0">
                <a:solidFill>
                  <a:schemeClr val="bg1"/>
                </a:solidFill>
              </a:rPr>
              <a:t>monetary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policy</a:t>
            </a:r>
            <a:endParaRPr lang="es-ES" b="1" dirty="0">
              <a:solidFill>
                <a:schemeClr val="bg1"/>
              </a:solidFill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3180068" y="5081320"/>
            <a:ext cx="47548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b="1" dirty="0" smtClean="0">
                <a:solidFill>
                  <a:schemeClr val="bg1"/>
                </a:solidFill>
              </a:rPr>
              <a:t>A </a:t>
            </a:r>
            <a:r>
              <a:rPr lang="es-ES" b="1" dirty="0" err="1" smtClean="0">
                <a:solidFill>
                  <a:schemeClr val="bg1"/>
                </a:solidFill>
              </a:rPr>
              <a:t>transparent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monetary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policy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strategy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that</a:t>
            </a:r>
            <a:r>
              <a:rPr lang="es-ES" b="1" dirty="0" smtClean="0">
                <a:solidFill>
                  <a:schemeClr val="bg1"/>
                </a:solidFill>
              </a:rPr>
              <a:t> describes a central role to </a:t>
            </a:r>
            <a:r>
              <a:rPr lang="es-ES" b="1" dirty="0" err="1" smtClean="0">
                <a:solidFill>
                  <a:schemeClr val="bg1"/>
                </a:solidFill>
              </a:rPr>
              <a:t>communicating</a:t>
            </a:r>
            <a:r>
              <a:rPr lang="es-ES" b="1" dirty="0" smtClean="0">
                <a:solidFill>
                  <a:schemeClr val="bg1"/>
                </a:solidFill>
              </a:rPr>
              <a:t> to </a:t>
            </a:r>
            <a:r>
              <a:rPr lang="es-ES" b="1" dirty="0" err="1" smtClean="0">
                <a:solidFill>
                  <a:schemeClr val="bg1"/>
                </a:solidFill>
              </a:rPr>
              <a:t>the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public</a:t>
            </a:r>
            <a:r>
              <a:rPr lang="es-ES" b="1" dirty="0" smtClean="0">
                <a:solidFill>
                  <a:schemeClr val="bg1"/>
                </a:solidFill>
              </a:rPr>
              <a:t> and </a:t>
            </a:r>
            <a:r>
              <a:rPr lang="es-ES" b="1" dirty="0" err="1" smtClean="0">
                <a:solidFill>
                  <a:schemeClr val="bg1"/>
                </a:solidFill>
              </a:rPr>
              <a:t>markets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the</a:t>
            </a:r>
            <a:r>
              <a:rPr lang="es-ES" b="1" dirty="0" smtClean="0">
                <a:solidFill>
                  <a:schemeClr val="bg1"/>
                </a:solidFill>
              </a:rPr>
              <a:t> </a:t>
            </a:r>
            <a:r>
              <a:rPr lang="es-ES" b="1" dirty="0" err="1" smtClean="0">
                <a:solidFill>
                  <a:schemeClr val="bg1"/>
                </a:solidFill>
              </a:rPr>
              <a:t>plans</a:t>
            </a:r>
            <a:r>
              <a:rPr lang="es-ES" b="1" dirty="0" smtClean="0">
                <a:solidFill>
                  <a:schemeClr val="bg1"/>
                </a:solidFill>
              </a:rPr>
              <a:t>, </a:t>
            </a:r>
            <a:r>
              <a:rPr lang="es-ES" b="1" dirty="0" err="1" smtClean="0">
                <a:solidFill>
                  <a:schemeClr val="bg1"/>
                </a:solidFill>
              </a:rPr>
              <a:t>objectives</a:t>
            </a:r>
            <a:r>
              <a:rPr lang="es-ES" b="1" dirty="0" smtClean="0">
                <a:solidFill>
                  <a:schemeClr val="bg1"/>
                </a:solidFill>
              </a:rPr>
              <a:t>…</a:t>
            </a:r>
            <a:endParaRPr lang="es-E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59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MONETARY POLICY: TARGETS</a:t>
            </a:r>
            <a:endParaRPr lang="es-ES" dirty="0"/>
          </a:p>
        </p:txBody>
      </p:sp>
      <p:graphicFrame>
        <p:nvGraphicFramePr>
          <p:cNvPr id="6" name="Marcador de conteni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6886409"/>
              </p:ext>
            </p:extLst>
          </p:nvPr>
        </p:nvGraphicFramePr>
        <p:xfrm>
          <a:off x="534988" y="1187450"/>
          <a:ext cx="9623425" cy="55673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81896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MONETARY POLICY: TARGETS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34988" y="1142340"/>
            <a:ext cx="9623425" cy="5567281"/>
          </a:xfrm>
        </p:spPr>
        <p:txBody>
          <a:bodyPr/>
          <a:lstStyle/>
          <a:p>
            <a:pPr marL="0" indent="0">
              <a:buNone/>
            </a:pPr>
            <a:r>
              <a:rPr lang="es-ES" sz="3600" b="1" u="sng" dirty="0" smtClean="0">
                <a:solidFill>
                  <a:srgbClr val="C00000"/>
                </a:solidFill>
              </a:rPr>
              <a:t>MONEY SUPPLY </a:t>
            </a:r>
          </a:p>
          <a:p>
            <a:endParaRPr lang="es-ES" dirty="0"/>
          </a:p>
          <a:p>
            <a:pPr algn="just">
              <a:buFontTx/>
              <a:buChar char="-"/>
            </a:pPr>
            <a:r>
              <a:rPr lang="es-ES" b="1" dirty="0" err="1" smtClean="0"/>
              <a:t>The</a:t>
            </a:r>
            <a:r>
              <a:rPr lang="es-ES" b="1" dirty="0" smtClean="0"/>
              <a:t> central </a:t>
            </a:r>
            <a:r>
              <a:rPr lang="es-ES" b="1" dirty="0" err="1" smtClean="0"/>
              <a:t>bank</a:t>
            </a:r>
            <a:r>
              <a:rPr lang="es-ES" b="1" dirty="0" smtClean="0"/>
              <a:t> </a:t>
            </a:r>
            <a:r>
              <a:rPr lang="es-ES" b="1" dirty="0" err="1" smtClean="0"/>
              <a:t>cannot</a:t>
            </a:r>
            <a:r>
              <a:rPr lang="es-ES" b="1" dirty="0" smtClean="0"/>
              <a:t> </a:t>
            </a:r>
            <a:r>
              <a:rPr lang="es-ES" b="1" dirty="0" err="1" smtClean="0"/>
              <a:t>directly</a:t>
            </a:r>
            <a:r>
              <a:rPr lang="es-ES" b="1" dirty="0" smtClean="0"/>
              <a:t> control output and </a:t>
            </a:r>
            <a:r>
              <a:rPr lang="es-ES" b="1" dirty="0" err="1" smtClean="0"/>
              <a:t>prices</a:t>
            </a:r>
            <a:r>
              <a:rPr lang="es-ES" b="1" dirty="0" smtClean="0"/>
              <a:t>.</a:t>
            </a:r>
          </a:p>
          <a:p>
            <a:pPr marL="0" indent="0" algn="just">
              <a:buNone/>
            </a:pPr>
            <a:endParaRPr lang="es-ES" b="1" dirty="0" smtClean="0"/>
          </a:p>
          <a:p>
            <a:pPr algn="just">
              <a:buFontTx/>
              <a:buChar char="-"/>
            </a:pPr>
            <a:r>
              <a:rPr lang="es-ES" b="1" dirty="0" err="1" smtClean="0"/>
              <a:t>It</a:t>
            </a:r>
            <a:r>
              <a:rPr lang="es-ES" b="1" dirty="0" smtClean="0"/>
              <a:t> </a:t>
            </a:r>
            <a:r>
              <a:rPr lang="es-ES" b="1" dirty="0" err="1" smtClean="0"/>
              <a:t>selects</a:t>
            </a:r>
            <a:r>
              <a:rPr lang="es-ES" b="1" dirty="0" smtClean="0"/>
              <a:t> </a:t>
            </a:r>
            <a:r>
              <a:rPr lang="es-ES" b="1" dirty="0" err="1" smtClean="0"/>
              <a:t>the</a:t>
            </a:r>
            <a:r>
              <a:rPr lang="es-ES" b="1" dirty="0" smtClean="0"/>
              <a:t> </a:t>
            </a:r>
            <a:r>
              <a:rPr lang="es-ES" b="1" dirty="0" err="1" smtClean="0"/>
              <a:t>growth</a:t>
            </a:r>
            <a:r>
              <a:rPr lang="es-ES" b="1" dirty="0" smtClean="0"/>
              <a:t> </a:t>
            </a:r>
            <a:r>
              <a:rPr lang="es-ES" b="1" dirty="0" err="1" smtClean="0"/>
              <a:t>rate</a:t>
            </a:r>
            <a:r>
              <a:rPr lang="es-ES" b="1" dirty="0" smtClean="0"/>
              <a:t> of </a:t>
            </a:r>
            <a:r>
              <a:rPr lang="es-ES" b="1" dirty="0" err="1" smtClean="0"/>
              <a:t>money</a:t>
            </a:r>
            <a:r>
              <a:rPr lang="es-ES" b="1" dirty="0" smtClean="0"/>
              <a:t> </a:t>
            </a:r>
            <a:r>
              <a:rPr lang="es-ES" b="1" dirty="0" err="1" smtClean="0"/>
              <a:t>supply</a:t>
            </a:r>
            <a:r>
              <a:rPr lang="es-ES" b="1" dirty="0" smtClean="0"/>
              <a:t> as </a:t>
            </a:r>
            <a:r>
              <a:rPr lang="es-ES" b="1" dirty="0" err="1" smtClean="0"/>
              <a:t>an</a:t>
            </a:r>
            <a:r>
              <a:rPr lang="es-ES" b="1" dirty="0" smtClean="0"/>
              <a:t> </a:t>
            </a:r>
            <a:r>
              <a:rPr lang="es-ES" b="1" dirty="0" err="1" smtClean="0"/>
              <a:t>intermediate</a:t>
            </a:r>
            <a:r>
              <a:rPr lang="es-ES" b="1" dirty="0" smtClean="0"/>
              <a:t> target.</a:t>
            </a:r>
          </a:p>
          <a:p>
            <a:pPr marL="0" indent="0" algn="just">
              <a:buNone/>
            </a:pPr>
            <a:endParaRPr lang="es-ES" b="1" dirty="0" smtClean="0"/>
          </a:p>
          <a:p>
            <a:pPr algn="just">
              <a:buFontTx/>
              <a:buChar char="-"/>
            </a:pPr>
            <a:r>
              <a:rPr lang="es-ES" b="1" dirty="0" err="1" smtClean="0"/>
              <a:t>It</a:t>
            </a:r>
            <a:r>
              <a:rPr lang="es-ES" b="1" dirty="0" smtClean="0"/>
              <a:t> </a:t>
            </a:r>
            <a:r>
              <a:rPr lang="es-ES" b="1" dirty="0" err="1" smtClean="0"/>
              <a:t>selects</a:t>
            </a:r>
            <a:r>
              <a:rPr lang="es-ES" b="1" dirty="0" smtClean="0"/>
              <a:t> </a:t>
            </a:r>
            <a:r>
              <a:rPr lang="es-ES" b="1" dirty="0" err="1" smtClean="0"/>
              <a:t>an</a:t>
            </a:r>
            <a:r>
              <a:rPr lang="es-ES" b="1" dirty="0" smtClean="0"/>
              <a:t> “</a:t>
            </a:r>
            <a:r>
              <a:rPr lang="es-ES" b="1" dirty="0" err="1" smtClean="0"/>
              <a:t>oprating</a:t>
            </a:r>
            <a:r>
              <a:rPr lang="es-ES" b="1" dirty="0" smtClean="0"/>
              <a:t> target” </a:t>
            </a:r>
            <a:r>
              <a:rPr lang="es-ES" b="1" dirty="0" err="1" smtClean="0"/>
              <a:t>which</a:t>
            </a:r>
            <a:r>
              <a:rPr lang="es-ES" b="1" dirty="0" smtClean="0"/>
              <a:t> </a:t>
            </a:r>
            <a:r>
              <a:rPr lang="es-ES" b="1" dirty="0" err="1" smtClean="0"/>
              <a:t>it</a:t>
            </a:r>
            <a:r>
              <a:rPr lang="es-ES" b="1" dirty="0" smtClean="0"/>
              <a:t> </a:t>
            </a:r>
            <a:r>
              <a:rPr lang="es-ES" b="1" dirty="0" err="1" smtClean="0"/>
              <a:t>considers</a:t>
            </a:r>
            <a:r>
              <a:rPr lang="es-ES" b="1" dirty="0" smtClean="0"/>
              <a:t> to be </a:t>
            </a:r>
            <a:r>
              <a:rPr lang="es-ES" b="1" dirty="0" err="1" smtClean="0"/>
              <a:t>closely</a:t>
            </a:r>
            <a:r>
              <a:rPr lang="es-ES" b="1" dirty="0" smtClean="0"/>
              <a:t> </a:t>
            </a:r>
            <a:r>
              <a:rPr lang="es-ES" b="1" dirty="0" err="1" smtClean="0"/>
              <a:t>linked</a:t>
            </a:r>
            <a:r>
              <a:rPr lang="es-ES" b="1" dirty="0" smtClean="0"/>
              <a:t> to </a:t>
            </a:r>
            <a:r>
              <a:rPr lang="es-ES" b="1" dirty="0" err="1" smtClean="0"/>
              <a:t>its</a:t>
            </a:r>
            <a:r>
              <a:rPr lang="es-ES" b="1" dirty="0" smtClean="0"/>
              <a:t> “</a:t>
            </a:r>
            <a:r>
              <a:rPr lang="es-ES" b="1" dirty="0" err="1" smtClean="0"/>
              <a:t>intermediat</a:t>
            </a:r>
            <a:r>
              <a:rPr lang="es-ES" b="1" dirty="0" smtClean="0"/>
              <a:t> target”</a:t>
            </a:r>
            <a:endParaRPr lang="es-ES" b="1" dirty="0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46752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1249</TotalTime>
  <Words>304</Words>
  <Application>Microsoft Office PowerPoint</Application>
  <PresentationFormat>Vlastní</PresentationFormat>
  <Paragraphs>61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Clara Sans</vt:lpstr>
      <vt:lpstr>JU_OPVVV</vt:lpstr>
      <vt:lpstr>MONETARY POLICY, TOOLS, INSTRUMENTS, TARGETS</vt:lpstr>
      <vt:lpstr>MONETARY POLICY: DEFINITION</vt:lpstr>
      <vt:lpstr>MONETARY POLICY: OBJECTIVES</vt:lpstr>
      <vt:lpstr>MONETARY POLICY: STRATEGIES</vt:lpstr>
      <vt:lpstr>MONETARY POLICY: STRATEGIES</vt:lpstr>
      <vt:lpstr>MONETARY POLICY: STRATEGIES</vt:lpstr>
      <vt:lpstr>MONETARY POLICY: STRATEGIES</vt:lpstr>
      <vt:lpstr>MONETARY POLICY: TARGETS</vt:lpstr>
      <vt:lpstr>MONETARY POLICY: TARGETS</vt:lpstr>
      <vt:lpstr>MONETARY POLICY: TARGETS</vt:lpstr>
      <vt:lpstr>MONETARY POLICY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Alina Jiří Ing. Ph.D.</cp:lastModifiedBy>
  <cp:revision>21</cp:revision>
  <dcterms:created xsi:type="dcterms:W3CDTF">2017-07-17T18:52:59Z</dcterms:created>
  <dcterms:modified xsi:type="dcterms:W3CDTF">2019-02-27T13:12:29Z</dcterms:modified>
</cp:coreProperties>
</file>