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81" r:id="rId3"/>
    <p:sldId id="383" r:id="rId4"/>
    <p:sldId id="408" r:id="rId5"/>
    <p:sldId id="396" r:id="rId6"/>
    <p:sldId id="409" r:id="rId7"/>
    <p:sldId id="393" r:id="rId8"/>
    <p:sldId id="411" r:id="rId9"/>
    <p:sldId id="421" r:id="rId10"/>
    <p:sldId id="418" r:id="rId11"/>
    <p:sldId id="423" r:id="rId12"/>
    <p:sldId id="425" r:id="rId13"/>
    <p:sldId id="426" r:id="rId14"/>
    <p:sldId id="442" r:id="rId15"/>
    <p:sldId id="444" r:id="rId16"/>
    <p:sldId id="438" r:id="rId17"/>
    <p:sldId id="439" r:id="rId18"/>
    <p:sldId id="440" r:id="rId19"/>
    <p:sldId id="445" r:id="rId20"/>
    <p:sldId id="441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F5ED9-600F-4453-A24A-5C3906FDA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EB0702-2945-4D02-B783-CFB4927F8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90F4F6-AF0A-4E87-BBDF-5CAB9A43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8A6890-2A64-49FC-A93F-8864A0BE0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6BD391-855A-4BC7-AC2A-B2155560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08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9AEF2D-7B5E-4458-A291-9D31BBBA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DF5F74-D6E8-4B43-9DA8-0C49F2B2A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D2854F-35BE-45E9-9211-3D5B4C47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95EE8D-0EE0-4C76-A44E-0C7677F5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6661B3-9397-497E-A0F1-5B8385C2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63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A13648F-6869-4FF1-8A95-64CE65146F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D80F45D-3116-496B-94DF-39C132887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2F1B62-13F0-4EC0-BDDB-BE340250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6C7B12-4AB9-4ED9-89AF-5F010AF6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3F3057-A0FA-4025-9B40-E5D15E16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15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170C2-18A2-4464-9457-3DD3BBA2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9EA91D-0E8E-44C6-93D9-58A99298A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7D3B22-93FA-4509-8950-C60A5BEA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E9008-07C3-4F5D-BC5D-CD7B6D5E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CB1FFD-8ECF-4F20-A700-3486B5D8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9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93668-2690-4DAB-B092-1DB0931E1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C638FE-B6A3-41E4-AB5D-EF89906A9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78DAD1-59F8-4CBD-AEA6-CDBCDD98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BDD46E-E5FD-4BC5-BF8D-26845CD5C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FD96A1-F965-4859-B569-C372513C4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98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F7552-8D8A-4185-8976-B3A400C4A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4CA547-23B7-4B3E-AFD7-8A0D44BA81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3D3E46-31C0-49B9-B7A7-4DA5022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7E060E-180C-4CA6-9DD9-72CD614F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A8B4B9-083D-4CB4-83FE-B9D96C6C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C12BB6-C00F-4706-B558-54F37BB6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8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EEF4D-8E1B-4710-A071-FE29E3690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59527D-BB15-4C9D-9CCC-6A87B77A4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2A9E56-C44B-4A66-88CB-00A8A2839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0C2EE63-927A-4EFA-9CAB-061115B77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839E0A7-6CC8-4825-853C-21C7AFD762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E247DAD-AE7E-4F76-8D53-EB0F13AB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E983818-C4AB-45AB-BC30-1A7BBCA96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50A3AA-5894-41CF-BA8B-8E62E35D1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00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9705B-CB2E-48D1-810A-53E2FF4F4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3C9CC4-6B71-4225-A833-E0F9BA1D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62B816-249B-48D9-8D14-2EA0DF48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556FDC-9527-4D0A-BFAF-7F74921A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87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2F5C190-19E1-430A-B520-9FF22C5E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4E8EDE-7749-4CC8-9E43-662C719B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6963E4-4E7C-4F93-8F97-B48B1784B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91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32FD6-752A-4AA9-94BC-CA9604C96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D7D549-4B78-4C03-871C-94063999E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814B68-4F39-4C1A-9955-B994CB386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EEE42A-85BE-4C1F-9C1D-22478A8A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AB432C-31BB-418E-84EA-2606C55C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D2FA68-7CE7-4464-85FB-23C42D84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63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E1FD2-4707-4DD3-8032-C4C0A669D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79D877-DE9D-4546-984E-3EC757B56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4FBE80-F90B-41D5-A7BD-0C221358B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F8FB62-4923-4ACF-94D4-AFA37CF0A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C4BA44-08AC-44FA-A72F-423B0515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4F992B-248E-45C5-8ABF-15FF0770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2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B37ABB4-3828-42E9-AAAD-DAF72307D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E73817-948E-4BC6-8D8D-16F0051D1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1F3978-A41C-4155-B552-8E7BF454B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15A7F-F4D1-46A7-8EB4-10224206A95A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DDFB13-4455-48D5-843D-50F298437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AB577E-7D51-42F6-9654-542354516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2B09F-A00B-46C1-9371-EAB02FDE9F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241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dwds.de/wb/etymwb/Hochzeit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A279-D769-4A13-8BA5-624B1F9CA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344" y="734917"/>
            <a:ext cx="9144000" cy="1730565"/>
          </a:xfrm>
        </p:spPr>
        <p:txBody>
          <a:bodyPr>
            <a:normAutofit/>
          </a:bodyPr>
          <a:lstStyle/>
          <a:p>
            <a:br>
              <a:rPr lang="de-DE" sz="3600" b="1" dirty="0"/>
            </a:br>
            <a:br>
              <a:rPr lang="de-DE" sz="3600" b="1" dirty="0"/>
            </a:br>
            <a:r>
              <a:rPr lang="de-DE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Lexikologie und Wortbildung</a:t>
            </a:r>
            <a:endParaRPr lang="de-DE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38D298-6AAF-4FC9-8FD6-89CDEE67D8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800" b="1" cap="small" dirty="0"/>
              <a:t>Block III:</a:t>
            </a:r>
          </a:p>
          <a:p>
            <a:r>
              <a:rPr lang="de-DE" sz="2600" b="1" dirty="0"/>
              <a:t>Lexikologie _ Teil 2</a:t>
            </a: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9847D07-2656-4F27-8438-AACB9A443B47}"/>
              </a:ext>
            </a:extLst>
          </p:cNvPr>
          <p:cNvSpPr txBox="1"/>
          <p:nvPr/>
        </p:nvSpPr>
        <p:spPr>
          <a:xfrm>
            <a:off x="1609344" y="5257800"/>
            <a:ext cx="3104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Dr.  habil. Christine Pretzl</a:t>
            </a:r>
          </a:p>
          <a:p>
            <a:r>
              <a:rPr lang="de-DE" sz="1600" dirty="0"/>
              <a:t>Südböhmische Universität Budweis</a:t>
            </a:r>
          </a:p>
          <a:p>
            <a:r>
              <a:rPr lang="de-DE" sz="1600" dirty="0"/>
              <a:t>Sommersemester 2022</a:t>
            </a:r>
          </a:p>
        </p:txBody>
      </p:sp>
    </p:spTree>
    <p:extLst>
      <p:ext uri="{BB962C8B-B14F-4D97-AF65-F5344CB8AC3E}">
        <p14:creationId xmlns:p14="http://schemas.microsoft.com/office/powerpoint/2010/main" val="3344006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5D332C5-EB1C-4711-9E22-86569EA9FFDB}"/>
              </a:ext>
            </a:extLst>
          </p:cNvPr>
          <p:cNvSpPr txBox="1"/>
          <p:nvPr/>
        </p:nvSpPr>
        <p:spPr>
          <a:xfrm>
            <a:off x="986118" y="914400"/>
            <a:ext cx="8916095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/>
              <a:t>Für Bedeutungswandel im Lauf der Sprachgeschichte gibt es verschiedene Gründe: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1600" dirty="0"/>
              <a:t>	-   Veränderungen der gesellschaftlich-sozialen Struktur</a:t>
            </a:r>
          </a:p>
          <a:p>
            <a:endParaRPr lang="de-DE" sz="1600" dirty="0"/>
          </a:p>
          <a:p>
            <a:r>
              <a:rPr lang="de-DE" sz="1600" dirty="0"/>
              <a:t>		</a:t>
            </a:r>
            <a:r>
              <a:rPr lang="de-DE" sz="1400" dirty="0"/>
              <a:t>(Beispiel: </a:t>
            </a:r>
            <a:r>
              <a:rPr lang="de-DE" sz="1400" b="1" i="1" dirty="0" err="1"/>
              <a:t>Frouwe</a:t>
            </a:r>
            <a:r>
              <a:rPr lang="de-DE" sz="1400" dirty="0"/>
              <a:t> ‚Edelfrau‘ hat sich zu nhd. </a:t>
            </a:r>
            <a:r>
              <a:rPr lang="de-DE" sz="1400" b="1" i="1" dirty="0"/>
              <a:t>Frau</a:t>
            </a:r>
            <a:r>
              <a:rPr lang="de-DE" sz="1400" dirty="0"/>
              <a:t> ‚erwachsener weiblicher Mensch‘ gewandelt.</a:t>
            </a:r>
          </a:p>
          <a:p>
            <a:r>
              <a:rPr lang="de-DE" sz="1400" dirty="0"/>
              <a:t>		 Das Sem ‚edel‘ ist weggefallen.)</a:t>
            </a:r>
          </a:p>
          <a:p>
            <a:endParaRPr lang="de-DE" sz="1600" dirty="0"/>
          </a:p>
          <a:p>
            <a:endParaRPr lang="de-DE" sz="1600" dirty="0"/>
          </a:p>
          <a:p>
            <a:r>
              <a:rPr lang="de-DE" sz="1600" dirty="0"/>
              <a:t>	-   Kulturelle Veränderungen </a:t>
            </a:r>
          </a:p>
          <a:p>
            <a:endParaRPr lang="de-DE" sz="1600" dirty="0"/>
          </a:p>
          <a:p>
            <a:r>
              <a:rPr lang="de-DE" sz="1600" dirty="0"/>
              <a:t>		(Tabuisierte Wörter können durch Metaphern ersetzt werden;</a:t>
            </a:r>
          </a:p>
          <a:p>
            <a:r>
              <a:rPr lang="de-DE" sz="1600" dirty="0"/>
              <a:t>		</a:t>
            </a:r>
            <a:r>
              <a:rPr lang="de-DE" sz="1400" dirty="0"/>
              <a:t> Beispiel: </a:t>
            </a:r>
            <a:r>
              <a:rPr lang="de-DE" sz="1400" b="1" i="1" dirty="0"/>
              <a:t>Stuhl</a:t>
            </a:r>
            <a:r>
              <a:rPr lang="de-DE" sz="1400" dirty="0"/>
              <a:t> als Bezeichnung für ‚menschlichen Kot‘)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4095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AA0C59-16D8-4A15-B4D0-4E1FB30FF8B4}"/>
              </a:ext>
            </a:extLst>
          </p:cNvPr>
          <p:cNvSpPr txBox="1"/>
          <p:nvPr/>
        </p:nvSpPr>
        <p:spPr>
          <a:xfrm>
            <a:off x="1174737" y="627528"/>
            <a:ext cx="9842526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/>
              <a:t>Die wichtigsten Arten des (historisch bedingten) Bedeutungswandels: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/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de-DE" dirty="0"/>
          </a:p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      Bedeutungserweiterung:</a:t>
            </a:r>
            <a:endParaRPr lang="de-DE" sz="1600" dirty="0">
              <a:cs typeface="Aharoni" panose="02010803020104030203" pitchFamily="2" charset="-79"/>
            </a:endParaRPr>
          </a:p>
          <a:p>
            <a:r>
              <a:rPr lang="de-DE" sz="1600" dirty="0">
                <a:cs typeface="Aharoni" panose="02010803020104030203" pitchFamily="2" charset="-79"/>
              </a:rPr>
              <a:t>       Ein Wort mit enger oder einfacher Bedeutung erhält im Lauf der Zeit mehrere Bedeutungskomponenten:</a:t>
            </a:r>
          </a:p>
          <a:p>
            <a:endParaRPr lang="de-DE" sz="1600" dirty="0">
              <a:cs typeface="Aharoni" panose="02010803020104030203" pitchFamily="2" charset="-79"/>
            </a:endParaRPr>
          </a:p>
          <a:p>
            <a:r>
              <a:rPr lang="de-DE" sz="1400" dirty="0">
                <a:cs typeface="Aharoni" panose="02010803020104030203" pitchFamily="2" charset="-79"/>
              </a:rPr>
              <a:t>        BEISPIEL: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Ahd. </a:t>
            </a:r>
            <a:r>
              <a:rPr lang="de-DE" sz="1400" i="1" dirty="0" err="1">
                <a:cs typeface="Aharoni" panose="02010803020104030203" pitchFamily="2" charset="-79"/>
              </a:rPr>
              <a:t>sahha</a:t>
            </a:r>
            <a:r>
              <a:rPr lang="de-DE" sz="1400" dirty="0">
                <a:cs typeface="Aharoni" panose="02010803020104030203" pitchFamily="2" charset="-79"/>
              </a:rPr>
              <a:t>, mhd. </a:t>
            </a:r>
            <a:r>
              <a:rPr lang="de-DE" sz="1400" i="1" dirty="0" err="1">
                <a:cs typeface="Aharoni" panose="02010803020104030203" pitchFamily="2" charset="-79"/>
              </a:rPr>
              <a:t>sache</a:t>
            </a:r>
            <a:r>
              <a:rPr lang="de-DE" sz="1400" dirty="0">
                <a:cs typeface="Aharoni" panose="02010803020104030203" pitchFamily="2" charset="-79"/>
              </a:rPr>
              <a:t> bedeutete ‚Gerichtssache‘.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Heute kann mit </a:t>
            </a:r>
            <a:r>
              <a:rPr lang="de-DE" sz="1400" i="1" dirty="0">
                <a:cs typeface="Aharoni" panose="02010803020104030203" pitchFamily="2" charset="-79"/>
              </a:rPr>
              <a:t>Sache</a:t>
            </a:r>
            <a:r>
              <a:rPr lang="de-DE" sz="1400" dirty="0">
                <a:cs typeface="Aharoni" panose="02010803020104030203" pitchFamily="2" charset="-79"/>
              </a:rPr>
              <a:t> fast alles außer Lebewesen bezeichnet werden.</a:t>
            </a:r>
          </a:p>
          <a:p>
            <a:endParaRPr lang="de-DE" sz="1400" dirty="0">
              <a:cs typeface="Aharoni" panose="02010803020104030203" pitchFamily="2" charset="-79"/>
            </a:endParaRPr>
          </a:p>
          <a:p>
            <a:endParaRPr lang="de-DE" sz="1400" dirty="0">
              <a:cs typeface="Aharoni" panose="02010803020104030203" pitchFamily="2" charset="-79"/>
            </a:endParaRPr>
          </a:p>
          <a:p>
            <a:r>
              <a:rPr lang="de-DE" sz="1400" dirty="0">
                <a:cs typeface="Aharoni" panose="02010803020104030203" pitchFamily="2" charset="-79"/>
              </a:rPr>
              <a:t>        </a:t>
            </a:r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Bedeutungsverengung:</a:t>
            </a:r>
          </a:p>
          <a:p>
            <a:r>
              <a:rPr lang="de-DE" sz="1600" dirty="0">
                <a:cs typeface="Aharoni" panose="02010803020104030203" pitchFamily="2" charset="-79"/>
              </a:rPr>
              <a:t>       Ein Wort mit weiter gefasster Bedeutung oder mehreren Bedeutungskomponenten wird auf wenige oder </a:t>
            </a:r>
          </a:p>
          <a:p>
            <a:r>
              <a:rPr lang="de-DE" sz="1600" dirty="0">
                <a:cs typeface="Aharoni" panose="02010803020104030203" pitchFamily="2" charset="-79"/>
              </a:rPr>
              <a:t>       eine einzige Bedeutung festgelegt:</a:t>
            </a:r>
          </a:p>
          <a:p>
            <a:endParaRPr lang="de-DE" sz="1600" dirty="0">
              <a:cs typeface="Aharoni" panose="02010803020104030203" pitchFamily="2" charset="-79"/>
            </a:endParaRPr>
          </a:p>
          <a:p>
            <a:r>
              <a:rPr lang="de-DE" sz="1600" dirty="0">
                <a:cs typeface="Aharoni" panose="02010803020104030203" pitchFamily="2" charset="-79"/>
              </a:rPr>
              <a:t>       </a:t>
            </a:r>
            <a:r>
              <a:rPr lang="de-DE" sz="1400" dirty="0">
                <a:cs typeface="Aharoni" panose="02010803020104030203" pitchFamily="2" charset="-79"/>
              </a:rPr>
              <a:t>BEISPIEL: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Mhd. </a:t>
            </a:r>
            <a:r>
              <a:rPr lang="de-DE" sz="1400" i="1" dirty="0" err="1">
                <a:cs typeface="Aharoni" panose="02010803020104030203" pitchFamily="2" charset="-79"/>
              </a:rPr>
              <a:t>Hōchzīt</a:t>
            </a:r>
            <a:r>
              <a:rPr lang="de-DE" sz="1400" i="1" dirty="0">
                <a:cs typeface="Aharoni" panose="02010803020104030203" pitchFamily="2" charset="-79"/>
              </a:rPr>
              <a:t>, </a:t>
            </a:r>
            <a:r>
              <a:rPr lang="de-DE" sz="1400" i="1" dirty="0" err="1">
                <a:cs typeface="Aharoni" panose="02010803020104030203" pitchFamily="2" charset="-79"/>
              </a:rPr>
              <a:t>hōchgezīt</a:t>
            </a:r>
            <a:r>
              <a:rPr lang="de-DE" sz="1400" i="1" dirty="0">
                <a:cs typeface="Aharoni" panose="02010803020104030203" pitchFamily="2" charset="-79"/>
              </a:rPr>
              <a:t> </a:t>
            </a:r>
            <a:r>
              <a:rPr lang="de-DE" sz="1400" dirty="0">
                <a:cs typeface="Aharoni" panose="02010803020104030203" pitchFamily="2" charset="-79"/>
              </a:rPr>
              <a:t>bedeutete</a:t>
            </a:r>
            <a:r>
              <a:rPr lang="de-DE" sz="1400" i="1" dirty="0">
                <a:cs typeface="Aharoni" panose="02010803020104030203" pitchFamily="2" charset="-79"/>
              </a:rPr>
              <a:t> </a:t>
            </a:r>
            <a:r>
              <a:rPr lang="de-DE" sz="1400" dirty="0">
                <a:cs typeface="Aharoni" panose="02010803020104030203" pitchFamily="2" charset="-79"/>
              </a:rPr>
              <a:t>‚hohes, großes (</a:t>
            </a:r>
            <a:r>
              <a:rPr lang="de-DE" sz="1400" dirty="0" err="1">
                <a:cs typeface="Aharoni" panose="02010803020104030203" pitchFamily="2" charset="-79"/>
              </a:rPr>
              <a:t>krichliches</a:t>
            </a:r>
            <a:r>
              <a:rPr lang="de-DE" sz="1400" dirty="0">
                <a:cs typeface="Aharoni" panose="02010803020104030203" pitchFamily="2" charset="-79"/>
              </a:rPr>
              <a:t>) Fest, Feiertag‘,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was sich bis ins 17. Jahrhundert nachweisen lässt.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Danach erscheint </a:t>
            </a:r>
            <a:r>
              <a:rPr lang="de-DE" sz="1400" i="1" dirty="0">
                <a:cs typeface="Aharoni" panose="02010803020104030203" pitchFamily="2" charset="-79"/>
              </a:rPr>
              <a:t>Hochzeit</a:t>
            </a:r>
            <a:r>
              <a:rPr lang="de-DE" sz="1400" dirty="0">
                <a:cs typeface="Aharoni" panose="02010803020104030203" pitchFamily="2" charset="-79"/>
              </a:rPr>
              <a:t> nur noch im heutigen verengten Sinne mit der Bedeutung ‚Feier einer Eheschließung‘.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Das Sem ‚Eheschließung‘ ist also dazugekommen.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 Die alte, allgemeine Funktion übernimmt das aus dem Lateinischen entlehnte Wort </a:t>
            </a:r>
            <a:r>
              <a:rPr lang="de-DE" sz="1400" i="1" dirty="0">
                <a:cs typeface="Aharoni" panose="02010803020104030203" pitchFamily="2" charset="-79"/>
              </a:rPr>
              <a:t>Fest</a:t>
            </a:r>
            <a:r>
              <a:rPr lang="de-DE" sz="1400" dirty="0">
                <a:cs typeface="Aharoni" panose="02010803020104030203" pitchFamily="2" charset="-79"/>
              </a:rPr>
              <a:t>.</a:t>
            </a:r>
          </a:p>
          <a:p>
            <a:r>
              <a:rPr lang="de-DE" sz="1400" dirty="0">
                <a:cs typeface="Aharoni" panose="02010803020104030203" pitchFamily="2" charset="-79"/>
              </a:rPr>
              <a:t>	</a:t>
            </a:r>
          </a:p>
          <a:p>
            <a:r>
              <a:rPr lang="de-DE" sz="1600" dirty="0">
                <a:cs typeface="Aharoni" panose="02010803020104030203" pitchFamily="2" charset="-79"/>
              </a:rPr>
              <a:t>       </a:t>
            </a: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7774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AA0C59-16D8-4A15-B4D0-4E1FB30FF8B4}"/>
              </a:ext>
            </a:extLst>
          </p:cNvPr>
          <p:cNvSpPr txBox="1"/>
          <p:nvPr/>
        </p:nvSpPr>
        <p:spPr>
          <a:xfrm>
            <a:off x="1174737" y="627528"/>
            <a:ext cx="9842526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    Bedeutungsverbesserung:</a:t>
            </a: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r>
              <a:rPr lang="de-DE" sz="1600" dirty="0">
                <a:cs typeface="Aharoni" panose="02010803020104030203" pitchFamily="2" charset="-79"/>
              </a:rPr>
              <a:t>Ein ursprünglich abwertender (pejorativer) Ausdruck erfährt im Lauf der Zeit eine inhaltliche Aufwertung:</a:t>
            </a:r>
          </a:p>
          <a:p>
            <a:endParaRPr lang="de-DE" sz="1600" dirty="0">
              <a:cs typeface="Aharoni" panose="02010803020104030203" pitchFamily="2" charset="-79"/>
            </a:endParaRPr>
          </a:p>
          <a:p>
            <a:r>
              <a:rPr lang="de-DE" sz="1600" dirty="0">
                <a:cs typeface="Aharoni" panose="02010803020104030203" pitchFamily="2" charset="-79"/>
              </a:rPr>
              <a:t>     </a:t>
            </a:r>
            <a:r>
              <a:rPr lang="de-DE" sz="1400" dirty="0">
                <a:cs typeface="Aharoni" panose="02010803020104030203" pitchFamily="2" charset="-79"/>
              </a:rPr>
              <a:t>BEISPIEL: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Ahd. </a:t>
            </a:r>
            <a:r>
              <a:rPr lang="de-DE" sz="1400" i="1" dirty="0" err="1">
                <a:cs typeface="Aharoni" panose="02010803020104030203" pitchFamily="2" charset="-79"/>
              </a:rPr>
              <a:t>mar</a:t>
            </a:r>
            <a:r>
              <a:rPr lang="de-DE" sz="1400" dirty="0">
                <a:cs typeface="Aharoni" panose="02010803020104030203" pitchFamily="2" charset="-79"/>
              </a:rPr>
              <a:t>(</a:t>
            </a:r>
            <a:r>
              <a:rPr lang="de-DE" sz="1400" i="1" dirty="0">
                <a:cs typeface="Aharoni" panose="02010803020104030203" pitchFamily="2" charset="-79"/>
              </a:rPr>
              <a:t>ah</a:t>
            </a:r>
            <a:r>
              <a:rPr lang="de-DE" sz="1400" dirty="0">
                <a:cs typeface="Aharoni" panose="02010803020104030203" pitchFamily="2" charset="-79"/>
              </a:rPr>
              <a:t>)-</a:t>
            </a:r>
            <a:r>
              <a:rPr lang="de-DE" sz="1400" i="1" dirty="0" err="1">
                <a:cs typeface="Aharoni" panose="02010803020104030203" pitchFamily="2" charset="-79"/>
              </a:rPr>
              <a:t>scalc</a:t>
            </a:r>
            <a:r>
              <a:rPr lang="de-DE" sz="1400" dirty="0">
                <a:cs typeface="Aharoni" panose="02010803020104030203" pitchFamily="2" charset="-79"/>
              </a:rPr>
              <a:t>, ein Kompositum aus ahd</a:t>
            </a:r>
            <a:r>
              <a:rPr lang="de-DE" sz="1400" i="1" dirty="0">
                <a:cs typeface="Aharoni" panose="02010803020104030203" pitchFamily="2" charset="-79"/>
              </a:rPr>
              <a:t>. </a:t>
            </a:r>
            <a:r>
              <a:rPr lang="de-DE" sz="1400" i="1" dirty="0" err="1">
                <a:cs typeface="Aharoni" panose="02010803020104030203" pitchFamily="2" charset="-79"/>
              </a:rPr>
              <a:t>marah</a:t>
            </a:r>
            <a:r>
              <a:rPr lang="de-DE" sz="1400" i="1" dirty="0">
                <a:cs typeface="Aharoni" panose="02010803020104030203" pitchFamily="2" charset="-79"/>
              </a:rPr>
              <a:t>- </a:t>
            </a:r>
            <a:r>
              <a:rPr lang="de-DE" sz="1400" dirty="0">
                <a:cs typeface="Aharoni" panose="02010803020104030203" pitchFamily="2" charset="-79"/>
              </a:rPr>
              <a:t>‚Pferd</a:t>
            </a:r>
            <a:r>
              <a:rPr lang="de-DE" sz="1200" dirty="0">
                <a:cs typeface="Aharoni" panose="02010803020104030203" pitchFamily="2" charset="-79"/>
              </a:rPr>
              <a:t>‘ (vgl. nhd. </a:t>
            </a:r>
            <a:r>
              <a:rPr lang="de-DE" sz="1200" i="1" dirty="0">
                <a:cs typeface="Aharoni" panose="02010803020104030203" pitchFamily="2" charset="-79"/>
              </a:rPr>
              <a:t>Mähre</a:t>
            </a:r>
            <a:r>
              <a:rPr lang="de-DE" sz="1200" dirty="0">
                <a:cs typeface="Aharoni" panose="02010803020104030203" pitchFamily="2" charset="-79"/>
              </a:rPr>
              <a:t>) </a:t>
            </a:r>
            <a:r>
              <a:rPr lang="de-DE" sz="1400" dirty="0">
                <a:cs typeface="Aharoni" panose="02010803020104030203" pitchFamily="2" charset="-79"/>
              </a:rPr>
              <a:t>und ahd</a:t>
            </a:r>
            <a:r>
              <a:rPr lang="de-DE" sz="1400" i="1" dirty="0">
                <a:cs typeface="Aharoni" panose="02010803020104030203" pitchFamily="2" charset="-79"/>
              </a:rPr>
              <a:t>. </a:t>
            </a:r>
            <a:r>
              <a:rPr lang="de-DE" sz="1400" i="1" dirty="0" err="1">
                <a:cs typeface="Aharoni" panose="02010803020104030203" pitchFamily="2" charset="-79"/>
              </a:rPr>
              <a:t>scalc</a:t>
            </a:r>
            <a:r>
              <a:rPr lang="de-DE" sz="1400" i="1" dirty="0">
                <a:cs typeface="Aharoni" panose="02010803020104030203" pitchFamily="2" charset="-79"/>
              </a:rPr>
              <a:t> </a:t>
            </a:r>
            <a:r>
              <a:rPr lang="de-DE" sz="1400" dirty="0">
                <a:cs typeface="Aharoni" panose="02010803020104030203" pitchFamily="2" charset="-79"/>
              </a:rPr>
              <a:t>‚Knecht‘ </a:t>
            </a:r>
            <a:r>
              <a:rPr lang="de-DE" sz="1200" dirty="0">
                <a:cs typeface="Aharoni" panose="02010803020104030203" pitchFamily="2" charset="-79"/>
              </a:rPr>
              <a:t>(vgl. nhd. </a:t>
            </a:r>
            <a:r>
              <a:rPr lang="de-DE" sz="1200" i="1" dirty="0">
                <a:cs typeface="Aharoni" panose="02010803020104030203" pitchFamily="2" charset="-79"/>
              </a:rPr>
              <a:t>Schalk</a:t>
            </a:r>
            <a:r>
              <a:rPr lang="de-DE" sz="1200" dirty="0">
                <a:cs typeface="Aharoni" panose="02010803020104030203" pitchFamily="2" charset="-79"/>
              </a:rPr>
              <a:t>)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bezeichnete auf dem frühmittelalterlichen Guts- bzw. Fürstenhof ursprünglich den Pferdeknecht, der sich um die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Versorgung der Tiere zu kümmern hatte, also eine niedrige Tätigkeit ausübte.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Mit der Aufwertung der fürstlichen Höfe bezüglich ihrer politischen und gesellschaftlichen Bedeutung ging auch ein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sozialer Aufstieg dieser Position und damit der Bezeichnung </a:t>
            </a:r>
            <a:r>
              <a:rPr lang="de-DE" sz="1400" i="1" dirty="0" err="1">
                <a:cs typeface="Aharoni" panose="02010803020104030203" pitchFamily="2" charset="-79"/>
              </a:rPr>
              <a:t>marschalk</a:t>
            </a:r>
            <a:r>
              <a:rPr lang="de-DE" sz="1400" dirty="0">
                <a:cs typeface="Aharoni" panose="02010803020104030203" pitchFamily="2" charset="-79"/>
              </a:rPr>
              <a:t> einher: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Der Ausdruck bedeutete zunächst ‚Stallmeister‘, dann ‚Aufseher über den fürstlichen Tross‘ und  ‚Reitergeneral‘;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schließlich stand die Bezeichnung </a:t>
            </a:r>
            <a:r>
              <a:rPr lang="de-DE" sz="1400" i="1" dirty="0">
                <a:cs typeface="Aharoni" panose="02010803020104030203" pitchFamily="2" charset="-79"/>
              </a:rPr>
              <a:t>Marschall</a:t>
            </a:r>
            <a:r>
              <a:rPr lang="de-DE" sz="1400" dirty="0">
                <a:cs typeface="Aharoni" panose="02010803020104030203" pitchFamily="2" charset="-79"/>
              </a:rPr>
              <a:t> für eines der höchsten Ämter in der frühen und mittleren Neuzeit.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</a:t>
            </a:r>
          </a:p>
          <a:p>
            <a:r>
              <a:rPr lang="de-DE" sz="1600" dirty="0">
                <a:cs typeface="Aharoni" panose="02010803020104030203" pitchFamily="2" charset="-79"/>
              </a:rPr>
              <a:t>       </a:t>
            </a:r>
          </a:p>
          <a:p>
            <a:endParaRPr lang="de-DE" sz="1400" dirty="0">
              <a:cs typeface="Aharoni" panose="02010803020104030203" pitchFamily="2" charset="-79"/>
            </a:endParaRPr>
          </a:p>
          <a:p>
            <a:r>
              <a:rPr lang="de-DE" sz="1400" dirty="0">
                <a:cs typeface="Aharoni" panose="02010803020104030203" pitchFamily="2" charset="-79"/>
              </a:rPr>
              <a:t>       </a:t>
            </a:r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Bedeutungsverschlechterung:</a:t>
            </a: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de-DE" sz="1600" dirty="0">
                <a:cs typeface="Aharoni" panose="02010803020104030203" pitchFamily="2" charset="-79"/>
              </a:rPr>
              <a:t>       Ein ursprünglich neutraler Ausdruck erfährt eine inhaltliche Abwertung:</a:t>
            </a:r>
          </a:p>
          <a:p>
            <a:endParaRPr lang="de-DE" sz="1400" dirty="0">
              <a:cs typeface="Aharoni" panose="02010803020104030203" pitchFamily="2" charset="-79"/>
            </a:endParaRPr>
          </a:p>
          <a:p>
            <a:r>
              <a:rPr lang="de-DE" sz="1400" dirty="0">
                <a:cs typeface="Aharoni" panose="02010803020104030203" pitchFamily="2" charset="-79"/>
              </a:rPr>
              <a:t>       BEISPIEL: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Ahd. </a:t>
            </a:r>
            <a:r>
              <a:rPr lang="de-DE" sz="1400" i="1" dirty="0" err="1">
                <a:cs typeface="Aharoni" panose="02010803020104030203" pitchFamily="2" charset="-79"/>
              </a:rPr>
              <a:t>wÎb</a:t>
            </a:r>
            <a:r>
              <a:rPr lang="de-DE" sz="1400" dirty="0">
                <a:cs typeface="Aharoni" panose="02010803020104030203" pitchFamily="2" charset="-79"/>
              </a:rPr>
              <a:t>, mhd. </a:t>
            </a:r>
            <a:r>
              <a:rPr lang="de-DE" sz="1400" i="1" dirty="0" err="1">
                <a:cs typeface="Aharoni" panose="02010803020104030203" pitchFamily="2" charset="-79"/>
              </a:rPr>
              <a:t>wÎp</a:t>
            </a:r>
            <a:r>
              <a:rPr lang="de-DE" sz="1400" dirty="0">
                <a:cs typeface="Aharoni" panose="02010803020104030203" pitchFamily="2" charset="-79"/>
              </a:rPr>
              <a:t>, war die neutrale weibliche Geschlechtsbezeichnung im Gegensatz zu ahd. </a:t>
            </a:r>
            <a:r>
              <a:rPr lang="de-DE" sz="1400" i="1" dirty="0" err="1">
                <a:cs typeface="Aharoni" panose="02010803020104030203" pitchFamily="2" charset="-79"/>
              </a:rPr>
              <a:t>frouwa</a:t>
            </a:r>
            <a:r>
              <a:rPr lang="de-DE" sz="1400" dirty="0">
                <a:cs typeface="Aharoni" panose="02010803020104030203" pitchFamily="2" charset="-79"/>
              </a:rPr>
              <a:t>, mhd. </a:t>
            </a:r>
            <a:r>
              <a:rPr lang="de-DE" sz="1400" i="1" dirty="0" err="1">
                <a:cs typeface="Aharoni" panose="02010803020104030203" pitchFamily="2" charset="-79"/>
              </a:rPr>
              <a:t>vrouwe</a:t>
            </a:r>
            <a:r>
              <a:rPr lang="de-DE" sz="1400" dirty="0">
                <a:cs typeface="Aharoni" panose="02010803020104030203" pitchFamily="2" charset="-79"/>
              </a:rPr>
              <a:t>,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der Standesbezeichnung und Anrede für die verheiratete Edeldame als Vorsteherin des Hauswesens.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In der Neuzeit, besonders im 18. Jahrhundert, wurde unter dem Einfluss des Bürgertums </a:t>
            </a:r>
            <a:r>
              <a:rPr lang="de-DE" sz="1400" i="1" dirty="0">
                <a:cs typeface="Aharoni" panose="02010803020104030203" pitchFamily="2" charset="-79"/>
              </a:rPr>
              <a:t>Frau</a:t>
            </a:r>
            <a:r>
              <a:rPr lang="de-DE" sz="1400" dirty="0">
                <a:cs typeface="Aharoni" panose="02010803020104030203" pitchFamily="2" charset="-79"/>
              </a:rPr>
              <a:t> zur allgemeinen weiblichen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Geschlechtsbezeichnung, während </a:t>
            </a:r>
            <a:r>
              <a:rPr lang="de-DE" sz="1400" i="1" dirty="0">
                <a:cs typeface="Aharoni" panose="02010803020104030203" pitchFamily="2" charset="-79"/>
              </a:rPr>
              <a:t>Weib</a:t>
            </a:r>
            <a:r>
              <a:rPr lang="de-DE" sz="1400" dirty="0">
                <a:cs typeface="Aharoni" panose="02010803020104030203" pitchFamily="2" charset="-79"/>
              </a:rPr>
              <a:t> eine negative Konnotation erhielt.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  Nur in den Dialekten und im Adjektiv </a:t>
            </a:r>
            <a:r>
              <a:rPr lang="de-DE" sz="1400" i="1" dirty="0">
                <a:cs typeface="Aharoni" panose="02010803020104030203" pitchFamily="2" charset="-79"/>
              </a:rPr>
              <a:t>weiblich</a:t>
            </a:r>
            <a:r>
              <a:rPr lang="de-DE" sz="1400" dirty="0">
                <a:cs typeface="Aharoni" panose="02010803020104030203" pitchFamily="2" charset="-79"/>
              </a:rPr>
              <a:t> wurde die ursprüngliche Bedeutung bewahrt.</a:t>
            </a:r>
          </a:p>
          <a:p>
            <a:endParaRPr lang="de-DE" sz="1400" dirty="0">
              <a:cs typeface="Aharoni" panose="02010803020104030203" pitchFamily="2" charset="-79"/>
            </a:endParaRPr>
          </a:p>
          <a:p>
            <a:r>
              <a:rPr lang="de-DE" sz="1600" dirty="0">
                <a:cs typeface="Aharoni" panose="02010803020104030203" pitchFamily="2" charset="-79"/>
              </a:rPr>
              <a:t>      </a:t>
            </a:r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6506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AA0C59-16D8-4A15-B4D0-4E1FB30FF8B4}"/>
              </a:ext>
            </a:extLst>
          </p:cNvPr>
          <p:cNvSpPr txBox="1"/>
          <p:nvPr/>
        </p:nvSpPr>
        <p:spPr>
          <a:xfrm>
            <a:off x="1115470" y="762994"/>
            <a:ext cx="984252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    Bedeutungsverschiebung:</a:t>
            </a: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r>
              <a:rPr lang="de-DE" sz="1600" dirty="0">
                <a:cs typeface="Aharoni" panose="02010803020104030203" pitchFamily="2" charset="-79"/>
              </a:rPr>
              <a:t>Eine Bedeutung wird durch eine andere ersetzt.</a:t>
            </a:r>
          </a:p>
          <a:p>
            <a:endParaRPr lang="de-DE" sz="1600" dirty="0">
              <a:cs typeface="Aharoni" panose="02010803020104030203" pitchFamily="2" charset="-79"/>
            </a:endParaRPr>
          </a:p>
          <a:p>
            <a:r>
              <a:rPr lang="de-DE" sz="1600" dirty="0">
                <a:cs typeface="Aharoni" panose="02010803020104030203" pitchFamily="2" charset="-79"/>
              </a:rPr>
              <a:t>     </a:t>
            </a:r>
            <a:r>
              <a:rPr lang="de-DE" sz="1400" dirty="0">
                <a:cs typeface="Aharoni" panose="02010803020104030203" pitchFamily="2" charset="-79"/>
              </a:rPr>
              <a:t>BEISPIEL: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Nhd. </a:t>
            </a:r>
            <a:r>
              <a:rPr lang="de-DE" sz="1400" i="1" dirty="0">
                <a:cs typeface="Aharoni" panose="02010803020104030203" pitchFamily="2" charset="-79"/>
              </a:rPr>
              <a:t>künstlich</a:t>
            </a:r>
            <a:r>
              <a:rPr lang="de-DE" sz="1400" dirty="0">
                <a:cs typeface="Aharoni" panose="02010803020104030203" pitchFamily="2" charset="-79"/>
              </a:rPr>
              <a:t> ‚kunstvoll‘ (noch bei Goethe und Schiller zu finden) wurde im 18. Jahrhundert in dieser Bedeutung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durch </a:t>
            </a:r>
            <a:r>
              <a:rPr lang="de-DE" sz="1400" i="1" dirty="0">
                <a:cs typeface="Aharoni" panose="02010803020104030203" pitchFamily="2" charset="-79"/>
              </a:rPr>
              <a:t>künstlerisch</a:t>
            </a:r>
            <a:r>
              <a:rPr lang="de-DE" sz="1400" dirty="0">
                <a:cs typeface="Aharoni" panose="02010803020104030203" pitchFamily="2" charset="-79"/>
              </a:rPr>
              <a:t> ersetzt, </a:t>
            </a:r>
          </a:p>
          <a:p>
            <a:r>
              <a:rPr lang="de-DE" sz="1400" dirty="0">
                <a:cs typeface="Aharoni" panose="02010803020104030203" pitchFamily="2" charset="-79"/>
              </a:rPr>
              <a:t>     während </a:t>
            </a:r>
            <a:r>
              <a:rPr lang="de-DE" sz="1400" i="1" dirty="0">
                <a:cs typeface="Aharoni" panose="02010803020104030203" pitchFamily="2" charset="-79"/>
              </a:rPr>
              <a:t>künstlich</a:t>
            </a:r>
            <a:r>
              <a:rPr lang="de-DE" sz="1400" dirty="0">
                <a:cs typeface="Aharoni" panose="02010803020104030203" pitchFamily="2" charset="-79"/>
              </a:rPr>
              <a:t> durch die Industrialisierung im 19. Jahrhundert die Bedeutung ‚nachgemacht, nicht natürlich‘ erhielt. </a:t>
            </a:r>
            <a:endParaRPr lang="de-DE" sz="1600" dirty="0">
              <a:cs typeface="Aharoni" panose="02010803020104030203" pitchFamily="2" charset="-79"/>
            </a:endParaRPr>
          </a:p>
          <a:p>
            <a:r>
              <a:rPr lang="de-DE" sz="1600" dirty="0">
                <a:latin typeface="Aharoni" panose="02010803020104030203" pitchFamily="2" charset="-79"/>
                <a:cs typeface="Aharoni" panose="02010803020104030203" pitchFamily="2" charset="-79"/>
              </a:rPr>
              <a:t>    </a:t>
            </a:r>
            <a:r>
              <a:rPr lang="de-DE" sz="1600" dirty="0">
                <a:cs typeface="Aharoni" panose="02010803020104030203" pitchFamily="2" charset="-79"/>
              </a:rPr>
              <a:t>      </a:t>
            </a:r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de-DE" sz="1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5785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13A7C4-B5BA-435D-80A0-5B8B51376566}"/>
              </a:ext>
            </a:extLst>
          </p:cNvPr>
          <p:cNvSpPr/>
          <p:nvPr/>
        </p:nvSpPr>
        <p:spPr>
          <a:xfrm>
            <a:off x="2083579" y="2618956"/>
            <a:ext cx="3509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Bernard MT Condensed" panose="02050806060905020404" pitchFamily="18" charset="0"/>
                <a:ea typeface="Calibri" panose="020F0502020204030204" pitchFamily="34" charset="0"/>
              </a:rPr>
              <a:t>3. Die Theorie vom Wortfeld</a:t>
            </a:r>
            <a:endParaRPr lang="de-DE" sz="24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81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49644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b="1" dirty="0"/>
              <a:t>Das Wortfeld „Wort“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42592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Nicht so einfach…</a:t>
            </a:r>
          </a:p>
        </p:txBody>
      </p:sp>
    </p:spTree>
    <p:extLst>
      <p:ext uri="{BB962C8B-B14F-4D97-AF65-F5344CB8AC3E}">
        <p14:creationId xmlns:p14="http://schemas.microsoft.com/office/powerpoint/2010/main" val="2435760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2427" y="219040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ym typeface="Wingdings" panose="05000000000000000000" pitchFamily="2" charset="2"/>
              </a:rPr>
              <a:t> Das </a:t>
            </a:r>
            <a:r>
              <a:rPr lang="de-DE" sz="2000" b="1" dirty="0"/>
              <a:t>Wortfeld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196776" y="793710"/>
            <a:ext cx="893782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Jost von Trier: Der deutsche Wortschatz im Sinnbezirk des Verstandes (1931).</a:t>
            </a:r>
          </a:p>
          <a:p>
            <a:endParaRPr lang="de-DE" sz="1600" dirty="0"/>
          </a:p>
          <a:p>
            <a:r>
              <a:rPr lang="de-DE" b="1" dirty="0"/>
              <a:t>Definition:</a:t>
            </a:r>
          </a:p>
          <a:p>
            <a:r>
              <a:rPr lang="de-DE" sz="1600" dirty="0"/>
              <a:t>Unter einem Wortfeld versteht man die Menge sinnverwandter Wörter, die einen bestimmten sachlichen oder begrifflichen Bereich abdecken und sich dabei gegenseitig begrenzen.</a:t>
            </a:r>
          </a:p>
          <a:p>
            <a:endParaRPr lang="de-DE" sz="1600" dirty="0"/>
          </a:p>
          <a:p>
            <a:r>
              <a:rPr lang="de-DE" sz="1600" dirty="0"/>
              <a:t>Bei einer sehr eng gefassten Definition können nur Wörter derselben Wortart in einem Wortfeld sein.</a:t>
            </a:r>
          </a:p>
          <a:p>
            <a:endParaRPr lang="de-DE" sz="1600" dirty="0"/>
          </a:p>
          <a:p>
            <a:r>
              <a:rPr lang="de-DE" sz="1600" u="sng" dirty="0"/>
              <a:t>Prinzip</a:t>
            </a:r>
            <a:r>
              <a:rPr lang="de-DE" sz="1600" dirty="0"/>
              <a:t>:   Inhalt eines Wortes kann nur vollständig erfasst werden, wenn das ganze Feld erfasst ist.</a:t>
            </a:r>
          </a:p>
          <a:p>
            <a:pPr marL="627063" indent="-627063"/>
            <a:r>
              <a:rPr lang="de-DE" sz="1600" dirty="0"/>
              <a:t>	  Außerhalb des Feldes hat das Wort nur eine unklare Bedeutung.</a:t>
            </a:r>
          </a:p>
          <a:p>
            <a:pPr marL="627063" indent="-627063"/>
            <a:r>
              <a:rPr lang="de-DE" sz="1600" dirty="0"/>
              <a:t>	  </a:t>
            </a:r>
            <a:r>
              <a:rPr lang="de-DE" sz="1600" dirty="0">
                <a:sym typeface="Wingdings"/>
              </a:rPr>
              <a:t> </a:t>
            </a:r>
            <a:r>
              <a:rPr lang="de-DE" sz="1600" dirty="0"/>
              <a:t>Wortbedeutung kann nicht isoliert betrachtet werden! </a:t>
            </a:r>
          </a:p>
          <a:p>
            <a:pPr marL="627063" indent="-627063"/>
            <a:endParaRPr lang="de-DE" sz="1600" dirty="0"/>
          </a:p>
          <a:p>
            <a:r>
              <a:rPr lang="de-DE" sz="1600" dirty="0"/>
              <a:t>                   Beispiel: </a:t>
            </a:r>
            <a:r>
              <a:rPr lang="de-DE" sz="1600" i="1" dirty="0"/>
              <a:t>Mir ist gestern meine Kette gerissen.</a:t>
            </a:r>
            <a:r>
              <a:rPr lang="de-DE" sz="1600" dirty="0"/>
              <a:t> </a:t>
            </a:r>
            <a:endParaRPr lang="de-DE" sz="1600" i="1" dirty="0"/>
          </a:p>
          <a:p>
            <a:endParaRPr lang="de-DE" sz="1600" dirty="0"/>
          </a:p>
          <a:p>
            <a:r>
              <a:rPr lang="de-DE" sz="1600" u="sng" dirty="0"/>
              <a:t>Zweck</a:t>
            </a:r>
            <a:r>
              <a:rPr lang="de-DE" sz="1600" dirty="0"/>
              <a:t>:   Sinnvolle Gliederung des Wortschatzes</a:t>
            </a:r>
          </a:p>
          <a:p>
            <a:endParaRPr lang="de-DE" sz="1600" dirty="0"/>
          </a:p>
          <a:p>
            <a:pPr marL="1979613" indent="-1979613"/>
            <a:r>
              <a:rPr lang="de-DE" sz="1600" u="sng" dirty="0"/>
              <a:t>Erstellen eines Wortfeldes</a:t>
            </a:r>
            <a:r>
              <a:rPr lang="de-DE" sz="1600" dirty="0"/>
              <a:t>:   Onomasiologische Herangehensweise: </a:t>
            </a:r>
          </a:p>
          <a:p>
            <a:pPr marL="1979613" indent="-1979613"/>
            <a:r>
              <a:rPr lang="de-DE" sz="1600" dirty="0"/>
              <a:t>	        außersprachlicher Gegenstand/Sachverhalt als Ausgangspunkt</a:t>
            </a:r>
          </a:p>
          <a:p>
            <a:pPr marL="1979613" indent="-1979613"/>
            <a:r>
              <a:rPr lang="de-DE" sz="1600" dirty="0"/>
              <a:t>  	        Gesucht werden alle Sprachzeichen, die diesen Bereich abdecken =   </a:t>
            </a:r>
          </a:p>
          <a:p>
            <a:pPr marL="1979613" indent="-1979613"/>
            <a:r>
              <a:rPr lang="de-DE" sz="1600" dirty="0"/>
              <a:t>                                                   </a:t>
            </a:r>
            <a:r>
              <a:rPr lang="de-DE" sz="1600" b="1" dirty="0"/>
              <a:t>onomasiologisches Paradigma</a:t>
            </a:r>
            <a:r>
              <a:rPr lang="de-DE" sz="1600" dirty="0"/>
              <a:t> (Wortfeld)</a:t>
            </a:r>
          </a:p>
          <a:p>
            <a:endParaRPr lang="de-DE" sz="1600" dirty="0">
              <a:sym typeface="Wingdings"/>
            </a:endParaRPr>
          </a:p>
          <a:p>
            <a:r>
              <a:rPr lang="de-DE" sz="1600" u="sng" dirty="0">
                <a:sym typeface="Wingdings"/>
              </a:rPr>
              <a:t>Beachte</a:t>
            </a:r>
            <a:r>
              <a:rPr lang="de-DE" sz="1600" dirty="0">
                <a:sym typeface="Wingdings"/>
              </a:rPr>
              <a:t>:	</a:t>
            </a:r>
            <a:r>
              <a:rPr lang="de-DE" sz="1600" b="1" dirty="0"/>
              <a:t>Hyperonym </a:t>
            </a:r>
            <a:r>
              <a:rPr lang="de-DE" sz="1600" dirty="0"/>
              <a:t>(Oberbegriff</a:t>
            </a:r>
            <a:r>
              <a:rPr lang="de-DE" sz="1600" b="1" dirty="0"/>
              <a:t>)</a:t>
            </a:r>
            <a:r>
              <a:rPr lang="de-DE" sz="1600" dirty="0"/>
              <a:t> – </a:t>
            </a:r>
            <a:r>
              <a:rPr lang="de-DE" sz="1600" b="1" dirty="0"/>
              <a:t>Hyponym </a:t>
            </a:r>
            <a:r>
              <a:rPr lang="de-DE" sz="1600" dirty="0"/>
              <a:t>(Unterbegriff</a:t>
            </a:r>
            <a:r>
              <a:rPr lang="de-DE" sz="1600" b="1" dirty="0"/>
              <a:t>)</a:t>
            </a:r>
            <a:r>
              <a:rPr lang="de-DE" sz="1600" dirty="0"/>
              <a:t> </a:t>
            </a:r>
          </a:p>
          <a:p>
            <a:r>
              <a:rPr lang="de-DE" sz="16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9683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7" descr="Wortfeld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35761" y="-243408"/>
            <a:ext cx="4680518" cy="741682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5015880" y="836713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Das Wortfeld </a:t>
            </a:r>
            <a:r>
              <a:rPr lang="de-DE" sz="1600" i="1" dirty="0"/>
              <a:t>Frau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1631504" y="5877272"/>
            <a:ext cx="8856984" cy="576064"/>
            <a:chOff x="107504" y="5877272"/>
            <a:chExt cx="8856984" cy="576064"/>
          </a:xfrm>
        </p:grpSpPr>
        <p:sp>
          <p:nvSpPr>
            <p:cNvPr id="7" name="Textfeld 6"/>
            <p:cNvSpPr txBox="1"/>
            <p:nvPr/>
          </p:nvSpPr>
          <p:spPr>
            <a:xfrm>
              <a:off x="1187624" y="6021288"/>
              <a:ext cx="7200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Stellen Sie ein Wortfeld </a:t>
              </a:r>
              <a:r>
                <a:rPr lang="de-DE" sz="1600" i="1" dirty="0"/>
                <a:t>Haus </a:t>
              </a:r>
              <a:r>
                <a:rPr lang="de-DE" sz="1600" dirty="0"/>
                <a:t>auf. Finden Sie eine sinnvolle Untergliederung.</a:t>
              </a:r>
              <a:endParaRPr lang="de-DE" sz="1600" i="1" dirty="0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2" y="5949280"/>
              <a:ext cx="414767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hteck 9"/>
            <p:cNvSpPr/>
            <p:nvPr/>
          </p:nvSpPr>
          <p:spPr>
            <a:xfrm>
              <a:off x="107504" y="5877272"/>
              <a:ext cx="8856984" cy="576064"/>
            </a:xfrm>
            <a:prstGeom prst="rect">
              <a:avLst/>
            </a:prstGeom>
            <a:noFill/>
            <a:ln>
              <a:solidFill>
                <a:srgbClr val="9C00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21706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519486" y="733451"/>
            <a:ext cx="941521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/>
          </a:p>
          <a:p>
            <a:r>
              <a:rPr lang="de-DE" b="1" dirty="0"/>
              <a:t>Probleme der Wortfeld-Theorie: </a:t>
            </a:r>
          </a:p>
          <a:p>
            <a:endParaRPr lang="de-DE" b="1" dirty="0"/>
          </a:p>
          <a:p>
            <a:endParaRPr lang="de-DE" b="1" dirty="0"/>
          </a:p>
          <a:p>
            <a:pPr lvl="0">
              <a:buFontTx/>
              <a:buChar char="-"/>
            </a:pPr>
            <a:r>
              <a:rPr lang="de-DE" dirty="0"/>
              <a:t> Bedeutungen sind oft nicht so klar voneinander abgegrenzt (Überlappungen).</a:t>
            </a:r>
          </a:p>
          <a:p>
            <a:pPr lvl="0"/>
            <a:endParaRPr lang="de-DE" dirty="0"/>
          </a:p>
          <a:p>
            <a:pPr marL="95250"/>
            <a:endParaRPr lang="de-DE" dirty="0"/>
          </a:p>
          <a:p>
            <a:pPr lvl="0">
              <a:buFontTx/>
              <a:buChar char="-"/>
            </a:pPr>
            <a:r>
              <a:rPr lang="de-DE" dirty="0"/>
              <a:t> Eine vollständige Erfassung eines Wortfeldes ist kaum möglich (subjektive  Auswahl).</a:t>
            </a:r>
          </a:p>
          <a:p>
            <a:pPr lvl="0"/>
            <a:endParaRPr lang="de-DE" dirty="0"/>
          </a:p>
          <a:p>
            <a:pPr lvl="0">
              <a:buFontTx/>
              <a:buChar char="-"/>
            </a:pPr>
            <a:endParaRPr lang="de-DE" dirty="0"/>
          </a:p>
          <a:p>
            <a:pPr marL="95250" indent="-95250">
              <a:buFontTx/>
              <a:buChar char="-"/>
            </a:pPr>
            <a:r>
              <a:rPr lang="de-DE" dirty="0"/>
              <a:t> Die Theorie besagt: Eine Wortbedeutung definiert sich durch das Verhältnis zu anderen Wörtern 		                     im Wortfeld.</a:t>
            </a:r>
          </a:p>
          <a:p>
            <a:pPr marL="95250" indent="-95250"/>
            <a:r>
              <a:rPr lang="de-DE" dirty="0"/>
              <a:t>                                      (Das heißt: Eine Wortbedeutung müsste sich verändern, wenn neue Wörter 		                                         hinzukommen oder alte wegfallen.)</a:t>
            </a:r>
          </a:p>
          <a:p>
            <a:pPr marL="95250" indent="-95250"/>
            <a:endParaRPr lang="de-DE" dirty="0"/>
          </a:p>
          <a:p>
            <a:pPr lvl="0"/>
            <a:endParaRPr lang="de-DE" dirty="0"/>
          </a:p>
          <a:p>
            <a:pPr marL="95250" indent="-95250"/>
            <a:r>
              <a:rPr lang="de-DE" dirty="0"/>
              <a:t>- Nicht jeder Sprecher kennt alle Einzelwörter eines Wortfeldes (individuelle Komponente).</a:t>
            </a:r>
          </a:p>
        </p:txBody>
      </p:sp>
    </p:spTree>
    <p:extLst>
      <p:ext uri="{BB962C8B-B14F-4D97-AF65-F5344CB8AC3E}">
        <p14:creationId xmlns:p14="http://schemas.microsoft.com/office/powerpoint/2010/main" val="281480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49644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b="1" dirty="0"/>
              <a:t>Wortfelder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42592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Mehr Beispiele</a:t>
            </a:r>
          </a:p>
        </p:txBody>
      </p:sp>
    </p:spTree>
    <p:extLst>
      <p:ext uri="{BB962C8B-B14F-4D97-AF65-F5344CB8AC3E}">
        <p14:creationId xmlns:p14="http://schemas.microsoft.com/office/powerpoint/2010/main" val="250444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13A7C4-B5BA-435D-80A0-5B8B51376566}"/>
              </a:ext>
            </a:extLst>
          </p:cNvPr>
          <p:cNvSpPr/>
          <p:nvPr/>
        </p:nvSpPr>
        <p:spPr>
          <a:xfrm>
            <a:off x="3293815" y="2439662"/>
            <a:ext cx="5892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Bernard MT Condensed" panose="02050806060905020404" pitchFamily="18" charset="0"/>
                <a:ea typeface="Calibri" panose="020F0502020204030204" pitchFamily="34" charset="0"/>
              </a:rPr>
              <a:t>1. Grundlagen der Etymologie und Phraseologie</a:t>
            </a:r>
            <a:endParaRPr lang="de-DE" sz="24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02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1DC43C4-CB7E-4100-8F9C-3FCBAEF53720}"/>
              </a:ext>
            </a:extLst>
          </p:cNvPr>
          <p:cNvSpPr/>
          <p:nvPr/>
        </p:nvSpPr>
        <p:spPr>
          <a:xfrm>
            <a:off x="1539240" y="877366"/>
            <a:ext cx="9936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  <a:p>
            <a:endParaRPr lang="de-DE" dirty="0"/>
          </a:p>
          <a:p>
            <a:r>
              <a:rPr lang="de-DE" b="1"/>
              <a:t>     Leseaufgabe</a:t>
            </a:r>
            <a:r>
              <a:rPr lang="de-DE"/>
              <a:t>: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Michal </a:t>
            </a:r>
            <a:r>
              <a:rPr lang="de-DE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Klunc</a:t>
            </a:r>
            <a:r>
              <a:rPr lang="de-DE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(2015): Ideologischer Wortschatz in den deutschen Lehrbüchern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		        im Protektorat Böhmen und Mähren. </a:t>
            </a:r>
          </a:p>
          <a:p>
            <a:endParaRPr lang="de-DE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de-DE" dirty="0"/>
              <a:t>In: Brünner Beiträge zur Germanistik und Nordistik 29, 2015 (1)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    </a:t>
            </a:r>
            <a:r>
              <a:rPr lang="de-DE" dirty="0">
                <a:sym typeface="Wingdings" panose="05000000000000000000" pitchFamily="2" charset="2"/>
              </a:rPr>
              <a:t> siehe Scan</a:t>
            </a:r>
          </a:p>
          <a:p>
            <a:r>
              <a:rPr lang="de-DE" dirty="0">
                <a:sym typeface="Wingdings" panose="05000000000000000000" pitchFamily="2" charset="2"/>
              </a:rPr>
              <a:t>           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222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B9DC666D-596C-4D83-8472-BBCACAEB7DCF}"/>
              </a:ext>
            </a:extLst>
          </p:cNvPr>
          <p:cNvSpPr txBox="1"/>
          <p:nvPr/>
        </p:nvSpPr>
        <p:spPr>
          <a:xfrm flipH="1">
            <a:off x="968522" y="322169"/>
            <a:ext cx="950225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</a:t>
            </a:r>
            <a:r>
              <a:rPr lang="de-DE" sz="2400" b="1" dirty="0">
                <a:solidFill>
                  <a:srgbClr val="7030A0"/>
                </a:solidFill>
              </a:rPr>
              <a:t>Etymologie </a:t>
            </a:r>
            <a:r>
              <a:rPr lang="de-DE" dirty="0"/>
              <a:t>(Herkunft der Wörter) beschäftigt sich mit der Wortentstehung</a:t>
            </a:r>
          </a:p>
          <a:p>
            <a:r>
              <a:rPr lang="de-DE" dirty="0"/>
              <a:t>und der Wortgeschichte.</a:t>
            </a:r>
          </a:p>
          <a:p>
            <a:endParaRPr lang="de-DE" dirty="0"/>
          </a:p>
          <a:p>
            <a:endParaRPr lang="de-DE" sz="1600" dirty="0"/>
          </a:p>
          <a:p>
            <a:r>
              <a:rPr lang="de-DE" sz="1600" dirty="0"/>
              <a:t>Herkunft und Ursprungsform der Wörter werden historisch vergleichend in verschiedenen Sprachen analysiert. Dabei wird versucht, möglichst die älteste Form eines Wortes zu bestimmen (das </a:t>
            </a:r>
            <a:r>
              <a:rPr lang="de-DE" sz="1600" b="1" u="sng" dirty="0"/>
              <a:t>Etymon</a:t>
            </a:r>
            <a:r>
              <a:rPr lang="de-DE" sz="1600" dirty="0"/>
              <a:t>).</a:t>
            </a:r>
          </a:p>
          <a:p>
            <a:endParaRPr lang="de-DE" sz="1600" dirty="0"/>
          </a:p>
          <a:p>
            <a:r>
              <a:rPr lang="de-DE" sz="1600" dirty="0"/>
              <a:t>Die Wortentstehung kann allein durch Bedeutungsveränderung erfolgen.</a:t>
            </a:r>
          </a:p>
          <a:p>
            <a:endParaRPr lang="de-DE" sz="1600" dirty="0"/>
          </a:p>
          <a:p>
            <a:r>
              <a:rPr lang="de-DE" sz="1600" dirty="0"/>
              <a:t>Die Wortgeschichte fragt unter anderem nach dem Einfluss des geschichtlichen Wortgebrauchs auf die Bedeutung eines Wortes.</a:t>
            </a:r>
          </a:p>
          <a:p>
            <a:endParaRPr lang="de-DE" sz="1600" dirty="0"/>
          </a:p>
          <a:p>
            <a:endParaRPr lang="de-DE" sz="1600" u="sng" dirty="0"/>
          </a:p>
          <a:p>
            <a:endParaRPr lang="de-DE" sz="1600" u="sng" dirty="0"/>
          </a:p>
          <a:p>
            <a:r>
              <a:rPr lang="de-DE" sz="1600" u="sng" dirty="0"/>
              <a:t>Beispiel</a:t>
            </a:r>
            <a:r>
              <a:rPr lang="de-DE" sz="1600" i="1" u="sng" dirty="0"/>
              <a:t>:</a:t>
            </a:r>
          </a:p>
          <a:p>
            <a:endParaRPr lang="de-DE" sz="1600" i="1" u="sng" dirty="0"/>
          </a:p>
          <a:p>
            <a:r>
              <a:rPr lang="de-DE" sz="1600" i="1" dirty="0"/>
              <a:t>		</a:t>
            </a:r>
            <a:endParaRPr lang="de-DE" sz="1600" u="sng" dirty="0"/>
          </a:p>
          <a:p>
            <a:endParaRPr lang="de-DE" sz="1600" u="sng" dirty="0"/>
          </a:p>
          <a:p>
            <a:endParaRPr lang="de-DE" sz="1600" u="sng" dirty="0"/>
          </a:p>
          <a:p>
            <a:endParaRPr lang="de-DE" sz="1600" u="sng" dirty="0"/>
          </a:p>
          <a:p>
            <a:endParaRPr lang="de-DE" sz="1600" u="sng" dirty="0"/>
          </a:p>
          <a:p>
            <a:endParaRPr lang="de-DE" sz="1600" u="sng" dirty="0"/>
          </a:p>
          <a:p>
            <a:endParaRPr lang="de-DE" sz="16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C50DF4E-093F-4520-AB6D-2EAF04856153}"/>
              </a:ext>
            </a:extLst>
          </p:cNvPr>
          <p:cNvSpPr/>
          <p:nvPr/>
        </p:nvSpPr>
        <p:spPr>
          <a:xfrm>
            <a:off x="2421236" y="6334780"/>
            <a:ext cx="3439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>
                <a:hlinkClick r:id="rId2"/>
              </a:rPr>
              <a:t>https://www.dwds.de/wb/etymwb/Hochzeit</a:t>
            </a:r>
            <a:endParaRPr lang="de-DE" sz="1400" dirty="0"/>
          </a:p>
          <a:p>
            <a:endParaRPr lang="de-DE" sz="1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6361B9F-4B16-4FC5-B625-E06AA21D2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512" y="3878355"/>
            <a:ext cx="8876966" cy="241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5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Von Ohrwürmern, Albträumen und Hexenschüssen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663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Was für ein Wurm bohrt sich durch mein Ohr?</a:t>
            </a:r>
          </a:p>
        </p:txBody>
      </p:sp>
    </p:spTree>
    <p:extLst>
      <p:ext uri="{BB962C8B-B14F-4D97-AF65-F5344CB8AC3E}">
        <p14:creationId xmlns:p14="http://schemas.microsoft.com/office/powerpoint/2010/main" val="164829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ABAFC2A-50F1-4245-875B-CE971551E2C4}"/>
              </a:ext>
            </a:extLst>
          </p:cNvPr>
          <p:cNvSpPr txBox="1"/>
          <p:nvPr/>
        </p:nvSpPr>
        <p:spPr>
          <a:xfrm>
            <a:off x="1030942" y="1147349"/>
            <a:ext cx="96035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Oberflächliche Vergleiche von gegenwärtigen Sprachformen werden als </a:t>
            </a:r>
            <a:r>
              <a:rPr lang="de-DE" b="1" dirty="0"/>
              <a:t>Volksetymologie</a:t>
            </a:r>
            <a:r>
              <a:rPr lang="de-DE" dirty="0"/>
              <a:t> bezeichnet: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8598C42-AE15-43FB-9288-EF3F00C33ECC}"/>
              </a:ext>
            </a:extLst>
          </p:cNvPr>
          <p:cNvSpPr txBox="1"/>
          <p:nvPr/>
        </p:nvSpPr>
        <p:spPr>
          <a:xfrm>
            <a:off x="1093695" y="2263553"/>
            <a:ext cx="10748071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u="sng" dirty="0"/>
              <a:t>Beispiele</a:t>
            </a:r>
            <a:r>
              <a:rPr lang="de-DE" sz="1600" i="1" u="sng" dirty="0"/>
              <a:t>:</a:t>
            </a:r>
          </a:p>
          <a:p>
            <a:endParaRPr lang="de-DE" i="1" u="sng" dirty="0"/>
          </a:p>
          <a:p>
            <a:pPr marL="285750" indent="-285750">
              <a:buFontTx/>
              <a:buChar char="-"/>
            </a:pPr>
            <a:r>
              <a:rPr lang="de-DE" i="1" dirty="0"/>
              <a:t>Spanferkel: </a:t>
            </a:r>
          </a:p>
          <a:p>
            <a:r>
              <a:rPr lang="de-DE" i="1" dirty="0"/>
              <a:t>	</a:t>
            </a:r>
            <a:r>
              <a:rPr lang="de-DE" sz="1600" dirty="0"/>
              <a:t>Herleitung von </a:t>
            </a:r>
            <a:r>
              <a:rPr lang="de-DE" sz="1600" i="1" dirty="0"/>
              <a:t>Span</a:t>
            </a:r>
            <a:r>
              <a:rPr lang="de-DE" sz="1600" dirty="0"/>
              <a:t>, auf dem es gebraten wird;</a:t>
            </a:r>
          </a:p>
          <a:p>
            <a:r>
              <a:rPr lang="de-DE" sz="1600" dirty="0"/>
              <a:t>	richtig: mhd.: </a:t>
            </a:r>
            <a:r>
              <a:rPr lang="de-DE" sz="1600" i="1" dirty="0" err="1"/>
              <a:t>spen</a:t>
            </a:r>
            <a:r>
              <a:rPr lang="de-DE" sz="1600" dirty="0"/>
              <a:t> ‚Brustwarze‘, an der es gesäugt wird.</a:t>
            </a:r>
          </a:p>
          <a:p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i="1" dirty="0"/>
              <a:t>Friedhof:</a:t>
            </a:r>
          </a:p>
          <a:p>
            <a:r>
              <a:rPr lang="de-DE" i="1" dirty="0"/>
              <a:t>	</a:t>
            </a:r>
            <a:r>
              <a:rPr lang="de-DE" sz="1600" dirty="0"/>
              <a:t>Herleitung von Friede, mit dem dieser Ort verbunden wird;</a:t>
            </a:r>
          </a:p>
          <a:p>
            <a:r>
              <a:rPr lang="de-DE" sz="1600" dirty="0"/>
              <a:t>	richtig: ahd. </a:t>
            </a:r>
            <a:r>
              <a:rPr lang="de-DE" sz="1600" i="1" dirty="0" err="1"/>
              <a:t>frīten</a:t>
            </a:r>
            <a:r>
              <a:rPr lang="de-DE" sz="1600" dirty="0"/>
              <a:t> ‚hegen, schonen‘</a:t>
            </a:r>
          </a:p>
          <a:p>
            <a:endParaRPr lang="de-DE" sz="1600" dirty="0"/>
          </a:p>
          <a:p>
            <a:pPr marL="285750" indent="-285750">
              <a:buFontTx/>
              <a:buChar char="-"/>
            </a:pPr>
            <a:r>
              <a:rPr lang="de-DE" sz="1600" i="1" dirty="0"/>
              <a:t>Hängematte:</a:t>
            </a:r>
          </a:p>
          <a:p>
            <a:r>
              <a:rPr lang="de-DE" sz="1600" dirty="0"/>
              <a:t>	Der Ursprung des Wortes liegt in dem indianischen Wort </a:t>
            </a:r>
            <a:r>
              <a:rPr lang="de-DE" sz="1600" i="1" dirty="0" err="1"/>
              <a:t>hamaco</a:t>
            </a:r>
            <a:r>
              <a:rPr lang="de-DE" sz="1600" dirty="0"/>
              <a:t> / </a:t>
            </a:r>
            <a:r>
              <a:rPr lang="de-DE" sz="1600" i="1" dirty="0" err="1"/>
              <a:t>hamaq</a:t>
            </a:r>
            <a:r>
              <a:rPr lang="de-DE" sz="1600" dirty="0"/>
              <a:t> (engl.: </a:t>
            </a:r>
            <a:r>
              <a:rPr lang="de-DE" sz="1600" i="1" dirty="0" err="1"/>
              <a:t>hammock</a:t>
            </a:r>
            <a:r>
              <a:rPr lang="de-DE" sz="1600" dirty="0"/>
              <a:t>).</a:t>
            </a:r>
          </a:p>
          <a:p>
            <a:r>
              <a:rPr lang="de-DE" sz="1600" dirty="0"/>
              <a:t>	Im Lauf seiner Überlieferung wurde es lautlich so weit „uminterpretiert“, bis man darin ein deutsches Wort erkannte.</a:t>
            </a:r>
          </a:p>
        </p:txBody>
      </p:sp>
    </p:spTree>
    <p:extLst>
      <p:ext uri="{BB962C8B-B14F-4D97-AF65-F5344CB8AC3E}">
        <p14:creationId xmlns:p14="http://schemas.microsoft.com/office/powerpoint/2010/main" val="93202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02867"/>
            <a:ext cx="632650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Herkunft der Wörter (Etymologie)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471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Stimmt das wirklich?</a:t>
            </a:r>
          </a:p>
        </p:txBody>
      </p:sp>
    </p:spTree>
    <p:extLst>
      <p:ext uri="{BB962C8B-B14F-4D97-AF65-F5344CB8AC3E}">
        <p14:creationId xmlns:p14="http://schemas.microsoft.com/office/powerpoint/2010/main" val="2274961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44B7B27E-2D12-482E-BFC9-1638C60D6A18}"/>
              </a:ext>
            </a:extLst>
          </p:cNvPr>
          <p:cNvSpPr txBox="1"/>
          <p:nvPr/>
        </p:nvSpPr>
        <p:spPr>
          <a:xfrm flipH="1">
            <a:off x="1001017" y="578784"/>
            <a:ext cx="959358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</a:t>
            </a:r>
            <a:r>
              <a:rPr lang="de-DE" sz="2400" b="1" dirty="0">
                <a:solidFill>
                  <a:srgbClr val="7030A0"/>
                </a:solidFill>
              </a:rPr>
              <a:t>Phraseologie</a:t>
            </a:r>
            <a:r>
              <a:rPr lang="de-DE" dirty="0"/>
              <a:t> (Mehrwortverbindungen) setzt sich mit der Festigkeit von Bedeutungen </a:t>
            </a:r>
          </a:p>
          <a:p>
            <a:r>
              <a:rPr lang="de-DE" dirty="0"/>
              <a:t>bei Wortfolgen auseinander.</a:t>
            </a:r>
          </a:p>
          <a:p>
            <a:endParaRPr lang="de-DE" dirty="0"/>
          </a:p>
          <a:p>
            <a:r>
              <a:rPr lang="de-DE" dirty="0"/>
              <a:t>Das Verhältnis zwischen Form und Bedeutung ist die Basis für die Festsetzung von Phraseologismen.</a:t>
            </a:r>
          </a:p>
          <a:p>
            <a:endParaRPr lang="de-DE" dirty="0"/>
          </a:p>
          <a:p>
            <a:endParaRPr lang="de-DE" dirty="0"/>
          </a:p>
          <a:p>
            <a:r>
              <a:rPr lang="de-DE" u="sng" dirty="0"/>
              <a:t>Beispiele:</a:t>
            </a:r>
          </a:p>
          <a:p>
            <a:endParaRPr lang="de-DE" u="sng" dirty="0"/>
          </a:p>
          <a:p>
            <a:r>
              <a:rPr lang="de-DE" i="1" dirty="0"/>
              <a:t>Sie </a:t>
            </a:r>
            <a:r>
              <a:rPr lang="de-DE" i="1" u="sng" dirty="0"/>
              <a:t>gibt</a:t>
            </a:r>
            <a:r>
              <a:rPr lang="de-DE" i="1" dirty="0"/>
              <a:t> ihm </a:t>
            </a:r>
            <a:r>
              <a:rPr lang="de-DE" i="1" u="sng" dirty="0"/>
              <a:t>einen Korb</a:t>
            </a:r>
            <a:r>
              <a:rPr lang="de-DE" i="1" dirty="0"/>
              <a:t>. </a:t>
            </a:r>
          </a:p>
          <a:p>
            <a:endParaRPr lang="de-DE" i="1" dirty="0"/>
          </a:p>
          <a:p>
            <a:r>
              <a:rPr lang="de-DE" i="1" dirty="0"/>
              <a:t>Die Schüler </a:t>
            </a:r>
            <a:r>
              <a:rPr lang="de-DE" i="1" u="sng" dirty="0"/>
              <a:t>tanzen</a:t>
            </a:r>
            <a:r>
              <a:rPr lang="de-DE" i="1" dirty="0"/>
              <a:t> dem Lehrer </a:t>
            </a:r>
            <a:r>
              <a:rPr lang="de-DE" i="1" u="sng" dirty="0"/>
              <a:t>auf der Nase herum</a:t>
            </a:r>
            <a:r>
              <a:rPr lang="de-DE" i="1" dirty="0"/>
              <a:t>.</a:t>
            </a:r>
          </a:p>
          <a:p>
            <a:endParaRPr lang="de-DE" i="1" dirty="0"/>
          </a:p>
          <a:p>
            <a:endParaRPr lang="de-DE" dirty="0"/>
          </a:p>
          <a:p>
            <a:r>
              <a:rPr lang="de-DE" dirty="0"/>
              <a:t>Phraseologismen bzw. idiomatische Wendungen zeichnen sich dadurch aus, dass sich die Gesamtbedeutung der Konstruktion (z. B. </a:t>
            </a:r>
            <a:r>
              <a:rPr lang="de-DE" i="1" dirty="0"/>
              <a:t>einen Korb geben</a:t>
            </a:r>
            <a:r>
              <a:rPr lang="de-DE" dirty="0"/>
              <a:t>) nicht aus der Bedeutung der einzelnen Wörter zusammensetzt.</a:t>
            </a:r>
          </a:p>
          <a:p>
            <a:endParaRPr lang="de-DE" dirty="0"/>
          </a:p>
          <a:p>
            <a:r>
              <a:rPr lang="de-DE" dirty="0"/>
              <a:t>Das Beispiel   </a:t>
            </a:r>
            <a:r>
              <a:rPr lang="de-DE" i="1" dirty="0"/>
              <a:t>Sie gibt ihm einen Korb.   </a:t>
            </a:r>
            <a:r>
              <a:rPr lang="de-DE" dirty="0"/>
              <a:t>bedeutet nicht, dass jemand einem anderen einen Korb überreicht, sondern dass z. B. eine Einladung abgelehnt wird.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379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4E64F2F-A5C7-446D-AB9D-C331218BFE6C}"/>
              </a:ext>
            </a:extLst>
          </p:cNvPr>
          <p:cNvSpPr txBox="1"/>
          <p:nvPr/>
        </p:nvSpPr>
        <p:spPr>
          <a:xfrm flipH="1">
            <a:off x="3150867" y="2321004"/>
            <a:ext cx="632650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sz="2400" b="1" dirty="0">
                <a:solidFill>
                  <a:srgbClr val="00B050"/>
                </a:solidFill>
              </a:rPr>
              <a:t>Arbeitsauftrag:</a:t>
            </a:r>
          </a:p>
          <a:p>
            <a:endParaRPr lang="de-DE" sz="2000" b="1" dirty="0">
              <a:solidFill>
                <a:srgbClr val="00B050"/>
              </a:solidFill>
            </a:endParaRPr>
          </a:p>
          <a:p>
            <a:r>
              <a:rPr lang="de-DE" sz="2000" dirty="0"/>
              <a:t>Welche deutschen Sprichwörter kennen Sie?</a:t>
            </a:r>
          </a:p>
          <a:p>
            <a:endParaRPr lang="de-DE" sz="2000" dirty="0"/>
          </a:p>
          <a:p>
            <a:r>
              <a:rPr lang="de-DE" sz="2000" dirty="0"/>
              <a:t>Gibt es Entsprechungen im Tschechischen?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93B462-15A6-4E0E-BC1A-EFAEDDA6FEA1}"/>
              </a:ext>
            </a:extLst>
          </p:cNvPr>
          <p:cNvSpPr txBox="1"/>
          <p:nvPr/>
        </p:nvSpPr>
        <p:spPr>
          <a:xfrm>
            <a:off x="3067050" y="1371600"/>
            <a:ext cx="6038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Der Apfel fällt nicht weit vom Stamm.</a:t>
            </a:r>
          </a:p>
        </p:txBody>
      </p:sp>
    </p:spTree>
    <p:extLst>
      <p:ext uri="{BB962C8B-B14F-4D97-AF65-F5344CB8AC3E}">
        <p14:creationId xmlns:p14="http://schemas.microsoft.com/office/powerpoint/2010/main" val="1752473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13A7C4-B5BA-435D-80A0-5B8B51376566}"/>
              </a:ext>
            </a:extLst>
          </p:cNvPr>
          <p:cNvSpPr/>
          <p:nvPr/>
        </p:nvSpPr>
        <p:spPr>
          <a:xfrm>
            <a:off x="3293815" y="2439662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Bernard MT Condensed" panose="02050806060905020404" pitchFamily="18" charset="0"/>
                <a:ea typeface="Calibri" panose="020F0502020204030204" pitchFamily="34" charset="0"/>
              </a:rPr>
              <a:t>2. Bedeutungswandel</a:t>
            </a:r>
            <a:endParaRPr lang="de-DE" sz="24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9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1285</Words>
  <Application>Microsoft Office PowerPoint</Application>
  <PresentationFormat>Breitbild</PresentationFormat>
  <Paragraphs>228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8" baseType="lpstr">
      <vt:lpstr>Aharoni</vt:lpstr>
      <vt:lpstr>Arial</vt:lpstr>
      <vt:lpstr>Bernard MT Condensed</vt:lpstr>
      <vt:lpstr>Calibri</vt:lpstr>
      <vt:lpstr>Calibri Light</vt:lpstr>
      <vt:lpstr>Times New Roman</vt:lpstr>
      <vt:lpstr>Wingdings</vt:lpstr>
      <vt:lpstr>Office</vt:lpstr>
      <vt:lpstr>  Lexikologie und Wortbildung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Vorlesung:  Lexikologie und Wortbildung</dc:title>
  <dc:creator>Christine Pretzl</dc:creator>
  <cp:lastModifiedBy>Pretzl Christine Dr. habil.</cp:lastModifiedBy>
  <cp:revision>31</cp:revision>
  <dcterms:created xsi:type="dcterms:W3CDTF">2020-10-16T13:22:58Z</dcterms:created>
  <dcterms:modified xsi:type="dcterms:W3CDTF">2022-03-21T15:01:48Z</dcterms:modified>
</cp:coreProperties>
</file>