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56" r:id="rId1"/>
  </p:sldMasterIdLst>
  <p:notesMasterIdLst>
    <p:notesMasterId r:id="rId17"/>
  </p:notesMasterIdLst>
  <p:sldIdLst>
    <p:sldId id="282" r:id="rId2"/>
    <p:sldId id="257" r:id="rId3"/>
    <p:sldId id="274" r:id="rId4"/>
    <p:sldId id="277" r:id="rId5"/>
    <p:sldId id="267" r:id="rId6"/>
    <p:sldId id="268" r:id="rId7"/>
    <p:sldId id="269" r:id="rId8"/>
    <p:sldId id="270" r:id="rId9"/>
    <p:sldId id="271" r:id="rId10"/>
    <p:sldId id="272" r:id="rId11"/>
    <p:sldId id="273" r:id="rId12"/>
    <p:sldId id="278" r:id="rId13"/>
    <p:sldId id="279" r:id="rId14"/>
    <p:sldId id="275" r:id="rId15"/>
    <p:sldId id="283" r:id="rId16"/>
  </p:sldIdLst>
  <p:sldSz cx="10693400" cy="7561263"/>
  <p:notesSz cx="6797675" cy="9926638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381">
          <p15:clr>
            <a:srgbClr val="A4A3A4"/>
          </p15:clr>
        </p15:guide>
        <p15:guide id="2" pos="3368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34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1188" y="120"/>
      </p:cViewPr>
      <p:guideLst>
        <p:guide orient="horz" pos="2381"/>
        <p:guide pos="3368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9E86651-4907-44D1-9992-EAFDFFDB7D00}" type="doc">
      <dgm:prSet loTypeId="urn:microsoft.com/office/officeart/2005/8/layout/cycle3" loCatId="cycle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fr-FR"/>
        </a:p>
      </dgm:t>
    </dgm:pt>
    <dgm:pt modelId="{7DA0F2E9-751C-4D48-83BB-0A146A63894F}">
      <dgm:prSet phldrT="[Texte]"/>
      <dgm:spPr/>
      <dgm:t>
        <a:bodyPr/>
        <a:lstStyle/>
        <a:p>
          <a:pPr algn="ctr"/>
          <a:r>
            <a:rPr lang="fr-FR"/>
            <a:t>Economic growth</a:t>
          </a:r>
        </a:p>
      </dgm:t>
    </dgm:pt>
    <dgm:pt modelId="{2002254F-66AB-48DB-A204-9E0C34AF2F6C}" type="parTrans" cxnId="{47A9E977-44CE-40DD-BB6B-F3928B2728BA}">
      <dgm:prSet/>
      <dgm:spPr/>
      <dgm:t>
        <a:bodyPr/>
        <a:lstStyle/>
        <a:p>
          <a:pPr algn="ctr"/>
          <a:endParaRPr lang="fr-FR"/>
        </a:p>
      </dgm:t>
    </dgm:pt>
    <dgm:pt modelId="{D920A08F-A612-44C7-91CE-9B2ED367C481}" type="sibTrans" cxnId="{47A9E977-44CE-40DD-BB6B-F3928B2728BA}">
      <dgm:prSet/>
      <dgm:spPr/>
      <dgm:t>
        <a:bodyPr/>
        <a:lstStyle/>
        <a:p>
          <a:pPr algn="ctr"/>
          <a:endParaRPr lang="fr-FR"/>
        </a:p>
      </dgm:t>
    </dgm:pt>
    <dgm:pt modelId="{F3AB76C6-128F-488B-A62C-B12903F41914}">
      <dgm:prSet phldrT="[Texte]"/>
      <dgm:spPr/>
      <dgm:t>
        <a:bodyPr/>
        <a:lstStyle/>
        <a:p>
          <a:pPr algn="ctr"/>
          <a:r>
            <a:rPr lang="fr-FR"/>
            <a:t>Revenues</a:t>
          </a:r>
        </a:p>
      </dgm:t>
    </dgm:pt>
    <dgm:pt modelId="{DFA52242-B8AB-497E-8CDD-9B766D168D9C}" type="parTrans" cxnId="{01249FDE-EA01-4975-A851-259D5FD066F2}">
      <dgm:prSet/>
      <dgm:spPr/>
      <dgm:t>
        <a:bodyPr/>
        <a:lstStyle/>
        <a:p>
          <a:pPr algn="ctr"/>
          <a:endParaRPr lang="fr-FR"/>
        </a:p>
      </dgm:t>
    </dgm:pt>
    <dgm:pt modelId="{1514231A-CE0D-4139-8949-A68101134A0A}" type="sibTrans" cxnId="{01249FDE-EA01-4975-A851-259D5FD066F2}">
      <dgm:prSet/>
      <dgm:spPr/>
      <dgm:t>
        <a:bodyPr/>
        <a:lstStyle/>
        <a:p>
          <a:pPr algn="ctr"/>
          <a:endParaRPr lang="fr-FR"/>
        </a:p>
      </dgm:t>
    </dgm:pt>
    <dgm:pt modelId="{025F1FC0-741D-4D3E-A3B9-59738DB7911F}">
      <dgm:prSet phldrT="[Texte]"/>
      <dgm:spPr/>
      <dgm:t>
        <a:bodyPr/>
        <a:lstStyle/>
        <a:p>
          <a:pPr algn="ctr"/>
          <a:r>
            <a:rPr lang="fr-FR"/>
            <a:t>Investments</a:t>
          </a:r>
        </a:p>
      </dgm:t>
    </dgm:pt>
    <dgm:pt modelId="{47AABA5A-170F-4F0F-95AA-636E6145A18D}" type="parTrans" cxnId="{4FF72C08-A7FA-4699-B5E2-D4A44F12F2D6}">
      <dgm:prSet/>
      <dgm:spPr/>
      <dgm:t>
        <a:bodyPr/>
        <a:lstStyle/>
        <a:p>
          <a:pPr algn="ctr"/>
          <a:endParaRPr lang="fr-FR"/>
        </a:p>
      </dgm:t>
    </dgm:pt>
    <dgm:pt modelId="{07ABD5FC-6A21-487F-B8D3-58158D4FA240}" type="sibTrans" cxnId="{4FF72C08-A7FA-4699-B5E2-D4A44F12F2D6}">
      <dgm:prSet/>
      <dgm:spPr/>
      <dgm:t>
        <a:bodyPr/>
        <a:lstStyle/>
        <a:p>
          <a:pPr algn="ctr"/>
          <a:endParaRPr lang="fr-FR"/>
        </a:p>
      </dgm:t>
    </dgm:pt>
    <dgm:pt modelId="{F50F8BCE-550A-4CDA-BAAF-DE403C66D5F4}">
      <dgm:prSet phldrT="[Texte]"/>
      <dgm:spPr/>
      <dgm:t>
        <a:bodyPr/>
        <a:lstStyle/>
        <a:p>
          <a:pPr algn="ctr"/>
          <a:r>
            <a:rPr lang="fr-FR"/>
            <a:t>Capital (hum., phys., tech., public)</a:t>
          </a:r>
        </a:p>
      </dgm:t>
    </dgm:pt>
    <dgm:pt modelId="{2FC58BDE-8A02-467D-B134-31948835906F}" type="parTrans" cxnId="{93AC4D03-0143-45E5-BCDF-40AAF7756E04}">
      <dgm:prSet/>
      <dgm:spPr/>
      <dgm:t>
        <a:bodyPr/>
        <a:lstStyle/>
        <a:p>
          <a:pPr algn="ctr"/>
          <a:endParaRPr lang="fr-FR"/>
        </a:p>
      </dgm:t>
    </dgm:pt>
    <dgm:pt modelId="{228FDD45-4D16-4688-8811-80981971825E}" type="sibTrans" cxnId="{93AC4D03-0143-45E5-BCDF-40AAF7756E04}">
      <dgm:prSet/>
      <dgm:spPr/>
      <dgm:t>
        <a:bodyPr/>
        <a:lstStyle/>
        <a:p>
          <a:pPr algn="ctr"/>
          <a:endParaRPr lang="fr-FR"/>
        </a:p>
      </dgm:t>
    </dgm:pt>
    <dgm:pt modelId="{75C2292B-F99E-4104-A6A8-B611AA43538A}">
      <dgm:prSet phldrT="[Texte]"/>
      <dgm:spPr/>
      <dgm:t>
        <a:bodyPr/>
        <a:lstStyle/>
        <a:p>
          <a:pPr algn="ctr"/>
          <a:r>
            <a:rPr lang="fr-FR" dirty="0" err="1"/>
            <a:t>Productivity</a:t>
          </a:r>
          <a:r>
            <a:rPr lang="fr-FR" dirty="0"/>
            <a:t> and positive </a:t>
          </a:r>
          <a:r>
            <a:rPr lang="fr-FR" dirty="0" err="1"/>
            <a:t>externalities</a:t>
          </a:r>
          <a:endParaRPr lang="fr-FR" dirty="0"/>
        </a:p>
      </dgm:t>
    </dgm:pt>
    <dgm:pt modelId="{720A8A3D-6672-4F1D-8AF6-B5CFF7C74D87}" type="parTrans" cxnId="{6341C903-5999-457B-86BA-002A5DD248FF}">
      <dgm:prSet/>
      <dgm:spPr/>
      <dgm:t>
        <a:bodyPr/>
        <a:lstStyle/>
        <a:p>
          <a:pPr algn="ctr"/>
          <a:endParaRPr lang="fr-FR"/>
        </a:p>
      </dgm:t>
    </dgm:pt>
    <dgm:pt modelId="{B11631BA-847D-4E5E-A427-34E7A09F6952}" type="sibTrans" cxnId="{6341C903-5999-457B-86BA-002A5DD248FF}">
      <dgm:prSet/>
      <dgm:spPr/>
      <dgm:t>
        <a:bodyPr/>
        <a:lstStyle/>
        <a:p>
          <a:pPr algn="ctr"/>
          <a:endParaRPr lang="fr-FR"/>
        </a:p>
      </dgm:t>
    </dgm:pt>
    <dgm:pt modelId="{6ACCF2FD-3F26-48C5-A582-A1C2AB20FECB}" type="pres">
      <dgm:prSet presAssocID="{19E86651-4907-44D1-9992-EAFDFFDB7D00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DB2F90DE-D872-42AA-8445-5A7CC776A9CF}" type="pres">
      <dgm:prSet presAssocID="{19E86651-4907-44D1-9992-EAFDFFDB7D00}" presName="cycle" presStyleCnt="0"/>
      <dgm:spPr/>
      <dgm:t>
        <a:bodyPr/>
        <a:lstStyle/>
        <a:p>
          <a:endParaRPr lang="en-GB"/>
        </a:p>
      </dgm:t>
    </dgm:pt>
    <dgm:pt modelId="{9E51FDCA-1E96-4918-86C2-764D7E83B48B}" type="pres">
      <dgm:prSet presAssocID="{7DA0F2E9-751C-4D48-83BB-0A146A63894F}" presName="nodeFirst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367ED65E-5D2B-4837-909C-C9694F273264}" type="pres">
      <dgm:prSet presAssocID="{D920A08F-A612-44C7-91CE-9B2ED367C481}" presName="sibTransFirstNode" presStyleLbl="bgShp" presStyleIdx="0" presStyleCnt="1"/>
      <dgm:spPr/>
      <dgm:t>
        <a:bodyPr/>
        <a:lstStyle/>
        <a:p>
          <a:endParaRPr lang="fr-FR"/>
        </a:p>
      </dgm:t>
    </dgm:pt>
    <dgm:pt modelId="{E3E53F61-715F-42CC-81F3-ED03A751BEA9}" type="pres">
      <dgm:prSet presAssocID="{F3AB76C6-128F-488B-A62C-B12903F41914}" presName="nodeFollowingNodes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363A1174-C35B-4A8B-9843-77E0018BA1B5}" type="pres">
      <dgm:prSet presAssocID="{025F1FC0-741D-4D3E-A3B9-59738DB7911F}" presName="nodeFollowingNodes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68049F43-53C9-4F9D-B116-8A15C9E97C2D}" type="pres">
      <dgm:prSet presAssocID="{F50F8BCE-550A-4CDA-BAAF-DE403C66D5F4}" presName="nodeFollowingNodes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6F2493E9-5C79-492F-BCB1-3214F8D81C6D}" type="pres">
      <dgm:prSet presAssocID="{75C2292B-F99E-4104-A6A8-B611AA43538A}" presName="nodeFollowingNodes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F126C391-6195-4748-BCF1-7807C83DEAAB}" type="presOf" srcId="{F3AB76C6-128F-488B-A62C-B12903F41914}" destId="{E3E53F61-715F-42CC-81F3-ED03A751BEA9}" srcOrd="0" destOrd="0" presId="urn:microsoft.com/office/officeart/2005/8/layout/cycle3"/>
    <dgm:cxn modelId="{93AC4D03-0143-45E5-BCDF-40AAF7756E04}" srcId="{19E86651-4907-44D1-9992-EAFDFFDB7D00}" destId="{F50F8BCE-550A-4CDA-BAAF-DE403C66D5F4}" srcOrd="3" destOrd="0" parTransId="{2FC58BDE-8A02-467D-B134-31948835906F}" sibTransId="{228FDD45-4D16-4688-8811-80981971825E}"/>
    <dgm:cxn modelId="{353B7EBF-617C-402E-892B-FAE783E832E5}" type="presOf" srcId="{025F1FC0-741D-4D3E-A3B9-59738DB7911F}" destId="{363A1174-C35B-4A8B-9843-77E0018BA1B5}" srcOrd="0" destOrd="0" presId="urn:microsoft.com/office/officeart/2005/8/layout/cycle3"/>
    <dgm:cxn modelId="{181A62D4-7E0F-4C2D-AC70-3713A3F8BD6E}" type="presOf" srcId="{F50F8BCE-550A-4CDA-BAAF-DE403C66D5F4}" destId="{68049F43-53C9-4F9D-B116-8A15C9E97C2D}" srcOrd="0" destOrd="0" presId="urn:microsoft.com/office/officeart/2005/8/layout/cycle3"/>
    <dgm:cxn modelId="{6341C903-5999-457B-86BA-002A5DD248FF}" srcId="{19E86651-4907-44D1-9992-EAFDFFDB7D00}" destId="{75C2292B-F99E-4104-A6A8-B611AA43538A}" srcOrd="4" destOrd="0" parTransId="{720A8A3D-6672-4F1D-8AF6-B5CFF7C74D87}" sibTransId="{B11631BA-847D-4E5E-A427-34E7A09F6952}"/>
    <dgm:cxn modelId="{4FF72C08-A7FA-4699-B5E2-D4A44F12F2D6}" srcId="{19E86651-4907-44D1-9992-EAFDFFDB7D00}" destId="{025F1FC0-741D-4D3E-A3B9-59738DB7911F}" srcOrd="2" destOrd="0" parTransId="{47AABA5A-170F-4F0F-95AA-636E6145A18D}" sibTransId="{07ABD5FC-6A21-487F-B8D3-58158D4FA240}"/>
    <dgm:cxn modelId="{47A9E977-44CE-40DD-BB6B-F3928B2728BA}" srcId="{19E86651-4907-44D1-9992-EAFDFFDB7D00}" destId="{7DA0F2E9-751C-4D48-83BB-0A146A63894F}" srcOrd="0" destOrd="0" parTransId="{2002254F-66AB-48DB-A204-9E0C34AF2F6C}" sibTransId="{D920A08F-A612-44C7-91CE-9B2ED367C481}"/>
    <dgm:cxn modelId="{E6996850-2488-465C-A94B-5E32EF1268E1}" type="presOf" srcId="{D920A08F-A612-44C7-91CE-9B2ED367C481}" destId="{367ED65E-5D2B-4837-909C-C9694F273264}" srcOrd="0" destOrd="0" presId="urn:microsoft.com/office/officeart/2005/8/layout/cycle3"/>
    <dgm:cxn modelId="{603DC8D9-77DA-4B3B-9B7B-04D59156DE02}" type="presOf" srcId="{75C2292B-F99E-4104-A6A8-B611AA43538A}" destId="{6F2493E9-5C79-492F-BCB1-3214F8D81C6D}" srcOrd="0" destOrd="0" presId="urn:microsoft.com/office/officeart/2005/8/layout/cycle3"/>
    <dgm:cxn modelId="{9C6916A6-1F2F-4519-B9BB-61C16D310CB9}" type="presOf" srcId="{7DA0F2E9-751C-4D48-83BB-0A146A63894F}" destId="{9E51FDCA-1E96-4918-86C2-764D7E83B48B}" srcOrd="0" destOrd="0" presId="urn:microsoft.com/office/officeart/2005/8/layout/cycle3"/>
    <dgm:cxn modelId="{2EF91E17-7127-40CB-B52F-D103885AA331}" type="presOf" srcId="{19E86651-4907-44D1-9992-EAFDFFDB7D00}" destId="{6ACCF2FD-3F26-48C5-A582-A1C2AB20FECB}" srcOrd="0" destOrd="0" presId="urn:microsoft.com/office/officeart/2005/8/layout/cycle3"/>
    <dgm:cxn modelId="{01249FDE-EA01-4975-A851-259D5FD066F2}" srcId="{19E86651-4907-44D1-9992-EAFDFFDB7D00}" destId="{F3AB76C6-128F-488B-A62C-B12903F41914}" srcOrd="1" destOrd="0" parTransId="{DFA52242-B8AB-497E-8CDD-9B766D168D9C}" sibTransId="{1514231A-CE0D-4139-8949-A68101134A0A}"/>
    <dgm:cxn modelId="{9DDB70EE-6D62-43CA-80C3-F262B16C6C8B}" type="presParOf" srcId="{6ACCF2FD-3F26-48C5-A582-A1C2AB20FECB}" destId="{DB2F90DE-D872-42AA-8445-5A7CC776A9CF}" srcOrd="0" destOrd="0" presId="urn:microsoft.com/office/officeart/2005/8/layout/cycle3"/>
    <dgm:cxn modelId="{A10447D4-FB76-4770-BE8B-0E46DFEB861B}" type="presParOf" srcId="{DB2F90DE-D872-42AA-8445-5A7CC776A9CF}" destId="{9E51FDCA-1E96-4918-86C2-764D7E83B48B}" srcOrd="0" destOrd="0" presId="urn:microsoft.com/office/officeart/2005/8/layout/cycle3"/>
    <dgm:cxn modelId="{53588B87-3C64-47C1-AACC-A1FB3A298A25}" type="presParOf" srcId="{DB2F90DE-D872-42AA-8445-5A7CC776A9CF}" destId="{367ED65E-5D2B-4837-909C-C9694F273264}" srcOrd="1" destOrd="0" presId="urn:microsoft.com/office/officeart/2005/8/layout/cycle3"/>
    <dgm:cxn modelId="{3CADD6C6-CF9F-4947-B32B-364D5BE6F702}" type="presParOf" srcId="{DB2F90DE-D872-42AA-8445-5A7CC776A9CF}" destId="{E3E53F61-715F-42CC-81F3-ED03A751BEA9}" srcOrd="2" destOrd="0" presId="urn:microsoft.com/office/officeart/2005/8/layout/cycle3"/>
    <dgm:cxn modelId="{9B47380F-B137-4889-A3E4-9FF845E7945B}" type="presParOf" srcId="{DB2F90DE-D872-42AA-8445-5A7CC776A9CF}" destId="{363A1174-C35B-4A8B-9843-77E0018BA1B5}" srcOrd="3" destOrd="0" presId="urn:microsoft.com/office/officeart/2005/8/layout/cycle3"/>
    <dgm:cxn modelId="{0C9E9735-8CE0-4F98-AB43-2797832FBD72}" type="presParOf" srcId="{DB2F90DE-D872-42AA-8445-5A7CC776A9CF}" destId="{68049F43-53C9-4F9D-B116-8A15C9E97C2D}" srcOrd="4" destOrd="0" presId="urn:microsoft.com/office/officeart/2005/8/layout/cycle3"/>
    <dgm:cxn modelId="{7492A3D9-9B95-4673-854B-9A746CEF8351}" type="presParOf" srcId="{DB2F90DE-D872-42AA-8445-5A7CC776A9CF}" destId="{6F2493E9-5C79-492F-BCB1-3214F8D81C6D}" srcOrd="5" destOrd="0" presId="urn:microsoft.com/office/officeart/2005/8/layout/cycle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67ED65E-5D2B-4837-909C-C9694F273264}">
      <dsp:nvSpPr>
        <dsp:cNvPr id="0" name=""/>
        <dsp:cNvSpPr/>
      </dsp:nvSpPr>
      <dsp:spPr>
        <a:xfrm>
          <a:off x="2053162" y="-35466"/>
          <a:ext cx="5517100" cy="5517100"/>
        </a:xfrm>
        <a:prstGeom prst="circularArrow">
          <a:avLst>
            <a:gd name="adj1" fmla="val 5544"/>
            <a:gd name="adj2" fmla="val 330680"/>
            <a:gd name="adj3" fmla="val 13745474"/>
            <a:gd name="adj4" fmla="val 17404525"/>
            <a:gd name="adj5" fmla="val 5757"/>
          </a:avLst>
        </a:prstGeom>
        <a:solidFill>
          <a:schemeClr val="dk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E51FDCA-1E96-4918-86C2-764D7E83B48B}">
      <dsp:nvSpPr>
        <dsp:cNvPr id="0" name=""/>
        <dsp:cNvSpPr/>
      </dsp:nvSpPr>
      <dsp:spPr>
        <a:xfrm>
          <a:off x="3503058" y="1309"/>
          <a:ext cx="2617308" cy="1308654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300" kern="1200"/>
            <a:t>Economic growth</a:t>
          </a:r>
        </a:p>
      </dsp:txBody>
      <dsp:txXfrm>
        <a:off x="3503058" y="1309"/>
        <a:ext cx="2617308" cy="1308654"/>
      </dsp:txXfrm>
    </dsp:sp>
    <dsp:sp modelId="{E3E53F61-715F-42CC-81F3-ED03A751BEA9}">
      <dsp:nvSpPr>
        <dsp:cNvPr id="0" name=""/>
        <dsp:cNvSpPr/>
      </dsp:nvSpPr>
      <dsp:spPr>
        <a:xfrm>
          <a:off x="5740616" y="1626991"/>
          <a:ext cx="2617308" cy="1308654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300" kern="1200"/>
            <a:t>Revenues</a:t>
          </a:r>
        </a:p>
      </dsp:txBody>
      <dsp:txXfrm>
        <a:off x="5740616" y="1626991"/>
        <a:ext cx="2617308" cy="1308654"/>
      </dsp:txXfrm>
    </dsp:sp>
    <dsp:sp modelId="{363A1174-C35B-4A8B-9843-77E0018BA1B5}">
      <dsp:nvSpPr>
        <dsp:cNvPr id="0" name=""/>
        <dsp:cNvSpPr/>
      </dsp:nvSpPr>
      <dsp:spPr>
        <a:xfrm>
          <a:off x="4885945" y="4257398"/>
          <a:ext cx="2617308" cy="1308654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300" kern="1200"/>
            <a:t>Investments</a:t>
          </a:r>
        </a:p>
      </dsp:txBody>
      <dsp:txXfrm>
        <a:off x="4885945" y="4257398"/>
        <a:ext cx="2617308" cy="1308654"/>
      </dsp:txXfrm>
    </dsp:sp>
    <dsp:sp modelId="{68049F43-53C9-4F9D-B116-8A15C9E97C2D}">
      <dsp:nvSpPr>
        <dsp:cNvPr id="0" name=""/>
        <dsp:cNvSpPr/>
      </dsp:nvSpPr>
      <dsp:spPr>
        <a:xfrm>
          <a:off x="2120171" y="4257398"/>
          <a:ext cx="2617308" cy="1308654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300" kern="1200"/>
            <a:t>Capital (hum., phys., tech., public)</a:t>
          </a:r>
        </a:p>
      </dsp:txBody>
      <dsp:txXfrm>
        <a:off x="2120171" y="4257398"/>
        <a:ext cx="2617308" cy="1308654"/>
      </dsp:txXfrm>
    </dsp:sp>
    <dsp:sp modelId="{6F2493E9-5C79-492F-BCB1-3214F8D81C6D}">
      <dsp:nvSpPr>
        <dsp:cNvPr id="0" name=""/>
        <dsp:cNvSpPr/>
      </dsp:nvSpPr>
      <dsp:spPr>
        <a:xfrm>
          <a:off x="1265499" y="1626991"/>
          <a:ext cx="2617308" cy="1308654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300" kern="1200" dirty="0" err="1"/>
            <a:t>Productivity</a:t>
          </a:r>
          <a:r>
            <a:rPr lang="fr-FR" sz="2300" kern="1200" dirty="0"/>
            <a:t> and positive </a:t>
          </a:r>
          <a:r>
            <a:rPr lang="fr-FR" sz="2300" kern="1200" dirty="0" err="1"/>
            <a:t>externalities</a:t>
          </a:r>
          <a:endParaRPr lang="fr-FR" sz="2300" kern="1200" dirty="0"/>
        </a:p>
      </dsp:txBody>
      <dsp:txXfrm>
        <a:off x="1265499" y="1626991"/>
        <a:ext cx="2617308" cy="130865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3">
  <dgm:title val=""/>
  <dgm:desc val=""/>
  <dgm:catLst>
    <dgm:cat type="cycle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ch" ptType="node" func="cnt" op="equ" val="2">
        <dgm:alg type="composite">
          <dgm:param type="ar" val="0.9"/>
        </dgm:alg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  <dgm:constr type="ctrX" for="ch" forName="node1" refType="w" fact="0.5"/>
          <dgm:constr type="t" for="ch" forName="node1"/>
          <dgm:constr type="w" for="ch" forName="node1" refType="w" fact="0.8"/>
          <dgm:constr type="h" for="ch" forName="node1" refType="w" refFor="ch" refForName="node1" fact="0.5"/>
          <dgm:constr type="ctrX" for="ch" forName="sibTrans" refType="w" fact="0.5"/>
          <dgm:constr type="t" for="ch" forName="sibTrans"/>
          <dgm:constr type="w" for="ch" forName="sibTrans" refType="w" fact="0.8"/>
          <dgm:constr type="h" for="ch" forName="sibTrans" refType="w" refFor="ch" refForName="node1" fact="0.5"/>
          <dgm:constr type="userA" for="ch" forName="sibTrans" refType="w" fact="1.07"/>
          <dgm:constr type="ctrX" for="ch" forName="node2" refType="w" fact="0.5"/>
          <dgm:constr type="b" for="ch" forName="node2" refType="h"/>
          <dgm:constr type="w" for="ch" forName="node2" refType="w" fact="0.8"/>
          <dgm:constr type="h" for="ch" forName="node2" refType="w" refFor="ch" refForName="node1" fact="0.5"/>
          <dgm:constr type="l" for="ch" forName="sp1"/>
          <dgm:constr type="t" for="ch" forName="sp1" refType="h" fact="0.5"/>
          <dgm:constr type="w" for="ch" forName="sp1" val="1"/>
          <dgm:constr type="h" for="ch" forName="sp1" val="1"/>
          <dgm:constr type="r" for="ch" forName="sp2" refType="w"/>
          <dgm:constr type="t" for="ch" forName="sp2" refType="h" fact="0.5"/>
          <dgm:constr type="w" for="ch" forName="sp2" val="1"/>
          <dgm:constr type="h" for="ch" forName="sp2" val="1"/>
        </dgm:constrLst>
        <dgm:ruleLst/>
      </dgm:if>
      <dgm:else name="Name3">
        <dgm:alg type="composite"/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</dgm:constrLst>
        <dgm:ruleLst/>
      </dgm:else>
    </dgm:choose>
    <dgm:choose name="Name4">
      <dgm:if name="Name5" axis="ch" ptType="node" func="cnt" op="equ" val="2">
        <dgm:layoutNode name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ibTrans" styleLbl="bgShp">
          <dgm:choose name="Name6">
            <dgm:if name="Name7" func="var" arg="dir" op="equ" val="norm">
              <dgm:alg type="conn">
                <dgm:param type="connRout" val="longCurve"/>
                <dgm:param type="begPts" val="midR"/>
                <dgm:param type="endPts" val="midL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 fact="-1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if>
            <dgm:else name="Name8">
              <dgm:alg type="conn">
                <dgm:param type="connRout" val="longCurve"/>
                <dgm:param type="begPts" val="midL"/>
                <dgm:param type="endPts" val="midR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else>
          </dgm:choose>
          <dgm:ruleLst/>
        </dgm:layoutNode>
        <dgm:layoutNode name="node2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p1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sp2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if>
      <dgm:else name="Name9">
        <dgm:layoutNode name="cycle">
          <dgm:choose name="Name10">
            <dgm:if name="Name11" func="var" arg="dir" op="equ" val="norm">
              <dgm:alg type="cycle">
                <dgm:param type="stAng" val="0"/>
                <dgm:param type="spanAng" val="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 fact="-1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if>
            <dgm:else name="Name12">
              <dgm:alg type="cycle">
                <dgm:param type="stAng" val="0"/>
                <dgm:param type="spanAng" val="-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else>
          </dgm:choose>
          <dgm:ruleLst/>
          <dgm:forEach name="nodesFirstNodeForEach" axis="ch" ptType="node" cnt="1">
            <dgm:layoutNode name="nodeFirstNode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forEach name="sibTransForEach" axis="followSib" ptType="sibTrans" cnt="1">
              <dgm:layoutNode name="sibTransFirstNode" styleLbl="bgShp">
                <dgm:choose name="Name13">
                  <dgm:if name="Name14" func="var" arg="dir" op="equ" val="norm">
                    <dgm:alg type="conn">
                      <dgm:param type="connRout" val="longCurve"/>
                      <dgm:param type="begPts" val="midR"/>
                      <dgm:param type="endPts" val="midL"/>
                      <dgm:param type="dstNode" val="nodeFirstNode"/>
                    </dgm:alg>
                  </dgm:if>
                  <dgm:else name="Name15">
                    <dgm:alg type="conn">
                      <dgm:param type="connRout" val="longCurve"/>
                      <dgm:param type="begPts" val="midL"/>
                      <dgm:param type="endPts" val="midR"/>
                      <dgm:param type="dstNode" val="nodeFirstNode"/>
                    </dgm:alg>
                  </dgm:else>
                </dgm:choose>
                <dgm:shape xmlns:r="http://schemas.openxmlformats.org/officeDocument/2006/relationships" type="conn" r:blip="" zOrderOff="-2">
                  <dgm:adjLst/>
                </dgm:shape>
                <dgm:presOf axis="self"/>
                <dgm:choose name="Name16">
                  <dgm:if name="Name17" axis="par ch" ptType="doc node" func="cnt" op="equ" val="3">
                    <dgm:constrLst>
                      <dgm:constr type="userA"/>
                      <dgm:constr type="diam" refType="userA" fact="1.01"/>
                      <dgm:constr type="begPad" refType="connDist" fact="-0.2"/>
                      <dgm:constr type="endPad" refType="connDist" fact="0.05"/>
                    </dgm:constrLst>
                  </dgm:if>
                  <dgm:if name="Name18" axis="par ch" ptType="doc node" func="cnt" op="equ" val="4">
                    <dgm:constrLst>
                      <dgm:constr type="userA"/>
                      <dgm:constr type="diam" refType="userA" fact="1.26"/>
                      <dgm:constr type="begPad" refType="connDist" fact="-0.2"/>
                      <dgm:constr type="endPad" refType="connDist" fact="0.05"/>
                    </dgm:constrLst>
                  </dgm:if>
                  <dgm:if name="Name19" axis="par ch" ptType="doc node" func="cnt" op="equ" val="5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if>
                  <dgm:if name="Name20" axis="par ch" ptType="doc node" func="cnt" op="equ" val="6">
                    <dgm:constrLst>
                      <dgm:constr type="userA"/>
                      <dgm:constr type="diam" refType="userA" fact="1.1"/>
                      <dgm:constr type="begPad" refType="connDist" fact="-0.2"/>
                      <dgm:constr type="endPad" refType="connDist" fact="0.05"/>
                    </dgm:constrLst>
                  </dgm:if>
                  <dgm:else name="Name21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else>
                </dgm:choose>
                <dgm:ruleLst/>
              </dgm:layoutNode>
            </dgm:forEach>
          </dgm:forEach>
          <dgm:forEach name="followingNodesForEach" axis="ch" ptType="node" st="2">
            <dgm:layoutNode name="nodeFollowingNodes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forEach>
        </dgm:layoutNode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C81D14C-5566-445D-BD74-763B41037513}" type="datetimeFigureOut">
              <a:rPr lang="cs-CZ" smtClean="0"/>
              <a:pPr/>
              <a:t>27.02.2019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030288" y="1241425"/>
            <a:ext cx="473710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DD68CE-66E3-4B61-B1C6-4A829A625939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406254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DD68CE-66E3-4B61-B1C6-4A829A625939}" type="slidenum">
              <a:rPr lang="cs-CZ" smtClean="0"/>
              <a:pPr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8122465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Shape 15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0" name="Shape 16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430041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Obdélník 16"/>
          <p:cNvSpPr/>
          <p:nvPr/>
        </p:nvSpPr>
        <p:spPr>
          <a:xfrm>
            <a:off x="0" y="0"/>
            <a:ext cx="10693400" cy="756126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4" name="Obdélník 13"/>
          <p:cNvSpPr/>
          <p:nvPr/>
        </p:nvSpPr>
        <p:spPr>
          <a:xfrm>
            <a:off x="0" y="1887568"/>
            <a:ext cx="10693400" cy="1890000"/>
          </a:xfrm>
          <a:prstGeom prst="rect">
            <a:avLst/>
          </a:prstGeom>
          <a:solidFill>
            <a:srgbClr val="E0003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marL="1165225" fontAlgn="auto">
              <a:spcBef>
                <a:spcPts val="0"/>
              </a:spcBef>
              <a:spcAft>
                <a:spcPts val="0"/>
              </a:spcAft>
              <a:defRPr/>
            </a:pPr>
            <a:endParaRPr lang="cs-CZ" sz="2800" dirty="0">
              <a:latin typeface="Clara Sans" pitchFamily="50" charset="0"/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602284" y="2024330"/>
            <a:ext cx="8289110" cy="1503745"/>
          </a:xfrm>
        </p:spPr>
        <p:txBody>
          <a:bodyPr/>
          <a:lstStyle>
            <a:lvl1pPr marL="0" indent="0" algn="l">
              <a:defRPr sz="4400">
                <a:solidFill>
                  <a:schemeClr val="bg1"/>
                </a:solidFill>
                <a:latin typeface="Clara Sans" pitchFamily="50" charset="0"/>
              </a:defRPr>
            </a:lvl1pPr>
          </a:lstStyle>
          <a:p>
            <a:r>
              <a:rPr lang="cs-CZ" smtClean="0"/>
              <a:t>Kliknutím lze upravit styl.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602284" y="3957618"/>
            <a:ext cx="8640960" cy="720080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1">
                    <a:tint val="75000"/>
                  </a:schemeClr>
                </a:solidFill>
                <a:latin typeface="Clara Sans" pitchFamily="50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 dirty="0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Clara Sans" pitchFamily="50" charset="0"/>
              </a:defRPr>
            </a:lvl1pPr>
          </a:lstStyle>
          <a:p>
            <a:pPr>
              <a:defRPr/>
            </a:pPr>
            <a:fld id="{861E5E6D-9964-443D-8A1A-2F174139E214}" type="datetime1">
              <a:rPr lang="cs-CZ" smtClean="0"/>
              <a:pPr>
                <a:defRPr/>
              </a:pPr>
              <a:t>27.02.2019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Clara Sans" pitchFamily="50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Clara Sans" pitchFamily="50" charset="0"/>
              </a:defRPr>
            </a:lvl1pPr>
          </a:lstStyle>
          <a:p>
            <a:pPr>
              <a:defRPr/>
            </a:pPr>
            <a:fld id="{9251B02E-AEA4-4A25-B995-7FBC9F8D11D8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  <p:sp>
        <p:nvSpPr>
          <p:cNvPr id="8" name="Obdélník 7"/>
          <p:cNvSpPr/>
          <p:nvPr/>
        </p:nvSpPr>
        <p:spPr>
          <a:xfrm>
            <a:off x="0" y="0"/>
            <a:ext cx="3030538" cy="126035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9" name="Picture 2" descr="I:\Mayna\!!_práce\RadkaF\JU České Budějovice\PPT prezentace\Podklady\HlavPapir Ekonomická fakulta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6140" y="212887"/>
            <a:ext cx="3973746" cy="10177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Obrázek 9"/>
          <p:cNvPicPr/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430913" y="6228903"/>
            <a:ext cx="4610100" cy="6381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9904276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1A390B-2DF6-4A98-8CD3-57C620926EC6}" type="datetime1">
              <a:rPr lang="cs-CZ" smtClean="0"/>
              <a:pPr>
                <a:defRPr/>
              </a:pPr>
              <a:t>27.02.2019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E80E49-5BFC-4E79-BF4D-A767D26BC07E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133625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7752716" y="1044327"/>
            <a:ext cx="2406015" cy="5710054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534670" y="1044327"/>
            <a:ext cx="7039822" cy="5710054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BE73E3-272C-49D3-A172-02F9E4E9562B}" type="datetime1">
              <a:rPr lang="cs-CZ" smtClean="0"/>
              <a:pPr>
                <a:defRPr/>
              </a:pPr>
              <a:t>27.02.2019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254864-5606-4A31-B3E2-746352118BF3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427460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Section 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hape 14"/>
          <p:cNvSpPr txBox="1">
            <a:spLocks noGrp="1"/>
          </p:cNvSpPr>
          <p:nvPr>
            <p:ph type="title"/>
          </p:nvPr>
        </p:nvSpPr>
        <p:spPr>
          <a:xfrm>
            <a:off x="364516" y="3161883"/>
            <a:ext cx="9964368" cy="1237498"/>
          </a:xfrm>
          <a:prstGeom prst="rect">
            <a:avLst/>
          </a:prstGeom>
        </p:spPr>
        <p:txBody>
          <a:bodyPr wrap="square" lIns="91425" tIns="91425" rIns="91425" bIns="91425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21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21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21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21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21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21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21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21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210"/>
            </a:lvl9pPr>
          </a:lstStyle>
          <a:p>
            <a:endParaRPr/>
          </a:p>
        </p:txBody>
      </p:sp>
      <p:sp>
        <p:nvSpPr>
          <p:cNvPr id="15" name="Shape 15"/>
          <p:cNvSpPr txBox="1">
            <a:spLocks noGrp="1"/>
          </p:cNvSpPr>
          <p:nvPr>
            <p:ph type="sldNum" idx="12"/>
          </p:nvPr>
        </p:nvSpPr>
        <p:spPr>
          <a:xfrm>
            <a:off x="9908069" y="6855217"/>
            <a:ext cx="641674" cy="578616"/>
          </a:xfrm>
          <a:prstGeom prst="rect">
            <a:avLst/>
          </a:prstGeom>
        </p:spPr>
        <p:txBody>
          <a:bodyPr wrap="square" lIns="91425" tIns="91425" rIns="91425" bIns="91425" anchor="ctr" anchorCtr="0">
            <a:noAutofit/>
          </a:bodyPr>
          <a:lstStyle/>
          <a:p>
            <a:fld id="{00000000-1234-1234-1234-123412341234}" type="slidenum">
              <a:rPr lang="de" smtClean="0"/>
              <a:pPr/>
              <a:t>‹#›</a:t>
            </a:fld>
            <a:endParaRPr lang="de"/>
          </a:p>
        </p:txBody>
      </p:sp>
    </p:spTree>
    <p:extLst>
      <p:ext uri="{BB962C8B-B14F-4D97-AF65-F5344CB8AC3E}">
        <p14:creationId xmlns:p14="http://schemas.microsoft.com/office/powerpoint/2010/main" val="32909769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731325" y="180231"/>
            <a:ext cx="7427088" cy="662917"/>
          </a:xfrm>
        </p:spPr>
        <p:txBody>
          <a:bodyPr/>
          <a:lstStyle>
            <a:lvl1pPr>
              <a:defRPr sz="3600"/>
            </a:lvl1pPr>
          </a:lstStyle>
          <a:p>
            <a:r>
              <a:rPr lang="cs-CZ" smtClean="0"/>
              <a:t>Kliknutím lze upravit styl.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4988" y="1187532"/>
            <a:ext cx="9623425" cy="5567281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63D660-356F-4B7B-9477-B5CEBBE7ED6F}" type="datetime1">
              <a:rPr lang="cs-CZ" smtClean="0"/>
              <a:pPr>
                <a:defRPr/>
              </a:pPr>
              <a:t>27.02.2019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39112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44705" y="4858813"/>
            <a:ext cx="9089390" cy="1501751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44705" y="3204786"/>
            <a:ext cx="9089390" cy="1654026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8E90E3-EF82-41EA-9CBB-69D0C1CE9A68}" type="datetime1">
              <a:rPr lang="cs-CZ" smtClean="0"/>
              <a:pPr>
                <a:defRPr/>
              </a:pPr>
              <a:t>27.02.2019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C60EE9-DB36-4AC0-93AC-EAF55A4D2F9E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729833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534670" y="1764296"/>
            <a:ext cx="4722918" cy="499008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5435812" y="1764296"/>
            <a:ext cx="4722918" cy="499008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BEF439-A903-4BAB-BE0E-D1DEB9C70BCB}" type="datetime1">
              <a:rPr lang="cs-CZ" smtClean="0"/>
              <a:pPr>
                <a:defRPr/>
              </a:pPr>
              <a:t>27.02.2019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25203F-6002-47B2-BA6E-0944EEA53219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588734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522164" y="1188343"/>
            <a:ext cx="4724775" cy="70536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534671" y="1980431"/>
            <a:ext cx="4724775" cy="47739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5444605" y="1188343"/>
            <a:ext cx="4726631" cy="70536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5432100" y="1980431"/>
            <a:ext cx="4726631" cy="47739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3A1EA3-E2BC-48E8-A352-50577628A881}" type="datetime1">
              <a:rPr lang="cs-CZ" smtClean="0"/>
              <a:pPr>
                <a:defRPr/>
              </a:pPr>
              <a:t>27.02.2019</a:t>
            </a:fld>
            <a:endParaRPr lang="cs-CZ"/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744537-99EA-4D2E-83BE-317CA3E7C592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366853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DF245D-D6AC-44C9-87B3-4C6EEA36FB51}" type="datetime1">
              <a:rPr lang="cs-CZ" smtClean="0"/>
              <a:pPr>
                <a:defRPr/>
              </a:pPr>
              <a:t>27.02.2019</a:t>
            </a:fld>
            <a:endParaRPr lang="cs-CZ"/>
          </a:p>
        </p:txBody>
      </p:sp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C53024-765D-4A8F-A60F-9D142B3F1564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909414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E81568-6828-4203-9B7C-12AC327FE14E}" type="datetime1">
              <a:rPr lang="cs-CZ" smtClean="0"/>
              <a:pPr>
                <a:defRPr/>
              </a:pPr>
              <a:t>27.02.2019</a:t>
            </a:fld>
            <a:endParaRPr lang="cs-CZ"/>
          </a:p>
        </p:txBody>
      </p:sp>
      <p:sp>
        <p:nvSpPr>
          <p:cNvPr id="3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74965D-B6FC-48F4-BDEB-A25D835DCF79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94688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34672" y="972318"/>
            <a:ext cx="3518055" cy="60994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180822" y="301052"/>
            <a:ext cx="5977908" cy="6453328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534672" y="1582266"/>
            <a:ext cx="3518055" cy="517211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48B92B-E7FC-4C9D-A25B-8D733F1B7F04}" type="datetime1">
              <a:rPr lang="cs-CZ" smtClean="0"/>
              <a:pPr>
                <a:defRPr/>
              </a:pPr>
              <a:t>27.02.2019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235B1B-A23A-4D82-B975-BDB1401989B8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603630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095981" y="5292884"/>
            <a:ext cx="6416040" cy="62485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2095981" y="972319"/>
            <a:ext cx="6416040" cy="4240052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cs-CZ" noProof="0" smtClean="0"/>
              <a:t>Kliknutím na ikonu přidáte obrázek.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2095981" y="5917739"/>
            <a:ext cx="6416040" cy="88739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806EB7-D81F-404B-ACAE-5954E4C5B005}" type="datetime1">
              <a:rPr lang="cs-CZ" smtClean="0"/>
              <a:pPr>
                <a:defRPr/>
              </a:pPr>
              <a:t>27.02.2019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20E438-300D-426D-956D-FF05AA67C7E2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505037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0" y="996333"/>
            <a:ext cx="10693400" cy="656493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26" name="Zástupný symbol pro nadpis 1"/>
          <p:cNvSpPr>
            <a:spLocks noGrp="1"/>
          </p:cNvSpPr>
          <p:nvPr>
            <p:ph type="title"/>
          </p:nvPr>
        </p:nvSpPr>
        <p:spPr bwMode="auto">
          <a:xfrm>
            <a:off x="3030538" y="145125"/>
            <a:ext cx="7488312" cy="719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cs-CZ" dirty="0" smtClean="0"/>
          </a:p>
        </p:txBody>
      </p:sp>
      <p:sp>
        <p:nvSpPr>
          <p:cNvPr id="1027" name="Zástupný symbol pro text 2"/>
          <p:cNvSpPr>
            <a:spLocks noGrp="1"/>
          </p:cNvSpPr>
          <p:nvPr>
            <p:ph type="body" idx="1"/>
          </p:nvPr>
        </p:nvSpPr>
        <p:spPr bwMode="auto">
          <a:xfrm>
            <a:off x="534988" y="1260475"/>
            <a:ext cx="9623425" cy="5494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534988" y="7008813"/>
            <a:ext cx="2495550" cy="401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Clara Sans" pitchFamily="50" charset="0"/>
              </a:defRPr>
            </a:lvl1pPr>
          </a:lstStyle>
          <a:p>
            <a:pPr>
              <a:defRPr/>
            </a:pPr>
            <a:fld id="{B5044EDA-262F-488C-9A1C-4884F878AF7B}" type="datetime1">
              <a:rPr lang="cs-CZ" smtClean="0"/>
              <a:pPr>
                <a:defRPr/>
              </a:pPr>
              <a:t>27.02.2019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652838" y="7008813"/>
            <a:ext cx="3387725" cy="401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Clara Sans" pitchFamily="50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7662863" y="7008813"/>
            <a:ext cx="2495550" cy="401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Clara Sans" pitchFamily="50" charset="0"/>
              </a:defRPr>
            </a:lvl1pPr>
          </a:lstStyle>
          <a:p>
            <a:pPr>
              <a:defRPr/>
            </a:pPr>
            <a:fld id="{C0EA4A2D-1AC4-4A39-9436-83225DB5FE6C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  <p:pic>
        <p:nvPicPr>
          <p:cNvPr id="1031" name="Picture 2" descr="I:\Mayna\!!_práce\RadkaF\JU České Budějovice\PPT prezentace\Podklady\HlavPapir Ekonomická fakulta.jpg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2124" y="216823"/>
            <a:ext cx="2376264" cy="608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212337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  <p:sldLayoutId id="2147483768" r:id="rId12"/>
  </p:sldLayoutIdLst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  <p:hf hdr="0" ftr="0"/>
  <p:txStyles>
    <p:titleStyle>
      <a:lvl1pPr algn="r" rtl="0" eaLnBrk="1" fontAlgn="base" hangingPunct="1">
        <a:spcBef>
          <a:spcPct val="0"/>
        </a:spcBef>
        <a:spcAft>
          <a:spcPct val="0"/>
        </a:spcAft>
        <a:defRPr sz="2800" kern="1200">
          <a:solidFill>
            <a:schemeClr val="tx2"/>
          </a:solidFill>
          <a:latin typeface="Clara Sans" pitchFamily="50" charset="0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lara Sans" pitchFamily="50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lara Sans" pitchFamily="50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lara Sans" pitchFamily="50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lara Sans" pitchFamily="50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84638" y="2024330"/>
            <a:ext cx="9706756" cy="1503745"/>
          </a:xfrm>
        </p:spPr>
        <p:txBody>
          <a:bodyPr/>
          <a:lstStyle/>
          <a:p>
            <a:r>
              <a:rPr lang="en-US" dirty="0"/>
              <a:t>The New Growth model theory</a:t>
            </a:r>
            <a:br>
              <a:rPr lang="en-US" dirty="0"/>
            </a:b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158802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latin typeface="Gill Sans MT" pitchFamily="34" charset="0"/>
              </a:rPr>
              <a:t>7- Examples of the new growth theory</a:t>
            </a:r>
            <a:endParaRPr lang="en-GB" dirty="0">
              <a:latin typeface="Gill Sans MT" pitchFamily="34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34988" y="1361703"/>
            <a:ext cx="9623425" cy="5567281"/>
          </a:xfrm>
        </p:spPr>
        <p:txBody>
          <a:bodyPr/>
          <a:lstStyle/>
          <a:p>
            <a:endParaRPr lang="en-GB" dirty="0" smtClean="0">
              <a:latin typeface="Gill Sans MT" pitchFamily="34" charset="0"/>
            </a:endParaRPr>
          </a:p>
          <a:p>
            <a:r>
              <a:rPr lang="en-GB" dirty="0" smtClean="0">
                <a:latin typeface="Gill Sans MT" pitchFamily="34" charset="0"/>
              </a:rPr>
              <a:t>Governments investing in education and training, new technologies, innovation…</a:t>
            </a:r>
          </a:p>
          <a:p>
            <a:r>
              <a:rPr lang="en-GB" dirty="0" smtClean="0">
                <a:latin typeface="Gill Sans MT" pitchFamily="34" charset="0"/>
              </a:rPr>
              <a:t>Example: high tech and pharmaceutical companies investing to stay competitive</a:t>
            </a:r>
          </a:p>
          <a:p>
            <a:r>
              <a:rPr lang="en-GB" dirty="0" smtClean="0">
                <a:latin typeface="Gill Sans MT" pitchFamily="34" charset="0"/>
              </a:rPr>
              <a:t>EU, regional and local institutions investing in education to provide people better qualifications and skills</a:t>
            </a:r>
          </a:p>
          <a:p>
            <a:r>
              <a:rPr lang="en-GB" dirty="0" smtClean="0">
                <a:latin typeface="Gill Sans MT" pitchFamily="34" charset="0"/>
              </a:rPr>
              <a:t>= positive effects for employees and companies</a:t>
            </a:r>
            <a:endParaRPr lang="en-GB" dirty="0">
              <a:latin typeface="Gill Sans MT" pitchFamily="34" charset="0"/>
            </a:endParaRP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10</a:t>
            </a:fld>
            <a:endParaRPr lang="cs-CZ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latin typeface="Gill Sans MT" pitchFamily="34" charset="0"/>
              </a:rPr>
              <a:t>8- Scheme of the new growth theory’s process </a:t>
            </a:r>
            <a:endParaRPr lang="en-GB" dirty="0">
              <a:latin typeface="Gill Sans MT" pitchFamily="34" charset="0"/>
            </a:endParaRP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11</a:t>
            </a:fld>
            <a:endParaRPr lang="cs-CZ"/>
          </a:p>
        </p:txBody>
      </p:sp>
      <p:graphicFrame>
        <p:nvGraphicFramePr>
          <p:cNvPr id="6" name="Espace réservé du contenu 5"/>
          <p:cNvGraphicFramePr>
            <a:graphicFrameLocks noGrp="1"/>
          </p:cNvGraphicFramePr>
          <p:nvPr>
            <p:ph idx="1"/>
          </p:nvPr>
        </p:nvGraphicFramePr>
        <p:xfrm>
          <a:off x="549503" y="1332593"/>
          <a:ext cx="9623425" cy="55673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latin typeface="Gill Sans MT" pitchFamily="34" charset="0"/>
              </a:rPr>
              <a:t>9- Limits of the new growth theory</a:t>
            </a:r>
            <a:endParaRPr lang="en-GB" dirty="0">
              <a:latin typeface="Gill Sans MT" pitchFamily="34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49502" y="1347189"/>
            <a:ext cx="9623425" cy="5567281"/>
          </a:xfrm>
        </p:spPr>
        <p:txBody>
          <a:bodyPr/>
          <a:lstStyle/>
          <a:p>
            <a:r>
              <a:rPr lang="en-GB" dirty="0" smtClean="0">
                <a:latin typeface="Gill Sans MT" pitchFamily="34" charset="0"/>
              </a:rPr>
              <a:t>Some assumptions inappropriate for lower developing countries</a:t>
            </a:r>
          </a:p>
          <a:p>
            <a:r>
              <a:rPr lang="en-GB" dirty="0" smtClean="0">
                <a:latin typeface="Gill Sans MT" pitchFamily="34" charset="0"/>
              </a:rPr>
              <a:t>Difference between physical and human capital?</a:t>
            </a:r>
          </a:p>
          <a:p>
            <a:r>
              <a:rPr lang="en-GB" dirty="0" smtClean="0">
                <a:latin typeface="Gill Sans MT" pitchFamily="34" charset="0"/>
              </a:rPr>
              <a:t>Concerns mainly economic growth on a long-time period </a:t>
            </a:r>
          </a:p>
          <a:p>
            <a:r>
              <a:rPr lang="en-GB" u="sng" dirty="0" smtClean="0">
                <a:latin typeface="Gill Sans MT" pitchFamily="34" charset="0"/>
              </a:rPr>
              <a:t>Some critics from economists:</a:t>
            </a:r>
          </a:p>
          <a:p>
            <a:r>
              <a:rPr lang="en-GB" dirty="0" err="1" smtClean="0">
                <a:latin typeface="Gill Sans MT" pitchFamily="34" charset="0"/>
              </a:rPr>
              <a:t>Srinivasan</a:t>
            </a:r>
            <a:r>
              <a:rPr lang="en-GB" dirty="0" smtClean="0">
                <a:latin typeface="Gill Sans MT" pitchFamily="34" charset="0"/>
              </a:rPr>
              <a:t>=nothing new in this model</a:t>
            </a:r>
          </a:p>
          <a:p>
            <a:r>
              <a:rPr lang="en-GB" dirty="0" smtClean="0">
                <a:latin typeface="Gill Sans MT" pitchFamily="34" charset="0"/>
              </a:rPr>
              <a:t>Fisher=dependence on the production function and the steady state</a:t>
            </a:r>
          </a:p>
          <a:p>
            <a:r>
              <a:rPr lang="en-GB" dirty="0" smtClean="0">
                <a:latin typeface="Gill Sans MT" pitchFamily="34" charset="0"/>
              </a:rPr>
              <a:t>Olson=negligence of institutions</a:t>
            </a:r>
          </a:p>
          <a:p>
            <a:pPr>
              <a:buNone/>
            </a:pPr>
            <a:endParaRPr lang="en-GB" dirty="0" smtClean="0">
              <a:latin typeface="Gill Sans MT" pitchFamily="34" charset="0"/>
            </a:endParaRPr>
          </a:p>
          <a:p>
            <a:endParaRPr lang="en-GB" dirty="0" smtClean="0">
              <a:latin typeface="Gill Sans MT" pitchFamily="34" charset="0"/>
            </a:endParaRPr>
          </a:p>
          <a:p>
            <a:endParaRPr lang="en-GB" dirty="0">
              <a:latin typeface="Gill Sans MT" pitchFamily="34" charset="0"/>
            </a:endParaRP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12</a:t>
            </a:fld>
            <a:endParaRPr lang="cs-CZ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latin typeface="Gill Sans MT" pitchFamily="34" charset="0"/>
              </a:rPr>
              <a:t>10- Why is this theory better than others?</a:t>
            </a:r>
            <a:endParaRPr lang="en-GB" dirty="0">
              <a:latin typeface="Gill Sans MT" pitchFamily="34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sz="3600" dirty="0" smtClean="0">
              <a:latin typeface="Gill Sans MT" pitchFamily="34" charset="0"/>
            </a:endParaRPr>
          </a:p>
          <a:p>
            <a:r>
              <a:rPr lang="en-GB" sz="3600" dirty="0" smtClean="0">
                <a:latin typeface="Gill Sans MT" pitchFamily="34" charset="0"/>
              </a:rPr>
              <a:t>Neo-classical theories could not ensure sustainable growth for a long period…</a:t>
            </a:r>
          </a:p>
          <a:p>
            <a:r>
              <a:rPr lang="en-GB" sz="3600" dirty="0" smtClean="0">
                <a:latin typeface="Gill Sans MT" pitchFamily="34" charset="0"/>
              </a:rPr>
              <a:t>…On the contrary to the new growth theory</a:t>
            </a:r>
          </a:p>
          <a:p>
            <a:r>
              <a:rPr lang="en-GB" sz="3600" dirty="0" smtClean="0">
                <a:latin typeface="Gill Sans MT" pitchFamily="34" charset="0"/>
              </a:rPr>
              <a:t>It has been developed to correct the mistakes and limits of the previous theories </a:t>
            </a:r>
          </a:p>
          <a:p>
            <a:r>
              <a:rPr lang="en-GB" sz="3600" dirty="0" smtClean="0">
                <a:latin typeface="Gill Sans MT" pitchFamily="34" charset="0"/>
              </a:rPr>
              <a:t>Until now=the most successful economic growth theory ever made</a:t>
            </a:r>
            <a:endParaRPr lang="en-GB" sz="3600" dirty="0">
              <a:latin typeface="Gill Sans MT" pitchFamily="34" charset="0"/>
            </a:endParaRP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13</a:t>
            </a:fld>
            <a:endParaRPr lang="cs-CZ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latin typeface="Gill Sans MT" pitchFamily="34" charset="0"/>
              </a:rPr>
              <a:t>Summary</a:t>
            </a:r>
            <a:endParaRPr lang="en-GB" dirty="0">
              <a:latin typeface="Gill Sans MT" pitchFamily="34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34988" y="1405246"/>
            <a:ext cx="9623425" cy="5567281"/>
          </a:xfrm>
        </p:spPr>
        <p:txBody>
          <a:bodyPr/>
          <a:lstStyle/>
          <a:p>
            <a:r>
              <a:rPr lang="en-GB" dirty="0" smtClean="0">
                <a:latin typeface="Gill Sans MT" pitchFamily="34" charset="0"/>
              </a:rPr>
              <a:t>Key factors of the economic growth: knowledge and human capital</a:t>
            </a:r>
          </a:p>
          <a:p>
            <a:r>
              <a:rPr lang="en-GB" dirty="0" smtClean="0">
                <a:latin typeface="Gill Sans MT" pitchFamily="34" charset="0"/>
              </a:rPr>
              <a:t>The public sector and private companies act as financiers and suppliers </a:t>
            </a:r>
          </a:p>
          <a:p>
            <a:r>
              <a:rPr lang="en-GB" dirty="0" smtClean="0">
                <a:latin typeface="Gill Sans MT" pitchFamily="34" charset="0"/>
              </a:rPr>
              <a:t>Knowledge and human capital are unlimited…</a:t>
            </a:r>
          </a:p>
          <a:p>
            <a:r>
              <a:rPr lang="en-GB" dirty="0" smtClean="0">
                <a:latin typeface="Gill Sans MT" pitchFamily="34" charset="0"/>
              </a:rPr>
              <a:t>…and bring positive externalities</a:t>
            </a:r>
          </a:p>
          <a:p>
            <a:r>
              <a:rPr lang="en-GB" dirty="0" smtClean="0">
                <a:latin typeface="Gill Sans MT" pitchFamily="34" charset="0"/>
              </a:rPr>
              <a:t>It will contribute to the economic growth…</a:t>
            </a:r>
          </a:p>
          <a:p>
            <a:r>
              <a:rPr lang="en-GB" dirty="0" smtClean="0">
                <a:latin typeface="Gill Sans MT" pitchFamily="34" charset="0"/>
              </a:rPr>
              <a:t>…and will encourage more investments</a:t>
            </a:r>
          </a:p>
          <a:p>
            <a:r>
              <a:rPr lang="en-GB" dirty="0" smtClean="0">
                <a:latin typeface="Gill Sans MT" pitchFamily="34" charset="0"/>
              </a:rPr>
              <a:t>It is the best and the most popular economic growth model of the two last centuries </a:t>
            </a:r>
            <a:endParaRPr lang="en-GB" dirty="0">
              <a:latin typeface="Gill Sans MT" pitchFamily="34" charset="0"/>
            </a:endParaRP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14</a:t>
            </a:fld>
            <a:endParaRPr lang="cs-CZ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Shape 16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106916" tIns="106916" rIns="106916" bIns="106916" numCol="1" anchor="ctr" anchorCtr="0" compatLnSpc="1">
            <a:prstTxWarp prst="textNoShape">
              <a:avLst/>
            </a:prstTxWarp>
            <a:noAutofit/>
          </a:bodyPr>
          <a:lstStyle/>
          <a:p>
            <a:r>
              <a:rPr lang="de" dirty="0"/>
              <a:t>Thank you for your attention.</a:t>
            </a:r>
            <a:endParaRPr dirty="0"/>
          </a:p>
        </p:txBody>
      </p:sp>
      <p:pic>
        <p:nvPicPr>
          <p:cNvPr id="163" name="Shape 16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097183" y="1015480"/>
            <a:ext cx="3469335" cy="86196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9992826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57154" y="194745"/>
            <a:ext cx="7427088" cy="662917"/>
          </a:xfrm>
        </p:spPr>
        <p:txBody>
          <a:bodyPr/>
          <a:lstStyle/>
          <a:p>
            <a:pPr algn="ctr"/>
            <a:r>
              <a:rPr lang="es-ES" sz="5400" dirty="0" err="1" smtClean="0">
                <a:latin typeface="Gill Sans MT" pitchFamily="34" charset="0"/>
              </a:rPr>
              <a:t>Outline</a:t>
            </a:r>
            <a:endParaRPr lang="cs-CZ" sz="5400" dirty="0">
              <a:latin typeface="Gill Sans MT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20474" y="1419761"/>
            <a:ext cx="9623425" cy="5567281"/>
          </a:xfrm>
        </p:spPr>
        <p:txBody>
          <a:bodyPr/>
          <a:lstStyle/>
          <a:p>
            <a:r>
              <a:rPr lang="fr-FR" sz="2400" dirty="0" smtClean="0">
                <a:latin typeface="Gill Sans MT" pitchFamily="34" charset="0"/>
              </a:rPr>
              <a:t>Short introduction</a:t>
            </a:r>
          </a:p>
          <a:p>
            <a:pPr>
              <a:buNone/>
            </a:pPr>
            <a:r>
              <a:rPr lang="fr-FR" sz="2400" dirty="0" smtClean="0">
                <a:latin typeface="Gill Sans MT" pitchFamily="34" charset="0"/>
              </a:rPr>
              <a:t>1- The Solow-Swan model</a:t>
            </a:r>
          </a:p>
          <a:p>
            <a:pPr>
              <a:buNone/>
            </a:pPr>
            <a:r>
              <a:rPr lang="fr-FR" sz="2400" dirty="0" smtClean="0">
                <a:latin typeface="Gill Sans MT" pitchFamily="34" charset="0"/>
              </a:rPr>
              <a:t>2- </a:t>
            </a:r>
            <a:r>
              <a:rPr lang="fr-FR" sz="2400" dirty="0" err="1" smtClean="0">
                <a:latin typeface="Gill Sans MT" pitchFamily="34" charset="0"/>
              </a:rPr>
              <a:t>What</a:t>
            </a:r>
            <a:r>
              <a:rPr lang="fr-FR" sz="2400" dirty="0" smtClean="0">
                <a:latin typeface="Gill Sans MT" pitchFamily="34" charset="0"/>
              </a:rPr>
              <a:t> is the new </a:t>
            </a:r>
            <a:r>
              <a:rPr lang="fr-FR" sz="2400" dirty="0" err="1" smtClean="0">
                <a:latin typeface="Gill Sans MT" pitchFamily="34" charset="0"/>
              </a:rPr>
              <a:t>growth</a:t>
            </a:r>
            <a:r>
              <a:rPr lang="fr-FR" sz="2400" dirty="0" smtClean="0">
                <a:latin typeface="Gill Sans MT" pitchFamily="34" charset="0"/>
              </a:rPr>
              <a:t> model </a:t>
            </a:r>
            <a:r>
              <a:rPr lang="fr-FR" sz="2400" dirty="0" err="1" smtClean="0">
                <a:latin typeface="Gill Sans MT" pitchFamily="34" charset="0"/>
              </a:rPr>
              <a:t>theory</a:t>
            </a:r>
            <a:endParaRPr lang="fr-FR" sz="2400" dirty="0" smtClean="0">
              <a:latin typeface="Gill Sans MT" pitchFamily="34" charset="0"/>
            </a:endParaRPr>
          </a:p>
          <a:p>
            <a:pPr>
              <a:buNone/>
            </a:pPr>
            <a:r>
              <a:rPr lang="fr-FR" sz="2400" dirty="0" smtClean="0">
                <a:latin typeface="Gill Sans MT" pitchFamily="34" charset="0"/>
              </a:rPr>
              <a:t>3- How the new </a:t>
            </a:r>
            <a:r>
              <a:rPr lang="fr-FR" sz="2400" dirty="0" err="1" smtClean="0">
                <a:latin typeface="Gill Sans MT" pitchFamily="34" charset="0"/>
              </a:rPr>
              <a:t>growth</a:t>
            </a:r>
            <a:r>
              <a:rPr lang="fr-FR" sz="2400" dirty="0" smtClean="0">
                <a:latin typeface="Gill Sans MT" pitchFamily="34" charset="0"/>
              </a:rPr>
              <a:t> </a:t>
            </a:r>
            <a:r>
              <a:rPr lang="fr-FR" sz="2400" dirty="0" err="1" smtClean="0">
                <a:latin typeface="Gill Sans MT" pitchFamily="34" charset="0"/>
              </a:rPr>
              <a:t>theory</a:t>
            </a:r>
            <a:r>
              <a:rPr lang="fr-FR" sz="2400" dirty="0" smtClean="0">
                <a:latin typeface="Gill Sans MT" pitchFamily="34" charset="0"/>
              </a:rPr>
              <a:t> values </a:t>
            </a:r>
            <a:r>
              <a:rPr lang="fr-FR" sz="2400" dirty="0" err="1" smtClean="0">
                <a:latin typeface="Gill Sans MT" pitchFamily="34" charset="0"/>
              </a:rPr>
              <a:t>knowledge</a:t>
            </a:r>
            <a:r>
              <a:rPr lang="fr-FR" sz="2400" dirty="0" smtClean="0">
                <a:latin typeface="Gill Sans MT" pitchFamily="34" charset="0"/>
              </a:rPr>
              <a:t> and innovation</a:t>
            </a:r>
          </a:p>
          <a:p>
            <a:pPr>
              <a:buNone/>
            </a:pPr>
            <a:r>
              <a:rPr lang="fr-FR" sz="2400" dirty="0" smtClean="0">
                <a:latin typeface="Gill Sans MT" pitchFamily="34" charset="0"/>
              </a:rPr>
              <a:t>4- </a:t>
            </a:r>
            <a:r>
              <a:rPr lang="fr-FR" sz="2400" dirty="0" err="1" smtClean="0">
                <a:latin typeface="Gill Sans MT" pitchFamily="34" charset="0"/>
              </a:rPr>
              <a:t>Health</a:t>
            </a:r>
            <a:r>
              <a:rPr lang="fr-FR" sz="2400" dirty="0" smtClean="0">
                <a:latin typeface="Gill Sans MT" pitchFamily="34" charset="0"/>
              </a:rPr>
              <a:t> and </a:t>
            </a:r>
            <a:r>
              <a:rPr lang="fr-FR" sz="2400" dirty="0" err="1" smtClean="0">
                <a:latin typeface="Gill Sans MT" pitchFamily="34" charset="0"/>
              </a:rPr>
              <a:t>well</a:t>
            </a:r>
            <a:r>
              <a:rPr lang="fr-FR" sz="2400" dirty="0" smtClean="0">
                <a:latin typeface="Gill Sans MT" pitchFamily="34" charset="0"/>
              </a:rPr>
              <a:t>-</a:t>
            </a:r>
            <a:r>
              <a:rPr lang="fr-FR" sz="2400" dirty="0" err="1" smtClean="0">
                <a:latin typeface="Gill Sans MT" pitchFamily="34" charset="0"/>
              </a:rPr>
              <a:t>being</a:t>
            </a:r>
            <a:endParaRPr lang="fr-FR" sz="2400" dirty="0" smtClean="0">
              <a:latin typeface="Gill Sans MT" pitchFamily="34" charset="0"/>
            </a:endParaRPr>
          </a:p>
          <a:p>
            <a:pPr>
              <a:buNone/>
            </a:pPr>
            <a:r>
              <a:rPr lang="fr-FR" sz="2400" dirty="0" smtClean="0">
                <a:latin typeface="Gill Sans MT" pitchFamily="34" charset="0"/>
              </a:rPr>
              <a:t>5- The </a:t>
            </a:r>
            <a:r>
              <a:rPr lang="fr-FR" sz="2400" dirty="0" err="1" smtClean="0">
                <a:latin typeface="Gill Sans MT" pitchFamily="34" charset="0"/>
              </a:rPr>
              <a:t>role</a:t>
            </a:r>
            <a:r>
              <a:rPr lang="fr-FR" sz="2400" dirty="0" smtClean="0">
                <a:latin typeface="Gill Sans MT" pitchFamily="34" charset="0"/>
              </a:rPr>
              <a:t> of the public </a:t>
            </a:r>
            <a:r>
              <a:rPr lang="fr-FR" sz="2400" dirty="0" err="1" smtClean="0">
                <a:latin typeface="Gill Sans MT" pitchFamily="34" charset="0"/>
              </a:rPr>
              <a:t>sector</a:t>
            </a:r>
            <a:endParaRPr lang="fr-FR" sz="2400" dirty="0" smtClean="0">
              <a:latin typeface="Gill Sans MT" pitchFamily="34" charset="0"/>
            </a:endParaRPr>
          </a:p>
          <a:p>
            <a:pPr>
              <a:buNone/>
            </a:pPr>
            <a:r>
              <a:rPr lang="fr-FR" sz="2400" dirty="0" smtClean="0">
                <a:latin typeface="Gill Sans MT" pitchFamily="34" charset="0"/>
              </a:rPr>
              <a:t>6- </a:t>
            </a:r>
            <a:r>
              <a:rPr lang="fr-FR" sz="2400" dirty="0" err="1" smtClean="0">
                <a:latin typeface="Gill Sans MT" pitchFamily="34" charset="0"/>
              </a:rPr>
              <a:t>Indicators</a:t>
            </a:r>
            <a:r>
              <a:rPr lang="fr-FR" sz="2400" dirty="0" smtClean="0">
                <a:latin typeface="Gill Sans MT" pitchFamily="34" charset="0"/>
              </a:rPr>
              <a:t> </a:t>
            </a:r>
          </a:p>
          <a:p>
            <a:pPr>
              <a:buNone/>
            </a:pPr>
            <a:r>
              <a:rPr lang="fr-FR" sz="2400" dirty="0" smtClean="0">
                <a:latin typeface="Gill Sans MT" pitchFamily="34" charset="0"/>
              </a:rPr>
              <a:t>7- </a:t>
            </a:r>
            <a:r>
              <a:rPr lang="fr-FR" sz="2400" dirty="0" err="1" smtClean="0">
                <a:latin typeface="Gill Sans MT" pitchFamily="34" charset="0"/>
              </a:rPr>
              <a:t>Examples</a:t>
            </a:r>
            <a:r>
              <a:rPr lang="fr-FR" sz="2400" dirty="0" smtClean="0">
                <a:latin typeface="Gill Sans MT" pitchFamily="34" charset="0"/>
              </a:rPr>
              <a:t> of new </a:t>
            </a:r>
            <a:r>
              <a:rPr lang="fr-FR" sz="2400" dirty="0" err="1" smtClean="0">
                <a:latin typeface="Gill Sans MT" pitchFamily="34" charset="0"/>
              </a:rPr>
              <a:t>growth</a:t>
            </a:r>
            <a:r>
              <a:rPr lang="fr-FR" sz="2400" dirty="0" smtClean="0">
                <a:latin typeface="Gill Sans MT" pitchFamily="34" charset="0"/>
              </a:rPr>
              <a:t> </a:t>
            </a:r>
            <a:r>
              <a:rPr lang="fr-FR" sz="2400" dirty="0" err="1" smtClean="0">
                <a:latin typeface="Gill Sans MT" pitchFamily="34" charset="0"/>
              </a:rPr>
              <a:t>theory</a:t>
            </a:r>
            <a:endParaRPr lang="fr-FR" sz="2400" dirty="0" smtClean="0">
              <a:latin typeface="Gill Sans MT" pitchFamily="34" charset="0"/>
            </a:endParaRPr>
          </a:p>
          <a:p>
            <a:pPr>
              <a:buNone/>
            </a:pPr>
            <a:r>
              <a:rPr lang="fr-FR" sz="2400" dirty="0" smtClean="0">
                <a:latin typeface="Gill Sans MT" pitchFamily="34" charset="0"/>
              </a:rPr>
              <a:t>8- </a:t>
            </a:r>
            <a:r>
              <a:rPr lang="fr-FR" sz="2400" dirty="0" err="1" smtClean="0">
                <a:latin typeface="Gill Sans MT" pitchFamily="34" charset="0"/>
              </a:rPr>
              <a:t>Scheme</a:t>
            </a:r>
            <a:r>
              <a:rPr lang="fr-FR" sz="2400" dirty="0" smtClean="0">
                <a:latin typeface="Gill Sans MT" pitchFamily="34" charset="0"/>
              </a:rPr>
              <a:t> of the new </a:t>
            </a:r>
            <a:r>
              <a:rPr lang="fr-FR" sz="2400" dirty="0" err="1" smtClean="0">
                <a:latin typeface="Gill Sans MT" pitchFamily="34" charset="0"/>
              </a:rPr>
              <a:t>growth</a:t>
            </a:r>
            <a:r>
              <a:rPr lang="fr-FR" sz="2400" dirty="0" smtClean="0">
                <a:latin typeface="Gill Sans MT" pitchFamily="34" charset="0"/>
              </a:rPr>
              <a:t> </a:t>
            </a:r>
            <a:r>
              <a:rPr lang="fr-FR" sz="2400" dirty="0" err="1" smtClean="0">
                <a:latin typeface="Gill Sans MT" pitchFamily="34" charset="0"/>
              </a:rPr>
              <a:t>theory’s</a:t>
            </a:r>
            <a:r>
              <a:rPr lang="fr-FR" sz="2400" dirty="0" smtClean="0">
                <a:latin typeface="Gill Sans MT" pitchFamily="34" charset="0"/>
              </a:rPr>
              <a:t> </a:t>
            </a:r>
            <a:r>
              <a:rPr lang="fr-FR" sz="2400" dirty="0" err="1" smtClean="0">
                <a:latin typeface="Gill Sans MT" pitchFamily="34" charset="0"/>
              </a:rPr>
              <a:t>process</a:t>
            </a:r>
            <a:endParaRPr lang="fr-FR" sz="2400" dirty="0" smtClean="0">
              <a:latin typeface="Gill Sans MT" pitchFamily="34" charset="0"/>
            </a:endParaRPr>
          </a:p>
          <a:p>
            <a:pPr>
              <a:buNone/>
            </a:pPr>
            <a:r>
              <a:rPr lang="fr-FR" sz="2400" dirty="0" smtClean="0">
                <a:latin typeface="Gill Sans MT" pitchFamily="34" charset="0"/>
              </a:rPr>
              <a:t>9- </a:t>
            </a:r>
            <a:r>
              <a:rPr lang="fr-FR" sz="2400" dirty="0" err="1" smtClean="0">
                <a:latin typeface="Gill Sans MT" pitchFamily="34" charset="0"/>
              </a:rPr>
              <a:t>Limits</a:t>
            </a:r>
            <a:r>
              <a:rPr lang="fr-FR" sz="2400" dirty="0" smtClean="0">
                <a:latin typeface="Gill Sans MT" pitchFamily="34" charset="0"/>
              </a:rPr>
              <a:t> of the new </a:t>
            </a:r>
            <a:r>
              <a:rPr lang="fr-FR" sz="2400" dirty="0" err="1" smtClean="0">
                <a:latin typeface="Gill Sans MT" pitchFamily="34" charset="0"/>
              </a:rPr>
              <a:t>growth</a:t>
            </a:r>
            <a:r>
              <a:rPr lang="fr-FR" sz="2400" dirty="0" smtClean="0">
                <a:latin typeface="Gill Sans MT" pitchFamily="34" charset="0"/>
              </a:rPr>
              <a:t> </a:t>
            </a:r>
            <a:r>
              <a:rPr lang="fr-FR" sz="2400" dirty="0" err="1" smtClean="0">
                <a:latin typeface="Gill Sans MT" pitchFamily="34" charset="0"/>
              </a:rPr>
              <a:t>theory</a:t>
            </a:r>
            <a:endParaRPr lang="fr-FR" sz="2400" dirty="0" smtClean="0">
              <a:latin typeface="Gill Sans MT" pitchFamily="34" charset="0"/>
            </a:endParaRPr>
          </a:p>
          <a:p>
            <a:pPr>
              <a:buNone/>
            </a:pPr>
            <a:r>
              <a:rPr lang="fr-FR" sz="2400" dirty="0" smtClean="0">
                <a:latin typeface="Gill Sans MT" pitchFamily="34" charset="0"/>
              </a:rPr>
              <a:t>10- </a:t>
            </a:r>
            <a:r>
              <a:rPr lang="fr-FR" sz="2400" dirty="0" err="1" smtClean="0">
                <a:latin typeface="Gill Sans MT" pitchFamily="34" charset="0"/>
              </a:rPr>
              <a:t>Why</a:t>
            </a:r>
            <a:r>
              <a:rPr lang="fr-FR" sz="2400" dirty="0" smtClean="0">
                <a:latin typeface="Gill Sans MT" pitchFamily="34" charset="0"/>
              </a:rPr>
              <a:t> is </a:t>
            </a:r>
            <a:r>
              <a:rPr lang="fr-FR" sz="2400" dirty="0" err="1" smtClean="0">
                <a:latin typeface="Gill Sans MT" pitchFamily="34" charset="0"/>
              </a:rPr>
              <a:t>this</a:t>
            </a:r>
            <a:r>
              <a:rPr lang="fr-FR" sz="2400" dirty="0" smtClean="0">
                <a:latin typeface="Gill Sans MT" pitchFamily="34" charset="0"/>
              </a:rPr>
              <a:t> </a:t>
            </a:r>
            <a:r>
              <a:rPr lang="fr-FR" sz="2400" dirty="0" err="1" smtClean="0">
                <a:latin typeface="Gill Sans MT" pitchFamily="34" charset="0"/>
              </a:rPr>
              <a:t>theory</a:t>
            </a:r>
            <a:r>
              <a:rPr lang="fr-FR" sz="2400" dirty="0" smtClean="0">
                <a:latin typeface="Gill Sans MT" pitchFamily="34" charset="0"/>
              </a:rPr>
              <a:t> </a:t>
            </a:r>
            <a:r>
              <a:rPr lang="fr-FR" sz="2400" dirty="0" err="1" smtClean="0">
                <a:latin typeface="Gill Sans MT" pitchFamily="34" charset="0"/>
              </a:rPr>
              <a:t>better</a:t>
            </a:r>
            <a:r>
              <a:rPr lang="fr-FR" sz="2400" dirty="0" smtClean="0">
                <a:latin typeface="Gill Sans MT" pitchFamily="34" charset="0"/>
              </a:rPr>
              <a:t> </a:t>
            </a:r>
            <a:r>
              <a:rPr lang="fr-FR" sz="2400" dirty="0" err="1" smtClean="0">
                <a:latin typeface="Gill Sans MT" pitchFamily="34" charset="0"/>
              </a:rPr>
              <a:t>than</a:t>
            </a:r>
            <a:r>
              <a:rPr lang="fr-FR" sz="2400" dirty="0" smtClean="0">
                <a:latin typeface="Gill Sans MT" pitchFamily="34" charset="0"/>
              </a:rPr>
              <a:t> </a:t>
            </a:r>
            <a:r>
              <a:rPr lang="fr-FR" sz="2400" dirty="0" err="1" smtClean="0">
                <a:latin typeface="Gill Sans MT" pitchFamily="34" charset="0"/>
              </a:rPr>
              <a:t>others</a:t>
            </a:r>
            <a:r>
              <a:rPr lang="fr-FR" sz="2400" dirty="0" smtClean="0">
                <a:latin typeface="Gill Sans MT" pitchFamily="34" charset="0"/>
              </a:rPr>
              <a:t>?</a:t>
            </a:r>
          </a:p>
          <a:p>
            <a:r>
              <a:rPr lang="fr-FR" sz="2400" dirty="0" err="1" smtClean="0">
                <a:latin typeface="Gill Sans MT" pitchFamily="34" charset="0"/>
              </a:rPr>
              <a:t>Summary</a:t>
            </a:r>
            <a:endParaRPr lang="cs-CZ" sz="2400" dirty="0">
              <a:latin typeface="Gill Sans MT" pitchFamily="34" charset="0"/>
            </a:endParaRP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751862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latin typeface="Gill Sans MT" pitchFamily="34" charset="0"/>
              </a:rPr>
              <a:t>Short introduction</a:t>
            </a:r>
            <a:endParaRPr lang="en-GB" dirty="0">
              <a:latin typeface="Gill Sans MT" pitchFamily="34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34988" y="1390732"/>
            <a:ext cx="9623425" cy="5567281"/>
          </a:xfrm>
        </p:spPr>
        <p:txBody>
          <a:bodyPr/>
          <a:lstStyle/>
          <a:p>
            <a:endParaRPr lang="en-GB" dirty="0" smtClean="0">
              <a:latin typeface="Gill Sans MT" pitchFamily="34" charset="0"/>
            </a:endParaRPr>
          </a:p>
          <a:p>
            <a:r>
              <a:rPr lang="en-GB" dirty="0" smtClean="0">
                <a:latin typeface="Gill Sans MT" pitchFamily="34" charset="0"/>
              </a:rPr>
              <a:t>Comes from a Paul Romer’s article published in 1986</a:t>
            </a:r>
          </a:p>
          <a:p>
            <a:r>
              <a:rPr lang="en-US" dirty="0" smtClean="0">
                <a:latin typeface="Gill Sans MT" pitchFamily="34" charset="0"/>
              </a:rPr>
              <a:t>“Increasing Returns and Long Run Growth”</a:t>
            </a:r>
          </a:p>
          <a:p>
            <a:r>
              <a:rPr lang="en-US" dirty="0" smtClean="0">
                <a:latin typeface="Gill Sans MT" pitchFamily="34" charset="0"/>
              </a:rPr>
              <a:t>Growth linked to behavior, initiatives, and development of economic agents’ qualifications</a:t>
            </a:r>
          </a:p>
          <a:p>
            <a:r>
              <a:rPr lang="en-US" dirty="0" smtClean="0">
                <a:latin typeface="Gill Sans MT" pitchFamily="34" charset="0"/>
              </a:rPr>
              <a:t>The new growth theory questions the Solow-Swan model developed in 1956…</a:t>
            </a:r>
          </a:p>
          <a:p>
            <a:r>
              <a:rPr lang="en-US" dirty="0" smtClean="0">
                <a:latin typeface="Gill Sans MT" pitchFamily="34" charset="0"/>
              </a:rPr>
              <a:t>…Which excludes production factors to explain progress</a:t>
            </a:r>
            <a:endParaRPr lang="en-GB" dirty="0">
              <a:latin typeface="Gill Sans MT" pitchFamily="34" charset="0"/>
            </a:endParaRP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3</a:t>
            </a:fld>
            <a:endParaRPr lang="cs-CZ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latin typeface="Gill Sans MT" pitchFamily="34" charset="0"/>
              </a:rPr>
              <a:t>1- The Solow-Swan model</a:t>
            </a:r>
            <a:endParaRPr lang="en-GB" dirty="0">
              <a:latin typeface="Gill Sans MT" pitchFamily="34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34988" y="1303646"/>
            <a:ext cx="9623425" cy="5567281"/>
          </a:xfrm>
        </p:spPr>
        <p:txBody>
          <a:bodyPr/>
          <a:lstStyle/>
          <a:p>
            <a:r>
              <a:rPr lang="en-GB" sz="2800" dirty="0" smtClean="0">
                <a:latin typeface="Gill Sans MT" pitchFamily="34" charset="0"/>
              </a:rPr>
              <a:t>Based on a closed economy </a:t>
            </a:r>
          </a:p>
          <a:p>
            <a:r>
              <a:rPr lang="en-GB" sz="2800" dirty="0" smtClean="0">
                <a:latin typeface="Gill Sans MT" pitchFamily="34" charset="0"/>
              </a:rPr>
              <a:t>Main factors: </a:t>
            </a:r>
            <a:r>
              <a:rPr lang="en-GB" sz="2800" dirty="0" err="1" smtClean="0">
                <a:latin typeface="Gill Sans MT" pitchFamily="34" charset="0"/>
              </a:rPr>
              <a:t>labor</a:t>
            </a:r>
            <a:r>
              <a:rPr lang="en-GB" sz="2800" dirty="0" smtClean="0">
                <a:latin typeface="Gill Sans MT" pitchFamily="34" charset="0"/>
              </a:rPr>
              <a:t>, financial capital</a:t>
            </a:r>
          </a:p>
          <a:p>
            <a:r>
              <a:rPr lang="en-GB" sz="2800" dirty="0" smtClean="0">
                <a:latin typeface="Gill Sans MT" pitchFamily="34" charset="0"/>
              </a:rPr>
              <a:t>Technological progress and saving rate=exogenous</a:t>
            </a:r>
          </a:p>
          <a:p>
            <a:r>
              <a:rPr lang="en-GB" sz="2800" dirty="0" smtClean="0">
                <a:latin typeface="Gill Sans MT" pitchFamily="34" charset="0"/>
              </a:rPr>
              <a:t>No State</a:t>
            </a:r>
          </a:p>
          <a:p>
            <a:r>
              <a:rPr lang="en-GB" sz="2800" dirty="0" smtClean="0">
                <a:latin typeface="Gill Sans MT" pitchFamily="34" charset="0"/>
              </a:rPr>
              <a:t>Firms having the same amount of technological capital</a:t>
            </a:r>
          </a:p>
          <a:p>
            <a:r>
              <a:rPr lang="en-GB" sz="2800" dirty="0" smtClean="0">
                <a:latin typeface="Gill Sans MT" pitchFamily="34" charset="0"/>
              </a:rPr>
              <a:t>The cost of production is constant and production factors are balanced out </a:t>
            </a:r>
          </a:p>
          <a:p>
            <a:r>
              <a:rPr lang="en-GB" sz="2800" dirty="0" smtClean="0">
                <a:latin typeface="Gill Sans MT" pitchFamily="34" charset="0"/>
              </a:rPr>
              <a:t> Four variables: production flow, capital supply, number of workers, knowledge and efficiency at work</a:t>
            </a:r>
          </a:p>
          <a:p>
            <a:r>
              <a:rPr lang="en-GB" sz="2800" dirty="0" smtClean="0">
                <a:latin typeface="Gill Sans MT" pitchFamily="34" charset="0"/>
              </a:rPr>
              <a:t>Long-term=balanced state for all economies</a:t>
            </a:r>
            <a:endParaRPr lang="en-GB" sz="2800" dirty="0">
              <a:latin typeface="Gill Sans MT" pitchFamily="34" charset="0"/>
            </a:endParaRP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4</a:t>
            </a:fld>
            <a:endParaRPr lang="cs-CZ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latin typeface="Gill Sans MT" pitchFamily="34" charset="0"/>
              </a:rPr>
              <a:t>2- What is the new growth model theory?</a:t>
            </a:r>
            <a:endParaRPr lang="en-GB" dirty="0">
              <a:latin typeface="Gill Sans MT" pitchFamily="34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 smtClean="0">
              <a:latin typeface="Gill Sans MT" pitchFamily="34" charset="0"/>
            </a:endParaRPr>
          </a:p>
          <a:p>
            <a:r>
              <a:rPr lang="en-GB" dirty="0" smtClean="0">
                <a:latin typeface="Gill Sans MT" pitchFamily="34" charset="0"/>
              </a:rPr>
              <a:t>Economic growth theory</a:t>
            </a:r>
          </a:p>
          <a:p>
            <a:r>
              <a:rPr lang="en-GB" dirty="0" smtClean="0">
                <a:latin typeface="Gill Sans MT" pitchFamily="34" charset="0"/>
              </a:rPr>
              <a:t>Foreground: human desires and unlimited wants</a:t>
            </a:r>
          </a:p>
          <a:p>
            <a:r>
              <a:rPr lang="en-GB" dirty="0" smtClean="0">
                <a:latin typeface="Gill Sans MT" pitchFamily="34" charset="0"/>
              </a:rPr>
              <a:t>Foster: productivity and economic growth</a:t>
            </a:r>
          </a:p>
          <a:p>
            <a:r>
              <a:rPr lang="en-GB" dirty="0" smtClean="0">
                <a:latin typeface="Gill Sans MT" pitchFamily="34" charset="0"/>
              </a:rPr>
              <a:t>Pursuit of profits=increase of GDP/capita</a:t>
            </a:r>
          </a:p>
          <a:p>
            <a:r>
              <a:rPr lang="en-GB" dirty="0" smtClean="0">
                <a:latin typeface="Gill Sans MT" pitchFamily="34" charset="0"/>
              </a:rPr>
              <a:t>Technological progress as a product of economic activity</a:t>
            </a:r>
          </a:p>
          <a:p>
            <a:r>
              <a:rPr lang="en-GB" dirty="0" smtClean="0">
                <a:latin typeface="Gill Sans MT" pitchFamily="34" charset="0"/>
              </a:rPr>
              <a:t>Knowledge and technology characterized by increasing returns, which drive the process of growth</a:t>
            </a:r>
            <a:endParaRPr lang="en-GB" dirty="0">
              <a:latin typeface="Gill Sans MT" pitchFamily="34" charset="0"/>
            </a:endParaRP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5</a:t>
            </a:fld>
            <a:endParaRPr lang="cs-CZ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745839" y="397945"/>
            <a:ext cx="7427088" cy="662917"/>
          </a:xfrm>
        </p:spPr>
        <p:txBody>
          <a:bodyPr/>
          <a:lstStyle/>
          <a:p>
            <a:r>
              <a:rPr lang="fr-FR" dirty="0" smtClean="0">
                <a:latin typeface="Gill Sans MT" pitchFamily="34" charset="0"/>
              </a:rPr>
              <a:t>3- How the new </a:t>
            </a:r>
            <a:r>
              <a:rPr lang="fr-FR" dirty="0" err="1" smtClean="0">
                <a:latin typeface="Gill Sans MT" pitchFamily="34" charset="0"/>
              </a:rPr>
              <a:t>growth</a:t>
            </a:r>
            <a:r>
              <a:rPr lang="fr-FR" dirty="0" smtClean="0">
                <a:latin typeface="Gill Sans MT" pitchFamily="34" charset="0"/>
              </a:rPr>
              <a:t> </a:t>
            </a:r>
            <a:r>
              <a:rPr lang="fr-FR" dirty="0" err="1" smtClean="0">
                <a:latin typeface="Gill Sans MT" pitchFamily="34" charset="0"/>
              </a:rPr>
              <a:t>theory</a:t>
            </a:r>
            <a:r>
              <a:rPr lang="fr-FR" dirty="0" smtClean="0">
                <a:latin typeface="Gill Sans MT" pitchFamily="34" charset="0"/>
              </a:rPr>
              <a:t> values </a:t>
            </a:r>
            <a:r>
              <a:rPr lang="fr-FR" dirty="0" err="1" smtClean="0">
                <a:latin typeface="Gill Sans MT" pitchFamily="34" charset="0"/>
              </a:rPr>
              <a:t>knowledge</a:t>
            </a:r>
            <a:r>
              <a:rPr lang="fr-FR" dirty="0" smtClean="0">
                <a:latin typeface="Gill Sans MT" pitchFamily="34" charset="0"/>
              </a:rPr>
              <a:t> and innovation</a:t>
            </a:r>
            <a:br>
              <a:rPr lang="fr-FR" dirty="0" smtClean="0">
                <a:latin typeface="Gill Sans MT" pitchFamily="34" charset="0"/>
              </a:rPr>
            </a:br>
            <a:endParaRPr lang="en-GB" dirty="0">
              <a:latin typeface="Gill Sans MT" pitchFamily="34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34988" y="1332675"/>
            <a:ext cx="9623425" cy="5567281"/>
          </a:xfrm>
        </p:spPr>
        <p:txBody>
          <a:bodyPr/>
          <a:lstStyle/>
          <a:p>
            <a:endParaRPr lang="en-GB" dirty="0" smtClean="0">
              <a:latin typeface="Gill Sans MT" pitchFamily="34" charset="0"/>
            </a:endParaRPr>
          </a:p>
          <a:p>
            <a:r>
              <a:rPr lang="en-GB" dirty="0" smtClean="0">
                <a:latin typeface="Gill Sans MT" pitchFamily="34" charset="0"/>
              </a:rPr>
              <a:t>Investment in human capital makes the nurturing of  innovation possible</a:t>
            </a:r>
          </a:p>
          <a:p>
            <a:r>
              <a:rPr lang="en-GB" dirty="0" smtClean="0">
                <a:latin typeface="Gill Sans MT" pitchFamily="34" charset="0"/>
              </a:rPr>
              <a:t>Key driver of economy: knowledge development…</a:t>
            </a:r>
          </a:p>
          <a:p>
            <a:r>
              <a:rPr lang="en-GB" dirty="0" smtClean="0">
                <a:latin typeface="Gill Sans MT" pitchFamily="34" charset="0"/>
              </a:rPr>
              <a:t> …especially education and skills</a:t>
            </a:r>
          </a:p>
          <a:p>
            <a:r>
              <a:rPr lang="en-GB" dirty="0" smtClean="0">
                <a:latin typeface="Gill Sans MT" pitchFamily="34" charset="0"/>
              </a:rPr>
              <a:t>Formation of a sustainable process</a:t>
            </a:r>
          </a:p>
          <a:p>
            <a:r>
              <a:rPr lang="en-GB" dirty="0" smtClean="0">
                <a:latin typeface="Gill Sans MT" pitchFamily="34" charset="0"/>
              </a:rPr>
              <a:t>Innovation and technologies depend on investments rate, but also on people </a:t>
            </a:r>
          </a:p>
          <a:p>
            <a:r>
              <a:rPr lang="en-GB" dirty="0" smtClean="0">
                <a:latin typeface="Gill Sans MT" pitchFamily="34" charset="0"/>
              </a:rPr>
              <a:t>=people have control over their knowledge capital</a:t>
            </a:r>
            <a:endParaRPr lang="en-GB" dirty="0">
              <a:latin typeface="Gill Sans MT" pitchFamily="34" charset="0"/>
            </a:endParaRP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6</a:t>
            </a:fld>
            <a:endParaRPr lang="cs-CZ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latin typeface="Gill Sans MT" pitchFamily="34" charset="0"/>
              </a:rPr>
              <a:t>4- Health and well-being</a:t>
            </a:r>
            <a:endParaRPr lang="en-GB" dirty="0">
              <a:latin typeface="Gill Sans MT" pitchFamily="34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34988" y="1361704"/>
            <a:ext cx="9623425" cy="5567281"/>
          </a:xfrm>
        </p:spPr>
        <p:txBody>
          <a:bodyPr/>
          <a:lstStyle/>
          <a:p>
            <a:endParaRPr lang="en-GB" dirty="0" smtClean="0">
              <a:latin typeface="Gill Sans MT" pitchFamily="34" charset="0"/>
            </a:endParaRPr>
          </a:p>
          <a:p>
            <a:r>
              <a:rPr lang="en-GB" dirty="0" smtClean="0">
                <a:latin typeface="Gill Sans MT" pitchFamily="34" charset="0"/>
              </a:rPr>
              <a:t>Health and well-being of the labour=another key point of the human capital</a:t>
            </a:r>
          </a:p>
          <a:p>
            <a:r>
              <a:rPr lang="en-GB" dirty="0" smtClean="0">
                <a:latin typeface="Gill Sans MT" pitchFamily="34" charset="0"/>
              </a:rPr>
              <a:t>Better work conditions=more efficiency</a:t>
            </a:r>
          </a:p>
          <a:p>
            <a:r>
              <a:rPr lang="en-GB" dirty="0" smtClean="0">
                <a:latin typeface="Gill Sans MT" pitchFamily="34" charset="0"/>
              </a:rPr>
              <a:t>Benefit for the employees (better education levels=higher salaries)…</a:t>
            </a:r>
          </a:p>
          <a:p>
            <a:r>
              <a:rPr lang="en-GB" dirty="0" smtClean="0">
                <a:latin typeface="Gill Sans MT" pitchFamily="34" charset="0"/>
              </a:rPr>
              <a:t>…and for the economy (more productivity)</a:t>
            </a:r>
          </a:p>
          <a:p>
            <a:r>
              <a:rPr lang="en-GB" dirty="0" smtClean="0">
                <a:latin typeface="Gill Sans MT" pitchFamily="34" charset="0"/>
              </a:rPr>
              <a:t>Revenues and growth linked to each others</a:t>
            </a:r>
            <a:endParaRPr lang="en-GB" dirty="0">
              <a:latin typeface="Gill Sans MT" pitchFamily="34" charset="0"/>
            </a:endParaRP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7</a:t>
            </a:fld>
            <a:endParaRPr lang="cs-CZ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latin typeface="Gill Sans MT" pitchFamily="34" charset="0"/>
              </a:rPr>
              <a:t>5- The role of the public sector</a:t>
            </a:r>
            <a:endParaRPr lang="en-GB" dirty="0">
              <a:latin typeface="Gill Sans MT" pitchFamily="34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34988" y="1361704"/>
            <a:ext cx="9623425" cy="5567281"/>
          </a:xfrm>
        </p:spPr>
        <p:txBody>
          <a:bodyPr/>
          <a:lstStyle/>
          <a:p>
            <a:endParaRPr lang="en-GB" dirty="0" smtClean="0">
              <a:latin typeface="Gill Sans MT" pitchFamily="34" charset="0"/>
            </a:endParaRPr>
          </a:p>
          <a:p>
            <a:r>
              <a:rPr lang="en-GB" dirty="0" smtClean="0">
                <a:latin typeface="Gill Sans MT" pitchFamily="34" charset="0"/>
              </a:rPr>
              <a:t>Governments should invest in infrastructure projects</a:t>
            </a:r>
          </a:p>
          <a:p>
            <a:r>
              <a:rPr lang="en-GB" dirty="0" smtClean="0">
                <a:latin typeface="Gill Sans MT" pitchFamily="34" charset="0"/>
              </a:rPr>
              <a:t>Creation of public goods</a:t>
            </a:r>
          </a:p>
          <a:p>
            <a:r>
              <a:rPr lang="en-GB" dirty="0" smtClean="0">
                <a:latin typeface="Gill Sans MT" pitchFamily="34" charset="0"/>
              </a:rPr>
              <a:t>Generate positive externalities</a:t>
            </a:r>
          </a:p>
          <a:p>
            <a:r>
              <a:rPr lang="en-GB" dirty="0" smtClean="0">
                <a:latin typeface="Gill Sans MT" pitchFamily="34" charset="0"/>
              </a:rPr>
              <a:t>Contributes to the human capital</a:t>
            </a:r>
          </a:p>
          <a:p>
            <a:r>
              <a:rPr lang="en-GB" dirty="0" smtClean="0">
                <a:latin typeface="Gill Sans MT" pitchFamily="34" charset="0"/>
              </a:rPr>
              <a:t>Importance of governments’ involvement: projects would be under-supplied without them</a:t>
            </a:r>
            <a:endParaRPr lang="en-GB" dirty="0">
              <a:latin typeface="Gill Sans MT" pitchFamily="34" charset="0"/>
            </a:endParaRP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8</a:t>
            </a:fld>
            <a:endParaRPr lang="cs-CZ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latin typeface="Gill Sans MT" pitchFamily="34" charset="0"/>
              </a:rPr>
              <a:t>6- Indicators</a:t>
            </a:r>
            <a:endParaRPr lang="en-GB" dirty="0">
              <a:latin typeface="Gill Sans MT" pitchFamily="34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49503" y="1347190"/>
            <a:ext cx="9623425" cy="5567281"/>
          </a:xfrm>
        </p:spPr>
        <p:txBody>
          <a:bodyPr/>
          <a:lstStyle/>
          <a:p>
            <a:endParaRPr lang="en-GB" dirty="0" smtClean="0">
              <a:latin typeface="Gill Sans MT" pitchFamily="34" charset="0"/>
            </a:endParaRPr>
          </a:p>
          <a:p>
            <a:r>
              <a:rPr lang="en-GB" dirty="0" smtClean="0">
                <a:latin typeface="Gill Sans MT" pitchFamily="34" charset="0"/>
              </a:rPr>
              <a:t>Focus on many factors: public investments, research and development, patents, labour’s qualification…</a:t>
            </a:r>
          </a:p>
          <a:p>
            <a:r>
              <a:rPr lang="en-GB" dirty="0" smtClean="0">
                <a:latin typeface="Gill Sans MT" pitchFamily="34" charset="0"/>
              </a:rPr>
              <a:t>What impacts on the growth?...</a:t>
            </a:r>
          </a:p>
          <a:p>
            <a:r>
              <a:rPr lang="en-GB" dirty="0" smtClean="0">
                <a:latin typeface="Gill Sans MT" pitchFamily="34" charset="0"/>
              </a:rPr>
              <a:t>…These have to be measured to be linked with the growth rhythm </a:t>
            </a:r>
          </a:p>
          <a:p>
            <a:r>
              <a:rPr lang="en-GB" dirty="0" smtClean="0">
                <a:latin typeface="Gill Sans MT" pitchFamily="34" charset="0"/>
              </a:rPr>
              <a:t>But: delay between the financing of the RD and the results concerning the economic growth </a:t>
            </a:r>
            <a:endParaRPr lang="en-GB" dirty="0">
              <a:latin typeface="Gill Sans MT" pitchFamily="34" charset="0"/>
            </a:endParaRP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9</a:t>
            </a:fld>
            <a:endParaRPr lang="cs-CZ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JU_OPVVV">
  <a:themeElements>
    <a:clrScheme name="JU">
      <a:dk1>
        <a:srgbClr val="151515"/>
      </a:dk1>
      <a:lt1>
        <a:sysClr val="window" lastClr="FFFFFF"/>
      </a:lt1>
      <a:dk2>
        <a:srgbClr val="E00034"/>
      </a:dk2>
      <a:lt2>
        <a:srgbClr val="D8D8D8"/>
      </a:lt2>
      <a:accent1>
        <a:srgbClr val="E00034"/>
      </a:accent1>
      <a:accent2>
        <a:srgbClr val="E98300"/>
      </a:accent2>
      <a:accent3>
        <a:srgbClr val="007D57"/>
      </a:accent3>
      <a:accent4>
        <a:srgbClr val="9C5FB5"/>
      </a:accent4>
      <a:accent5>
        <a:srgbClr val="5BBBB7"/>
      </a:accent5>
      <a:accent6>
        <a:srgbClr val="D10074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JU_OPVVV" id="{308B95AC-FC2F-4F17-80AD-0B8665254CCB}" vid="{353A2476-A1C0-4E71-97AE-34FA5EB80CF7}"/>
    </a:ext>
  </a:extLst>
</a:theme>
</file>

<file path=ppt/theme/theme2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</Template>
  <TotalTime>302</TotalTime>
  <Words>710</Words>
  <Application>Microsoft Office PowerPoint</Application>
  <PresentationFormat>Vlastní</PresentationFormat>
  <Paragraphs>116</Paragraphs>
  <Slides>15</Slides>
  <Notes>2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15</vt:i4>
      </vt:variant>
    </vt:vector>
  </HeadingPairs>
  <TitlesOfParts>
    <vt:vector size="20" baseType="lpstr">
      <vt:lpstr>Arial</vt:lpstr>
      <vt:lpstr>Calibri</vt:lpstr>
      <vt:lpstr>Clara Sans</vt:lpstr>
      <vt:lpstr>Gill Sans MT</vt:lpstr>
      <vt:lpstr>JU_OPVVV</vt:lpstr>
      <vt:lpstr>The New Growth model theory </vt:lpstr>
      <vt:lpstr>Outline</vt:lpstr>
      <vt:lpstr>Short introduction</vt:lpstr>
      <vt:lpstr>1- The Solow-Swan model</vt:lpstr>
      <vt:lpstr>2- What is the new growth model theory?</vt:lpstr>
      <vt:lpstr>3- How the new growth theory values knowledge and innovation </vt:lpstr>
      <vt:lpstr>4- Health and well-being</vt:lpstr>
      <vt:lpstr>5- The role of the public sector</vt:lpstr>
      <vt:lpstr>6- Indicators</vt:lpstr>
      <vt:lpstr>7- Examples of the new growth theory</vt:lpstr>
      <vt:lpstr>8- Scheme of the new growth theory’s process </vt:lpstr>
      <vt:lpstr>9- Limits of the new growth theory</vt:lpstr>
      <vt:lpstr>10- Why is this theory better than others?</vt:lpstr>
      <vt:lpstr>Summary</vt:lpstr>
      <vt:lpstr>Thank you for your attention.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Ing. Tomáš Lysenko-Chvíla</dc:creator>
  <cp:lastModifiedBy>Alina Jiří Ing. Ph.D.</cp:lastModifiedBy>
  <cp:revision>37</cp:revision>
  <dcterms:created xsi:type="dcterms:W3CDTF">2017-07-17T18:52:59Z</dcterms:created>
  <dcterms:modified xsi:type="dcterms:W3CDTF">2019-02-27T13:33:39Z</dcterms:modified>
</cp:coreProperties>
</file>