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82" r:id="rId2"/>
    <p:sldId id="257" r:id="rId3"/>
    <p:sldId id="274" r:id="rId4"/>
    <p:sldId id="27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8" r:id="rId13"/>
    <p:sldId id="279" r:id="rId14"/>
    <p:sldId id="275" r:id="rId15"/>
    <p:sldId id="283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88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86651-4907-44D1-9992-EAFDFFDB7D00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7DA0F2E9-751C-4D48-83BB-0A146A63894F}">
      <dgm:prSet phldrT="[Texte]"/>
      <dgm:spPr/>
      <dgm:t>
        <a:bodyPr/>
        <a:lstStyle/>
        <a:p>
          <a:pPr algn="ctr"/>
          <a:r>
            <a:rPr lang="fr-FR"/>
            <a:t>Economic growth</a:t>
          </a:r>
        </a:p>
      </dgm:t>
    </dgm:pt>
    <dgm:pt modelId="{2002254F-66AB-48DB-A204-9E0C34AF2F6C}" type="parTrans" cxnId="{47A9E977-44CE-40DD-BB6B-F3928B2728BA}">
      <dgm:prSet/>
      <dgm:spPr/>
      <dgm:t>
        <a:bodyPr/>
        <a:lstStyle/>
        <a:p>
          <a:pPr algn="ctr"/>
          <a:endParaRPr lang="fr-FR"/>
        </a:p>
      </dgm:t>
    </dgm:pt>
    <dgm:pt modelId="{D920A08F-A612-44C7-91CE-9B2ED367C481}" type="sibTrans" cxnId="{47A9E977-44CE-40DD-BB6B-F3928B2728BA}">
      <dgm:prSet/>
      <dgm:spPr/>
      <dgm:t>
        <a:bodyPr/>
        <a:lstStyle/>
        <a:p>
          <a:pPr algn="ctr"/>
          <a:endParaRPr lang="fr-FR"/>
        </a:p>
      </dgm:t>
    </dgm:pt>
    <dgm:pt modelId="{F3AB76C6-128F-488B-A62C-B12903F41914}">
      <dgm:prSet phldrT="[Texte]"/>
      <dgm:spPr/>
      <dgm:t>
        <a:bodyPr/>
        <a:lstStyle/>
        <a:p>
          <a:pPr algn="ctr"/>
          <a:r>
            <a:rPr lang="fr-FR"/>
            <a:t>Revenues</a:t>
          </a:r>
        </a:p>
      </dgm:t>
    </dgm:pt>
    <dgm:pt modelId="{DFA52242-B8AB-497E-8CDD-9B766D168D9C}" type="parTrans" cxnId="{01249FDE-EA01-4975-A851-259D5FD066F2}">
      <dgm:prSet/>
      <dgm:spPr/>
      <dgm:t>
        <a:bodyPr/>
        <a:lstStyle/>
        <a:p>
          <a:pPr algn="ctr"/>
          <a:endParaRPr lang="fr-FR"/>
        </a:p>
      </dgm:t>
    </dgm:pt>
    <dgm:pt modelId="{1514231A-CE0D-4139-8949-A68101134A0A}" type="sibTrans" cxnId="{01249FDE-EA01-4975-A851-259D5FD066F2}">
      <dgm:prSet/>
      <dgm:spPr/>
      <dgm:t>
        <a:bodyPr/>
        <a:lstStyle/>
        <a:p>
          <a:pPr algn="ctr"/>
          <a:endParaRPr lang="fr-FR"/>
        </a:p>
      </dgm:t>
    </dgm:pt>
    <dgm:pt modelId="{025F1FC0-741D-4D3E-A3B9-59738DB7911F}">
      <dgm:prSet phldrT="[Texte]"/>
      <dgm:spPr/>
      <dgm:t>
        <a:bodyPr/>
        <a:lstStyle/>
        <a:p>
          <a:pPr algn="ctr"/>
          <a:r>
            <a:rPr lang="fr-FR"/>
            <a:t>Investments</a:t>
          </a:r>
        </a:p>
      </dgm:t>
    </dgm:pt>
    <dgm:pt modelId="{47AABA5A-170F-4F0F-95AA-636E6145A18D}" type="parTrans" cxnId="{4FF72C08-A7FA-4699-B5E2-D4A44F12F2D6}">
      <dgm:prSet/>
      <dgm:spPr/>
      <dgm:t>
        <a:bodyPr/>
        <a:lstStyle/>
        <a:p>
          <a:pPr algn="ctr"/>
          <a:endParaRPr lang="fr-FR"/>
        </a:p>
      </dgm:t>
    </dgm:pt>
    <dgm:pt modelId="{07ABD5FC-6A21-487F-B8D3-58158D4FA240}" type="sibTrans" cxnId="{4FF72C08-A7FA-4699-B5E2-D4A44F12F2D6}">
      <dgm:prSet/>
      <dgm:spPr/>
      <dgm:t>
        <a:bodyPr/>
        <a:lstStyle/>
        <a:p>
          <a:pPr algn="ctr"/>
          <a:endParaRPr lang="fr-FR"/>
        </a:p>
      </dgm:t>
    </dgm:pt>
    <dgm:pt modelId="{F50F8BCE-550A-4CDA-BAAF-DE403C66D5F4}">
      <dgm:prSet phldrT="[Texte]"/>
      <dgm:spPr/>
      <dgm:t>
        <a:bodyPr/>
        <a:lstStyle/>
        <a:p>
          <a:pPr algn="ctr"/>
          <a:r>
            <a:rPr lang="fr-FR"/>
            <a:t>Capital (hum., phys., tech., public)</a:t>
          </a:r>
        </a:p>
      </dgm:t>
    </dgm:pt>
    <dgm:pt modelId="{2FC58BDE-8A02-467D-B134-31948835906F}" type="parTrans" cxnId="{93AC4D03-0143-45E5-BCDF-40AAF7756E04}">
      <dgm:prSet/>
      <dgm:spPr/>
      <dgm:t>
        <a:bodyPr/>
        <a:lstStyle/>
        <a:p>
          <a:pPr algn="ctr"/>
          <a:endParaRPr lang="fr-FR"/>
        </a:p>
      </dgm:t>
    </dgm:pt>
    <dgm:pt modelId="{228FDD45-4D16-4688-8811-80981971825E}" type="sibTrans" cxnId="{93AC4D03-0143-45E5-BCDF-40AAF7756E04}">
      <dgm:prSet/>
      <dgm:spPr/>
      <dgm:t>
        <a:bodyPr/>
        <a:lstStyle/>
        <a:p>
          <a:pPr algn="ctr"/>
          <a:endParaRPr lang="fr-FR"/>
        </a:p>
      </dgm:t>
    </dgm:pt>
    <dgm:pt modelId="{75C2292B-F99E-4104-A6A8-B611AA43538A}">
      <dgm:prSet phldrT="[Texte]"/>
      <dgm:spPr/>
      <dgm:t>
        <a:bodyPr/>
        <a:lstStyle/>
        <a:p>
          <a:pPr algn="ctr"/>
          <a:r>
            <a:rPr lang="fr-FR" dirty="0" err="1"/>
            <a:t>Productivity</a:t>
          </a:r>
          <a:r>
            <a:rPr lang="fr-FR" dirty="0"/>
            <a:t> and positive </a:t>
          </a:r>
          <a:r>
            <a:rPr lang="fr-FR" dirty="0" err="1"/>
            <a:t>externalities</a:t>
          </a:r>
          <a:endParaRPr lang="fr-FR" dirty="0"/>
        </a:p>
      </dgm:t>
    </dgm:pt>
    <dgm:pt modelId="{720A8A3D-6672-4F1D-8AF6-B5CFF7C74D87}" type="parTrans" cxnId="{6341C903-5999-457B-86BA-002A5DD248FF}">
      <dgm:prSet/>
      <dgm:spPr/>
      <dgm:t>
        <a:bodyPr/>
        <a:lstStyle/>
        <a:p>
          <a:pPr algn="ctr"/>
          <a:endParaRPr lang="fr-FR"/>
        </a:p>
      </dgm:t>
    </dgm:pt>
    <dgm:pt modelId="{B11631BA-847D-4E5E-A427-34E7A09F6952}" type="sibTrans" cxnId="{6341C903-5999-457B-86BA-002A5DD248FF}">
      <dgm:prSet/>
      <dgm:spPr/>
      <dgm:t>
        <a:bodyPr/>
        <a:lstStyle/>
        <a:p>
          <a:pPr algn="ctr"/>
          <a:endParaRPr lang="fr-FR"/>
        </a:p>
      </dgm:t>
    </dgm:pt>
    <dgm:pt modelId="{6ACCF2FD-3F26-48C5-A582-A1C2AB20FECB}" type="pres">
      <dgm:prSet presAssocID="{19E86651-4907-44D1-9992-EAFDFFDB7D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B2F90DE-D872-42AA-8445-5A7CC776A9CF}" type="pres">
      <dgm:prSet presAssocID="{19E86651-4907-44D1-9992-EAFDFFDB7D00}" presName="cycle" presStyleCnt="0"/>
      <dgm:spPr/>
      <dgm:t>
        <a:bodyPr/>
        <a:lstStyle/>
        <a:p>
          <a:endParaRPr lang="en-GB"/>
        </a:p>
      </dgm:t>
    </dgm:pt>
    <dgm:pt modelId="{9E51FDCA-1E96-4918-86C2-764D7E83B48B}" type="pres">
      <dgm:prSet presAssocID="{7DA0F2E9-751C-4D48-83BB-0A146A63894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7ED65E-5D2B-4837-909C-C9694F273264}" type="pres">
      <dgm:prSet presAssocID="{D920A08F-A612-44C7-91CE-9B2ED367C481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E3E53F61-715F-42CC-81F3-ED03A751BEA9}" type="pres">
      <dgm:prSet presAssocID="{F3AB76C6-128F-488B-A62C-B12903F4191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3A1174-C35B-4A8B-9843-77E0018BA1B5}" type="pres">
      <dgm:prSet presAssocID="{025F1FC0-741D-4D3E-A3B9-59738DB7911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049F43-53C9-4F9D-B116-8A15C9E97C2D}" type="pres">
      <dgm:prSet presAssocID="{F50F8BCE-550A-4CDA-BAAF-DE403C66D5F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2493E9-5C79-492F-BCB1-3214F8D81C6D}" type="pres">
      <dgm:prSet presAssocID="{75C2292B-F99E-4104-A6A8-B611AA43538A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26C391-6195-4748-BCF1-7807C83DEAAB}" type="presOf" srcId="{F3AB76C6-128F-488B-A62C-B12903F41914}" destId="{E3E53F61-715F-42CC-81F3-ED03A751BEA9}" srcOrd="0" destOrd="0" presId="urn:microsoft.com/office/officeart/2005/8/layout/cycle3"/>
    <dgm:cxn modelId="{93AC4D03-0143-45E5-BCDF-40AAF7756E04}" srcId="{19E86651-4907-44D1-9992-EAFDFFDB7D00}" destId="{F50F8BCE-550A-4CDA-BAAF-DE403C66D5F4}" srcOrd="3" destOrd="0" parTransId="{2FC58BDE-8A02-467D-B134-31948835906F}" sibTransId="{228FDD45-4D16-4688-8811-80981971825E}"/>
    <dgm:cxn modelId="{353B7EBF-617C-402E-892B-FAE783E832E5}" type="presOf" srcId="{025F1FC0-741D-4D3E-A3B9-59738DB7911F}" destId="{363A1174-C35B-4A8B-9843-77E0018BA1B5}" srcOrd="0" destOrd="0" presId="urn:microsoft.com/office/officeart/2005/8/layout/cycle3"/>
    <dgm:cxn modelId="{181A62D4-7E0F-4C2D-AC70-3713A3F8BD6E}" type="presOf" srcId="{F50F8BCE-550A-4CDA-BAAF-DE403C66D5F4}" destId="{68049F43-53C9-4F9D-B116-8A15C9E97C2D}" srcOrd="0" destOrd="0" presId="urn:microsoft.com/office/officeart/2005/8/layout/cycle3"/>
    <dgm:cxn modelId="{6341C903-5999-457B-86BA-002A5DD248FF}" srcId="{19E86651-4907-44D1-9992-EAFDFFDB7D00}" destId="{75C2292B-F99E-4104-A6A8-B611AA43538A}" srcOrd="4" destOrd="0" parTransId="{720A8A3D-6672-4F1D-8AF6-B5CFF7C74D87}" sibTransId="{B11631BA-847D-4E5E-A427-34E7A09F6952}"/>
    <dgm:cxn modelId="{4FF72C08-A7FA-4699-B5E2-D4A44F12F2D6}" srcId="{19E86651-4907-44D1-9992-EAFDFFDB7D00}" destId="{025F1FC0-741D-4D3E-A3B9-59738DB7911F}" srcOrd="2" destOrd="0" parTransId="{47AABA5A-170F-4F0F-95AA-636E6145A18D}" sibTransId="{07ABD5FC-6A21-487F-B8D3-58158D4FA240}"/>
    <dgm:cxn modelId="{47A9E977-44CE-40DD-BB6B-F3928B2728BA}" srcId="{19E86651-4907-44D1-9992-EAFDFFDB7D00}" destId="{7DA0F2E9-751C-4D48-83BB-0A146A63894F}" srcOrd="0" destOrd="0" parTransId="{2002254F-66AB-48DB-A204-9E0C34AF2F6C}" sibTransId="{D920A08F-A612-44C7-91CE-9B2ED367C481}"/>
    <dgm:cxn modelId="{E6996850-2488-465C-A94B-5E32EF1268E1}" type="presOf" srcId="{D920A08F-A612-44C7-91CE-9B2ED367C481}" destId="{367ED65E-5D2B-4837-909C-C9694F273264}" srcOrd="0" destOrd="0" presId="urn:microsoft.com/office/officeart/2005/8/layout/cycle3"/>
    <dgm:cxn modelId="{603DC8D9-77DA-4B3B-9B7B-04D59156DE02}" type="presOf" srcId="{75C2292B-F99E-4104-A6A8-B611AA43538A}" destId="{6F2493E9-5C79-492F-BCB1-3214F8D81C6D}" srcOrd="0" destOrd="0" presId="urn:microsoft.com/office/officeart/2005/8/layout/cycle3"/>
    <dgm:cxn modelId="{9C6916A6-1F2F-4519-B9BB-61C16D310CB9}" type="presOf" srcId="{7DA0F2E9-751C-4D48-83BB-0A146A63894F}" destId="{9E51FDCA-1E96-4918-86C2-764D7E83B48B}" srcOrd="0" destOrd="0" presId="urn:microsoft.com/office/officeart/2005/8/layout/cycle3"/>
    <dgm:cxn modelId="{2EF91E17-7127-40CB-B52F-D103885AA331}" type="presOf" srcId="{19E86651-4907-44D1-9992-EAFDFFDB7D00}" destId="{6ACCF2FD-3F26-48C5-A582-A1C2AB20FECB}" srcOrd="0" destOrd="0" presId="urn:microsoft.com/office/officeart/2005/8/layout/cycle3"/>
    <dgm:cxn modelId="{01249FDE-EA01-4975-A851-259D5FD066F2}" srcId="{19E86651-4907-44D1-9992-EAFDFFDB7D00}" destId="{F3AB76C6-128F-488B-A62C-B12903F41914}" srcOrd="1" destOrd="0" parTransId="{DFA52242-B8AB-497E-8CDD-9B766D168D9C}" sibTransId="{1514231A-CE0D-4139-8949-A68101134A0A}"/>
    <dgm:cxn modelId="{9DDB70EE-6D62-43CA-80C3-F262B16C6C8B}" type="presParOf" srcId="{6ACCF2FD-3F26-48C5-A582-A1C2AB20FECB}" destId="{DB2F90DE-D872-42AA-8445-5A7CC776A9CF}" srcOrd="0" destOrd="0" presId="urn:microsoft.com/office/officeart/2005/8/layout/cycle3"/>
    <dgm:cxn modelId="{A10447D4-FB76-4770-BE8B-0E46DFEB861B}" type="presParOf" srcId="{DB2F90DE-D872-42AA-8445-5A7CC776A9CF}" destId="{9E51FDCA-1E96-4918-86C2-764D7E83B48B}" srcOrd="0" destOrd="0" presId="urn:microsoft.com/office/officeart/2005/8/layout/cycle3"/>
    <dgm:cxn modelId="{53588B87-3C64-47C1-AACC-A1FB3A298A25}" type="presParOf" srcId="{DB2F90DE-D872-42AA-8445-5A7CC776A9CF}" destId="{367ED65E-5D2B-4837-909C-C9694F273264}" srcOrd="1" destOrd="0" presId="urn:microsoft.com/office/officeart/2005/8/layout/cycle3"/>
    <dgm:cxn modelId="{3CADD6C6-CF9F-4947-B32B-364D5BE6F702}" type="presParOf" srcId="{DB2F90DE-D872-42AA-8445-5A7CC776A9CF}" destId="{E3E53F61-715F-42CC-81F3-ED03A751BEA9}" srcOrd="2" destOrd="0" presId="urn:microsoft.com/office/officeart/2005/8/layout/cycle3"/>
    <dgm:cxn modelId="{9B47380F-B137-4889-A3E4-9FF845E7945B}" type="presParOf" srcId="{DB2F90DE-D872-42AA-8445-5A7CC776A9CF}" destId="{363A1174-C35B-4A8B-9843-77E0018BA1B5}" srcOrd="3" destOrd="0" presId="urn:microsoft.com/office/officeart/2005/8/layout/cycle3"/>
    <dgm:cxn modelId="{0C9E9735-8CE0-4F98-AB43-2797832FBD72}" type="presParOf" srcId="{DB2F90DE-D872-42AA-8445-5A7CC776A9CF}" destId="{68049F43-53C9-4F9D-B116-8A15C9E97C2D}" srcOrd="4" destOrd="0" presId="urn:microsoft.com/office/officeart/2005/8/layout/cycle3"/>
    <dgm:cxn modelId="{7492A3D9-9B95-4673-854B-9A746CEF8351}" type="presParOf" srcId="{DB2F90DE-D872-42AA-8445-5A7CC776A9CF}" destId="{6F2493E9-5C79-492F-BCB1-3214F8D81C6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ED65E-5D2B-4837-909C-C9694F273264}">
      <dsp:nvSpPr>
        <dsp:cNvPr id="0" name=""/>
        <dsp:cNvSpPr/>
      </dsp:nvSpPr>
      <dsp:spPr>
        <a:xfrm>
          <a:off x="2053162" y="-35466"/>
          <a:ext cx="5517100" cy="5517100"/>
        </a:xfrm>
        <a:prstGeom prst="circularArrow">
          <a:avLst>
            <a:gd name="adj1" fmla="val 5544"/>
            <a:gd name="adj2" fmla="val 330680"/>
            <a:gd name="adj3" fmla="val 13745474"/>
            <a:gd name="adj4" fmla="val 17404525"/>
            <a:gd name="adj5" fmla="val 575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1FDCA-1E96-4918-86C2-764D7E83B48B}">
      <dsp:nvSpPr>
        <dsp:cNvPr id="0" name=""/>
        <dsp:cNvSpPr/>
      </dsp:nvSpPr>
      <dsp:spPr>
        <a:xfrm>
          <a:off x="3503058" y="1309"/>
          <a:ext cx="2617308" cy="13086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Economic growth</a:t>
          </a:r>
        </a:p>
      </dsp:txBody>
      <dsp:txXfrm>
        <a:off x="3503058" y="1309"/>
        <a:ext cx="2617308" cy="1308654"/>
      </dsp:txXfrm>
    </dsp:sp>
    <dsp:sp modelId="{E3E53F61-715F-42CC-81F3-ED03A751BEA9}">
      <dsp:nvSpPr>
        <dsp:cNvPr id="0" name=""/>
        <dsp:cNvSpPr/>
      </dsp:nvSpPr>
      <dsp:spPr>
        <a:xfrm>
          <a:off x="5740616" y="1626991"/>
          <a:ext cx="2617308" cy="13086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Revenues</a:t>
          </a:r>
        </a:p>
      </dsp:txBody>
      <dsp:txXfrm>
        <a:off x="5740616" y="1626991"/>
        <a:ext cx="2617308" cy="1308654"/>
      </dsp:txXfrm>
    </dsp:sp>
    <dsp:sp modelId="{363A1174-C35B-4A8B-9843-77E0018BA1B5}">
      <dsp:nvSpPr>
        <dsp:cNvPr id="0" name=""/>
        <dsp:cNvSpPr/>
      </dsp:nvSpPr>
      <dsp:spPr>
        <a:xfrm>
          <a:off x="4885945" y="4257398"/>
          <a:ext cx="2617308" cy="13086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Investments</a:t>
          </a:r>
        </a:p>
      </dsp:txBody>
      <dsp:txXfrm>
        <a:off x="4885945" y="4257398"/>
        <a:ext cx="2617308" cy="1308654"/>
      </dsp:txXfrm>
    </dsp:sp>
    <dsp:sp modelId="{68049F43-53C9-4F9D-B116-8A15C9E97C2D}">
      <dsp:nvSpPr>
        <dsp:cNvPr id="0" name=""/>
        <dsp:cNvSpPr/>
      </dsp:nvSpPr>
      <dsp:spPr>
        <a:xfrm>
          <a:off x="2120171" y="4257398"/>
          <a:ext cx="2617308" cy="13086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/>
            <a:t>Capital (hum., phys., tech., public)</a:t>
          </a:r>
        </a:p>
      </dsp:txBody>
      <dsp:txXfrm>
        <a:off x="2120171" y="4257398"/>
        <a:ext cx="2617308" cy="1308654"/>
      </dsp:txXfrm>
    </dsp:sp>
    <dsp:sp modelId="{6F2493E9-5C79-492F-BCB1-3214F8D81C6D}">
      <dsp:nvSpPr>
        <dsp:cNvPr id="0" name=""/>
        <dsp:cNvSpPr/>
      </dsp:nvSpPr>
      <dsp:spPr>
        <a:xfrm>
          <a:off x="1265499" y="1626991"/>
          <a:ext cx="2617308" cy="13086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err="1"/>
            <a:t>Productivity</a:t>
          </a:r>
          <a:r>
            <a:rPr lang="fr-FR" sz="2300" kern="1200" dirty="0"/>
            <a:t> and positive </a:t>
          </a:r>
          <a:r>
            <a:rPr lang="fr-FR" sz="2300" kern="1200" dirty="0" err="1"/>
            <a:t>externalities</a:t>
          </a:r>
          <a:endParaRPr lang="fr-FR" sz="2300" kern="1200" dirty="0"/>
        </a:p>
      </dsp:txBody>
      <dsp:txXfrm>
        <a:off x="1265499" y="1626991"/>
        <a:ext cx="2617308" cy="13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00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64516" y="3161883"/>
            <a:ext cx="9964368" cy="1237498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21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908069" y="6855217"/>
            <a:ext cx="641674" cy="578616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de" smtClean="0"/>
              <a:pPr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329097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pPr>
                <a:defRPr/>
              </a:pPr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4638" y="2024330"/>
            <a:ext cx="9706756" cy="1503745"/>
          </a:xfrm>
        </p:spPr>
        <p:txBody>
          <a:bodyPr/>
          <a:lstStyle/>
          <a:p>
            <a:r>
              <a:rPr lang="en-US" dirty="0"/>
              <a:t>The New Growth model theory</a:t>
            </a:r>
            <a:br>
              <a:rPr lang="en-US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88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7- Examples of the new growth theory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61703"/>
            <a:ext cx="9623425" cy="5567281"/>
          </a:xfrm>
        </p:spPr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Governments investing in education and training, new technologies, innovation…</a:t>
            </a:r>
          </a:p>
          <a:p>
            <a:r>
              <a:rPr lang="en-GB" dirty="0" smtClean="0">
                <a:latin typeface="Gill Sans MT" pitchFamily="34" charset="0"/>
              </a:rPr>
              <a:t>Example: high tech and pharmaceutical companies investing to stay competitive</a:t>
            </a:r>
          </a:p>
          <a:p>
            <a:r>
              <a:rPr lang="en-GB" dirty="0" smtClean="0">
                <a:latin typeface="Gill Sans MT" pitchFamily="34" charset="0"/>
              </a:rPr>
              <a:t>EU, regional and local institutions investing in education to provide people better qualifications and skills</a:t>
            </a:r>
          </a:p>
          <a:p>
            <a:r>
              <a:rPr lang="en-GB" dirty="0" smtClean="0">
                <a:latin typeface="Gill Sans MT" pitchFamily="34" charset="0"/>
              </a:rPr>
              <a:t>= positive effects for employees and companies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8- Scheme of the new growth theory’s process 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49503" y="1332593"/>
          <a:ext cx="962342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9- Limits of the new growth theory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502" y="1347189"/>
            <a:ext cx="9623425" cy="5567281"/>
          </a:xfrm>
        </p:spPr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Some assumptions inappropriate for lower developing countries</a:t>
            </a:r>
          </a:p>
          <a:p>
            <a:r>
              <a:rPr lang="en-GB" dirty="0" smtClean="0">
                <a:latin typeface="Gill Sans MT" pitchFamily="34" charset="0"/>
              </a:rPr>
              <a:t>Difference between physical and human capital?</a:t>
            </a:r>
          </a:p>
          <a:p>
            <a:r>
              <a:rPr lang="en-GB" dirty="0" smtClean="0">
                <a:latin typeface="Gill Sans MT" pitchFamily="34" charset="0"/>
              </a:rPr>
              <a:t>Concerns mainly economic growth on a long-time period </a:t>
            </a:r>
          </a:p>
          <a:p>
            <a:r>
              <a:rPr lang="en-GB" u="sng" dirty="0" smtClean="0">
                <a:latin typeface="Gill Sans MT" pitchFamily="34" charset="0"/>
              </a:rPr>
              <a:t>Some critics from economists:</a:t>
            </a:r>
          </a:p>
          <a:p>
            <a:r>
              <a:rPr lang="en-GB" dirty="0" err="1" smtClean="0">
                <a:latin typeface="Gill Sans MT" pitchFamily="34" charset="0"/>
              </a:rPr>
              <a:t>Srinivasan</a:t>
            </a:r>
            <a:r>
              <a:rPr lang="en-GB" dirty="0" smtClean="0">
                <a:latin typeface="Gill Sans MT" pitchFamily="34" charset="0"/>
              </a:rPr>
              <a:t>=nothing new in this model</a:t>
            </a:r>
          </a:p>
          <a:p>
            <a:r>
              <a:rPr lang="en-GB" dirty="0" smtClean="0">
                <a:latin typeface="Gill Sans MT" pitchFamily="34" charset="0"/>
              </a:rPr>
              <a:t>Fisher=dependence on the production function and the steady state</a:t>
            </a:r>
          </a:p>
          <a:p>
            <a:r>
              <a:rPr lang="en-GB" dirty="0" smtClean="0">
                <a:latin typeface="Gill Sans MT" pitchFamily="34" charset="0"/>
              </a:rPr>
              <a:t>Olson=negligence of institutions</a:t>
            </a:r>
          </a:p>
          <a:p>
            <a:pPr>
              <a:buNone/>
            </a:pPr>
            <a:endParaRPr lang="en-GB" dirty="0" smtClean="0">
              <a:latin typeface="Gill Sans MT" pitchFamily="34" charset="0"/>
            </a:endParaRPr>
          </a:p>
          <a:p>
            <a:endParaRPr lang="en-GB" dirty="0" smtClean="0">
              <a:latin typeface="Gill Sans MT" pitchFamily="34" charset="0"/>
            </a:endParaRPr>
          </a:p>
          <a:p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10- Why is this theory better than others?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>
              <a:latin typeface="Gill Sans MT" pitchFamily="34" charset="0"/>
            </a:endParaRPr>
          </a:p>
          <a:p>
            <a:r>
              <a:rPr lang="en-GB" sz="3600" dirty="0" smtClean="0">
                <a:latin typeface="Gill Sans MT" pitchFamily="34" charset="0"/>
              </a:rPr>
              <a:t>Neo-classical theories could not ensure sustainable growth for a long period…</a:t>
            </a:r>
          </a:p>
          <a:p>
            <a:r>
              <a:rPr lang="en-GB" sz="3600" dirty="0" smtClean="0">
                <a:latin typeface="Gill Sans MT" pitchFamily="34" charset="0"/>
              </a:rPr>
              <a:t>…On the contrary to the new growth theory</a:t>
            </a:r>
          </a:p>
          <a:p>
            <a:r>
              <a:rPr lang="en-GB" sz="3600" dirty="0" smtClean="0">
                <a:latin typeface="Gill Sans MT" pitchFamily="34" charset="0"/>
              </a:rPr>
              <a:t>It has been developed to correct the mistakes and limits of the previous theories </a:t>
            </a:r>
          </a:p>
          <a:p>
            <a:r>
              <a:rPr lang="en-GB" sz="3600" dirty="0" smtClean="0">
                <a:latin typeface="Gill Sans MT" pitchFamily="34" charset="0"/>
              </a:rPr>
              <a:t>Until now=the most successful economic growth theory ever made</a:t>
            </a:r>
            <a:endParaRPr lang="en-GB" sz="3600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Summary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405246"/>
            <a:ext cx="9623425" cy="5567281"/>
          </a:xfrm>
        </p:spPr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Key factors of the economic growth: knowledge and human capital</a:t>
            </a:r>
          </a:p>
          <a:p>
            <a:r>
              <a:rPr lang="en-GB" dirty="0" smtClean="0">
                <a:latin typeface="Gill Sans MT" pitchFamily="34" charset="0"/>
              </a:rPr>
              <a:t>The public sector and private companies act as financiers and suppliers </a:t>
            </a:r>
          </a:p>
          <a:p>
            <a:r>
              <a:rPr lang="en-GB" dirty="0" smtClean="0">
                <a:latin typeface="Gill Sans MT" pitchFamily="34" charset="0"/>
              </a:rPr>
              <a:t>Knowledge and human capital are unlimited…</a:t>
            </a:r>
          </a:p>
          <a:p>
            <a:r>
              <a:rPr lang="en-GB" dirty="0" smtClean="0">
                <a:latin typeface="Gill Sans MT" pitchFamily="34" charset="0"/>
              </a:rPr>
              <a:t>…and bring positive externalities</a:t>
            </a:r>
          </a:p>
          <a:p>
            <a:r>
              <a:rPr lang="en-GB" dirty="0" smtClean="0">
                <a:latin typeface="Gill Sans MT" pitchFamily="34" charset="0"/>
              </a:rPr>
              <a:t>It will contribute to the economic growth…</a:t>
            </a:r>
          </a:p>
          <a:p>
            <a:r>
              <a:rPr lang="en-GB" dirty="0" smtClean="0">
                <a:latin typeface="Gill Sans MT" pitchFamily="34" charset="0"/>
              </a:rPr>
              <a:t>…and will encourage more investments</a:t>
            </a:r>
          </a:p>
          <a:p>
            <a:r>
              <a:rPr lang="en-GB" dirty="0" smtClean="0">
                <a:latin typeface="Gill Sans MT" pitchFamily="34" charset="0"/>
              </a:rPr>
              <a:t>It is the best and the most popular economic growth model of the two last centuries 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106916" tIns="106916" rIns="106916" bIns="10691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e" dirty="0"/>
              <a:t>Thank you for your attention.</a:t>
            </a:r>
            <a:endParaRPr dirty="0"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7183" y="1015480"/>
            <a:ext cx="3469335" cy="861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928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7154" y="194745"/>
            <a:ext cx="7427088" cy="662917"/>
          </a:xfrm>
        </p:spPr>
        <p:txBody>
          <a:bodyPr/>
          <a:lstStyle/>
          <a:p>
            <a:pPr algn="ctr"/>
            <a:r>
              <a:rPr lang="es-ES" sz="5400" dirty="0" err="1" smtClean="0">
                <a:latin typeface="Gill Sans MT" pitchFamily="34" charset="0"/>
              </a:rPr>
              <a:t>Outline</a:t>
            </a:r>
            <a:endParaRPr lang="cs-CZ" sz="5400" dirty="0">
              <a:latin typeface="Gill Sans MT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474" y="1419761"/>
            <a:ext cx="9623425" cy="5567281"/>
          </a:xfrm>
        </p:spPr>
        <p:txBody>
          <a:bodyPr/>
          <a:lstStyle/>
          <a:p>
            <a:r>
              <a:rPr lang="fr-FR" sz="2400" dirty="0" smtClean="0">
                <a:latin typeface="Gill Sans MT" pitchFamily="34" charset="0"/>
              </a:rPr>
              <a:t>Short introduction</a:t>
            </a: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1- The Solow-Swan model</a:t>
            </a: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2- </a:t>
            </a:r>
            <a:r>
              <a:rPr lang="fr-FR" sz="2400" dirty="0" err="1" smtClean="0">
                <a:latin typeface="Gill Sans MT" pitchFamily="34" charset="0"/>
              </a:rPr>
              <a:t>What</a:t>
            </a:r>
            <a:r>
              <a:rPr lang="fr-FR" sz="2400" dirty="0" smtClean="0">
                <a:latin typeface="Gill Sans MT" pitchFamily="34" charset="0"/>
              </a:rPr>
              <a:t> is the new </a:t>
            </a:r>
            <a:r>
              <a:rPr lang="fr-FR" sz="2400" dirty="0" err="1" smtClean="0">
                <a:latin typeface="Gill Sans MT" pitchFamily="34" charset="0"/>
              </a:rPr>
              <a:t>growth</a:t>
            </a:r>
            <a:r>
              <a:rPr lang="fr-FR" sz="2400" dirty="0" smtClean="0">
                <a:latin typeface="Gill Sans MT" pitchFamily="34" charset="0"/>
              </a:rPr>
              <a:t> model </a:t>
            </a:r>
            <a:r>
              <a:rPr lang="fr-FR" sz="2400" dirty="0" err="1" smtClean="0">
                <a:latin typeface="Gill Sans MT" pitchFamily="34" charset="0"/>
              </a:rPr>
              <a:t>theory</a:t>
            </a:r>
            <a:endParaRPr lang="fr-FR" sz="2400" dirty="0" smtClean="0">
              <a:latin typeface="Gill Sans MT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3- How the new </a:t>
            </a:r>
            <a:r>
              <a:rPr lang="fr-FR" sz="2400" dirty="0" err="1" smtClean="0">
                <a:latin typeface="Gill Sans MT" pitchFamily="34" charset="0"/>
              </a:rPr>
              <a:t>growth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theory</a:t>
            </a:r>
            <a:r>
              <a:rPr lang="fr-FR" sz="2400" dirty="0" smtClean="0">
                <a:latin typeface="Gill Sans MT" pitchFamily="34" charset="0"/>
              </a:rPr>
              <a:t> values </a:t>
            </a:r>
            <a:r>
              <a:rPr lang="fr-FR" sz="2400" dirty="0" err="1" smtClean="0">
                <a:latin typeface="Gill Sans MT" pitchFamily="34" charset="0"/>
              </a:rPr>
              <a:t>knowledge</a:t>
            </a:r>
            <a:r>
              <a:rPr lang="fr-FR" sz="2400" dirty="0" smtClean="0">
                <a:latin typeface="Gill Sans MT" pitchFamily="34" charset="0"/>
              </a:rPr>
              <a:t> and innovation</a:t>
            </a: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4- </a:t>
            </a:r>
            <a:r>
              <a:rPr lang="fr-FR" sz="2400" dirty="0" err="1" smtClean="0">
                <a:latin typeface="Gill Sans MT" pitchFamily="34" charset="0"/>
              </a:rPr>
              <a:t>Health</a:t>
            </a:r>
            <a:r>
              <a:rPr lang="fr-FR" sz="2400" dirty="0" smtClean="0">
                <a:latin typeface="Gill Sans MT" pitchFamily="34" charset="0"/>
              </a:rPr>
              <a:t> and </a:t>
            </a:r>
            <a:r>
              <a:rPr lang="fr-FR" sz="2400" dirty="0" err="1" smtClean="0">
                <a:latin typeface="Gill Sans MT" pitchFamily="34" charset="0"/>
              </a:rPr>
              <a:t>well</a:t>
            </a:r>
            <a:r>
              <a:rPr lang="fr-FR" sz="2400" dirty="0" smtClean="0">
                <a:latin typeface="Gill Sans MT" pitchFamily="34" charset="0"/>
              </a:rPr>
              <a:t>-</a:t>
            </a:r>
            <a:r>
              <a:rPr lang="fr-FR" sz="2400" dirty="0" err="1" smtClean="0">
                <a:latin typeface="Gill Sans MT" pitchFamily="34" charset="0"/>
              </a:rPr>
              <a:t>being</a:t>
            </a:r>
            <a:endParaRPr lang="fr-FR" sz="2400" dirty="0" smtClean="0">
              <a:latin typeface="Gill Sans MT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5- The </a:t>
            </a:r>
            <a:r>
              <a:rPr lang="fr-FR" sz="2400" dirty="0" err="1" smtClean="0">
                <a:latin typeface="Gill Sans MT" pitchFamily="34" charset="0"/>
              </a:rPr>
              <a:t>role</a:t>
            </a:r>
            <a:r>
              <a:rPr lang="fr-FR" sz="2400" dirty="0" smtClean="0">
                <a:latin typeface="Gill Sans MT" pitchFamily="34" charset="0"/>
              </a:rPr>
              <a:t> of the public </a:t>
            </a:r>
            <a:r>
              <a:rPr lang="fr-FR" sz="2400" dirty="0" err="1" smtClean="0">
                <a:latin typeface="Gill Sans MT" pitchFamily="34" charset="0"/>
              </a:rPr>
              <a:t>sector</a:t>
            </a:r>
            <a:endParaRPr lang="fr-FR" sz="2400" dirty="0" smtClean="0">
              <a:latin typeface="Gill Sans MT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6- </a:t>
            </a:r>
            <a:r>
              <a:rPr lang="fr-FR" sz="2400" dirty="0" err="1" smtClean="0">
                <a:latin typeface="Gill Sans MT" pitchFamily="34" charset="0"/>
              </a:rPr>
              <a:t>Indicators</a:t>
            </a:r>
            <a:r>
              <a:rPr lang="fr-FR" sz="2400" dirty="0" smtClean="0">
                <a:latin typeface="Gill Sans MT" pitchFamily="34" charset="0"/>
              </a:rPr>
              <a:t> </a:t>
            </a: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7- </a:t>
            </a:r>
            <a:r>
              <a:rPr lang="fr-FR" sz="2400" dirty="0" err="1" smtClean="0">
                <a:latin typeface="Gill Sans MT" pitchFamily="34" charset="0"/>
              </a:rPr>
              <a:t>Examples</a:t>
            </a:r>
            <a:r>
              <a:rPr lang="fr-FR" sz="2400" dirty="0" smtClean="0">
                <a:latin typeface="Gill Sans MT" pitchFamily="34" charset="0"/>
              </a:rPr>
              <a:t> of new </a:t>
            </a:r>
            <a:r>
              <a:rPr lang="fr-FR" sz="2400" dirty="0" err="1" smtClean="0">
                <a:latin typeface="Gill Sans MT" pitchFamily="34" charset="0"/>
              </a:rPr>
              <a:t>growth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theory</a:t>
            </a:r>
            <a:endParaRPr lang="fr-FR" sz="2400" dirty="0" smtClean="0">
              <a:latin typeface="Gill Sans MT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8- </a:t>
            </a:r>
            <a:r>
              <a:rPr lang="fr-FR" sz="2400" dirty="0" err="1" smtClean="0">
                <a:latin typeface="Gill Sans MT" pitchFamily="34" charset="0"/>
              </a:rPr>
              <a:t>Scheme</a:t>
            </a:r>
            <a:r>
              <a:rPr lang="fr-FR" sz="2400" dirty="0" smtClean="0">
                <a:latin typeface="Gill Sans MT" pitchFamily="34" charset="0"/>
              </a:rPr>
              <a:t> of the new </a:t>
            </a:r>
            <a:r>
              <a:rPr lang="fr-FR" sz="2400" dirty="0" err="1" smtClean="0">
                <a:latin typeface="Gill Sans MT" pitchFamily="34" charset="0"/>
              </a:rPr>
              <a:t>growth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theory’s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process</a:t>
            </a:r>
            <a:endParaRPr lang="fr-FR" sz="2400" dirty="0" smtClean="0">
              <a:latin typeface="Gill Sans MT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9- </a:t>
            </a:r>
            <a:r>
              <a:rPr lang="fr-FR" sz="2400" dirty="0" err="1" smtClean="0">
                <a:latin typeface="Gill Sans MT" pitchFamily="34" charset="0"/>
              </a:rPr>
              <a:t>Limits</a:t>
            </a:r>
            <a:r>
              <a:rPr lang="fr-FR" sz="2400" dirty="0" smtClean="0">
                <a:latin typeface="Gill Sans MT" pitchFamily="34" charset="0"/>
              </a:rPr>
              <a:t> of the new </a:t>
            </a:r>
            <a:r>
              <a:rPr lang="fr-FR" sz="2400" dirty="0" err="1" smtClean="0">
                <a:latin typeface="Gill Sans MT" pitchFamily="34" charset="0"/>
              </a:rPr>
              <a:t>growth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theory</a:t>
            </a:r>
            <a:endParaRPr lang="fr-FR" sz="2400" dirty="0" smtClean="0">
              <a:latin typeface="Gill Sans MT" pitchFamily="34" charset="0"/>
            </a:endParaRPr>
          </a:p>
          <a:p>
            <a:pPr>
              <a:buNone/>
            </a:pPr>
            <a:r>
              <a:rPr lang="fr-FR" sz="2400" dirty="0" smtClean="0">
                <a:latin typeface="Gill Sans MT" pitchFamily="34" charset="0"/>
              </a:rPr>
              <a:t>10- </a:t>
            </a:r>
            <a:r>
              <a:rPr lang="fr-FR" sz="2400" dirty="0" err="1" smtClean="0">
                <a:latin typeface="Gill Sans MT" pitchFamily="34" charset="0"/>
              </a:rPr>
              <a:t>Why</a:t>
            </a:r>
            <a:r>
              <a:rPr lang="fr-FR" sz="2400" dirty="0" smtClean="0">
                <a:latin typeface="Gill Sans MT" pitchFamily="34" charset="0"/>
              </a:rPr>
              <a:t> is </a:t>
            </a:r>
            <a:r>
              <a:rPr lang="fr-FR" sz="2400" dirty="0" err="1" smtClean="0">
                <a:latin typeface="Gill Sans MT" pitchFamily="34" charset="0"/>
              </a:rPr>
              <a:t>this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theory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better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than</a:t>
            </a:r>
            <a:r>
              <a:rPr lang="fr-FR" sz="2400" dirty="0" smtClean="0">
                <a:latin typeface="Gill Sans MT" pitchFamily="34" charset="0"/>
              </a:rPr>
              <a:t> </a:t>
            </a:r>
            <a:r>
              <a:rPr lang="fr-FR" sz="2400" dirty="0" err="1" smtClean="0">
                <a:latin typeface="Gill Sans MT" pitchFamily="34" charset="0"/>
              </a:rPr>
              <a:t>others</a:t>
            </a:r>
            <a:r>
              <a:rPr lang="fr-FR" sz="2400" dirty="0" smtClean="0">
                <a:latin typeface="Gill Sans MT" pitchFamily="34" charset="0"/>
              </a:rPr>
              <a:t>?</a:t>
            </a:r>
          </a:p>
          <a:p>
            <a:r>
              <a:rPr lang="fr-FR" sz="2400" dirty="0" err="1" smtClean="0">
                <a:latin typeface="Gill Sans MT" pitchFamily="34" charset="0"/>
              </a:rPr>
              <a:t>Summary</a:t>
            </a:r>
            <a:endParaRPr lang="cs-CZ" sz="2400" dirty="0">
              <a:latin typeface="Gill Sans MT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Short introduction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90732"/>
            <a:ext cx="9623425" cy="5567281"/>
          </a:xfrm>
        </p:spPr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Comes from a Paul Romer’s article published in 1986</a:t>
            </a:r>
          </a:p>
          <a:p>
            <a:r>
              <a:rPr lang="en-US" dirty="0" smtClean="0">
                <a:latin typeface="Gill Sans MT" pitchFamily="34" charset="0"/>
              </a:rPr>
              <a:t>“Increasing Returns and Long Run Growth”</a:t>
            </a:r>
          </a:p>
          <a:p>
            <a:r>
              <a:rPr lang="en-US" dirty="0" smtClean="0">
                <a:latin typeface="Gill Sans MT" pitchFamily="34" charset="0"/>
              </a:rPr>
              <a:t>Growth linked to behavior, initiatives, and development of economic agents’ qualifications</a:t>
            </a:r>
          </a:p>
          <a:p>
            <a:r>
              <a:rPr lang="en-US" dirty="0" smtClean="0">
                <a:latin typeface="Gill Sans MT" pitchFamily="34" charset="0"/>
              </a:rPr>
              <a:t>The new growth theory questions the Solow-Swan model developed in 1956…</a:t>
            </a:r>
          </a:p>
          <a:p>
            <a:r>
              <a:rPr lang="en-US" dirty="0" smtClean="0">
                <a:latin typeface="Gill Sans MT" pitchFamily="34" charset="0"/>
              </a:rPr>
              <a:t>…Which excludes production factors to explain progress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1- The Solow-Swan model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03646"/>
            <a:ext cx="9623425" cy="5567281"/>
          </a:xfrm>
        </p:spPr>
        <p:txBody>
          <a:bodyPr/>
          <a:lstStyle/>
          <a:p>
            <a:r>
              <a:rPr lang="en-GB" sz="2800" dirty="0" smtClean="0">
                <a:latin typeface="Gill Sans MT" pitchFamily="34" charset="0"/>
              </a:rPr>
              <a:t>Based on a closed economy </a:t>
            </a:r>
          </a:p>
          <a:p>
            <a:r>
              <a:rPr lang="en-GB" sz="2800" dirty="0" smtClean="0">
                <a:latin typeface="Gill Sans MT" pitchFamily="34" charset="0"/>
              </a:rPr>
              <a:t>Main factors: </a:t>
            </a:r>
            <a:r>
              <a:rPr lang="en-GB" sz="2800" dirty="0" err="1" smtClean="0">
                <a:latin typeface="Gill Sans MT" pitchFamily="34" charset="0"/>
              </a:rPr>
              <a:t>labor</a:t>
            </a:r>
            <a:r>
              <a:rPr lang="en-GB" sz="2800" dirty="0" smtClean="0">
                <a:latin typeface="Gill Sans MT" pitchFamily="34" charset="0"/>
              </a:rPr>
              <a:t>, financial capital</a:t>
            </a:r>
          </a:p>
          <a:p>
            <a:r>
              <a:rPr lang="en-GB" sz="2800" dirty="0" smtClean="0">
                <a:latin typeface="Gill Sans MT" pitchFamily="34" charset="0"/>
              </a:rPr>
              <a:t>Technological progress and saving rate=exogenous</a:t>
            </a:r>
          </a:p>
          <a:p>
            <a:r>
              <a:rPr lang="en-GB" sz="2800" dirty="0" smtClean="0">
                <a:latin typeface="Gill Sans MT" pitchFamily="34" charset="0"/>
              </a:rPr>
              <a:t>No State</a:t>
            </a:r>
          </a:p>
          <a:p>
            <a:r>
              <a:rPr lang="en-GB" sz="2800" dirty="0" smtClean="0">
                <a:latin typeface="Gill Sans MT" pitchFamily="34" charset="0"/>
              </a:rPr>
              <a:t>Firms having the same amount of technological capital</a:t>
            </a:r>
          </a:p>
          <a:p>
            <a:r>
              <a:rPr lang="en-GB" sz="2800" dirty="0" smtClean="0">
                <a:latin typeface="Gill Sans MT" pitchFamily="34" charset="0"/>
              </a:rPr>
              <a:t>The cost of production is constant and production factors are balanced out </a:t>
            </a:r>
          </a:p>
          <a:p>
            <a:r>
              <a:rPr lang="en-GB" sz="2800" dirty="0" smtClean="0">
                <a:latin typeface="Gill Sans MT" pitchFamily="34" charset="0"/>
              </a:rPr>
              <a:t> Four variables: production flow, capital supply, number of workers, knowledge and efficiency at work</a:t>
            </a:r>
          </a:p>
          <a:p>
            <a:r>
              <a:rPr lang="en-GB" sz="2800" dirty="0" smtClean="0">
                <a:latin typeface="Gill Sans MT" pitchFamily="34" charset="0"/>
              </a:rPr>
              <a:t>Long-term=balanced state for all economies</a:t>
            </a:r>
            <a:endParaRPr lang="en-GB" sz="2800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2- What is the new growth model theory?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Economic growth theory</a:t>
            </a:r>
          </a:p>
          <a:p>
            <a:r>
              <a:rPr lang="en-GB" dirty="0" smtClean="0">
                <a:latin typeface="Gill Sans MT" pitchFamily="34" charset="0"/>
              </a:rPr>
              <a:t>Foreground: human desires and unlimited wants</a:t>
            </a:r>
          </a:p>
          <a:p>
            <a:r>
              <a:rPr lang="en-GB" dirty="0" smtClean="0">
                <a:latin typeface="Gill Sans MT" pitchFamily="34" charset="0"/>
              </a:rPr>
              <a:t>Foster: productivity and economic growth</a:t>
            </a:r>
          </a:p>
          <a:p>
            <a:r>
              <a:rPr lang="en-GB" dirty="0" smtClean="0">
                <a:latin typeface="Gill Sans MT" pitchFamily="34" charset="0"/>
              </a:rPr>
              <a:t>Pursuit of profits=increase of GDP/capita</a:t>
            </a:r>
          </a:p>
          <a:p>
            <a:r>
              <a:rPr lang="en-GB" dirty="0" smtClean="0">
                <a:latin typeface="Gill Sans MT" pitchFamily="34" charset="0"/>
              </a:rPr>
              <a:t>Technological progress as a product of economic activity</a:t>
            </a:r>
          </a:p>
          <a:p>
            <a:r>
              <a:rPr lang="en-GB" dirty="0" smtClean="0">
                <a:latin typeface="Gill Sans MT" pitchFamily="34" charset="0"/>
              </a:rPr>
              <a:t>Knowledge and technology characterized by increasing returns, which drive the process of growth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45839" y="397945"/>
            <a:ext cx="7427088" cy="662917"/>
          </a:xfrm>
        </p:spPr>
        <p:txBody>
          <a:bodyPr/>
          <a:lstStyle/>
          <a:p>
            <a:r>
              <a:rPr lang="fr-FR" dirty="0" smtClean="0">
                <a:latin typeface="Gill Sans MT" pitchFamily="34" charset="0"/>
              </a:rPr>
              <a:t>3- How the new </a:t>
            </a:r>
            <a:r>
              <a:rPr lang="fr-FR" dirty="0" err="1" smtClean="0">
                <a:latin typeface="Gill Sans MT" pitchFamily="34" charset="0"/>
              </a:rPr>
              <a:t>growth</a:t>
            </a:r>
            <a:r>
              <a:rPr lang="fr-FR" dirty="0" smtClean="0">
                <a:latin typeface="Gill Sans MT" pitchFamily="34" charset="0"/>
              </a:rPr>
              <a:t> </a:t>
            </a:r>
            <a:r>
              <a:rPr lang="fr-FR" dirty="0" err="1" smtClean="0">
                <a:latin typeface="Gill Sans MT" pitchFamily="34" charset="0"/>
              </a:rPr>
              <a:t>theory</a:t>
            </a:r>
            <a:r>
              <a:rPr lang="fr-FR" dirty="0" smtClean="0">
                <a:latin typeface="Gill Sans MT" pitchFamily="34" charset="0"/>
              </a:rPr>
              <a:t> values </a:t>
            </a:r>
            <a:r>
              <a:rPr lang="fr-FR" dirty="0" err="1" smtClean="0">
                <a:latin typeface="Gill Sans MT" pitchFamily="34" charset="0"/>
              </a:rPr>
              <a:t>knowledge</a:t>
            </a:r>
            <a:r>
              <a:rPr lang="fr-FR" dirty="0" smtClean="0">
                <a:latin typeface="Gill Sans MT" pitchFamily="34" charset="0"/>
              </a:rPr>
              <a:t> and innovation</a:t>
            </a:r>
            <a:br>
              <a:rPr lang="fr-FR" dirty="0" smtClean="0">
                <a:latin typeface="Gill Sans MT" pitchFamily="34" charset="0"/>
              </a:rPr>
            </a:b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32675"/>
            <a:ext cx="9623425" cy="5567281"/>
          </a:xfrm>
        </p:spPr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Investment in human capital makes the nurturing of  innovation possible</a:t>
            </a:r>
          </a:p>
          <a:p>
            <a:r>
              <a:rPr lang="en-GB" dirty="0" smtClean="0">
                <a:latin typeface="Gill Sans MT" pitchFamily="34" charset="0"/>
              </a:rPr>
              <a:t>Key driver of economy: knowledge development…</a:t>
            </a:r>
          </a:p>
          <a:p>
            <a:r>
              <a:rPr lang="en-GB" dirty="0" smtClean="0">
                <a:latin typeface="Gill Sans MT" pitchFamily="34" charset="0"/>
              </a:rPr>
              <a:t> …especially education and skills</a:t>
            </a:r>
          </a:p>
          <a:p>
            <a:r>
              <a:rPr lang="en-GB" dirty="0" smtClean="0">
                <a:latin typeface="Gill Sans MT" pitchFamily="34" charset="0"/>
              </a:rPr>
              <a:t>Formation of a sustainable process</a:t>
            </a:r>
          </a:p>
          <a:p>
            <a:r>
              <a:rPr lang="en-GB" dirty="0" smtClean="0">
                <a:latin typeface="Gill Sans MT" pitchFamily="34" charset="0"/>
              </a:rPr>
              <a:t>Innovation and technologies depend on investments rate, but also on people </a:t>
            </a:r>
          </a:p>
          <a:p>
            <a:r>
              <a:rPr lang="en-GB" dirty="0" smtClean="0">
                <a:latin typeface="Gill Sans MT" pitchFamily="34" charset="0"/>
              </a:rPr>
              <a:t>=people have control over their knowledge capital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4- Health and well-being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61704"/>
            <a:ext cx="9623425" cy="5567281"/>
          </a:xfrm>
        </p:spPr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Health and well-being of the labour=another key point of the human capital</a:t>
            </a:r>
          </a:p>
          <a:p>
            <a:r>
              <a:rPr lang="en-GB" dirty="0" smtClean="0">
                <a:latin typeface="Gill Sans MT" pitchFamily="34" charset="0"/>
              </a:rPr>
              <a:t>Better work conditions=more efficiency</a:t>
            </a:r>
          </a:p>
          <a:p>
            <a:r>
              <a:rPr lang="en-GB" dirty="0" smtClean="0">
                <a:latin typeface="Gill Sans MT" pitchFamily="34" charset="0"/>
              </a:rPr>
              <a:t>Benefit for the employees (better education levels=higher salaries)…</a:t>
            </a:r>
          </a:p>
          <a:p>
            <a:r>
              <a:rPr lang="en-GB" dirty="0" smtClean="0">
                <a:latin typeface="Gill Sans MT" pitchFamily="34" charset="0"/>
              </a:rPr>
              <a:t>…and for the economy (more productivity)</a:t>
            </a:r>
          </a:p>
          <a:p>
            <a:r>
              <a:rPr lang="en-GB" dirty="0" smtClean="0">
                <a:latin typeface="Gill Sans MT" pitchFamily="34" charset="0"/>
              </a:rPr>
              <a:t>Revenues and growth linked to each others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5- The role of the public sector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88" y="1361704"/>
            <a:ext cx="9623425" cy="5567281"/>
          </a:xfrm>
        </p:spPr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Governments should invest in infrastructure projects</a:t>
            </a:r>
          </a:p>
          <a:p>
            <a:r>
              <a:rPr lang="en-GB" dirty="0" smtClean="0">
                <a:latin typeface="Gill Sans MT" pitchFamily="34" charset="0"/>
              </a:rPr>
              <a:t>Creation of public goods</a:t>
            </a:r>
          </a:p>
          <a:p>
            <a:r>
              <a:rPr lang="en-GB" dirty="0" smtClean="0">
                <a:latin typeface="Gill Sans MT" pitchFamily="34" charset="0"/>
              </a:rPr>
              <a:t>Generate positive externalities</a:t>
            </a:r>
          </a:p>
          <a:p>
            <a:r>
              <a:rPr lang="en-GB" dirty="0" smtClean="0">
                <a:latin typeface="Gill Sans MT" pitchFamily="34" charset="0"/>
              </a:rPr>
              <a:t>Contributes to the human capital</a:t>
            </a:r>
          </a:p>
          <a:p>
            <a:r>
              <a:rPr lang="en-GB" dirty="0" smtClean="0">
                <a:latin typeface="Gill Sans MT" pitchFamily="34" charset="0"/>
              </a:rPr>
              <a:t>Importance of governments’ involvement: projects would be under-supplied without them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itchFamily="34" charset="0"/>
              </a:rPr>
              <a:t>6- Indicators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503" y="1347190"/>
            <a:ext cx="9623425" cy="5567281"/>
          </a:xfrm>
        </p:spPr>
        <p:txBody>
          <a:bodyPr/>
          <a:lstStyle/>
          <a:p>
            <a:endParaRPr lang="en-GB" dirty="0" smtClean="0">
              <a:latin typeface="Gill Sans MT" pitchFamily="34" charset="0"/>
            </a:endParaRPr>
          </a:p>
          <a:p>
            <a:r>
              <a:rPr lang="en-GB" dirty="0" smtClean="0">
                <a:latin typeface="Gill Sans MT" pitchFamily="34" charset="0"/>
              </a:rPr>
              <a:t>Focus on many factors: public investments, research and development, patents, labour’s qualification…</a:t>
            </a:r>
          </a:p>
          <a:p>
            <a:r>
              <a:rPr lang="en-GB" dirty="0" smtClean="0">
                <a:latin typeface="Gill Sans MT" pitchFamily="34" charset="0"/>
              </a:rPr>
              <a:t>What impacts on the growth?...</a:t>
            </a:r>
          </a:p>
          <a:p>
            <a:r>
              <a:rPr lang="en-GB" dirty="0" smtClean="0">
                <a:latin typeface="Gill Sans MT" pitchFamily="34" charset="0"/>
              </a:rPr>
              <a:t>…These have to be measured to be linked with the growth rhythm </a:t>
            </a:r>
          </a:p>
          <a:p>
            <a:r>
              <a:rPr lang="en-GB" dirty="0" smtClean="0">
                <a:latin typeface="Gill Sans MT" pitchFamily="34" charset="0"/>
              </a:rPr>
              <a:t>But: delay between the financing of the RD and the results concerning the economic growth </a:t>
            </a:r>
            <a:endParaRPr lang="en-GB" dirty="0">
              <a:latin typeface="Gill Sans MT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302</TotalTime>
  <Words>710</Words>
  <Application>Microsoft Office PowerPoint</Application>
  <PresentationFormat>Vlastní</PresentationFormat>
  <Paragraphs>116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Clara Sans</vt:lpstr>
      <vt:lpstr>Gill Sans MT</vt:lpstr>
      <vt:lpstr>JU_OPVVV</vt:lpstr>
      <vt:lpstr>The New Growth model theory </vt:lpstr>
      <vt:lpstr>Outline</vt:lpstr>
      <vt:lpstr>Short introduction</vt:lpstr>
      <vt:lpstr>1- The Solow-Swan model</vt:lpstr>
      <vt:lpstr>2- What is the new growth model theory?</vt:lpstr>
      <vt:lpstr>3- How the new growth theory values knowledge and innovation </vt:lpstr>
      <vt:lpstr>4- Health and well-being</vt:lpstr>
      <vt:lpstr>5- The role of the public sector</vt:lpstr>
      <vt:lpstr>6- Indicators</vt:lpstr>
      <vt:lpstr>7- Examples of the new growth theory</vt:lpstr>
      <vt:lpstr>8- Scheme of the new growth theory’s process </vt:lpstr>
      <vt:lpstr>9- Limits of the new growth theory</vt:lpstr>
      <vt:lpstr>10- Why is this theory better than others?</vt:lpstr>
      <vt:lpstr>Summary</vt:lpstr>
      <vt:lpstr>Thank you for your attention.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Alina Jiří Ing. Ph.D.</cp:lastModifiedBy>
  <cp:revision>37</cp:revision>
  <dcterms:created xsi:type="dcterms:W3CDTF">2017-07-17T18:52:59Z</dcterms:created>
  <dcterms:modified xsi:type="dcterms:W3CDTF">2019-02-27T13:33:39Z</dcterms:modified>
</cp:coreProperties>
</file>