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0" r:id="rId2"/>
    <p:sldId id="257" r:id="rId3"/>
    <p:sldId id="258" r:id="rId4"/>
    <p:sldId id="259" r:id="rId5"/>
    <p:sldId id="260" r:id="rId6"/>
    <p:sldId id="261" r:id="rId7"/>
    <p:sldId id="262" r:id="rId8"/>
    <p:sldId id="278" r:id="rId9"/>
    <p:sldId id="264" r:id="rId10"/>
    <p:sldId id="265" r:id="rId11"/>
    <p:sldId id="302" r:id="rId12"/>
    <p:sldId id="303" r:id="rId13"/>
    <p:sldId id="305" r:id="rId14"/>
    <p:sldId id="306" r:id="rId15"/>
    <p:sldId id="307" r:id="rId16"/>
    <p:sldId id="308" r:id="rId17"/>
    <p:sldId id="309" r:id="rId18"/>
    <p:sldId id="301" r:id="rId19"/>
    <p:sldId id="304" r:id="rId20"/>
    <p:sldId id="311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0"/>
  </p:normalViewPr>
  <p:slideViewPr>
    <p:cSldViewPr>
      <p:cViewPr varScale="1">
        <p:scale>
          <a:sx n="103" d="100"/>
          <a:sy n="103" d="100"/>
        </p:scale>
        <p:origin x="188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12/28/18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Stárnutí a stáří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/>
              <a:t>Jde o normální a nevyhnutelný proces ve vývoji člověka.</a:t>
            </a:r>
          </a:p>
          <a:p>
            <a:pPr marL="82296" indent="0">
              <a:buNone/>
            </a:pPr>
            <a:r>
              <a:rPr lang="cs-CZ" dirty="0"/>
              <a:t>Periodizace:</a:t>
            </a:r>
          </a:p>
          <a:p>
            <a:pPr marL="82296" indent="0">
              <a:buNone/>
            </a:pPr>
            <a:r>
              <a:rPr lang="cs-CZ" dirty="0"/>
              <a:t>60-74 	stárnutí</a:t>
            </a:r>
          </a:p>
          <a:p>
            <a:pPr marL="82296" indent="0">
              <a:buNone/>
            </a:pPr>
            <a:r>
              <a:rPr lang="cs-CZ" dirty="0"/>
              <a:t>75-89	vlastní stáří</a:t>
            </a:r>
          </a:p>
          <a:p>
            <a:pPr marL="82296" indent="0">
              <a:buNone/>
            </a:pPr>
            <a:r>
              <a:rPr lang="cs-CZ" dirty="0"/>
              <a:t>90 a vice	dlouhověkost</a:t>
            </a:r>
          </a:p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r>
              <a:rPr lang="cs-CZ" dirty="0"/>
              <a:t>Stárnutí je proces velmi individuální!</a:t>
            </a:r>
          </a:p>
        </p:txBody>
      </p:sp>
    </p:spTree>
    <p:extLst>
      <p:ext uri="{BB962C8B-B14F-4D97-AF65-F5344CB8AC3E}">
        <p14:creationId xmlns:p14="http://schemas.microsoft.com/office/powerpoint/2010/main" val="58232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/>
              <a:t>Péče o seniory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>
          <a:xfrm>
            <a:off x="1403648" y="1524000"/>
            <a:ext cx="7530040" cy="4663440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b="1" dirty="0"/>
              <a:t>Terénní služby</a:t>
            </a:r>
          </a:p>
          <a:p>
            <a:r>
              <a:rPr lang="cs-CZ" dirty="0"/>
              <a:t>Domácí zdravotní péče – základní zdravotní péče v rozsahu, který lze poskytovat v domácnosti</a:t>
            </a:r>
          </a:p>
          <a:p>
            <a:r>
              <a:rPr lang="cs-CZ" dirty="0"/>
              <a:t>Pečovatelská služba – pomoc při hygieně, zajištění chodu domácnosti, stravování, sociální poradenství, kontakt se společenským prostředím</a:t>
            </a:r>
          </a:p>
          <a:p>
            <a:pPr marL="82296" indent="0">
              <a:buNone/>
            </a:pPr>
            <a:r>
              <a:rPr lang="cs-CZ" b="1" dirty="0"/>
              <a:t>Ambulantní služby</a:t>
            </a:r>
          </a:p>
          <a:p>
            <a:r>
              <a:rPr lang="cs-CZ" dirty="0"/>
              <a:t> Denní stacionáře – setkávání, základní péče, náplň volného času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608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/>
              <a:t>Péče o seniory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b="1" dirty="0"/>
              <a:t>Pobytové služby</a:t>
            </a:r>
          </a:p>
          <a:p>
            <a:r>
              <a:rPr lang="cs-CZ" dirty="0"/>
              <a:t>Domov pro seniory</a:t>
            </a:r>
          </a:p>
          <a:p>
            <a:r>
              <a:rPr lang="cs-CZ" dirty="0"/>
              <a:t>Domov se zvláštním režimem</a:t>
            </a:r>
          </a:p>
          <a:p>
            <a:r>
              <a:rPr lang="cs-CZ" dirty="0"/>
              <a:t>Lůžka následné péče</a:t>
            </a:r>
          </a:p>
          <a:p>
            <a:pPr marL="82296" indent="0">
              <a:buNone/>
            </a:pPr>
            <a:r>
              <a:rPr lang="cs-CZ" dirty="0"/>
              <a:t>Pobytové služby jsou nutné tam, kde není možné zajistit důstojný život za pomoci terénní služby.</a:t>
            </a:r>
          </a:p>
        </p:txBody>
      </p:sp>
    </p:spTree>
    <p:extLst>
      <p:ext uri="{BB962C8B-B14F-4D97-AF65-F5344CB8AC3E}">
        <p14:creationId xmlns:p14="http://schemas.microsoft.com/office/powerpoint/2010/main" val="1627153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/>
              <a:t>Paliativní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cs-CZ" dirty="0"/>
              <a:t>Komplexní, aktivní a na kvalitu života zaměřená péče o pacienty trpící nevyléčitelným onemocněním v pokročilém nebo terminálním stadiu.</a:t>
            </a:r>
          </a:p>
          <a:p>
            <a:pPr marL="82296" indent="0">
              <a:buNone/>
            </a:pPr>
            <a:r>
              <a:rPr lang="cs-CZ" b="1" dirty="0"/>
              <a:t>Cíle paliativní péče</a:t>
            </a:r>
          </a:p>
          <a:p>
            <a:r>
              <a:rPr lang="cs-CZ" dirty="0"/>
              <a:t>Včas identifikovat a mírnit utrpení</a:t>
            </a:r>
          </a:p>
          <a:p>
            <a:r>
              <a:rPr lang="cs-CZ" dirty="0"/>
              <a:t>Zajistit co nejlepší kvalitu života, mírnit bolesti, omezit tělesné a duševní strádání, zachovat důstojnost člověka</a:t>
            </a:r>
          </a:p>
          <a:p>
            <a:r>
              <a:rPr lang="cs-CZ" dirty="0"/>
              <a:t>Poskytnout útěchu rodině v průběhu onemocnění jejího člena a v období smutku</a:t>
            </a:r>
          </a:p>
          <a:p>
            <a:endParaRPr lang="cs-CZ" dirty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5605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/>
              <a:t>Paliativní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b="1" dirty="0"/>
              <a:t>Priority paliativní péče</a:t>
            </a:r>
          </a:p>
          <a:p>
            <a:r>
              <a:rPr lang="cs-CZ" dirty="0"/>
              <a:t>Úleva od bolesti a jiných tíživých projevů nemoci</a:t>
            </a:r>
          </a:p>
          <a:p>
            <a:r>
              <a:rPr lang="cs-CZ" dirty="0"/>
              <a:t>Smrt neodsouvá ani neurychluje</a:t>
            </a:r>
          </a:p>
          <a:p>
            <a:r>
              <a:rPr lang="cs-CZ" dirty="0"/>
              <a:t>Respektuje psychologické a duchovní aspekty péče o nemocného</a:t>
            </a:r>
          </a:p>
          <a:p>
            <a:r>
              <a:rPr lang="cs-CZ" dirty="0"/>
              <a:t>Vychází z přání a potřeb nemocného</a:t>
            </a:r>
          </a:p>
          <a:p>
            <a:r>
              <a:rPr lang="cs-CZ" dirty="0"/>
              <a:t>Umožňuje poradenství a podporu rodinám nemocného</a:t>
            </a:r>
          </a:p>
        </p:txBody>
      </p:sp>
    </p:spTree>
    <p:extLst>
      <p:ext uri="{BB962C8B-B14F-4D97-AF65-F5344CB8AC3E}">
        <p14:creationId xmlns:p14="http://schemas.microsoft.com/office/powerpoint/2010/main" val="206962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/>
              <a:t>Paliativní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b="1" dirty="0"/>
              <a:t>Hospic</a:t>
            </a:r>
          </a:p>
          <a:p>
            <a:r>
              <a:rPr lang="cs-CZ" dirty="0"/>
              <a:t>Poskytuje péči nemocným u nichž medicína vyčerpala všechny své možnosti</a:t>
            </a:r>
          </a:p>
          <a:p>
            <a:r>
              <a:rPr lang="cs-CZ" dirty="0"/>
              <a:t>Při přijímání pacienta je garantováno, že: </a:t>
            </a:r>
            <a:br>
              <a:rPr lang="cs-CZ" dirty="0"/>
            </a:br>
            <a:r>
              <a:rPr lang="cs-CZ" dirty="0"/>
              <a:t>- nebude trpět nesnesitelnou bolestí</a:t>
            </a:r>
            <a:br>
              <a:rPr lang="cs-CZ" dirty="0"/>
            </a:br>
            <a:r>
              <a:rPr lang="cs-CZ" dirty="0"/>
              <a:t>- v posledních chvílích nezůstane osamocen</a:t>
            </a:r>
            <a:br>
              <a:rPr lang="cs-CZ" dirty="0"/>
            </a:br>
            <a:r>
              <a:rPr lang="cs-CZ" dirty="0"/>
              <a:t>- za každých okolností zůstane zachována jeho lidská důstojnost</a:t>
            </a:r>
          </a:p>
        </p:txBody>
      </p:sp>
    </p:spTree>
    <p:extLst>
      <p:ext uri="{BB962C8B-B14F-4D97-AF65-F5344CB8AC3E}">
        <p14:creationId xmlns:p14="http://schemas.microsoft.com/office/powerpoint/2010/main" val="118284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/>
              <a:t>Paliativní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b="1" dirty="0"/>
              <a:t>Domácí hospic</a:t>
            </a:r>
          </a:p>
          <a:p>
            <a:r>
              <a:rPr lang="cs-CZ" dirty="0"/>
              <a:t>Tým zdravotnických i nezdravotnických pracovníků (lékař, zdravotní sestra, pečovatelka, sociální pracovník) garantuje dostupnost péče 24 hodin denně 7 dní v týdnu</a:t>
            </a:r>
          </a:p>
          <a:p>
            <a:r>
              <a:rPr lang="cs-CZ" dirty="0"/>
              <a:t>Tým dochází do domácího prostředí, aby pomohl rodině v péči o nemocného</a:t>
            </a:r>
          </a:p>
        </p:txBody>
      </p:sp>
    </p:spTree>
    <p:extLst>
      <p:ext uri="{BB962C8B-B14F-4D97-AF65-F5344CB8AC3E}">
        <p14:creationId xmlns:p14="http://schemas.microsoft.com/office/powerpoint/2010/main" val="179264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práce s pozůstalými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b="1" dirty="0"/>
              <a:t>Základní principy:</a:t>
            </a:r>
          </a:p>
          <a:p>
            <a:r>
              <a:rPr lang="cs-CZ" dirty="0"/>
              <a:t>Pomoci pozůstalým v akceptaci jejich ztráty – citlivě hovořit, naslouchat, podporovat ve vyjádření myšlenek</a:t>
            </a:r>
          </a:p>
          <a:p>
            <a:r>
              <a:rPr lang="cs-CZ" dirty="0"/>
              <a:t>Pomoci identifikovat a vyjádřit emoce – mezi nejproblematičtější patří hněv, zlost, strach, bezmocnost, pocit viny</a:t>
            </a:r>
          </a:p>
        </p:txBody>
      </p:sp>
    </p:spTree>
    <p:extLst>
      <p:ext uri="{BB962C8B-B14F-4D97-AF65-F5344CB8AC3E}">
        <p14:creationId xmlns:p14="http://schemas.microsoft.com/office/powerpoint/2010/main" val="360440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práce s pozůstalými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85216" indent="-457200"/>
            <a:r>
              <a:rPr lang="cs-CZ" dirty="0"/>
              <a:t>Pomoci žít dál bez zemřelého – podporovat pozůstalé v nezávislém a samostatném rozhodování, mírnit rychlá a radikální rozhodnutí</a:t>
            </a:r>
          </a:p>
          <a:p>
            <a:pPr marL="585216" indent="-457200"/>
            <a:r>
              <a:rPr lang="cs-CZ" dirty="0"/>
              <a:t>Poskytnout čas a prostor pro truchlení – poskytovat pomoc zvlášť v problematických obdobích (3 měsíce po pohřbu, ve výročí úmrtí atd.)</a:t>
            </a:r>
          </a:p>
        </p:txBody>
      </p:sp>
    </p:spTree>
    <p:extLst>
      <p:ext uri="{BB962C8B-B14F-4D97-AF65-F5344CB8AC3E}">
        <p14:creationId xmlns:p14="http://schemas.microsoft.com/office/powerpoint/2010/main" val="312880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Sociální práce s pozůstalými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Interpretovat „normální“ chování – ujistit pozůstalé, že jejich reakce na ztrátu je normální.</a:t>
            </a:r>
          </a:p>
          <a:p>
            <a:r>
              <a:rPr lang="cs-CZ" dirty="0"/>
              <a:t>Počítat s individuálními rozdíly – pomáhat jednotlivým členům rodiny přijmout to, že jejich projevy truchlení jsou odlišné</a:t>
            </a:r>
          </a:p>
          <a:p>
            <a:r>
              <a:rPr lang="cs-CZ" dirty="0"/>
              <a:t>Identifikovat potíže pozůstalých a postarat se o jejich včasné předání do odborné péče – truchlení může v některých případech přejít až v depresi. Toto je třeba včas rozpoznat a nabídnout odbornou pomoc</a:t>
            </a:r>
          </a:p>
        </p:txBody>
      </p:sp>
    </p:spTree>
    <p:extLst>
      <p:ext uri="{BB962C8B-B14F-4D97-AF65-F5344CB8AC3E}">
        <p14:creationId xmlns:p14="http://schemas.microsoft.com/office/powerpoint/2010/main" val="173045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Sociální práce s pozůstalými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/>
              <a:t>Poradenství</a:t>
            </a:r>
          </a:p>
          <a:p>
            <a:pPr marL="82296" indent="0">
              <a:buNone/>
            </a:pPr>
            <a:r>
              <a:rPr lang="cs-CZ" dirty="0"/>
              <a:t>Je třeba poskytnou informace ohledně:</a:t>
            </a:r>
          </a:p>
          <a:p>
            <a:r>
              <a:rPr lang="cs-CZ" dirty="0"/>
              <a:t>Uspořádání pohřbu</a:t>
            </a:r>
          </a:p>
          <a:p>
            <a:r>
              <a:rPr lang="cs-CZ" dirty="0"/>
              <a:t>Dávek státní sociální podpory – pohřebné</a:t>
            </a:r>
          </a:p>
          <a:p>
            <a:r>
              <a:rPr lang="cs-CZ" dirty="0"/>
              <a:t>Důchodu – vdovský/vdovecký, sirotčí</a:t>
            </a:r>
          </a:p>
          <a:p>
            <a:r>
              <a:rPr lang="cs-CZ" dirty="0"/>
              <a:t>Institucí, kam je třeba úmrtí oznámit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21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Změny ve stáří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cs-CZ" b="1" dirty="0"/>
              <a:t>Fyzické změny </a:t>
            </a:r>
          </a:p>
          <a:p>
            <a:r>
              <a:rPr lang="cs-CZ" dirty="0"/>
              <a:t>Zhoršují se funkce jednotlivých orgánů</a:t>
            </a:r>
          </a:p>
          <a:p>
            <a:r>
              <a:rPr lang="cs-CZ" dirty="0"/>
              <a:t>Zhoršuje se funkce pohybového aparátu</a:t>
            </a:r>
          </a:p>
          <a:p>
            <a:r>
              <a:rPr lang="cs-CZ" dirty="0"/>
              <a:t>Změny kůže</a:t>
            </a:r>
          </a:p>
          <a:p>
            <a:r>
              <a:rPr lang="cs-CZ" dirty="0"/>
              <a:t>Zhoršuje se smyslové vnímání</a:t>
            </a:r>
          </a:p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r>
              <a:rPr lang="cs-CZ" b="1" dirty="0"/>
              <a:t>Psychické změny</a:t>
            </a:r>
          </a:p>
          <a:p>
            <a:r>
              <a:rPr lang="cs-CZ" dirty="0"/>
              <a:t>Poruchy paměti</a:t>
            </a:r>
          </a:p>
          <a:p>
            <a:r>
              <a:rPr lang="cs-CZ" dirty="0"/>
              <a:t>Poruchy poznávacích schopností</a:t>
            </a:r>
          </a:p>
          <a:p>
            <a:r>
              <a:rPr lang="cs-CZ" dirty="0"/>
              <a:t>Změna afektivity</a:t>
            </a:r>
          </a:p>
          <a:p>
            <a:r>
              <a:rPr lang="cs-CZ" dirty="0"/>
              <a:t>Snížená schopnost adaptace</a:t>
            </a:r>
          </a:p>
          <a:p>
            <a:r>
              <a:rPr lang="cs-CZ" dirty="0"/>
              <a:t>Bilancování života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9446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práce s pozůstalými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dirty="0"/>
              <a:t>Omyly a chyby v kontaktu s pozůstalými:</a:t>
            </a:r>
          </a:p>
          <a:p>
            <a:r>
              <a:rPr lang="cs-CZ" dirty="0"/>
              <a:t>Trapnost ohledně kondolence – nejlépe podat ruku a říci </a:t>
            </a:r>
            <a:r>
              <a:rPr lang="cs-CZ" i="1" dirty="0"/>
              <a:t>Upřímnou soustrast</a:t>
            </a:r>
            <a:endParaRPr lang="cs-CZ" dirty="0"/>
          </a:p>
          <a:p>
            <a:r>
              <a:rPr lang="cs-CZ" dirty="0"/>
              <a:t>Vyhýbání se tématu smrti – nemluvit o počasí apod. pozůstalému to znesnadňuje přijetí reality</a:t>
            </a:r>
          </a:p>
          <a:p>
            <a:r>
              <a:rPr lang="cs-CZ" dirty="0"/>
              <a:t>Snaha zabránit pláči – vhodnější je podpořit pozůstalé, aby plakali a poskytnout jim prostor pro ventilaci emocí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2277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NOVÁKOVÁ I.: </a:t>
            </a:r>
            <a:r>
              <a:rPr lang="cs-CZ" i="1" dirty="0"/>
              <a:t>Zdravotní nauka 2. díl</a:t>
            </a:r>
            <a:r>
              <a:rPr lang="cs-CZ" dirty="0"/>
              <a:t>, Praha, </a:t>
            </a:r>
            <a:r>
              <a:rPr lang="cs-CZ" dirty="0" err="1"/>
              <a:t>Grada</a:t>
            </a:r>
            <a:r>
              <a:rPr lang="cs-CZ" dirty="0"/>
              <a:t> 2011 str. 71-172</a:t>
            </a:r>
          </a:p>
        </p:txBody>
      </p:sp>
    </p:spTree>
    <p:extLst>
      <p:ext uri="{BB962C8B-B14F-4D97-AF65-F5344CB8AC3E}">
        <p14:creationId xmlns:p14="http://schemas.microsoft.com/office/powerpoint/2010/main" val="3301667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Změny ve stáří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b="1" dirty="0"/>
              <a:t>Sociální změny</a:t>
            </a:r>
          </a:p>
          <a:p>
            <a:r>
              <a:rPr lang="cs-CZ" dirty="0"/>
              <a:t>Odchod do důchodu a změna životního stylu</a:t>
            </a:r>
          </a:p>
          <a:p>
            <a:r>
              <a:rPr lang="cs-CZ" dirty="0"/>
              <a:t>Zánik dlouhodobých pracovních vztahů a přátelství</a:t>
            </a:r>
          </a:p>
          <a:p>
            <a:r>
              <a:rPr lang="cs-CZ" dirty="0"/>
              <a:t>Změna finanční situace</a:t>
            </a:r>
          </a:p>
          <a:p>
            <a:r>
              <a:rPr lang="cs-CZ" dirty="0"/>
              <a:t>Hledání náplně volného času</a:t>
            </a:r>
          </a:p>
          <a:p>
            <a:r>
              <a:rPr lang="cs-CZ" dirty="0"/>
              <a:t>Závislost na pomoci druhých</a:t>
            </a:r>
          </a:p>
          <a:p>
            <a:r>
              <a:rPr lang="cs-CZ" dirty="0"/>
              <a:t>Sociální izolace</a:t>
            </a:r>
          </a:p>
          <a:p>
            <a:endParaRPr lang="cs-CZ" dirty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55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Zdraví a nemoc ve stáří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Ohrožení zdraví je častější než v produktivním věku</a:t>
            </a:r>
          </a:p>
          <a:p>
            <a:r>
              <a:rPr lang="cs-CZ" dirty="0"/>
              <a:t>Onemocnění mění svůj charakter</a:t>
            </a:r>
          </a:p>
          <a:p>
            <a:r>
              <a:rPr lang="cs-CZ" dirty="0"/>
              <a:t>Výskyt více chorob u jednoho člověka</a:t>
            </a:r>
          </a:p>
          <a:p>
            <a:r>
              <a:rPr lang="cs-CZ" dirty="0"/>
              <a:t>Zvýšená vnímavost ke vzniku onemocnění</a:t>
            </a:r>
          </a:p>
          <a:p>
            <a:r>
              <a:rPr lang="cs-CZ" dirty="0"/>
              <a:t>Zpomalená reakce organismu</a:t>
            </a:r>
          </a:p>
          <a:p>
            <a:r>
              <a:rPr lang="cs-CZ" dirty="0"/>
              <a:t>Často chronická onemocnění</a:t>
            </a:r>
          </a:p>
          <a:p>
            <a:r>
              <a:rPr lang="cs-CZ" dirty="0"/>
              <a:t>Typická onemocnění – kardiovaskulární, metabolická, </a:t>
            </a:r>
            <a:r>
              <a:rPr lang="cs-CZ" dirty="0" err="1"/>
              <a:t>onem</a:t>
            </a:r>
            <a:r>
              <a:rPr lang="cs-CZ" dirty="0"/>
              <a:t>. nervového systému, degenerativní </a:t>
            </a:r>
            <a:r>
              <a:rPr lang="cs-CZ" dirty="0" err="1"/>
              <a:t>onem</a:t>
            </a:r>
            <a:r>
              <a:rPr lang="cs-CZ" dirty="0"/>
              <a:t>. kloubů a kostí, demence.</a:t>
            </a:r>
          </a:p>
        </p:txBody>
      </p:sp>
    </p:spTree>
    <p:extLst>
      <p:ext uri="{BB962C8B-B14F-4D97-AF65-F5344CB8AC3E}">
        <p14:creationId xmlns:p14="http://schemas.microsoft.com/office/powerpoint/2010/main" val="217391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Zdraví a nemoc ve stáří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8016" indent="0">
              <a:buNone/>
            </a:pPr>
            <a:r>
              <a:rPr lang="cs-CZ" sz="3600" dirty="0"/>
              <a:t>Nejčastější zdravotní problémy související s chorobami ve stáří</a:t>
            </a:r>
          </a:p>
          <a:p>
            <a:pPr marL="699516" indent="-571500"/>
            <a:r>
              <a:rPr lang="cs-CZ" sz="3600" dirty="0"/>
              <a:t>Insomnie (poruchy spánku)</a:t>
            </a:r>
          </a:p>
          <a:p>
            <a:pPr marL="699516" indent="-571500"/>
            <a:r>
              <a:rPr lang="cs-CZ" sz="3600" dirty="0"/>
              <a:t>Inkontinence (neschopnost udržet moč)</a:t>
            </a:r>
          </a:p>
          <a:p>
            <a:pPr marL="699516" indent="-571500"/>
            <a:r>
              <a:rPr lang="cs-CZ" sz="3600" dirty="0"/>
              <a:t>Imobilita (problémy s pohybem až nepohyblivost)</a:t>
            </a:r>
          </a:p>
        </p:txBody>
      </p:sp>
    </p:spTree>
    <p:extLst>
      <p:ext uri="{BB962C8B-B14F-4D97-AF65-F5344CB8AC3E}">
        <p14:creationId xmlns:p14="http://schemas.microsoft.com/office/powerpoint/2010/main" val="403974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99516" indent="-571500"/>
            <a:r>
              <a:rPr lang="cs-CZ" sz="4400" dirty="0"/>
              <a:t>Zdraví a nemoc ve stáří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85216" indent="-457200"/>
            <a:r>
              <a:rPr lang="cs-CZ" dirty="0"/>
              <a:t>Deprese</a:t>
            </a:r>
          </a:p>
          <a:p>
            <a:pPr marL="585216" indent="-457200"/>
            <a:r>
              <a:rPr lang="cs-CZ" dirty="0"/>
              <a:t>Demence</a:t>
            </a:r>
          </a:p>
          <a:p>
            <a:pPr marL="585216" indent="-457200"/>
            <a:r>
              <a:rPr lang="cs-CZ" dirty="0"/>
              <a:t>Deliria (stavy zmatenosti)</a:t>
            </a:r>
          </a:p>
          <a:p>
            <a:pPr marL="585216" indent="-457200"/>
            <a:endParaRPr lang="cs-CZ" dirty="0"/>
          </a:p>
          <a:p>
            <a:pPr marL="128016" indent="0">
              <a:buNone/>
            </a:pPr>
            <a:r>
              <a:rPr lang="cs-CZ" b="1" dirty="0"/>
              <a:t>Zvláštnosti léčby ve stáří</a:t>
            </a:r>
          </a:p>
          <a:p>
            <a:pPr marL="585216" indent="-457200"/>
            <a:r>
              <a:rPr lang="cs-CZ" dirty="0"/>
              <a:t>Léčba je dlouhodobá</a:t>
            </a:r>
          </a:p>
          <a:p>
            <a:pPr marL="585216" indent="-457200"/>
            <a:r>
              <a:rPr lang="cs-CZ" dirty="0"/>
              <a:t>Nežádoucí účinky léků (podává se větší množství léků)</a:t>
            </a:r>
          </a:p>
          <a:p>
            <a:pPr marL="585216" indent="-457200"/>
            <a:r>
              <a:rPr lang="cs-CZ" dirty="0"/>
              <a:t>Vstřebávání léků je pomalejší</a:t>
            </a:r>
          </a:p>
          <a:p>
            <a:pPr marL="585216" indent="-457200"/>
            <a:r>
              <a:rPr lang="cs-CZ" dirty="0"/>
              <a:t>Zvýšené riziko hromadění léků v organismu</a:t>
            </a:r>
          </a:p>
          <a:p>
            <a:pPr marL="585216" indent="-457200"/>
            <a:r>
              <a:rPr lang="cs-CZ" dirty="0"/>
              <a:t>Zvýšené riziko vzájemné interakce mezi jednotlivými léky</a:t>
            </a:r>
          </a:p>
          <a:p>
            <a:pPr marL="585216" indent="-45720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284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Zdraví a nemoc ve stáří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Gerontologie</a:t>
            </a:r>
            <a:r>
              <a:rPr lang="cs-CZ" dirty="0"/>
              <a:t> – obor zabývající se změnami při stárnutí a ve stáří</a:t>
            </a:r>
          </a:p>
          <a:p>
            <a:r>
              <a:rPr lang="cs-CZ" b="1" dirty="0"/>
              <a:t>Geriatrie</a:t>
            </a:r>
            <a:r>
              <a:rPr lang="cs-CZ" dirty="0"/>
              <a:t> – lékařský obor zabývající se onemocněním seniorů. Zohledňuje sociální a psychologické vlivy nemocí u seniorů.</a:t>
            </a:r>
          </a:p>
          <a:p>
            <a:r>
              <a:rPr lang="cs-CZ" b="1" dirty="0" err="1"/>
              <a:t>Gerontopsychiatrie</a:t>
            </a:r>
            <a:r>
              <a:rPr lang="cs-CZ" dirty="0"/>
              <a:t> – zabývá se problematikou psychiky v období stárnutí a stáří.</a:t>
            </a:r>
          </a:p>
        </p:txBody>
      </p:sp>
    </p:spTree>
    <p:extLst>
      <p:ext uri="{BB962C8B-B14F-4D97-AF65-F5344CB8AC3E}">
        <p14:creationId xmlns:p14="http://schemas.microsoft.com/office/powerpoint/2010/main" val="4538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Péče o seniory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28016" indent="0">
              <a:buNone/>
            </a:pPr>
            <a:r>
              <a:rPr lang="cs-CZ" dirty="0"/>
              <a:t>Péče je zaměřená hlavně na co nejdelší udržení soběstačnosti.</a:t>
            </a:r>
          </a:p>
          <a:p>
            <a:pPr marL="128016" indent="0">
              <a:buNone/>
            </a:pPr>
            <a:r>
              <a:rPr lang="cs-CZ" b="1" dirty="0"/>
              <a:t>Obecné zásady:</a:t>
            </a:r>
          </a:p>
          <a:p>
            <a:pPr marL="585216" indent="-457200"/>
            <a:r>
              <a:rPr lang="cs-CZ" dirty="0"/>
              <a:t>Zohlednění specifických změn ve stáří</a:t>
            </a:r>
          </a:p>
          <a:p>
            <a:pPr marL="585216" indent="-457200"/>
            <a:r>
              <a:rPr lang="cs-CZ" dirty="0"/>
              <a:t>Trpělivost v komunikaci</a:t>
            </a:r>
          </a:p>
          <a:p>
            <a:pPr marL="585216" indent="-457200"/>
            <a:r>
              <a:rPr lang="cs-CZ" dirty="0"/>
              <a:t>Srozumitelná komunikace</a:t>
            </a:r>
          </a:p>
          <a:p>
            <a:pPr marL="585216" indent="-457200"/>
            <a:r>
              <a:rPr lang="cs-CZ" dirty="0"/>
              <a:t>Podpora </a:t>
            </a:r>
          </a:p>
          <a:p>
            <a:pPr marL="585216" indent="-457200"/>
            <a:r>
              <a:rPr lang="cs-CZ" dirty="0"/>
              <a:t>Naslouchání</a:t>
            </a:r>
          </a:p>
          <a:p>
            <a:pPr marL="585216" indent="-457200"/>
            <a:r>
              <a:rPr lang="cs-CZ" dirty="0"/>
              <a:t>Zajištění kontaktu s rodinou</a:t>
            </a:r>
          </a:p>
          <a:p>
            <a:pPr marL="12801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87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Péče o seniory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4907632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cs-CZ" b="1" dirty="0"/>
              <a:t>Nemocniční péče (před propuštěním)</a:t>
            </a:r>
          </a:p>
          <a:p>
            <a:pPr marL="82296" indent="0">
              <a:buNone/>
            </a:pPr>
            <a:r>
              <a:rPr lang="cs-CZ" dirty="0"/>
              <a:t>Je důležité mít přehled o sociálních vztazích seniora, identifikovat správně jeho potřeby a určit možné zdroje pomoci. </a:t>
            </a:r>
          </a:p>
          <a:p>
            <a:r>
              <a:rPr lang="cs-CZ" dirty="0"/>
              <a:t>Bude moci být senior propuštěn do domácího ošetření nebo musíme plánovat pobytovou péči? </a:t>
            </a:r>
          </a:p>
          <a:p>
            <a:pPr lvl="0"/>
            <a:r>
              <a:rPr lang="cs-CZ" dirty="0"/>
              <a:t>Představuje pro něj pobyt doma nějaká rizika - jaká? </a:t>
            </a:r>
          </a:p>
          <a:p>
            <a:pPr lvl="0"/>
            <a:r>
              <a:rPr lang="cs-CZ" dirty="0"/>
              <a:t>Jsou nároky prostředí úměrné funkčním možnostem klienta? </a:t>
            </a:r>
          </a:p>
          <a:p>
            <a:pPr lvl="0"/>
            <a:r>
              <a:rPr lang="cs-CZ" dirty="0"/>
              <a:t>Představuje péče o něj nějaká rizika pro rodinné příslušníky – jaká? </a:t>
            </a:r>
          </a:p>
          <a:p>
            <a:pPr lvl="0"/>
            <a:r>
              <a:rPr lang="cs-CZ" dirty="0"/>
              <a:t>Odpovídá situace v domácnosti anamnestickým údajům? </a:t>
            </a:r>
          </a:p>
          <a:p>
            <a:pPr lvl="0"/>
            <a:r>
              <a:rPr lang="cs-CZ" dirty="0"/>
              <a:t>Jaké možnosti se nabízí v oblasti sociálních a zdravotních služeb v místě bydliště klienta? </a:t>
            </a:r>
          </a:p>
          <a:p>
            <a:pPr lvl="0"/>
            <a:r>
              <a:rPr lang="cs-CZ" dirty="0"/>
              <a:t>Jaká je ekonomická situace pacienta?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621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7106</TotalTime>
  <Words>907</Words>
  <Application>Microsoft Macintosh PowerPoint</Application>
  <PresentationFormat>Předvádění na obrazovce (4:3)</PresentationFormat>
  <Paragraphs>134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Gill Sans MT</vt:lpstr>
      <vt:lpstr>Verdana</vt:lpstr>
      <vt:lpstr>Wingdings 2</vt:lpstr>
      <vt:lpstr>Slunovrat</vt:lpstr>
      <vt:lpstr>Stárnutí a stáří</vt:lpstr>
      <vt:lpstr>Změny ve stáří</vt:lpstr>
      <vt:lpstr>Změny ve stáří</vt:lpstr>
      <vt:lpstr>Zdraví a nemoc ve stáří</vt:lpstr>
      <vt:lpstr>Zdraví a nemoc ve stáří</vt:lpstr>
      <vt:lpstr>Zdraví a nemoc ve stáří</vt:lpstr>
      <vt:lpstr>Zdraví a nemoc ve stáří</vt:lpstr>
      <vt:lpstr>Péče o seniory</vt:lpstr>
      <vt:lpstr>Péče o seniory</vt:lpstr>
      <vt:lpstr>Péče o seniory</vt:lpstr>
      <vt:lpstr>Péče o seniory</vt:lpstr>
      <vt:lpstr>Paliativní péče</vt:lpstr>
      <vt:lpstr>Paliativní péče</vt:lpstr>
      <vt:lpstr>Paliativní péče</vt:lpstr>
      <vt:lpstr>Paliativní péče</vt:lpstr>
      <vt:lpstr>Sociální práce s pozůstalými</vt:lpstr>
      <vt:lpstr>Sociální práce s pozůstalými</vt:lpstr>
      <vt:lpstr>Sociální práce s pozůstalými</vt:lpstr>
      <vt:lpstr>Sociální práce s pozůstalými</vt:lpstr>
      <vt:lpstr>Sociální práce s pozůstalými</vt:lpstr>
      <vt:lpstr>LITERATURA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ZDRAVÍ A NEMOC</dc:title>
  <dc:creator>machulova</dc:creator>
  <cp:lastModifiedBy>Machulová Helena Mgr. Bc.</cp:lastModifiedBy>
  <cp:revision>251</cp:revision>
  <dcterms:created xsi:type="dcterms:W3CDTF">2014-09-10T08:37:37Z</dcterms:created>
  <dcterms:modified xsi:type="dcterms:W3CDTF">2018-12-28T15:54:41Z</dcterms:modified>
</cp:coreProperties>
</file>