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C1B6D6-62CC-462F-A7CA-77A04EE3CF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39803A-08B7-4160-81E2-AE574BB43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81D6E5-5BCE-457E-9CC6-99A6273F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BB4CCE-F2D2-4C59-B40E-36DAC8DBF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3B348A-0AA4-4F2A-B6F1-DBAFCD55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38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47F96C-6A90-4339-85F3-9951E30A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E496892-48EA-4F8D-AF3E-2F6CF3FC2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0537BD-FBAB-4A8F-A746-F766EED1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31BFEF-057D-4FC4-A784-87DAEF687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6C16B3-BF9A-46C3-B005-35ABC5FF5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04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BD2B01-0E4E-461A-83E3-5D262D42E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9C76821-6373-4204-9956-DDB59737B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333AFE-EA17-46B7-B653-08263365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1C5B99-93EA-4F60-834D-90C03BF0E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2A18EC-89D3-452C-B95C-4A55126B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034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C7EF72-0179-43EF-8535-6F3A8914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08AA50-CF3A-4FFB-AB3F-4DD4C9615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D7B8DC-178B-412F-89D6-BCABD305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DD11B7-97A7-4518-A757-261B6E61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7126F8-47E7-409C-882F-4DEE2FD26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85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15926-DA1F-4F48-ABA6-E290C0969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8950CF-AED7-4ED9-AC3C-70ADA56B9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4F5E8E-459A-4C41-86D4-F80A2D6C2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C82501-D06A-477F-AED0-60783C33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1F2426-B220-4038-89D4-5F1F974E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90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EFCC5-DBAF-4A23-A4DD-373DA39F5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DB8537-DF3F-470C-8AE6-8B46175A4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B867A10-5F06-429A-9AAB-B307DB940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FBB5B6-0456-4BD8-AF88-77BD0F42E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4337EA-2FC8-4C7F-BEF7-7BB7E604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FDBFAC-78CB-4F50-9AEA-D0F4A396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3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1B5381-98EE-4D5D-A9ED-E315E6E37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084026-68F7-4011-8C5E-5F5BBFBBB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C4CAAE-BC44-44EF-A854-2318AEAB0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FEA1A8-0F2E-4019-89CA-760568E31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7DCE04-7800-4DB1-BB59-17B8714F4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B9183F0-FC4D-4C1F-AEAB-69332716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57EC85-DFBC-4BFC-9F28-2BD8318A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3305A3-7447-4364-BAE4-9A2A4A90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69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C3B70-AADA-46E8-A6A9-1E264399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59B7BB1-8BDD-4995-88A2-F016F40B8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C077CAC-DA4E-4CED-86F7-D9190B531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A7CA40-CA6A-49D6-99E4-CDCA77A5F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86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92B9E51-803A-4268-BF94-7C5C00BB3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EF7070-6E43-41D0-AFF9-7DB6FB82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4704AC-472A-4E6D-AFFE-015A76E76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69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A636E-D25E-483F-9C34-9C57CCEF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B4BAF1-7A58-4D74-9490-C9C6036B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C17B935-B911-4E66-997F-6CEE771AC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4CA69D-10AC-4C1B-AE7D-23919BE1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451F00-4F31-4972-AA43-40E3711C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5DE714-27BC-48BC-96DF-BB01B8BAF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82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DD573-8FCF-4B28-8F79-DB9113863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E7F2237-ADE9-4A09-9C08-AA46A9095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8CE26C-15BE-4F8E-B89F-963E7A725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BB7CB8-7CDB-4B50-AD4A-5D11B4CE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D7D7AD-3B09-4627-90DA-78B0B1CAA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5A04E0-06D8-4C13-92C7-E3E15174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91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43DD214-19B6-4F42-B132-AD424077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482404-9C4B-45DB-882B-ED8B67DE5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A03A89-5528-48C8-9D6A-0CD08356F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C5607-6B16-45E4-960A-CA01912D90A5}" type="datetimeFigureOut">
              <a:rPr lang="de-DE" smtClean="0"/>
              <a:t>19.05.2020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5AC7F0-0A45-446C-BFCE-7FB012ACF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3DB0EC-8598-4B51-8591-D763ABD29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AE18-2DEB-4651-BF32-F3BC464B57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89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30565"/>
          </a:xfrm>
        </p:spPr>
        <p:txBody>
          <a:bodyPr>
            <a:normAutofit/>
          </a:bodyPr>
          <a:lstStyle/>
          <a:p>
            <a:r>
              <a:rPr lang="de-DE" sz="3600" b="1" dirty="0"/>
              <a:t>Die deutschen Standardvarietäten</a:t>
            </a: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cap="small" dirty="0"/>
              <a:t>Block V:</a:t>
            </a:r>
          </a:p>
          <a:p>
            <a:r>
              <a:rPr lang="de-DE" b="1" dirty="0" err="1"/>
              <a:t>Resümée</a:t>
            </a:r>
            <a:r>
              <a:rPr lang="de-DE" b="1" dirty="0"/>
              <a:t> </a:t>
            </a:r>
            <a:r>
              <a:rPr lang="de-DE" b="1"/>
              <a:t>und Ausblick </a:t>
            </a:r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 dirty="0"/>
              <a:t>Sommersemester 2020</a:t>
            </a:r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4A8ABAA-CA8B-4428-94F3-C32A75685C90}"/>
              </a:ext>
            </a:extLst>
          </p:cNvPr>
          <p:cNvSpPr txBox="1"/>
          <p:nvPr/>
        </p:nvSpPr>
        <p:spPr>
          <a:xfrm>
            <a:off x="502920" y="393192"/>
            <a:ext cx="1067104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Zusammenfassung: Varietäten allgemein</a:t>
            </a:r>
          </a:p>
          <a:p>
            <a:endParaRPr lang="de-DE" sz="1400" dirty="0"/>
          </a:p>
          <a:p>
            <a:r>
              <a:rPr lang="de-DE" sz="1400" dirty="0"/>
              <a:t>„Mit dem Begriff der </a:t>
            </a:r>
            <a:r>
              <a:rPr lang="de-DE" sz="1400" i="1" dirty="0"/>
              <a:t>Varietät</a:t>
            </a:r>
            <a:r>
              <a:rPr lang="de-DE" sz="1400" dirty="0"/>
              <a:t> </a:t>
            </a:r>
            <a:r>
              <a:rPr lang="de-DE" sz="1200" dirty="0"/>
              <a:t>[kursiv im Original] </a:t>
            </a:r>
            <a:r>
              <a:rPr lang="de-DE" sz="1400" dirty="0"/>
              <a:t>soll zunächst einmal der Tatsache Rechnung getragen werden, dass wir z.B. innerhalb dessen, </a:t>
            </a:r>
          </a:p>
          <a:p>
            <a:r>
              <a:rPr lang="de-DE" sz="1400" dirty="0"/>
              <a:t>was wir als ‚das Deutsche‘ betrachten, verschiedene Sprach(</a:t>
            </a:r>
            <a:r>
              <a:rPr lang="de-DE" sz="1400" dirty="0" err="1"/>
              <a:t>gebrauchs</a:t>
            </a:r>
            <a:r>
              <a:rPr lang="de-DE" sz="1400" dirty="0"/>
              <a:t>)formen unterscheiden können, die sich jeweils als Summe spezifischer sprachlicher Charakteristika beschreiben lassen.</a:t>
            </a:r>
          </a:p>
          <a:p>
            <a:r>
              <a:rPr lang="de-DE" sz="1400" dirty="0"/>
              <a:t>Diese Charakteristika können auf allen sprachlichen Ebenen angesiedelt sein: Sehr oft handelt es sich dabei um phonologisch-phonetische</a:t>
            </a:r>
          </a:p>
          <a:p>
            <a:r>
              <a:rPr lang="de-DE" sz="1400" dirty="0"/>
              <a:t>Eigenschaften, um Besonderheiten des Wortschatzes und um spezifische Formen kommunikativen (Sprach-)Handelns (also z.B. des Gesprächsverhaltens); aber auch die syntaktische und morphologische Ebene der Sprache können relevante Unterschiede aufweisen – </a:t>
            </a:r>
          </a:p>
          <a:p>
            <a:r>
              <a:rPr lang="de-DE" sz="1400" dirty="0"/>
              <a:t>auch wenn dies seltener und meist in geringerem Umfang der Fall ist.“</a:t>
            </a:r>
          </a:p>
          <a:p>
            <a:r>
              <a:rPr lang="de-DE" sz="1200" dirty="0"/>
              <a:t>[Linke 2004, 345]</a:t>
            </a:r>
          </a:p>
          <a:p>
            <a:endParaRPr lang="de-DE" sz="1400" dirty="0"/>
          </a:p>
          <a:p>
            <a:r>
              <a:rPr lang="de-DE" sz="1400" dirty="0">
                <a:sym typeface="Wingdings" panose="05000000000000000000" pitchFamily="2" charset="2"/>
              </a:rPr>
              <a:t>	 „Nicht allein ist eine Sprache ein Komplex von Einheiten- und Regelsystemen für diverse Ebenen der Ausdrucksformung und 	       -verwendung, sie ist zudem ein Komplex von verschiedenen, sich in verschiedenen Bereichen verschieden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   stark unterscheidenden </a:t>
            </a:r>
            <a:r>
              <a:rPr lang="de-DE" sz="1400" i="1" dirty="0">
                <a:sym typeface="Wingdings" panose="05000000000000000000" pitchFamily="2" charset="2"/>
              </a:rPr>
              <a:t>Varietäten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200" dirty="0"/>
              <a:t>[kursiv im Original]: </a:t>
            </a:r>
            <a:r>
              <a:rPr lang="de-DE" sz="1400" dirty="0"/>
              <a:t>Regionale Varietäten (Dialekte), soziale Varietäten (Soziolekte),</a:t>
            </a:r>
          </a:p>
          <a:p>
            <a:r>
              <a:rPr lang="de-DE" sz="1400" dirty="0"/>
              <a:t>	        funktionale Varietäten (Funktiolekte).</a:t>
            </a:r>
          </a:p>
          <a:p>
            <a:r>
              <a:rPr lang="de-DE" sz="1400" dirty="0"/>
              <a:t>	        </a:t>
            </a:r>
            <a:r>
              <a:rPr lang="de-DE" sz="1200" dirty="0"/>
              <a:t>[Linke 2004, 426]</a:t>
            </a:r>
          </a:p>
          <a:p>
            <a:endParaRPr lang="de-DE" sz="1200" dirty="0"/>
          </a:p>
          <a:p>
            <a:r>
              <a:rPr lang="de-DE" sz="1400" dirty="0"/>
              <a:t>	</a:t>
            </a:r>
            <a:r>
              <a:rPr lang="de-DE" sz="1400" dirty="0">
                <a:sym typeface="Wingdings" panose="05000000000000000000" pitchFamily="2" charset="2"/>
              </a:rPr>
              <a:t> </a:t>
            </a:r>
            <a:r>
              <a:rPr lang="de-DE" sz="1400" dirty="0" err="1">
                <a:sym typeface="Wingdings" panose="05000000000000000000" pitchFamily="2" charset="2"/>
              </a:rPr>
              <a:t>Ausserdem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200" dirty="0">
                <a:sym typeface="Wingdings" panose="05000000000000000000" pitchFamily="2" charset="2"/>
              </a:rPr>
              <a:t>[Angelika Linke ist Schweizerin ;)] </a:t>
            </a:r>
            <a:r>
              <a:rPr lang="de-DE" sz="1400" dirty="0">
                <a:sym typeface="Wingdings" panose="05000000000000000000" pitchFamily="2" charset="2"/>
              </a:rPr>
              <a:t>rücken neuere Forschungen die einzelnen Sprecher und Sprecherinnen in den 	   	      Vordergrund des Interesses, indem sie danach fragen, wieweit jeder einzelnen über die (meist unbewusste) Fähigkeit verfügt,</a:t>
            </a:r>
          </a:p>
          <a:p>
            <a:r>
              <a:rPr lang="de-DE" sz="1400" dirty="0">
                <a:sym typeface="Wingdings" panose="05000000000000000000" pitchFamily="2" charset="2"/>
              </a:rPr>
              <a:t>   	      zwischen verschiedenen ‚Sprachen‘ zu wechseln, je nachdem, welcher der relevanten </a:t>
            </a:r>
            <a:r>
              <a:rPr lang="de-DE" sz="1400" dirty="0" err="1">
                <a:sym typeface="Wingdings" panose="05000000000000000000" pitchFamily="2" charset="2"/>
              </a:rPr>
              <a:t>aussersprachlichen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200" dirty="0">
                <a:sym typeface="Wingdings" panose="05000000000000000000" pitchFamily="2" charset="2"/>
              </a:rPr>
              <a:t>[sic] </a:t>
            </a:r>
            <a:r>
              <a:rPr lang="de-DE" sz="1400" dirty="0">
                <a:sym typeface="Wingdings" panose="05000000000000000000" pitchFamily="2" charset="2"/>
              </a:rPr>
              <a:t>Faktoren in 	   	      einer gegebenen Kommunikationssituation dominant ist – wieweit also z.B. dieselbe Person am Arbeitsplatz anders spricht 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  als in der Familie, ob man mit Gleichaltrigen anders spricht als mit älteren oder jüngeren Menschen, ob sich eine Frau Frauen 	      gegenüber sprachlich anders verhält als gegenüber Männern etc.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  Daraus ergibt sich dann auch die Vorstellung einer Sprachwirklichkeit, die sich v.a. durch ein dynamisches Nebeneinander und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  Ineinander regional, sozial, geschlechtsspezifisch, situativ, stilistisch oder anderweitig bedingter Sprachformen auszeichnet.“ 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200" dirty="0">
                <a:sym typeface="Wingdings" panose="05000000000000000000" pitchFamily="2" charset="2"/>
              </a:rPr>
              <a:t>       </a:t>
            </a:r>
            <a:r>
              <a:rPr lang="de-DE" sz="1200" dirty="0"/>
              <a:t>[Linke 2004, 337]</a:t>
            </a:r>
          </a:p>
          <a:p>
            <a:endParaRPr lang="de-DE" sz="1200" dirty="0"/>
          </a:p>
          <a:p>
            <a:r>
              <a:rPr lang="de-DE" sz="1200" dirty="0"/>
              <a:t>	</a:t>
            </a:r>
            <a:r>
              <a:rPr lang="de-DE" sz="1400" dirty="0">
                <a:sym typeface="Wingdings" panose="05000000000000000000" pitchFamily="2" charset="2"/>
              </a:rPr>
              <a:t>  Sprache ist „immer ein Konglomerat von einzelnen </a:t>
            </a:r>
            <a:r>
              <a:rPr lang="de-DE" sz="1400" i="1" dirty="0">
                <a:sym typeface="Wingdings" panose="05000000000000000000" pitchFamily="2" charset="2"/>
              </a:rPr>
              <a:t>Varietäten</a:t>
            </a:r>
            <a:r>
              <a:rPr lang="de-DE" sz="1400" dirty="0">
                <a:sym typeface="Wingdings" panose="05000000000000000000" pitchFamily="2" charset="2"/>
              </a:rPr>
              <a:t>“.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   </a:t>
            </a:r>
            <a:r>
              <a:rPr lang="de-DE" sz="1200" dirty="0">
                <a:sym typeface="Wingdings" panose="05000000000000000000" pitchFamily="2" charset="2"/>
              </a:rPr>
              <a:t>[Linke 2004, 434]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63537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4A8ABAA-CA8B-4428-94F3-C32A75685C90}"/>
              </a:ext>
            </a:extLst>
          </p:cNvPr>
          <p:cNvSpPr txBox="1"/>
          <p:nvPr/>
        </p:nvSpPr>
        <p:spPr>
          <a:xfrm>
            <a:off x="484632" y="301752"/>
            <a:ext cx="10991088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Aharoni" panose="02010803020104030203" pitchFamily="2" charset="-79"/>
                <a:cs typeface="Aharoni" panose="02010803020104030203" pitchFamily="2" charset="-79"/>
              </a:rPr>
              <a:t>Zusammenfassung: Standardvarietäten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400" dirty="0">
                <a:sym typeface="Wingdings" panose="05000000000000000000" pitchFamily="2" charset="2"/>
              </a:rPr>
              <a:t>„</a:t>
            </a:r>
            <a:r>
              <a:rPr lang="de-DE" sz="1400" dirty="0"/>
              <a:t>Immer wieder, wenn von der deutschen </a:t>
            </a:r>
            <a:r>
              <a:rPr lang="de-DE" sz="1400" b="1" dirty="0"/>
              <a:t>Standardsprache</a:t>
            </a:r>
            <a:r>
              <a:rPr lang="de-DE" sz="1400" dirty="0"/>
              <a:t> die Rede ist, dominiert das Bild von dem einem, dem einheitlichen Standard die</a:t>
            </a:r>
          </a:p>
          <a:p>
            <a:r>
              <a:rPr lang="de-DE" sz="1400" dirty="0"/>
              <a:t>        Diskussion. Geht man von der in den Wörterbüchern, Aussprachewörterbüchern und Grammatiken kodifizierten Sprachform aus und nennt</a:t>
            </a:r>
          </a:p>
          <a:p>
            <a:r>
              <a:rPr lang="de-DE" sz="1400" dirty="0"/>
              <a:t>        diese "Standard", dann muss man sie </a:t>
            </a:r>
            <a:r>
              <a:rPr lang="de-DE" sz="1400" b="1" dirty="0"/>
              <a:t>als theoretisches Konstrukt </a:t>
            </a:r>
            <a:r>
              <a:rPr lang="de-DE" sz="1200" dirty="0"/>
              <a:t>[Hervorhebung durch die Verf.] </a:t>
            </a:r>
            <a:r>
              <a:rPr lang="de-DE" sz="1400" dirty="0"/>
              <a:t>bezeichnen. </a:t>
            </a:r>
          </a:p>
          <a:p>
            <a:r>
              <a:rPr lang="de-DE" sz="1400" dirty="0"/>
              <a:t>        Tatsächlich wird es niemanden geben, der diesen Standard perfekt beherrscht. Selbst geschulte Sprecher wie Schauspieler oder</a:t>
            </a:r>
          </a:p>
          <a:p>
            <a:r>
              <a:rPr lang="de-DE" sz="1400" dirty="0"/>
              <a:t>        Nachrichtensprecher sind nicht in der Lage, einen völlig variationsfreien oder von regionalen Einflüssen unberührten Standard zu</a:t>
            </a:r>
          </a:p>
          <a:p>
            <a:r>
              <a:rPr lang="de-DE" sz="1400" dirty="0"/>
              <a:t>        artikulieren. Aus diesem Grund hat sich die Soziolinguistik und mit ihr die moderne Dialektologie längst von der Vorstellung distanziert, </a:t>
            </a:r>
          </a:p>
          <a:p>
            <a:r>
              <a:rPr lang="de-DE" sz="1400" dirty="0"/>
              <a:t>        dass es den Standard, die eine Standardsprache gibt. </a:t>
            </a:r>
          </a:p>
          <a:p>
            <a:r>
              <a:rPr lang="de-DE" sz="1400" dirty="0"/>
              <a:t>        An deren Stelle sind Gruppen von Standardvarietäten getreten, die häufig als </a:t>
            </a:r>
            <a:r>
              <a:rPr lang="de-DE" sz="1400" b="1" dirty="0"/>
              <a:t>nationale und regionale Standardvarietäten</a:t>
            </a:r>
            <a:r>
              <a:rPr lang="de-DE" sz="1400" dirty="0"/>
              <a:t> </a:t>
            </a:r>
            <a:endParaRPr lang="de-DE" sz="1200" dirty="0"/>
          </a:p>
          <a:p>
            <a:r>
              <a:rPr lang="de-DE" sz="1200" dirty="0"/>
              <a:t>         [Hervorhebung durch die Verf.]</a:t>
            </a:r>
            <a:r>
              <a:rPr lang="de-DE" sz="1400" dirty="0"/>
              <a:t> unterschieden werden.</a:t>
            </a:r>
          </a:p>
          <a:p>
            <a:endParaRPr lang="de-DE" sz="1400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400" dirty="0"/>
              <a:t>Die deutsche Standardsprache wird in ihrer Einheitlichkeit durch die Tatsache eingeschränkt, dass sie in unterschiedlichen Nationen </a:t>
            </a:r>
          </a:p>
          <a:p>
            <a:r>
              <a:rPr lang="de-DE" sz="1400" dirty="0"/>
              <a:t>       </a:t>
            </a:r>
            <a:r>
              <a:rPr lang="de-DE" sz="1400" b="1" dirty="0"/>
              <a:t>Amtssprache</a:t>
            </a:r>
            <a:r>
              <a:rPr lang="de-DE" sz="1400" dirty="0"/>
              <a:t> </a:t>
            </a:r>
            <a:r>
              <a:rPr lang="de-DE" sz="1200" dirty="0"/>
              <a:t>[Hervorhebung durch die Verf.] </a:t>
            </a:r>
            <a:r>
              <a:rPr lang="de-DE" sz="1400" dirty="0"/>
              <a:t>ist. </a:t>
            </a:r>
          </a:p>
          <a:p>
            <a:r>
              <a:rPr lang="de-DE" sz="1400" dirty="0"/>
              <a:t>       Normierung und Kodifizierung einer Standardsprache/Amtssprache liegt in der Entscheidungsgewalt souveräner Nationen, so dass es </a:t>
            </a:r>
          </a:p>
          <a:p>
            <a:r>
              <a:rPr lang="de-DE" sz="1400" dirty="0"/>
              <a:t>       nicht verwundern muss, dass die deutsche Standardsprache in verschiedene nationale Standardvarietäten zerfällt. </a:t>
            </a:r>
          </a:p>
          <a:p>
            <a:r>
              <a:rPr lang="de-DE" sz="1400" dirty="0"/>
              <a:t>       Deutsch ist nationale Amtssprache in der Schweiz, Österreich, Liechtenstein, Luxemburg und Deutschland. </a:t>
            </a:r>
          </a:p>
          <a:p>
            <a:r>
              <a:rPr lang="de-DE" sz="1400" dirty="0"/>
              <a:t>       In Südtirol und Ostbelgien ist es außerdem regionale Amtssprache. </a:t>
            </a:r>
          </a:p>
          <a:p>
            <a:r>
              <a:rPr lang="de-DE" sz="1400" dirty="0"/>
              <a:t>      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400" dirty="0"/>
              <a:t>Die drei großen deutschsprachigen Nationen verfügen über eigene Sprachkodizes, d. h. eigene Wörterbücher, Orthographien und</a:t>
            </a:r>
          </a:p>
          <a:p>
            <a:r>
              <a:rPr lang="de-DE" sz="1400" dirty="0"/>
              <a:t>       Aussprachelexika, so dass heute drei nationale Standardvarietäten unterschieden werden können. </a:t>
            </a:r>
          </a:p>
          <a:p>
            <a:r>
              <a:rPr lang="de-DE" sz="1400" dirty="0"/>
              <a:t>       Die </a:t>
            </a:r>
            <a:r>
              <a:rPr lang="de-DE" sz="1400" b="1" dirty="0"/>
              <a:t>Unterscheidung in eine schweizerische, eine österreichische und eine deutsche Standardvarietät </a:t>
            </a:r>
            <a:r>
              <a:rPr lang="de-DE" sz="1400" dirty="0"/>
              <a:t>folgt dem </a:t>
            </a:r>
            <a:r>
              <a:rPr lang="de-DE" sz="1400" b="1" dirty="0"/>
              <a:t>Konzept der </a:t>
            </a:r>
            <a:r>
              <a:rPr lang="de-DE" sz="1400" b="1" dirty="0" err="1"/>
              <a:t>Plurizentrizität</a:t>
            </a:r>
            <a:r>
              <a:rPr lang="de-DE" sz="1400" b="1" dirty="0"/>
              <a:t> </a:t>
            </a:r>
          </a:p>
          <a:p>
            <a:r>
              <a:rPr lang="de-DE" sz="1400" b="1" dirty="0"/>
              <a:t>       </a:t>
            </a:r>
            <a:r>
              <a:rPr lang="de-DE" sz="1200" dirty="0"/>
              <a:t>[Hervorhebung durch die Verf.]</a:t>
            </a:r>
            <a:r>
              <a:rPr lang="de-DE" sz="1200" b="1" dirty="0"/>
              <a:t> </a:t>
            </a:r>
            <a:r>
              <a:rPr lang="de-DE" sz="1400" dirty="0"/>
              <a:t>des Deutschen (</a:t>
            </a:r>
            <a:r>
              <a:rPr lang="de-DE" sz="1400" dirty="0" err="1"/>
              <a:t>Clyne</a:t>
            </a:r>
            <a:r>
              <a:rPr lang="de-DE" sz="1400" dirty="0"/>
              <a:t> 1992, Ammon 1995). </a:t>
            </a:r>
          </a:p>
          <a:p>
            <a:r>
              <a:rPr lang="de-DE" sz="1400" dirty="0"/>
              <a:t>       Lexeme, die nur in einer der drei großen Nationen verwendet werden, werden von Ammon als </a:t>
            </a:r>
            <a:r>
              <a:rPr lang="de-DE" sz="1400" b="1" dirty="0"/>
              <a:t>Helvetismen</a:t>
            </a:r>
            <a:r>
              <a:rPr lang="de-DE" sz="1400" dirty="0"/>
              <a:t>, </a:t>
            </a:r>
            <a:r>
              <a:rPr lang="de-DE" sz="1400" b="1" dirty="0"/>
              <a:t>Austriazismen</a:t>
            </a:r>
            <a:r>
              <a:rPr lang="de-DE" sz="1400" dirty="0"/>
              <a:t> und </a:t>
            </a:r>
            <a:r>
              <a:rPr lang="de-DE" sz="1400" b="1" dirty="0" err="1"/>
              <a:t>Teutonismen</a:t>
            </a:r>
            <a:endParaRPr lang="de-DE" sz="1400" b="1" dirty="0"/>
          </a:p>
          <a:p>
            <a:r>
              <a:rPr lang="de-DE" sz="1400" dirty="0"/>
              <a:t>       unterschieden. Ammon definiert nationale Varietäten durch sog. nationale Varianten, d. h. </a:t>
            </a:r>
            <a:r>
              <a:rPr lang="de-DE" sz="1400" b="1" dirty="0" err="1"/>
              <a:t>Lexemvarianten</a:t>
            </a:r>
            <a:r>
              <a:rPr lang="de-DE" sz="1400" b="1" dirty="0"/>
              <a:t> </a:t>
            </a:r>
            <a:r>
              <a:rPr lang="de-DE" sz="1200" dirty="0"/>
              <a:t>[Hervorhebung durch die Verf.]</a:t>
            </a:r>
            <a:r>
              <a:rPr lang="de-DE" sz="1400" dirty="0"/>
              <a:t>, </a:t>
            </a:r>
          </a:p>
          <a:p>
            <a:r>
              <a:rPr lang="de-DE" sz="1400" dirty="0"/>
              <a:t>       die nur in einer der deutschsprachigen Nationen gebräuchlich sind.“</a:t>
            </a:r>
          </a:p>
          <a:p>
            <a:endParaRPr lang="de-DE" sz="1400" dirty="0"/>
          </a:p>
          <a:p>
            <a:r>
              <a:rPr lang="de-DE" sz="1400" dirty="0"/>
              <a:t>       [https://bop.unibe.ch/linguistik-online/article/view/541/910]</a:t>
            </a: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de-DE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9653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6813525-5102-4940-805F-3879CD218D0A}"/>
              </a:ext>
            </a:extLst>
          </p:cNvPr>
          <p:cNvSpPr txBox="1"/>
          <p:nvPr/>
        </p:nvSpPr>
        <p:spPr>
          <a:xfrm>
            <a:off x="749808" y="262511"/>
            <a:ext cx="1004448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err="1">
                <a:latin typeface="Algerian" panose="04020705040A02060702" pitchFamily="82" charset="0"/>
                <a:sym typeface="Wingdings" panose="05000000000000000000" pitchFamily="2" charset="2"/>
              </a:rPr>
              <a:t>ausblick</a:t>
            </a:r>
            <a:endParaRPr lang="de-DE" sz="1600" dirty="0">
              <a:latin typeface="Algerian" panose="04020705040A02060702" pitchFamily="82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600" dirty="0">
                <a:sym typeface="Wingdings" panose="05000000000000000000" pitchFamily="2" charset="2"/>
              </a:rPr>
              <a:t>Die Vorstellung vom „Europa der Regionen“ wird auch in sprachlicher Hinsicht zunehmend an Bedeutung gewinnen: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 	</a:t>
            </a:r>
          </a:p>
          <a:p>
            <a:r>
              <a:rPr lang="de-DE" sz="1600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-    Gezielte Sprachpflege soll regionale Sprachen oder Varietäten vor dem Aussterben schützen.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                       -    „Überhaupt ist in der europäischen sprachenpolitischen Entwicklung nach Ebenen zu unterscheiden:</a:t>
            </a:r>
          </a:p>
          <a:p>
            <a:r>
              <a:rPr lang="de-DE" sz="1400" dirty="0">
                <a:sym typeface="Wingdings" panose="05000000000000000000" pitchFamily="2" charset="2"/>
              </a:rPr>
              <a:t>		‚Homogenisierung auf oberster, auf europäischer Ebene,</a:t>
            </a:r>
          </a:p>
          <a:p>
            <a:r>
              <a:rPr lang="de-DE" sz="1400" dirty="0">
                <a:sym typeface="Wingdings" panose="05000000000000000000" pitchFamily="2" charset="2"/>
              </a:rPr>
              <a:t>		‚Heterogenisierung auf unterster Ebene, mit Bezug auf regionale Minderheitensprachen,</a:t>
            </a:r>
          </a:p>
          <a:p>
            <a:r>
              <a:rPr lang="de-DE" sz="1400" dirty="0">
                <a:sym typeface="Wingdings" panose="05000000000000000000" pitchFamily="2" charset="2"/>
              </a:rPr>
              <a:t>		auf Kosten der Amtssprachen der einzelnen Nationalstaaten“. </a:t>
            </a:r>
          </a:p>
          <a:p>
            <a:r>
              <a:rPr lang="de-DE" sz="1600" dirty="0">
                <a:sym typeface="Wingdings" panose="05000000000000000000" pitchFamily="2" charset="2"/>
              </a:rPr>
              <a:t>		</a:t>
            </a:r>
            <a:r>
              <a:rPr lang="de-DE" sz="1200" dirty="0">
                <a:sym typeface="Wingdings" panose="05000000000000000000" pitchFamily="2" charset="2"/>
              </a:rPr>
              <a:t>[</a:t>
            </a:r>
            <a:r>
              <a:rPr lang="de-DE" sz="1200" dirty="0" err="1">
                <a:sym typeface="Wingdings" panose="05000000000000000000" pitchFamily="2" charset="2"/>
              </a:rPr>
              <a:t>Clyne</a:t>
            </a:r>
            <a:r>
              <a:rPr lang="de-DE" sz="1200" dirty="0">
                <a:sym typeface="Wingdings" panose="05000000000000000000" pitchFamily="2" charset="2"/>
              </a:rPr>
              <a:t> 1993; zitiert nach v. Polenz 1999, 192]. </a:t>
            </a:r>
          </a:p>
          <a:p>
            <a:endParaRPr lang="de-DE" sz="1200" dirty="0">
              <a:sym typeface="Wingdings" panose="05000000000000000000" pitchFamily="2" charset="2"/>
            </a:endParaRPr>
          </a:p>
          <a:p>
            <a:endParaRPr lang="de-DE" sz="1200" dirty="0">
              <a:sym typeface="Wingdings" panose="05000000000000000000" pitchFamily="2" charset="2"/>
            </a:endParaRPr>
          </a:p>
          <a:p>
            <a:endParaRPr lang="de-DE" sz="12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600" dirty="0">
                <a:sym typeface="Wingdings" panose="05000000000000000000" pitchFamily="2" charset="2"/>
              </a:rPr>
              <a:t>Auch die Verwendung von dialektalen Varietäten ist in diesem Zusammenhang zu betrachten:</a:t>
            </a:r>
          </a:p>
          <a:p>
            <a:r>
              <a:rPr lang="de-DE" sz="1600" dirty="0">
                <a:sym typeface="Wingdings" panose="05000000000000000000" pitchFamily="2" charset="2"/>
              </a:rPr>
              <a:t>	</a:t>
            </a:r>
          </a:p>
          <a:p>
            <a:r>
              <a:rPr lang="de-DE" sz="1600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-   In den Köpfen vieler Sprachbenutzer sind die Vorteile der Beherrschung eines möglichst weiten </a:t>
            </a:r>
            <a:r>
              <a:rPr lang="de-DE" sz="1400" dirty="0" err="1">
                <a:sym typeface="Wingdings" panose="05000000000000000000" pitchFamily="2" charset="2"/>
              </a:rPr>
              <a:t>Varietätenspektrums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</a:p>
          <a:p>
            <a:r>
              <a:rPr lang="de-DE" sz="1400" dirty="0">
                <a:sym typeface="Wingdings" panose="05000000000000000000" pitchFamily="2" charset="2"/>
              </a:rPr>
              <a:t>	    jedoch häufig noch nicht angekommen:</a:t>
            </a:r>
            <a:endParaRPr lang="de-DE" sz="14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B9D1357-FEA2-4331-9F0F-6BD31F17F23B}"/>
              </a:ext>
            </a:extLst>
          </p:cNvPr>
          <p:cNvSpPr/>
          <p:nvPr/>
        </p:nvSpPr>
        <p:spPr>
          <a:xfrm>
            <a:off x="1874521" y="4417495"/>
            <a:ext cx="82753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DE" sz="1400" dirty="0">
                <a:ea typeface="Calibri" panose="020F0502020204030204" pitchFamily="34" charset="0"/>
              </a:rPr>
              <a:t>Vielmehr ist eine Diskrepanz zwischen der wissenschaftlichen Sicht und der laienlinguistischen Perspektive feststellbar: Die Linguistik setzt heute auf das Konzept der inneren Mehrsprachigkeit.</a:t>
            </a:r>
          </a:p>
          <a:p>
            <a:pPr>
              <a:spcAft>
                <a:spcPts val="0"/>
              </a:spcAft>
            </a:pPr>
            <a:r>
              <a:rPr lang="de-DE" sz="1400" dirty="0">
                <a:ea typeface="Calibri" panose="020F0502020204030204" pitchFamily="34" charset="0"/>
              </a:rPr>
              <a:t>Die Möglichkeit innerhalb des Deutschen je nach Gesprächspartner oder Situation adäquat zwischen mehreren Varietäten wechseln zu können (vgl. Hochholzer 2015: 66), wird so von den Sprachbenutzern oft nicht als Vorteil genannt. Stattdessen fehlt häufig das Konzept der inneren Mehrsprachigkeit und dessen vielfältige Vorteile für den täglichen Sprachgebrauch.</a:t>
            </a:r>
          </a:p>
        </p:txBody>
      </p:sp>
    </p:spTree>
    <p:extLst>
      <p:ext uri="{BB962C8B-B14F-4D97-AF65-F5344CB8AC3E}">
        <p14:creationId xmlns:p14="http://schemas.microsoft.com/office/powerpoint/2010/main" val="391316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A49BFD2-66C1-40F9-A3B5-BC8F79057F38}"/>
              </a:ext>
            </a:extLst>
          </p:cNvPr>
          <p:cNvSpPr/>
          <p:nvPr/>
        </p:nvSpPr>
        <p:spPr>
          <a:xfrm>
            <a:off x="980378" y="702302"/>
            <a:ext cx="9442328" cy="5139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Algerian" panose="04020705040A02060702" pitchFamily="82" charset="0"/>
              </a:rPr>
              <a:t>LITERATUR</a:t>
            </a:r>
          </a:p>
          <a:p>
            <a:endParaRPr lang="de-DE" dirty="0">
              <a:latin typeface="Algerian" panose="04020705040A02060702" pitchFamily="82" charset="0"/>
            </a:endParaRPr>
          </a:p>
          <a:p>
            <a:endParaRPr lang="de-DE" dirty="0">
              <a:latin typeface="Algerian" panose="04020705040A02060702" pitchFamily="82" charset="0"/>
            </a:endParaRPr>
          </a:p>
          <a:p>
            <a:endParaRPr lang="de-DE" dirty="0">
              <a:latin typeface="Algerian" panose="04020705040A02060702" pitchFamily="82" charset="0"/>
            </a:endParaRPr>
          </a:p>
          <a:p>
            <a:pPr marL="285750" indent="-285750">
              <a:buFontTx/>
              <a:buChar char="-"/>
            </a:pPr>
            <a:r>
              <a:rPr lang="de-DE" sz="1600" dirty="0"/>
              <a:t>Hochholzer, Rupert (2015): Sprache und Dialekt in Bayern. Grundbegriffe und Entwicklungslinien. </a:t>
            </a:r>
          </a:p>
          <a:p>
            <a:r>
              <a:rPr lang="de-DE" sz="1600" dirty="0"/>
              <a:t>      In: Bayerisches Staatsministerium für Bildung und Kultus, Wissenschaft und Kunst (</a:t>
            </a:r>
            <a:r>
              <a:rPr lang="de-DE" sz="1600" dirty="0" err="1"/>
              <a:t>Hg</a:t>
            </a:r>
            <a:r>
              <a:rPr lang="de-DE" sz="1600" dirty="0"/>
              <a:t>.): </a:t>
            </a:r>
          </a:p>
          <a:p>
            <a:r>
              <a:rPr lang="de-DE" sz="1600" dirty="0"/>
              <a:t>      Dialekte in Bayern. Handreichung für den Unterricht. 2. Auflage. München, S. 64–79.</a:t>
            </a:r>
          </a:p>
          <a:p>
            <a:endParaRPr lang="de-DE" sz="1600" dirty="0"/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Linke, Angelika u. a. (Hgg.) (2004): Studienbuch Linguistik. 5., erweiterte Auflage. Tübingen.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Polenz, Peter von (1999): Deutsche Sprachgeschichte vom Spätmittelalter bis zur Gegenwart. Band III. </a:t>
            </a:r>
          </a:p>
          <a:p>
            <a:r>
              <a:rPr lang="de-DE" sz="1600" dirty="0"/>
              <a:t>	19. und 20. Jahrhundert. Berlin / New York.</a:t>
            </a:r>
          </a:p>
          <a:p>
            <a:endParaRPr lang="de-DE" sz="1600" dirty="0"/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Spiekermann, Helmut: Standardsprache im DaF-Unterricht: Normstandard – nationale Standardvarietäten – </a:t>
            </a:r>
          </a:p>
          <a:p>
            <a:r>
              <a:rPr lang="de-DE" sz="1600" dirty="0"/>
              <a:t>	regionale Standardvarietäten. Freiburg. </a:t>
            </a:r>
          </a:p>
          <a:p>
            <a:r>
              <a:rPr lang="de-DE" sz="1600" dirty="0"/>
              <a:t>	[https://bop.unibe.ch/linguistik-online/article/view/541/910]</a:t>
            </a:r>
            <a:endParaRPr lang="de-DE" sz="1600" b="1" dirty="0"/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336818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Office PowerPoint</Application>
  <PresentationFormat>Breitbild</PresentationFormat>
  <Paragraphs>99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Aharoni</vt:lpstr>
      <vt:lpstr>Algerian</vt:lpstr>
      <vt:lpstr>Arial</vt:lpstr>
      <vt:lpstr>Calibri</vt:lpstr>
      <vt:lpstr>Calibri Light</vt:lpstr>
      <vt:lpstr>Wingdings</vt:lpstr>
      <vt:lpstr>Office</vt:lpstr>
      <vt:lpstr>Die deutschen Standardvarietäten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deutschen Standardvarietäten</dc:title>
  <dc:creator>Christine</dc:creator>
  <cp:lastModifiedBy>Christine</cp:lastModifiedBy>
  <cp:revision>16</cp:revision>
  <dcterms:created xsi:type="dcterms:W3CDTF">2020-05-08T12:27:10Z</dcterms:created>
  <dcterms:modified xsi:type="dcterms:W3CDTF">2020-05-19T07:29:06Z</dcterms:modified>
</cp:coreProperties>
</file>