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826" y="53"/>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03.12.2018</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41812246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03.12.2018</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03.12.2018</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03.12.2018</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03.12.2018</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03.12.2018</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03.12.2018</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03.12.2018</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03.12.2018</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03.12.2018</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03.12.2018</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03.12.2018</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03.12.2018</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a:t>Literární komunikace. Literární text. Výchova čtenáře</a:t>
            </a:r>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77ECF2D-801C-42ED-B43E-E61EBAAB1B59}"/>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30DBEA0D-FC0A-45BE-87EA-13DCCDC86E71}"/>
              </a:ext>
            </a:extLst>
          </p:cNvPr>
          <p:cNvSpPr>
            <a:spLocks noGrp="1"/>
          </p:cNvSpPr>
          <p:nvPr>
            <p:ph idx="1"/>
          </p:nvPr>
        </p:nvSpPr>
        <p:spPr/>
        <p:txBody>
          <a:bodyPr/>
          <a:lstStyle/>
          <a:p>
            <a:r>
              <a:rPr lang="cs-CZ" sz="2400" dirty="0"/>
              <a:t>Cíle čtenářské výchovy podle RVP:</a:t>
            </a:r>
          </a:p>
          <a:p>
            <a:pPr>
              <a:buNone/>
            </a:pPr>
            <a:r>
              <a:rPr lang="cs-CZ" altLang="cs-CZ" sz="2400" i="1" dirty="0">
                <a:sym typeface="Wingdings" panose="05000000000000000000" pitchFamily="2" charset="2"/>
              </a:rPr>
              <a:t>rozvíjet</a:t>
            </a:r>
          </a:p>
          <a:p>
            <a:pPr>
              <a:buFontTx/>
              <a:buChar char="-"/>
            </a:pPr>
            <a:r>
              <a:rPr lang="cs-CZ" altLang="cs-CZ" sz="2400" b="1" dirty="0">
                <a:sym typeface="Wingdings" panose="05000000000000000000" pitchFamily="2" charset="2"/>
              </a:rPr>
              <a:t>zájem</a:t>
            </a:r>
            <a:r>
              <a:rPr lang="cs-CZ" altLang="cs-CZ" sz="2400" dirty="0">
                <a:sym typeface="Wingdings" panose="05000000000000000000" pitchFamily="2" charset="2"/>
              </a:rPr>
              <a:t> o čtení</a:t>
            </a:r>
          </a:p>
          <a:p>
            <a:pPr>
              <a:buFontTx/>
              <a:buChar char="-"/>
            </a:pPr>
            <a:r>
              <a:rPr lang="cs-CZ" altLang="cs-CZ" sz="2400" dirty="0">
                <a:sym typeface="Wingdings" panose="05000000000000000000" pitchFamily="2" charset="2"/>
              </a:rPr>
              <a:t>schopnost plynulého čtení s využitím různých druhů </a:t>
            </a:r>
            <a:r>
              <a:rPr lang="cs-CZ" altLang="cs-CZ" sz="2400" b="1" dirty="0">
                <a:sym typeface="Wingdings" panose="05000000000000000000" pitchFamily="2" charset="2"/>
              </a:rPr>
              <a:t>čtecích technik</a:t>
            </a:r>
            <a:r>
              <a:rPr lang="cs-CZ" altLang="cs-CZ" sz="2400" dirty="0">
                <a:sym typeface="Wingdings" panose="05000000000000000000" pitchFamily="2" charset="2"/>
              </a:rPr>
              <a:t> v souladu s účelem (cílem) čtení - učení, informování, prožitek...</a:t>
            </a:r>
          </a:p>
          <a:p>
            <a:pPr>
              <a:buFontTx/>
              <a:buChar char="-"/>
            </a:pPr>
            <a:r>
              <a:rPr lang="cs-CZ" altLang="cs-CZ" sz="2400" dirty="0">
                <a:sym typeface="Wingdings" panose="05000000000000000000" pitchFamily="2" charset="2"/>
              </a:rPr>
              <a:t>schopnost nalézt v textu </a:t>
            </a:r>
            <a:r>
              <a:rPr lang="cs-CZ" altLang="cs-CZ" sz="2400" b="1" dirty="0">
                <a:sym typeface="Wingdings" panose="05000000000000000000" pitchFamily="2" charset="2"/>
              </a:rPr>
              <a:t>podstatu</a:t>
            </a:r>
            <a:r>
              <a:rPr lang="cs-CZ" altLang="cs-CZ" sz="2400" dirty="0">
                <a:sym typeface="Wingdings" panose="05000000000000000000" pitchFamily="2" charset="2"/>
              </a:rPr>
              <a:t> a kriticky ji zhodnotit</a:t>
            </a:r>
          </a:p>
          <a:p>
            <a:pPr>
              <a:buFontTx/>
              <a:buChar char="-"/>
            </a:pPr>
            <a:r>
              <a:rPr lang="cs-CZ" altLang="cs-CZ" sz="2400" dirty="0">
                <a:sym typeface="Wingdings" panose="05000000000000000000" pitchFamily="2" charset="2"/>
              </a:rPr>
              <a:t>schopnost </a:t>
            </a:r>
            <a:r>
              <a:rPr lang="cs-CZ" altLang="cs-CZ" sz="2400" b="1" dirty="0">
                <a:sym typeface="Wingdings" panose="05000000000000000000" pitchFamily="2" charset="2"/>
              </a:rPr>
              <a:t>aplikace</a:t>
            </a:r>
            <a:r>
              <a:rPr lang="cs-CZ" altLang="cs-CZ" sz="2400" dirty="0">
                <a:sym typeface="Wingdings" panose="05000000000000000000" pitchFamily="2" charset="2"/>
              </a:rPr>
              <a:t> (využití přečteného v praxi)</a:t>
            </a:r>
          </a:p>
          <a:p>
            <a:pPr>
              <a:buFontTx/>
              <a:buChar char="-"/>
            </a:pPr>
            <a:r>
              <a:rPr lang="cs-CZ" altLang="cs-CZ" sz="2400" dirty="0">
                <a:sym typeface="Wingdings" panose="05000000000000000000" pitchFamily="2" charset="2"/>
              </a:rPr>
              <a:t>strategie pro </a:t>
            </a:r>
            <a:r>
              <a:rPr lang="cs-CZ" altLang="cs-CZ" sz="2400" b="1" dirty="0">
                <a:sym typeface="Wingdings" panose="05000000000000000000" pitchFamily="2" charset="2"/>
              </a:rPr>
              <a:t>vytváření textů</a:t>
            </a:r>
            <a:r>
              <a:rPr lang="cs-CZ" altLang="cs-CZ" sz="2400" dirty="0">
                <a:sym typeface="Wingdings" panose="05000000000000000000" pitchFamily="2" charset="2"/>
              </a:rPr>
              <a:t> pro různé účely (se zřetelem na gramatická pravidla)</a:t>
            </a:r>
          </a:p>
          <a:p>
            <a:pPr>
              <a:buFontTx/>
              <a:buChar char="-"/>
            </a:pPr>
            <a:r>
              <a:rPr lang="cs-CZ" altLang="cs-CZ" sz="2400" dirty="0">
                <a:sym typeface="Wingdings" panose="05000000000000000000" pitchFamily="2" charset="2"/>
              </a:rPr>
              <a:t>schopnost </a:t>
            </a:r>
            <a:r>
              <a:rPr lang="cs-CZ" altLang="cs-CZ" sz="2400" b="1" dirty="0">
                <a:sym typeface="Wingdings" panose="05000000000000000000" pitchFamily="2" charset="2"/>
              </a:rPr>
              <a:t>poslechu</a:t>
            </a:r>
            <a:r>
              <a:rPr lang="cs-CZ" altLang="cs-CZ" sz="2400" dirty="0">
                <a:sym typeface="Wingdings" panose="05000000000000000000" pitchFamily="2" charset="2"/>
              </a:rPr>
              <a:t> různých textů, v různých podmínkách</a:t>
            </a:r>
          </a:p>
          <a:p>
            <a:pPr>
              <a:buFontTx/>
              <a:buChar char="-"/>
            </a:pPr>
            <a:r>
              <a:rPr lang="cs-CZ" altLang="cs-CZ" sz="2400" dirty="0">
                <a:sym typeface="Wingdings" panose="05000000000000000000" pitchFamily="2" charset="2"/>
              </a:rPr>
              <a:t>schopnost </a:t>
            </a:r>
            <a:r>
              <a:rPr lang="cs-CZ" altLang="cs-CZ" sz="2400" b="1" dirty="0">
                <a:sym typeface="Wingdings" panose="05000000000000000000" pitchFamily="2" charset="2"/>
              </a:rPr>
              <a:t>prezentace</a:t>
            </a:r>
            <a:r>
              <a:rPr lang="cs-CZ" altLang="cs-CZ" sz="2400" dirty="0">
                <a:sym typeface="Wingdings" panose="05000000000000000000" pitchFamily="2" charset="2"/>
              </a:rPr>
              <a:t> mluvených textů</a:t>
            </a:r>
          </a:p>
          <a:p>
            <a:pPr>
              <a:buFontTx/>
              <a:buChar char="-"/>
            </a:pPr>
            <a:r>
              <a:rPr lang="cs-CZ" altLang="cs-CZ" sz="2400" dirty="0">
                <a:sym typeface="Wingdings" panose="05000000000000000000" pitchFamily="2" charset="2"/>
              </a:rPr>
              <a:t>samostatný účelový výběr a použití různých druhů </a:t>
            </a:r>
          </a:p>
          <a:p>
            <a:pPr>
              <a:buNone/>
            </a:pPr>
            <a:r>
              <a:rPr lang="cs-CZ" altLang="cs-CZ" sz="2400" dirty="0">
                <a:sym typeface="Wingdings" panose="05000000000000000000" pitchFamily="2" charset="2"/>
              </a:rPr>
              <a:t>    </a:t>
            </a:r>
            <a:r>
              <a:rPr lang="cs-CZ" altLang="cs-CZ" sz="2400" b="1" dirty="0">
                <a:sym typeface="Wingdings" panose="05000000000000000000" pitchFamily="2" charset="2"/>
              </a:rPr>
              <a:t>informačních zdrojů</a:t>
            </a:r>
            <a:r>
              <a:rPr lang="cs-CZ" altLang="cs-CZ" sz="2400" dirty="0">
                <a:sym typeface="Wingdings" panose="05000000000000000000" pitchFamily="2" charset="2"/>
              </a:rPr>
              <a:t> (média, knihovnický fond)</a:t>
            </a:r>
          </a:p>
          <a:p>
            <a:endParaRPr lang="cs-CZ" dirty="0"/>
          </a:p>
        </p:txBody>
      </p:sp>
      <p:sp>
        <p:nvSpPr>
          <p:cNvPr id="4" name="Zástupný symbol pro datum 3">
            <a:extLst>
              <a:ext uri="{FF2B5EF4-FFF2-40B4-BE49-F238E27FC236}">
                <a16:creationId xmlns:a16="http://schemas.microsoft.com/office/drawing/2014/main" id="{EEA3A6A7-0238-47C2-B187-C4055EEEF059}"/>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DD7889B1-FA36-478C-97C7-7E766B6FAEE0}"/>
              </a:ext>
            </a:extLst>
          </p:cNvPr>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Tree>
    <p:extLst>
      <p:ext uri="{BB962C8B-B14F-4D97-AF65-F5344CB8AC3E}">
        <p14:creationId xmlns:p14="http://schemas.microsoft.com/office/powerpoint/2010/main" val="267093602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30F5E7-A332-408C-9C95-CA6ADFE198E3}"/>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A271A4D0-6BE0-4520-B69E-B26738E02824}"/>
              </a:ext>
            </a:extLst>
          </p:cNvPr>
          <p:cNvSpPr>
            <a:spLocks noGrp="1"/>
          </p:cNvSpPr>
          <p:nvPr>
            <p:ph idx="1"/>
          </p:nvPr>
        </p:nvSpPr>
        <p:spPr/>
        <p:txBody>
          <a:bodyPr/>
          <a:lstStyle/>
          <a:p>
            <a:r>
              <a:rPr lang="cs-CZ" sz="2800" u="sng" dirty="0"/>
              <a:t>Čtenářství </a:t>
            </a:r>
            <a:r>
              <a:rPr lang="cs-CZ" altLang="cs-CZ" sz="2800" dirty="0"/>
              <a:t>=  vědomé užívání knih a jiných textů</a:t>
            </a:r>
          </a:p>
          <a:p>
            <a:pPr>
              <a:buNone/>
            </a:pPr>
            <a:r>
              <a:rPr lang="cs-CZ" altLang="cs-CZ" sz="2800" dirty="0"/>
              <a:t>potřeba číst = </a:t>
            </a:r>
            <a:r>
              <a:rPr lang="cs-CZ" altLang="cs-CZ" sz="2800" b="1" dirty="0"/>
              <a:t>kulturní potřeba </a:t>
            </a:r>
          </a:p>
          <a:p>
            <a:pPr>
              <a:buNone/>
            </a:pPr>
            <a:r>
              <a:rPr lang="cs-CZ" altLang="cs-CZ" sz="2800" dirty="0"/>
              <a:t>+ čtením se naplňují také některé sociální a psychologické potřeby </a:t>
            </a:r>
          </a:p>
          <a:p>
            <a:pPr>
              <a:buNone/>
            </a:pPr>
            <a:r>
              <a:rPr lang="cs-CZ" altLang="cs-CZ" sz="2800" dirty="0">
                <a:sym typeface="Wingdings" panose="05000000000000000000" pitchFamily="2" charset="2"/>
              </a:rPr>
              <a:t> čtenářské ZÁJMY</a:t>
            </a:r>
          </a:p>
          <a:p>
            <a:pPr>
              <a:defRPr/>
            </a:pPr>
            <a:r>
              <a:rPr lang="cs-CZ" sz="2800" dirty="0">
                <a:effectLst>
                  <a:outerShdw blurRad="38100" dist="38100" dir="2700000" algn="tl">
                    <a:srgbClr val="FFFFFF"/>
                  </a:outerShdw>
                </a:effectLst>
                <a:latin typeface="Arial" charset="0"/>
              </a:rPr>
              <a:t>vytváří a upevňuje se výchovou - MOTIVACE:  příkladem, životním stylem, vhodnými aktivitami a  úkoly</a:t>
            </a:r>
          </a:p>
          <a:p>
            <a:pPr>
              <a:defRPr/>
            </a:pPr>
            <a:r>
              <a:rPr lang="cs-CZ" altLang="cs-CZ" sz="2800" dirty="0">
                <a:latin typeface="Arial" panose="020B0604020202020204" pitchFamily="34" charset="0"/>
              </a:rPr>
              <a:t>chyby v motivaci: nezájem o knihy, příliš obtížné nebo nudné úkoly, nucení do čtení, vnucování nevhodných knih</a:t>
            </a:r>
          </a:p>
          <a:p>
            <a:endParaRPr lang="cs-CZ" dirty="0"/>
          </a:p>
        </p:txBody>
      </p:sp>
      <p:sp>
        <p:nvSpPr>
          <p:cNvPr id="4" name="Zástupný symbol pro datum 3">
            <a:extLst>
              <a:ext uri="{FF2B5EF4-FFF2-40B4-BE49-F238E27FC236}">
                <a16:creationId xmlns:a16="http://schemas.microsoft.com/office/drawing/2014/main" id="{B0076FF7-57C5-42AE-92A7-070F448B4F9C}"/>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1028690E-4826-4032-865D-73664B3B4290}"/>
              </a:ext>
            </a:extLst>
          </p:cNvPr>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Tree>
    <p:extLst>
      <p:ext uri="{BB962C8B-B14F-4D97-AF65-F5344CB8AC3E}">
        <p14:creationId xmlns:p14="http://schemas.microsoft.com/office/powerpoint/2010/main" val="49943797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0472263-FDAF-4093-966B-A7C441B7FC9B}"/>
              </a:ext>
            </a:extLst>
          </p:cNvPr>
          <p:cNvSpPr>
            <a:spLocks noGrp="1"/>
          </p:cNvSpPr>
          <p:nvPr>
            <p:ph type="title"/>
          </p:nvPr>
        </p:nvSpPr>
        <p:spPr/>
        <p:txBody>
          <a:bodyPr/>
          <a:lstStyle/>
          <a:p>
            <a:r>
              <a:rPr lang="cs-CZ" sz="2800" dirty="0"/>
              <a:t>Literární komunikace s dětským čtenářem</a:t>
            </a:r>
          </a:p>
        </p:txBody>
      </p:sp>
      <p:sp>
        <p:nvSpPr>
          <p:cNvPr id="3" name="Zástupný symbol pro obsah 2">
            <a:extLst>
              <a:ext uri="{FF2B5EF4-FFF2-40B4-BE49-F238E27FC236}">
                <a16:creationId xmlns:a16="http://schemas.microsoft.com/office/drawing/2014/main" id="{384C85A7-E257-447C-AE2F-8610EE85942F}"/>
              </a:ext>
            </a:extLst>
          </p:cNvPr>
          <p:cNvSpPr>
            <a:spLocks noGrp="1"/>
          </p:cNvSpPr>
          <p:nvPr>
            <p:ph idx="1"/>
          </p:nvPr>
        </p:nvSpPr>
        <p:spPr/>
        <p:txBody>
          <a:bodyPr/>
          <a:lstStyle/>
          <a:p>
            <a:r>
              <a:rPr lang="cs-CZ" dirty="0"/>
              <a:t>Dětský čtenář je specifický příjemce uměleckého textu – nevyvážená emocionalita, smyslovost, obraznost, hravost a fantazie. Kladně vnímaný vztah literární tematiky vyvolává u dětí identifikaci s literárním hrdinou. Toto ztotožnění je dětem vlastní.</a:t>
            </a:r>
          </a:p>
          <a:p>
            <a:r>
              <a:rPr lang="cs-CZ" dirty="0"/>
              <a:t>Proto literární postava má být nekomplikovaná, </a:t>
            </a:r>
          </a:p>
          <a:p>
            <a:pPr marL="0" indent="0">
              <a:buNone/>
            </a:pPr>
            <a:r>
              <a:rPr lang="cs-CZ" dirty="0"/>
              <a:t>    s typickými vlastnostmi pro snadné pochopení.</a:t>
            </a:r>
          </a:p>
          <a:p>
            <a:pPr marL="0" indent="0">
              <a:buNone/>
            </a:pPr>
            <a:r>
              <a:rPr lang="cs-CZ" dirty="0"/>
              <a:t>   Hrdinové z celostního modelu psychologie mají kladné </a:t>
            </a:r>
          </a:p>
          <a:p>
            <a:pPr marL="0" indent="0">
              <a:buNone/>
            </a:pPr>
            <a:r>
              <a:rPr lang="cs-CZ" dirty="0"/>
              <a:t>   i záporné vlastnosti, jednání není předvídatelné,         chybují… </a:t>
            </a:r>
          </a:p>
          <a:p>
            <a:pPr marL="0" indent="0">
              <a:buNone/>
            </a:pPr>
            <a:endParaRPr lang="cs-CZ" dirty="0"/>
          </a:p>
        </p:txBody>
      </p:sp>
      <p:sp>
        <p:nvSpPr>
          <p:cNvPr id="4" name="Zástupný symbol pro datum 3">
            <a:extLst>
              <a:ext uri="{FF2B5EF4-FFF2-40B4-BE49-F238E27FC236}">
                <a16:creationId xmlns:a16="http://schemas.microsoft.com/office/drawing/2014/main" id="{775D5162-C5B0-44BD-951A-5159AA2E2FF0}"/>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27B83CF7-6EC0-4DAB-97F3-B9522DD1D0CC}"/>
              </a:ext>
            </a:extLst>
          </p:cNvPr>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388673797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6C41AD3-092F-4569-8183-5BD981947492}"/>
              </a:ext>
            </a:extLst>
          </p:cNvPr>
          <p:cNvSpPr>
            <a:spLocks noGrp="1"/>
          </p:cNvSpPr>
          <p:nvPr>
            <p:ph type="title"/>
          </p:nvPr>
        </p:nvSpPr>
        <p:spPr/>
        <p:txBody>
          <a:bodyPr/>
          <a:lstStyle/>
          <a:p>
            <a:r>
              <a:rPr lang="cs-CZ" sz="2400" dirty="0"/>
              <a:t>Celostní působení uměleckého díla</a:t>
            </a:r>
          </a:p>
        </p:txBody>
      </p:sp>
      <p:sp>
        <p:nvSpPr>
          <p:cNvPr id="3" name="Zástupný symbol pro obsah 2">
            <a:extLst>
              <a:ext uri="{FF2B5EF4-FFF2-40B4-BE49-F238E27FC236}">
                <a16:creationId xmlns:a16="http://schemas.microsoft.com/office/drawing/2014/main" id="{8BCB81DB-E23A-4BF1-B7B1-DD385EC9C830}"/>
              </a:ext>
            </a:extLst>
          </p:cNvPr>
          <p:cNvSpPr>
            <a:spLocks noGrp="1"/>
          </p:cNvSpPr>
          <p:nvPr>
            <p:ph idx="1"/>
          </p:nvPr>
        </p:nvSpPr>
        <p:spPr/>
        <p:txBody>
          <a:bodyPr/>
          <a:lstStyle/>
          <a:p>
            <a:r>
              <a:rPr lang="cs-CZ" dirty="0"/>
              <a:t>Dítě je vedeno autorským záměrem + dotváří si text vlastní fantazijní aktivitou. Dále vnímá i krásu jazyka a stylu. Získává informace i skutečnosti, náhled na mezilidské vztahy, ovlivňuje mravní cítění, myšlení a postoje.</a:t>
            </a:r>
          </a:p>
          <a:p>
            <a:r>
              <a:rPr lang="cs-CZ" dirty="0"/>
              <a:t>KULTIVACE DÍTĚTE ČETBOU – KNIHA JE PO STALETÍ PROJEVEM HMOTNÉ A DUCHOVNÍ KULTURY. </a:t>
            </a:r>
          </a:p>
          <a:p>
            <a:r>
              <a:rPr lang="cs-CZ" dirty="0"/>
              <a:t>Zcela prioritní funkcí četby je vliv na emocionální zrání dětí, předávání životních hodnot a podpora sebepoznávání !</a:t>
            </a:r>
          </a:p>
        </p:txBody>
      </p:sp>
      <p:sp>
        <p:nvSpPr>
          <p:cNvPr id="5" name="Zástupný symbol pro číslo snímku 4">
            <a:extLst>
              <a:ext uri="{FF2B5EF4-FFF2-40B4-BE49-F238E27FC236}">
                <a16:creationId xmlns:a16="http://schemas.microsoft.com/office/drawing/2014/main" id="{9B4EA650-0E19-4DAC-AE37-F88FED322E04}"/>
              </a:ext>
            </a:extLst>
          </p:cNvPr>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spTree>
    <p:extLst>
      <p:ext uri="{BB962C8B-B14F-4D97-AF65-F5344CB8AC3E}">
        <p14:creationId xmlns:p14="http://schemas.microsoft.com/office/powerpoint/2010/main" val="48661420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52CD862-E6BE-41CE-A3D2-F2D3BBBA87F2}"/>
              </a:ext>
            </a:extLst>
          </p:cNvPr>
          <p:cNvSpPr>
            <a:spLocks noGrp="1"/>
          </p:cNvSpPr>
          <p:nvPr>
            <p:ph type="title"/>
          </p:nvPr>
        </p:nvSpPr>
        <p:spPr/>
        <p:txBody>
          <a:bodyPr/>
          <a:lstStyle/>
          <a:p>
            <a:r>
              <a:rPr lang="cs-CZ" dirty="0"/>
              <a:t>Výchova čtenáře</a:t>
            </a:r>
          </a:p>
        </p:txBody>
      </p:sp>
      <p:sp>
        <p:nvSpPr>
          <p:cNvPr id="3" name="Zástupný symbol pro obsah 2">
            <a:extLst>
              <a:ext uri="{FF2B5EF4-FFF2-40B4-BE49-F238E27FC236}">
                <a16:creationId xmlns:a16="http://schemas.microsoft.com/office/drawing/2014/main" id="{512A3F88-9D67-4F77-9943-1B021C6C846A}"/>
              </a:ext>
            </a:extLst>
          </p:cNvPr>
          <p:cNvSpPr>
            <a:spLocks noGrp="1"/>
          </p:cNvSpPr>
          <p:nvPr>
            <p:ph idx="1"/>
          </p:nvPr>
        </p:nvSpPr>
        <p:spPr/>
        <p:txBody>
          <a:bodyPr/>
          <a:lstStyle/>
          <a:p>
            <a:r>
              <a:rPr lang="cs-CZ" dirty="0"/>
              <a:t>První obrázky z knih děti fascinují, neboť zkonkrétní a pojmenují jimi prožívanou skutečnost. Malé děti prožívají radost z odkrývání významu slov. Rozhodující období pro rozvoj čtenářství dětí je nejútlejší věk !!!</a:t>
            </a:r>
          </a:p>
          <a:p>
            <a:r>
              <a:rPr lang="cs-CZ" dirty="0"/>
              <a:t>Dítě se stává čtenářem, pokud mu bylo v nejútlejším věku předčítáno ! Vliv rodiny na čtenářství dítěte je zcela zásadní. Dále je to škola. Výzkum z Liberce z roku 2003 prokázal, významný vliv rodiny a minimální podíl školy na formování dětského čtenářství. </a:t>
            </a:r>
          </a:p>
          <a:p>
            <a:pPr marL="0" indent="0">
              <a:buNone/>
            </a:pPr>
            <a:endParaRPr lang="cs-CZ" dirty="0"/>
          </a:p>
        </p:txBody>
      </p:sp>
      <p:sp>
        <p:nvSpPr>
          <p:cNvPr id="4" name="Zástupný symbol pro datum 3">
            <a:extLst>
              <a:ext uri="{FF2B5EF4-FFF2-40B4-BE49-F238E27FC236}">
                <a16:creationId xmlns:a16="http://schemas.microsoft.com/office/drawing/2014/main" id="{0FB5FBDE-77D3-458C-A7B6-4E159ED0712A}"/>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6C1CA6AC-5209-430C-B698-D29694C11754}"/>
              </a:ext>
            </a:extLst>
          </p:cNvPr>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198864998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C453D94-47CF-40D6-A91B-1564DCDD4CE7}"/>
              </a:ext>
            </a:extLst>
          </p:cNvPr>
          <p:cNvSpPr>
            <a:spLocks noGrp="1"/>
          </p:cNvSpPr>
          <p:nvPr>
            <p:ph type="title"/>
          </p:nvPr>
        </p:nvSpPr>
        <p:spPr/>
        <p:txBody>
          <a:bodyPr/>
          <a:lstStyle/>
          <a:p>
            <a:r>
              <a:rPr lang="cs-CZ" dirty="0"/>
              <a:t>Vývojové etapy</a:t>
            </a:r>
          </a:p>
        </p:txBody>
      </p:sp>
      <p:sp>
        <p:nvSpPr>
          <p:cNvPr id="3" name="Zástupný symbol pro obsah 2">
            <a:extLst>
              <a:ext uri="{FF2B5EF4-FFF2-40B4-BE49-F238E27FC236}">
                <a16:creationId xmlns:a16="http://schemas.microsoft.com/office/drawing/2014/main" id="{AC627ACA-3897-4E19-BBC1-2BD42FBCC55F}"/>
              </a:ext>
            </a:extLst>
          </p:cNvPr>
          <p:cNvSpPr>
            <a:spLocks noGrp="1"/>
          </p:cNvSpPr>
          <p:nvPr>
            <p:ph idx="1"/>
          </p:nvPr>
        </p:nvSpPr>
        <p:spPr/>
        <p:txBody>
          <a:bodyPr/>
          <a:lstStyle/>
          <a:p>
            <a:r>
              <a:rPr lang="cs-CZ" dirty="0"/>
              <a:t>Čtenářský rozvoj dítěte souvisí s proměnou jeho psychiky. Předčtenářské období spadá do období věku dítěte, kdy ještě není schopno samo číst, tedy zhruba do poloviny první třídy. Děti, které neprošly etapou naslouchání, mají obvykle problémy se soustředěním při poslouchání ve škole a podle výzkumů mají i obtíže s rozeznáváním znaků jednotlivých slov a často i s výukou čtení. </a:t>
            </a:r>
          </a:p>
          <a:p>
            <a:pPr marL="0" indent="0">
              <a:buNone/>
            </a:pPr>
            <a:endParaRPr lang="cs-CZ" dirty="0"/>
          </a:p>
        </p:txBody>
      </p:sp>
      <p:sp>
        <p:nvSpPr>
          <p:cNvPr id="4" name="Zástupný symbol pro datum 3">
            <a:extLst>
              <a:ext uri="{FF2B5EF4-FFF2-40B4-BE49-F238E27FC236}">
                <a16:creationId xmlns:a16="http://schemas.microsoft.com/office/drawing/2014/main" id="{9087CF9B-907F-4F81-861A-C70B5FACF136}"/>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DA95CB7A-2221-4848-8A80-DD0AF94EAFEF}"/>
              </a:ext>
            </a:extLst>
          </p:cNvPr>
          <p:cNvSpPr>
            <a:spLocks noGrp="1"/>
          </p:cNvSpPr>
          <p:nvPr>
            <p:ph type="sldNum" sz="quarter" idx="12"/>
          </p:nvPr>
        </p:nvSpPr>
        <p:spPr/>
        <p:txBody>
          <a:bodyPr/>
          <a:lstStyle/>
          <a:p>
            <a:pPr>
              <a:defRPr/>
            </a:pPr>
            <a:fld id="{005B7347-35A8-416A-A6BF-14F7C64C136A}" type="slidenum">
              <a:rPr lang="cs-CZ" smtClean="0"/>
              <a:pPr>
                <a:defRPr/>
              </a:pPr>
              <a:t>15</a:t>
            </a:fld>
            <a:endParaRPr lang="cs-CZ"/>
          </a:p>
        </p:txBody>
      </p:sp>
    </p:spTree>
    <p:extLst>
      <p:ext uri="{BB962C8B-B14F-4D97-AF65-F5344CB8AC3E}">
        <p14:creationId xmlns:p14="http://schemas.microsoft.com/office/powerpoint/2010/main" val="198707132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FBC4E6E-F46E-4D08-B47C-F31B066041CF}"/>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BCE125D8-F7BE-4D93-AE8E-42B36E146A88}"/>
              </a:ext>
            </a:extLst>
          </p:cNvPr>
          <p:cNvSpPr>
            <a:spLocks noGrp="1"/>
          </p:cNvSpPr>
          <p:nvPr>
            <p:ph idx="1"/>
          </p:nvPr>
        </p:nvSpPr>
        <p:spPr/>
        <p:txBody>
          <a:bodyPr/>
          <a:lstStyle/>
          <a:p>
            <a:r>
              <a:rPr lang="cs-CZ" sz="2400" dirty="0"/>
              <a:t>Úroveň dětských čtenářů se značně liší i v rámci stejné věkové kategorie a často neodpovídá biologickému věku. Ve vývoji dětského čtenářství se zřetelně odlišují fáze mladšího a staršího školního věku – </a:t>
            </a:r>
            <a:r>
              <a:rPr lang="cs-CZ" sz="2400" dirty="0" err="1"/>
              <a:t>prepubescence</a:t>
            </a:r>
            <a:r>
              <a:rPr lang="cs-CZ" sz="2400" dirty="0"/>
              <a:t> (7-11 let) a pubescence (12-15 let).</a:t>
            </a:r>
          </a:p>
          <a:p>
            <a:r>
              <a:rPr lang="cs-CZ" sz="2400" dirty="0"/>
              <a:t>Z hlediska utváření celoživotního čtenáře je rozhodující prepubescentní období !!! Zde je čtenářství chápáno jako aktivita spontánně prožitková, vyznačuje se synkretickým vnímáním, antropomorfizačním pojímáním literárního obrazu, emoční intenzitou, výraznou imaginací, jazykovou a herní aktivitou.</a:t>
            </a:r>
          </a:p>
          <a:p>
            <a:r>
              <a:rPr lang="cs-CZ" sz="2400" dirty="0"/>
              <a:t>V pubescenci převažují racionální aktivity dítěte, uplatňuje se logické a pojmové myšlení. Zvýrazňuje se také myšlenková samostatnost a tvořivost.</a:t>
            </a:r>
          </a:p>
          <a:p>
            <a:endParaRPr lang="cs-CZ" dirty="0"/>
          </a:p>
        </p:txBody>
      </p:sp>
      <p:sp>
        <p:nvSpPr>
          <p:cNvPr id="4" name="Zástupný symbol pro datum 3">
            <a:extLst>
              <a:ext uri="{FF2B5EF4-FFF2-40B4-BE49-F238E27FC236}">
                <a16:creationId xmlns:a16="http://schemas.microsoft.com/office/drawing/2014/main" id="{86DE5569-6EED-4534-B461-C2D961501B85}"/>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F07E54C5-0539-4740-8068-9CEB0B65B52A}"/>
              </a:ext>
            </a:extLst>
          </p:cNvPr>
          <p:cNvSpPr>
            <a:spLocks noGrp="1"/>
          </p:cNvSpPr>
          <p:nvPr>
            <p:ph type="sldNum" sz="quarter" idx="12"/>
          </p:nvPr>
        </p:nvSpPr>
        <p:spPr/>
        <p:txBody>
          <a:bodyPr/>
          <a:lstStyle/>
          <a:p>
            <a:pPr>
              <a:defRPr/>
            </a:pPr>
            <a:fld id="{005B7347-35A8-416A-A6BF-14F7C64C136A}" type="slidenum">
              <a:rPr lang="cs-CZ" smtClean="0"/>
              <a:pPr>
                <a:defRPr/>
              </a:pPr>
              <a:t>16</a:t>
            </a:fld>
            <a:endParaRPr lang="cs-CZ"/>
          </a:p>
        </p:txBody>
      </p:sp>
    </p:spTree>
    <p:extLst>
      <p:ext uri="{BB962C8B-B14F-4D97-AF65-F5344CB8AC3E}">
        <p14:creationId xmlns:p14="http://schemas.microsoft.com/office/powerpoint/2010/main" val="50363347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5C530E3-1FD2-4BF4-8540-403C3BBF9B01}"/>
              </a:ext>
            </a:extLst>
          </p:cNvPr>
          <p:cNvSpPr>
            <a:spLocks noGrp="1"/>
          </p:cNvSpPr>
          <p:nvPr>
            <p:ph type="title"/>
          </p:nvPr>
        </p:nvSpPr>
        <p:spPr/>
        <p:txBody>
          <a:bodyPr/>
          <a:lstStyle/>
          <a:p>
            <a:r>
              <a:rPr lang="cs-CZ" dirty="0"/>
              <a:t>Současné čtenářství</a:t>
            </a:r>
          </a:p>
        </p:txBody>
      </p:sp>
      <p:sp>
        <p:nvSpPr>
          <p:cNvPr id="3" name="Zástupný symbol pro obsah 2">
            <a:extLst>
              <a:ext uri="{FF2B5EF4-FFF2-40B4-BE49-F238E27FC236}">
                <a16:creationId xmlns:a16="http://schemas.microsoft.com/office/drawing/2014/main" id="{39B631E4-B948-4F13-A591-6CF9F5EE90CB}"/>
              </a:ext>
            </a:extLst>
          </p:cNvPr>
          <p:cNvSpPr>
            <a:spLocks noGrp="1"/>
          </p:cNvSpPr>
          <p:nvPr>
            <p:ph idx="1"/>
          </p:nvPr>
        </p:nvSpPr>
        <p:spPr/>
        <p:txBody>
          <a:bodyPr/>
          <a:lstStyle/>
          <a:p>
            <a:r>
              <a:rPr lang="cs-CZ" dirty="0"/>
              <a:t>Po listopadu 1989 se změnilo politické a sociální klima – nastala stagnace vydávání původních děl pro děti a mládež. Situace polistopadových změn zasáhla oblasti knižní kultury, které její profil utvářejí nejvíce: rodinu, školu, autorskou tvorbu a knižní trh. </a:t>
            </a:r>
          </a:p>
          <a:p>
            <a:pPr marL="0" indent="0">
              <a:buNone/>
            </a:pPr>
            <a:endParaRPr lang="cs-CZ" dirty="0"/>
          </a:p>
          <a:p>
            <a:r>
              <a:rPr lang="cs-CZ" dirty="0"/>
              <a:t>Průzkumy z 90. let zaznamenaly výrazné změny ve čtenářství dětí. Proměnila se motivace četby a žánrové hledisko výběru knih.</a:t>
            </a:r>
          </a:p>
          <a:p>
            <a:pPr marL="0" indent="0">
              <a:buNone/>
            </a:pPr>
            <a:endParaRPr lang="cs-CZ" dirty="0"/>
          </a:p>
        </p:txBody>
      </p:sp>
      <p:sp>
        <p:nvSpPr>
          <p:cNvPr id="4" name="Zástupný symbol pro datum 3">
            <a:extLst>
              <a:ext uri="{FF2B5EF4-FFF2-40B4-BE49-F238E27FC236}">
                <a16:creationId xmlns:a16="http://schemas.microsoft.com/office/drawing/2014/main" id="{ACC71333-ED9F-46D3-B0C8-6C88CFD05A3E}"/>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EEDE75BC-62E7-46E6-92C2-95A3A400B0CF}"/>
              </a:ext>
            </a:extLst>
          </p:cNvPr>
          <p:cNvSpPr>
            <a:spLocks noGrp="1"/>
          </p:cNvSpPr>
          <p:nvPr>
            <p:ph type="sldNum" sz="quarter" idx="12"/>
          </p:nvPr>
        </p:nvSpPr>
        <p:spPr/>
        <p:txBody>
          <a:bodyPr/>
          <a:lstStyle/>
          <a:p>
            <a:pPr>
              <a:defRPr/>
            </a:pPr>
            <a:fld id="{005B7347-35A8-416A-A6BF-14F7C64C136A}" type="slidenum">
              <a:rPr lang="cs-CZ" smtClean="0"/>
              <a:pPr>
                <a:defRPr/>
              </a:pPr>
              <a:t>17</a:t>
            </a:fld>
            <a:endParaRPr lang="cs-CZ"/>
          </a:p>
        </p:txBody>
      </p:sp>
    </p:spTree>
    <p:extLst>
      <p:ext uri="{BB962C8B-B14F-4D97-AF65-F5344CB8AC3E}">
        <p14:creationId xmlns:p14="http://schemas.microsoft.com/office/powerpoint/2010/main" val="308409778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4805443-F02C-4368-8AE2-72DA11D9F99F}"/>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A115AC5B-48F7-4B7A-9AD0-A0CB7642CB9D}"/>
              </a:ext>
            </a:extLst>
          </p:cNvPr>
          <p:cNvSpPr>
            <a:spLocks noGrp="1"/>
          </p:cNvSpPr>
          <p:nvPr>
            <p:ph idx="1"/>
          </p:nvPr>
        </p:nvSpPr>
        <p:spPr/>
        <p:txBody>
          <a:bodyPr/>
          <a:lstStyle/>
          <a:p>
            <a:r>
              <a:rPr lang="cs-CZ" dirty="0"/>
              <a:t>Nejvíce čtenářů uspokojuje </a:t>
            </a:r>
            <a:r>
              <a:rPr lang="cs-CZ" u="sng" dirty="0"/>
              <a:t>potřeby relaxační a emocionální</a:t>
            </a:r>
            <a:r>
              <a:rPr lang="cs-CZ" dirty="0"/>
              <a:t>. Četba je únikem z nudy, stresů; častá je projekce do literárních postav. Mnoho dětí také čte pro nové poznatky a naučné informace. </a:t>
            </a:r>
          </a:p>
          <a:p>
            <a:pPr marL="0" indent="0">
              <a:buNone/>
            </a:pPr>
            <a:endParaRPr lang="cs-CZ" dirty="0"/>
          </a:p>
          <a:p>
            <a:r>
              <a:rPr lang="cs-CZ" dirty="0"/>
              <a:t>Dětské čtenářství v ČR se ubírá podobně jako v dalších evropských zemích směrem k uspokojování potřeb zejména emocionálně-relaxačních. Klesající trend zaznamenávají motivace k četbě racionálně-poznávací.</a:t>
            </a:r>
          </a:p>
          <a:p>
            <a:pPr marL="0" indent="0">
              <a:buNone/>
            </a:pPr>
            <a:endParaRPr lang="cs-CZ" dirty="0"/>
          </a:p>
        </p:txBody>
      </p:sp>
      <p:sp>
        <p:nvSpPr>
          <p:cNvPr id="4" name="Zástupný symbol pro datum 3">
            <a:extLst>
              <a:ext uri="{FF2B5EF4-FFF2-40B4-BE49-F238E27FC236}">
                <a16:creationId xmlns:a16="http://schemas.microsoft.com/office/drawing/2014/main" id="{2C533278-FE9A-43FB-960A-F68E81D2FD74}"/>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FBDF8AF3-CA72-43C8-8E9D-624108190792}"/>
              </a:ext>
            </a:extLst>
          </p:cNvPr>
          <p:cNvSpPr>
            <a:spLocks noGrp="1"/>
          </p:cNvSpPr>
          <p:nvPr>
            <p:ph type="sldNum" sz="quarter" idx="12"/>
          </p:nvPr>
        </p:nvSpPr>
        <p:spPr/>
        <p:txBody>
          <a:bodyPr/>
          <a:lstStyle/>
          <a:p>
            <a:pPr>
              <a:defRPr/>
            </a:pPr>
            <a:fld id="{005B7347-35A8-416A-A6BF-14F7C64C136A}" type="slidenum">
              <a:rPr lang="cs-CZ" smtClean="0"/>
              <a:pPr>
                <a:defRPr/>
              </a:pPr>
              <a:t>18</a:t>
            </a:fld>
            <a:endParaRPr lang="cs-CZ"/>
          </a:p>
        </p:txBody>
      </p:sp>
    </p:spTree>
    <p:extLst>
      <p:ext uri="{BB962C8B-B14F-4D97-AF65-F5344CB8AC3E}">
        <p14:creationId xmlns:p14="http://schemas.microsoft.com/office/powerpoint/2010/main" val="246165243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6CC680-DE3B-4F6E-A098-064C55CAAC35}"/>
              </a:ext>
            </a:extLst>
          </p:cNvPr>
          <p:cNvSpPr>
            <a:spLocks noGrp="1"/>
          </p:cNvSpPr>
          <p:nvPr>
            <p:ph type="title"/>
          </p:nvPr>
        </p:nvSpPr>
        <p:spPr/>
        <p:txBody>
          <a:bodyPr/>
          <a:lstStyle/>
          <a:p>
            <a:r>
              <a:rPr lang="cs-CZ" dirty="0"/>
              <a:t>Vliv televizní recepce</a:t>
            </a:r>
          </a:p>
        </p:txBody>
      </p:sp>
      <p:sp>
        <p:nvSpPr>
          <p:cNvPr id="3" name="Zástupný symbol pro obsah 2">
            <a:extLst>
              <a:ext uri="{FF2B5EF4-FFF2-40B4-BE49-F238E27FC236}">
                <a16:creationId xmlns:a16="http://schemas.microsoft.com/office/drawing/2014/main" id="{1B6D1F47-F7BC-4529-97A1-68BA1EADF5A5}"/>
              </a:ext>
            </a:extLst>
          </p:cNvPr>
          <p:cNvSpPr>
            <a:spLocks noGrp="1"/>
          </p:cNvSpPr>
          <p:nvPr>
            <p:ph idx="1"/>
          </p:nvPr>
        </p:nvSpPr>
        <p:spPr/>
        <p:txBody>
          <a:bodyPr/>
          <a:lstStyle/>
          <a:p>
            <a:r>
              <a:rPr lang="cs-CZ" dirty="0"/>
              <a:t>Nejvýznamnějším médiem z hlediska dopadu na volný čas dětí je v současnosti </a:t>
            </a:r>
            <a:r>
              <a:rPr lang="cs-CZ" u="sng" dirty="0"/>
              <a:t>televize</a:t>
            </a:r>
            <a:r>
              <a:rPr lang="cs-CZ" dirty="0"/>
              <a:t>. Má nemalý vliv na vývoj dítěte. Většina dětí vidí výhody filmu v pohodlnějším přístupu k médiu a menší námaze při získávání informací. Jsou to alarmující výsledky, neboť souvisí s konzumním způsobem života společnosti. Toto pohodlí ohrožuje zdravý vývoj dítěte. Není rozvíjena představivost a fantazie, která spolu s racionálně-logickým přístupem k informacím, zajišťuje komplexní náhled na prožívanou skutečnost. Objevují se problémy v kritickém posuzování.</a:t>
            </a:r>
          </a:p>
          <a:p>
            <a:pPr marL="0" indent="0">
              <a:buNone/>
            </a:pPr>
            <a:endParaRPr lang="cs-CZ" dirty="0"/>
          </a:p>
        </p:txBody>
      </p:sp>
      <p:sp>
        <p:nvSpPr>
          <p:cNvPr id="4" name="Zástupný symbol pro datum 3">
            <a:extLst>
              <a:ext uri="{FF2B5EF4-FFF2-40B4-BE49-F238E27FC236}">
                <a16:creationId xmlns:a16="http://schemas.microsoft.com/office/drawing/2014/main" id="{50B8548D-EC04-42B2-950E-46CA976A0A67}"/>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E7F8173D-9052-424C-8577-A6C89E612742}"/>
              </a:ext>
            </a:extLst>
          </p:cNvPr>
          <p:cNvSpPr>
            <a:spLocks noGrp="1"/>
          </p:cNvSpPr>
          <p:nvPr>
            <p:ph type="sldNum" sz="quarter" idx="12"/>
          </p:nvPr>
        </p:nvSpPr>
        <p:spPr/>
        <p:txBody>
          <a:bodyPr/>
          <a:lstStyle/>
          <a:p>
            <a:pPr>
              <a:defRPr/>
            </a:pPr>
            <a:fld id="{005B7347-35A8-416A-A6BF-14F7C64C136A}" type="slidenum">
              <a:rPr lang="cs-CZ" smtClean="0"/>
              <a:pPr>
                <a:defRPr/>
              </a:pPr>
              <a:t>19</a:t>
            </a:fld>
            <a:endParaRPr lang="cs-CZ"/>
          </a:p>
        </p:txBody>
      </p:sp>
    </p:spTree>
    <p:extLst>
      <p:ext uri="{BB962C8B-B14F-4D97-AF65-F5344CB8AC3E}">
        <p14:creationId xmlns:p14="http://schemas.microsoft.com/office/powerpoint/2010/main" val="154890857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Literární komunikace</a:t>
            </a:r>
          </a:p>
        </p:txBody>
      </p:sp>
      <p:sp>
        <p:nvSpPr>
          <p:cNvPr id="3" name="Zástupný symbol pro obsah 2"/>
          <p:cNvSpPr>
            <a:spLocks noGrp="1"/>
          </p:cNvSpPr>
          <p:nvPr>
            <p:ph idx="1"/>
          </p:nvPr>
        </p:nvSpPr>
        <p:spPr/>
        <p:txBody>
          <a:bodyPr/>
          <a:lstStyle/>
          <a:p>
            <a:r>
              <a:rPr lang="cs-CZ" sz="2800" dirty="0"/>
              <a:t>Umělecká literatura je druhem umění, pro něž je </a:t>
            </a:r>
            <a:r>
              <a:rPr lang="cs-CZ" sz="2800" b="1" dirty="0"/>
              <a:t>základním materiálem jazyk</a:t>
            </a:r>
            <a:r>
              <a:rPr lang="cs-CZ" sz="2800" dirty="0"/>
              <a:t>. Odraz skutečnosti je v umělecké literatuře zachycen uměleckými obrazy, postihujícími podstatu a vnější stránku předmětů a jevů. </a:t>
            </a:r>
          </a:p>
          <a:p>
            <a:r>
              <a:rPr lang="cs-CZ" sz="2800" dirty="0"/>
              <a:t>Umělecký text je specifický a neopakovatelný </a:t>
            </a:r>
            <a:r>
              <a:rPr lang="cs-CZ" sz="2800" b="1" dirty="0"/>
              <a:t>komunikát</a:t>
            </a:r>
            <a:r>
              <a:rPr lang="cs-CZ" sz="2800" dirty="0"/>
              <a:t>, který disponuje řadou jedinečných nástrojů, jimiž působí na příjemce – provokuje vlastní představy – souvisí s věkem, jazykovou intelektuální zralostí, bohatostí imaginativních procesů a zkušenostmi jedince. Často se stává impulsem k tvořivosti jedince – reprodukci, konfrontaci, recitaci, dramatizaci …</a:t>
            </a:r>
          </a:p>
          <a:p>
            <a:endParaRPr lang="cs-CZ" dirty="0"/>
          </a:p>
        </p:txBody>
      </p:sp>
      <p:sp>
        <p:nvSpPr>
          <p:cNvPr id="4" name="Zástupný symbol pro datum 3"/>
          <p:cNvSpPr>
            <a:spLocks noGrp="1"/>
          </p:cNvSpPr>
          <p:nvPr>
            <p:ph type="dt" sz="half" idx="10"/>
          </p:nvPr>
        </p:nvSpPr>
        <p:spPr/>
        <p:txBody>
          <a:bodyPr/>
          <a:lstStyle/>
          <a:p>
            <a:pPr>
              <a:defRPr/>
            </a:pPr>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40751862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FDDB00A-8097-4221-A5F1-20CE0C548DF5}"/>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C413E03A-9E09-497E-A104-4A93F1F754C1}"/>
              </a:ext>
            </a:extLst>
          </p:cNvPr>
          <p:cNvSpPr>
            <a:spLocks noGrp="1"/>
          </p:cNvSpPr>
          <p:nvPr>
            <p:ph idx="1"/>
          </p:nvPr>
        </p:nvSpPr>
        <p:spPr/>
        <p:txBody>
          <a:bodyPr/>
          <a:lstStyle/>
          <a:p>
            <a:r>
              <a:rPr lang="cs-CZ" dirty="0"/>
              <a:t>Nastává blokace komunikativního rozvoje, ohrožení fyzického rozvoje (bez spontánní hry, pohybu, pobytu v přírodě, spánku), odvádění od školních povinností. </a:t>
            </a:r>
          </a:p>
          <a:p>
            <a:r>
              <a:rPr lang="cs-CZ" dirty="0"/>
              <a:t>Specifickým pořadem jsou televizní seriály – zjednodušená komunikace a mezilidské vztahy. Chybí autentická sociální zkušenost.  Podle U. </a:t>
            </a:r>
            <a:r>
              <a:rPr lang="cs-CZ" dirty="0" err="1"/>
              <a:t>Eca</a:t>
            </a:r>
            <a:r>
              <a:rPr lang="cs-CZ" dirty="0"/>
              <a:t>: „Televize předává emoce prefabrikované, hotové, bez skutečného divákova prožitku“. </a:t>
            </a:r>
          </a:p>
          <a:p>
            <a:r>
              <a:rPr lang="cs-CZ" dirty="0"/>
              <a:t>Jsou preferovány vizuální vjemy před verbální komunikací – redukce slovní výměny na minimum, rostoucí počet dětských </a:t>
            </a:r>
            <a:r>
              <a:rPr lang="cs-CZ" dirty="0" err="1"/>
              <a:t>nečtenářů</a:t>
            </a:r>
            <a:r>
              <a:rPr lang="cs-CZ" dirty="0"/>
              <a:t>.</a:t>
            </a:r>
          </a:p>
          <a:p>
            <a:pPr marL="0" indent="0">
              <a:buNone/>
            </a:pPr>
            <a:endParaRPr lang="cs-CZ" dirty="0"/>
          </a:p>
        </p:txBody>
      </p:sp>
      <p:sp>
        <p:nvSpPr>
          <p:cNvPr id="4" name="Zástupný symbol pro datum 3">
            <a:extLst>
              <a:ext uri="{FF2B5EF4-FFF2-40B4-BE49-F238E27FC236}">
                <a16:creationId xmlns:a16="http://schemas.microsoft.com/office/drawing/2014/main" id="{575FFEEF-3BC5-4444-8BA8-D13460990E66}"/>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1BCE6E9C-3291-4807-8148-3C54150A62AC}"/>
              </a:ext>
            </a:extLst>
          </p:cNvPr>
          <p:cNvSpPr>
            <a:spLocks noGrp="1"/>
          </p:cNvSpPr>
          <p:nvPr>
            <p:ph type="sldNum" sz="quarter" idx="12"/>
          </p:nvPr>
        </p:nvSpPr>
        <p:spPr/>
        <p:txBody>
          <a:bodyPr/>
          <a:lstStyle/>
          <a:p>
            <a:pPr>
              <a:defRPr/>
            </a:pPr>
            <a:fld id="{005B7347-35A8-416A-A6BF-14F7C64C136A}" type="slidenum">
              <a:rPr lang="cs-CZ" smtClean="0"/>
              <a:pPr>
                <a:defRPr/>
              </a:pPr>
              <a:t>20</a:t>
            </a:fld>
            <a:endParaRPr lang="cs-CZ"/>
          </a:p>
        </p:txBody>
      </p:sp>
    </p:spTree>
    <p:extLst>
      <p:ext uri="{BB962C8B-B14F-4D97-AF65-F5344CB8AC3E}">
        <p14:creationId xmlns:p14="http://schemas.microsoft.com/office/powerpoint/2010/main" val="58585210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E9EF27-0241-4859-84E6-B263EE2F452A}"/>
              </a:ext>
            </a:extLst>
          </p:cNvPr>
          <p:cNvSpPr>
            <a:spLocks noGrp="1"/>
          </p:cNvSpPr>
          <p:nvPr>
            <p:ph type="title"/>
          </p:nvPr>
        </p:nvSpPr>
        <p:spPr/>
        <p:txBody>
          <a:bodyPr/>
          <a:lstStyle/>
          <a:p>
            <a:br>
              <a:rPr lang="cs-CZ" dirty="0"/>
            </a:br>
            <a:r>
              <a:rPr lang="cs-CZ" dirty="0" err="1"/>
              <a:t>Nečtenáři</a:t>
            </a:r>
            <a:br>
              <a:rPr lang="cs-CZ" dirty="0"/>
            </a:br>
            <a:endParaRPr lang="cs-CZ" dirty="0"/>
          </a:p>
        </p:txBody>
      </p:sp>
      <p:sp>
        <p:nvSpPr>
          <p:cNvPr id="3" name="Zástupný symbol pro obsah 2">
            <a:extLst>
              <a:ext uri="{FF2B5EF4-FFF2-40B4-BE49-F238E27FC236}">
                <a16:creationId xmlns:a16="http://schemas.microsoft.com/office/drawing/2014/main" id="{A4C17931-A1A4-4C5C-9B0D-575FE456368F}"/>
              </a:ext>
            </a:extLst>
          </p:cNvPr>
          <p:cNvSpPr>
            <a:spLocks noGrp="1"/>
          </p:cNvSpPr>
          <p:nvPr>
            <p:ph idx="1"/>
          </p:nvPr>
        </p:nvSpPr>
        <p:spPr/>
        <p:txBody>
          <a:bodyPr/>
          <a:lstStyle/>
          <a:p>
            <a:r>
              <a:rPr lang="cs-CZ" dirty="0"/>
              <a:t>V naší současné populaci se podle J. Tomana (1999) vyskytuje 15-20 % </a:t>
            </a:r>
            <a:r>
              <a:rPr lang="cs-CZ" dirty="0" err="1"/>
              <a:t>nečtenářů</a:t>
            </a:r>
            <a:r>
              <a:rPr lang="cs-CZ" dirty="0"/>
              <a:t>. S narůstajícím věkem se jejich počet zvětšuje a kulminuje v pubescenci. Za </a:t>
            </a:r>
            <a:r>
              <a:rPr lang="cs-CZ" dirty="0" err="1"/>
              <a:t>nečtenáře</a:t>
            </a:r>
            <a:r>
              <a:rPr lang="cs-CZ" dirty="0"/>
              <a:t> se považuje člověk, který umí číst, ale nemá motivaci ani potřebu otevřít knihu. Upřednostňuje jiný druh komunikace. Trend souvisí se stylem života současné civilizace a je podporován mediální produkcí. Odborníky je označován za SEKUNDÁRNÍ NEGRAMOTNOST nebo LITERÁRNÍ ANALFABETISMUS. </a:t>
            </a:r>
          </a:p>
          <a:p>
            <a:endParaRPr lang="cs-CZ" dirty="0"/>
          </a:p>
        </p:txBody>
      </p:sp>
      <p:sp>
        <p:nvSpPr>
          <p:cNvPr id="4" name="Zástupný symbol pro datum 3">
            <a:extLst>
              <a:ext uri="{FF2B5EF4-FFF2-40B4-BE49-F238E27FC236}">
                <a16:creationId xmlns:a16="http://schemas.microsoft.com/office/drawing/2014/main" id="{90E19F7E-8EE7-4A76-B6AA-F77C26DF549B}"/>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23BD0F27-B855-4D1B-92B0-F153F34C7DCD}"/>
              </a:ext>
            </a:extLst>
          </p:cNvPr>
          <p:cNvSpPr>
            <a:spLocks noGrp="1"/>
          </p:cNvSpPr>
          <p:nvPr>
            <p:ph type="sldNum" sz="quarter" idx="12"/>
          </p:nvPr>
        </p:nvSpPr>
        <p:spPr/>
        <p:txBody>
          <a:bodyPr/>
          <a:lstStyle/>
          <a:p>
            <a:pPr>
              <a:defRPr/>
            </a:pPr>
            <a:fld id="{005B7347-35A8-416A-A6BF-14F7C64C136A}" type="slidenum">
              <a:rPr lang="cs-CZ" smtClean="0"/>
              <a:pPr>
                <a:defRPr/>
              </a:pPr>
              <a:t>21</a:t>
            </a:fld>
            <a:endParaRPr lang="cs-CZ"/>
          </a:p>
        </p:txBody>
      </p:sp>
    </p:spTree>
    <p:extLst>
      <p:ext uri="{BB962C8B-B14F-4D97-AF65-F5344CB8AC3E}">
        <p14:creationId xmlns:p14="http://schemas.microsoft.com/office/powerpoint/2010/main" val="84564982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D4792B4-8FB2-4196-A3BA-EE6D3598F803}"/>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AE340F20-8769-4414-9B65-CAD0B306D93E}"/>
              </a:ext>
            </a:extLst>
          </p:cNvPr>
          <p:cNvSpPr>
            <a:spLocks noGrp="1"/>
          </p:cNvSpPr>
          <p:nvPr>
            <p:ph idx="1"/>
          </p:nvPr>
        </p:nvSpPr>
        <p:spPr/>
        <p:txBody>
          <a:bodyPr/>
          <a:lstStyle/>
          <a:p>
            <a:r>
              <a:rPr lang="cs-CZ" sz="2800" dirty="0"/>
              <a:t>Pro dětského </a:t>
            </a:r>
            <a:r>
              <a:rPr lang="cs-CZ" sz="2800" dirty="0" err="1"/>
              <a:t>nečtenáře</a:t>
            </a:r>
            <a:r>
              <a:rPr lang="cs-CZ" sz="2800" dirty="0"/>
              <a:t> nemá čtení žádný zvláštní význam, nebaví ho a většinou považuje text za enormně rozvláčný a vyjádření za nudně popisné. Čte obvykle z donucení, a pokud sáhne po psaném textu, upřednostňuje konzumní četbu, triviální nebo určenou pro mladší čtenáře. Preferuje čtení zábavných časopisů a magazínů s převahou fotografií, ilustrací a kratších textů, neboť při četbě obvykle relaxuje. Většinou nesděluje své postřehy z četby a nepřipadá mu účelné rozmlouvat o ději, anebo rozebírat jednání postav. </a:t>
            </a:r>
          </a:p>
          <a:p>
            <a:r>
              <a:rPr lang="cs-CZ" sz="2800" dirty="0"/>
              <a:t>Trend </a:t>
            </a:r>
            <a:r>
              <a:rPr lang="cs-CZ" sz="2800" u="sng" dirty="0"/>
              <a:t>upřednostňování filmové či televizní adaptace před četbou</a:t>
            </a:r>
            <a:r>
              <a:rPr lang="cs-CZ" sz="2800" dirty="0"/>
              <a:t>. Tento rys postřehl ve 20. letech našeho století Karel Čapek v článku nazvaném </a:t>
            </a:r>
            <a:r>
              <a:rPr lang="cs-CZ" sz="2800" i="1" dirty="0"/>
              <a:t>Věk očí</a:t>
            </a:r>
            <a:r>
              <a:rPr lang="cs-CZ" sz="2800" dirty="0"/>
              <a:t>. </a:t>
            </a:r>
          </a:p>
          <a:p>
            <a:endParaRPr lang="cs-CZ" dirty="0"/>
          </a:p>
        </p:txBody>
      </p:sp>
      <p:sp>
        <p:nvSpPr>
          <p:cNvPr id="4" name="Zástupný symbol pro datum 3">
            <a:extLst>
              <a:ext uri="{FF2B5EF4-FFF2-40B4-BE49-F238E27FC236}">
                <a16:creationId xmlns:a16="http://schemas.microsoft.com/office/drawing/2014/main" id="{2DBFA427-6D65-46D6-AA8F-2C135BF3EBAC}"/>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B510F3F3-6874-4237-9E7B-02A5B3F0765B}"/>
              </a:ext>
            </a:extLst>
          </p:cNvPr>
          <p:cNvSpPr>
            <a:spLocks noGrp="1"/>
          </p:cNvSpPr>
          <p:nvPr>
            <p:ph type="sldNum" sz="quarter" idx="12"/>
          </p:nvPr>
        </p:nvSpPr>
        <p:spPr/>
        <p:txBody>
          <a:bodyPr/>
          <a:lstStyle/>
          <a:p>
            <a:pPr>
              <a:defRPr/>
            </a:pPr>
            <a:fld id="{005B7347-35A8-416A-A6BF-14F7C64C136A}" type="slidenum">
              <a:rPr lang="cs-CZ" smtClean="0"/>
              <a:pPr>
                <a:defRPr/>
              </a:pPr>
              <a:t>22</a:t>
            </a:fld>
            <a:endParaRPr lang="cs-CZ"/>
          </a:p>
        </p:txBody>
      </p:sp>
    </p:spTree>
    <p:extLst>
      <p:ext uri="{BB962C8B-B14F-4D97-AF65-F5344CB8AC3E}">
        <p14:creationId xmlns:p14="http://schemas.microsoft.com/office/powerpoint/2010/main" val="15133660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490C72-81D9-4D0B-9221-4DBB245C9FB0}"/>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F49515AB-3692-49E7-B18D-635CE90A9597}"/>
              </a:ext>
            </a:extLst>
          </p:cNvPr>
          <p:cNvSpPr>
            <a:spLocks noGrp="1"/>
          </p:cNvSpPr>
          <p:nvPr>
            <p:ph idx="1"/>
          </p:nvPr>
        </p:nvSpPr>
        <p:spPr/>
        <p:txBody>
          <a:bodyPr/>
          <a:lstStyle/>
          <a:p>
            <a:r>
              <a:rPr lang="cs-CZ" dirty="0"/>
              <a:t>Vztah mezi uměleckým textem a čtenářem je osobní až intimní – má charakter dialogu.</a:t>
            </a:r>
          </a:p>
          <a:p>
            <a:pPr marL="0" indent="0">
              <a:buNone/>
            </a:pPr>
            <a:endParaRPr lang="cs-CZ" dirty="0"/>
          </a:p>
          <a:p>
            <a:r>
              <a:rPr lang="cs-CZ" dirty="0"/>
              <a:t>Literární text je nástrojem výchovy. </a:t>
            </a:r>
          </a:p>
          <a:p>
            <a:pPr marL="0" indent="0">
              <a:buNone/>
            </a:pPr>
            <a:endParaRPr lang="cs-CZ" dirty="0"/>
          </a:p>
          <a:p>
            <a:r>
              <a:rPr lang="cs-CZ" dirty="0"/>
              <a:t>Literární text je důležitý také v rámci hygieny duševního života. </a:t>
            </a:r>
          </a:p>
          <a:p>
            <a:pPr marL="0" indent="0">
              <a:buNone/>
            </a:pPr>
            <a:endParaRPr lang="cs-CZ" dirty="0"/>
          </a:p>
        </p:txBody>
      </p:sp>
      <p:sp>
        <p:nvSpPr>
          <p:cNvPr id="4" name="Zástupný symbol pro datum 3">
            <a:extLst>
              <a:ext uri="{FF2B5EF4-FFF2-40B4-BE49-F238E27FC236}">
                <a16:creationId xmlns:a16="http://schemas.microsoft.com/office/drawing/2014/main" id="{FE290912-4E4E-4DA3-846C-4F9914F28FF2}"/>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23C3C3A7-3272-4746-B972-CB8FE969AD56}"/>
              </a:ext>
            </a:extLst>
          </p:cNvPr>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211276018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92CDA9D-BEB1-4CA4-AA97-2AEE490FD71A}"/>
              </a:ext>
            </a:extLst>
          </p:cNvPr>
          <p:cNvSpPr>
            <a:spLocks noGrp="1"/>
          </p:cNvSpPr>
          <p:nvPr>
            <p:ph type="title"/>
          </p:nvPr>
        </p:nvSpPr>
        <p:spPr/>
        <p:txBody>
          <a:bodyPr/>
          <a:lstStyle/>
          <a:p>
            <a:r>
              <a:rPr lang="cs-CZ" dirty="0"/>
              <a:t>Literární text a jeho vnímání</a:t>
            </a:r>
          </a:p>
        </p:txBody>
      </p:sp>
      <p:sp>
        <p:nvSpPr>
          <p:cNvPr id="3" name="Zástupný symbol pro obsah 2">
            <a:extLst>
              <a:ext uri="{FF2B5EF4-FFF2-40B4-BE49-F238E27FC236}">
                <a16:creationId xmlns:a16="http://schemas.microsoft.com/office/drawing/2014/main" id="{E2E9ACAD-1350-4806-B112-2280AE794D1C}"/>
              </a:ext>
            </a:extLst>
          </p:cNvPr>
          <p:cNvSpPr>
            <a:spLocks noGrp="1"/>
          </p:cNvSpPr>
          <p:nvPr>
            <p:ph idx="1"/>
          </p:nvPr>
        </p:nvSpPr>
        <p:spPr/>
        <p:txBody>
          <a:bodyPr/>
          <a:lstStyle/>
          <a:p>
            <a:r>
              <a:rPr lang="cs-CZ" sz="2800" dirty="0"/>
              <a:t>Literární text je slovně znakový systém. Dítě musí nejprve </a:t>
            </a:r>
            <a:r>
              <a:rPr lang="cs-CZ" sz="2800" u="sng" dirty="0"/>
              <a:t>dekódovat</a:t>
            </a:r>
            <a:r>
              <a:rPr lang="cs-CZ" sz="2800" dirty="0"/>
              <a:t> jazykové prostředky v rovině komunikativní. Ve vědomí vzniká </a:t>
            </a:r>
            <a:r>
              <a:rPr lang="cs-CZ" sz="2800" u="sng" dirty="0"/>
              <a:t>obraz textu</a:t>
            </a:r>
            <a:r>
              <a:rPr lang="cs-CZ" sz="2800" dirty="0"/>
              <a:t>. Představa vychází ze subjektivních zkušeností dítěte (vnímavost, pozornost, paměť, představivost, fantazie, emocionalita, logické a obrazné myšlení, spjaté s řečí a vyjadřováním). Dále roli hraje úroveň techniky čtení a celkové čtenářské kultury. Nejsilněji působí faktor psychologický – mentálně psychické dispozice dítěte (stupeň inteligence, poznávacích a emočně volních procesů a stavů, typ vyšší nervové činnosti, psychické založení, charakterové založení, pohlaví aj. </a:t>
            </a:r>
          </a:p>
          <a:p>
            <a:endParaRPr lang="cs-CZ" dirty="0"/>
          </a:p>
        </p:txBody>
      </p:sp>
      <p:sp>
        <p:nvSpPr>
          <p:cNvPr id="4" name="Zástupný symbol pro datum 3">
            <a:extLst>
              <a:ext uri="{FF2B5EF4-FFF2-40B4-BE49-F238E27FC236}">
                <a16:creationId xmlns:a16="http://schemas.microsoft.com/office/drawing/2014/main" id="{E073F604-086D-4653-A7E7-FE32489EE953}"/>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79F2238D-1C0C-4D05-ABDD-54E9BFCE7371}"/>
              </a:ext>
            </a:extLst>
          </p:cNvPr>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101796053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20C559E-B910-40CB-8DD7-12A2A73E7F35}"/>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DF54E2A6-7614-452A-BB20-52AD92AACEC2}"/>
              </a:ext>
            </a:extLst>
          </p:cNvPr>
          <p:cNvSpPr>
            <a:spLocks noGrp="1"/>
          </p:cNvSpPr>
          <p:nvPr>
            <p:ph idx="1"/>
          </p:nvPr>
        </p:nvSpPr>
        <p:spPr/>
        <p:txBody>
          <a:bodyPr/>
          <a:lstStyle/>
          <a:p>
            <a:r>
              <a:rPr lang="cs-CZ" altLang="cs-CZ" dirty="0">
                <a:solidFill>
                  <a:srgbClr val="000000"/>
                </a:solidFill>
                <a:latin typeface="Arial" panose="020B0604020202020204" pitchFamily="34" charset="0"/>
              </a:rPr>
              <a:t>Čtenář je ten, kdo umí číst a kdo tuto dovednost z vlastní vůle využívá ke čtení knih, novin, časopisů, textů. </a:t>
            </a:r>
          </a:p>
          <a:p>
            <a:pPr marL="0" indent="0">
              <a:buNone/>
            </a:pPr>
            <a:endParaRPr lang="cs-CZ" altLang="cs-CZ" dirty="0">
              <a:solidFill>
                <a:srgbClr val="000000"/>
              </a:solidFill>
              <a:latin typeface="Arial" panose="020B0604020202020204" pitchFamily="34" charset="0"/>
            </a:endParaRPr>
          </a:p>
          <a:p>
            <a:r>
              <a:rPr lang="cs-CZ" altLang="cs-CZ" dirty="0">
                <a:solidFill>
                  <a:srgbClr val="000000"/>
                </a:solidFill>
                <a:latin typeface="Arial" panose="020B0604020202020204" pitchFamily="34" charset="0"/>
              </a:rPr>
              <a:t>Být motivován ke čtení – porozumět textu – přemýšlet o něm- používat ho</a:t>
            </a:r>
          </a:p>
          <a:p>
            <a:endParaRPr lang="cs-CZ" dirty="0"/>
          </a:p>
        </p:txBody>
      </p:sp>
      <p:sp>
        <p:nvSpPr>
          <p:cNvPr id="4" name="Zástupný symbol pro datum 3">
            <a:extLst>
              <a:ext uri="{FF2B5EF4-FFF2-40B4-BE49-F238E27FC236}">
                <a16:creationId xmlns:a16="http://schemas.microsoft.com/office/drawing/2014/main" id="{7819B5D5-F00E-4785-AFCF-718E554E8569}"/>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7C3173E0-F881-4C2E-ACFA-33D1DBBED34F}"/>
              </a:ext>
            </a:extLst>
          </p:cNvPr>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33747712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059B29-96BA-4FD2-A723-D075B9BF3FDE}"/>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7AB42D09-F7FD-44D2-A300-881DF97A5059}"/>
              </a:ext>
            </a:extLst>
          </p:cNvPr>
          <p:cNvSpPr>
            <a:spLocks noGrp="1"/>
          </p:cNvSpPr>
          <p:nvPr>
            <p:ph idx="1"/>
          </p:nvPr>
        </p:nvSpPr>
        <p:spPr/>
        <p:txBody>
          <a:bodyPr/>
          <a:lstStyle/>
          <a:p>
            <a:r>
              <a:rPr lang="cs-CZ" dirty="0"/>
              <a:t>Ze sociální činitelů: rodina, škola, kulturní instituce, místní a regionální kulturní stimuly, nabídka knižního trhu, masová média, zájmové aktivity dětí, úroveň jejich vzdělanosti, dobové chápání literární tvorby, národní příslušnost, geografické prostředí aj.</a:t>
            </a:r>
          </a:p>
          <a:p>
            <a:pPr marL="0" indent="0">
              <a:buNone/>
            </a:pPr>
            <a:endParaRPr lang="cs-CZ" dirty="0"/>
          </a:p>
        </p:txBody>
      </p:sp>
      <p:sp>
        <p:nvSpPr>
          <p:cNvPr id="4" name="Zástupný symbol pro datum 3">
            <a:extLst>
              <a:ext uri="{FF2B5EF4-FFF2-40B4-BE49-F238E27FC236}">
                <a16:creationId xmlns:a16="http://schemas.microsoft.com/office/drawing/2014/main" id="{6709997B-6D31-42A6-A061-872569BE0547}"/>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24D566F0-45A4-4A88-98A0-4743AE20D18A}"/>
              </a:ext>
            </a:extLst>
          </p:cNvPr>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326671540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837A495-EDE6-42D8-A62A-45171B53880D}"/>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05083564-287F-4C74-A3BF-8037B352F373}"/>
              </a:ext>
            </a:extLst>
          </p:cNvPr>
          <p:cNvSpPr>
            <a:spLocks noGrp="1"/>
          </p:cNvSpPr>
          <p:nvPr>
            <p:ph idx="1"/>
          </p:nvPr>
        </p:nvSpPr>
        <p:spPr/>
        <p:txBody>
          <a:bodyPr/>
          <a:lstStyle/>
          <a:p>
            <a:pPr>
              <a:spcBef>
                <a:spcPct val="50000"/>
              </a:spcBef>
              <a:buNone/>
            </a:pPr>
            <a:r>
              <a:rPr lang="cs-CZ" altLang="cs-CZ" sz="2800" dirty="0">
                <a:latin typeface="Arial" panose="020B0604020202020204" pitchFamily="34" charset="0"/>
              </a:rPr>
              <a:t>Proč čteme? Šest funkcí čtení:</a:t>
            </a:r>
          </a:p>
          <a:p>
            <a:pPr>
              <a:spcBef>
                <a:spcPct val="50000"/>
              </a:spcBef>
              <a:buNone/>
            </a:pPr>
            <a:endParaRPr lang="cs-CZ" altLang="cs-CZ" sz="2800" dirty="0">
              <a:latin typeface="Arial" panose="020B0604020202020204" pitchFamily="34" charset="0"/>
            </a:endParaRPr>
          </a:p>
          <a:p>
            <a:pPr>
              <a:spcBef>
                <a:spcPct val="50000"/>
              </a:spcBef>
              <a:buFontTx/>
              <a:buAutoNum type="arabicPeriod"/>
            </a:pPr>
            <a:r>
              <a:rPr lang="cs-CZ" altLang="cs-CZ" sz="2800" dirty="0">
                <a:latin typeface="Arial" panose="020B0604020202020204" pitchFamily="34" charset="0"/>
              </a:rPr>
              <a:t>Funkce informační (vědomosti)</a:t>
            </a:r>
          </a:p>
          <a:p>
            <a:pPr>
              <a:spcBef>
                <a:spcPct val="50000"/>
              </a:spcBef>
              <a:buFontTx/>
              <a:buAutoNum type="arabicPeriod"/>
            </a:pPr>
            <a:r>
              <a:rPr lang="cs-CZ" altLang="cs-CZ" sz="2800" dirty="0">
                <a:latin typeface="Arial" panose="020B0604020202020204" pitchFamily="34" charset="0"/>
              </a:rPr>
              <a:t>Funkce estetická (umělecký zážitek)</a:t>
            </a:r>
          </a:p>
          <a:p>
            <a:pPr>
              <a:spcBef>
                <a:spcPct val="50000"/>
              </a:spcBef>
              <a:buFontTx/>
              <a:buAutoNum type="arabicPeriod"/>
            </a:pPr>
            <a:r>
              <a:rPr lang="cs-CZ" altLang="cs-CZ" sz="2800" dirty="0">
                <a:latin typeface="Arial" panose="020B0604020202020204" pitchFamily="34" charset="0"/>
              </a:rPr>
              <a:t>Funkce </a:t>
            </a:r>
            <a:r>
              <a:rPr lang="cs-CZ" altLang="cs-CZ" sz="2800" dirty="0" err="1">
                <a:latin typeface="Arial" panose="020B0604020202020204" pitchFamily="34" charset="0"/>
              </a:rPr>
              <a:t>reakreační</a:t>
            </a:r>
            <a:r>
              <a:rPr lang="cs-CZ" altLang="cs-CZ" sz="2800" dirty="0">
                <a:latin typeface="Arial" panose="020B0604020202020204" pitchFamily="34" charset="0"/>
              </a:rPr>
              <a:t> a zábavná (odpočinek)</a:t>
            </a:r>
          </a:p>
          <a:p>
            <a:pPr>
              <a:spcBef>
                <a:spcPct val="50000"/>
              </a:spcBef>
              <a:buFontTx/>
              <a:buAutoNum type="arabicPeriod"/>
            </a:pPr>
            <a:r>
              <a:rPr lang="cs-CZ" altLang="cs-CZ" sz="2800" dirty="0">
                <a:latin typeface="Arial" panose="020B0604020202020204" pitchFamily="34" charset="0"/>
              </a:rPr>
              <a:t>Funkce prestižní (patřit někam)</a:t>
            </a:r>
          </a:p>
          <a:p>
            <a:pPr>
              <a:spcBef>
                <a:spcPct val="50000"/>
              </a:spcBef>
              <a:buFontTx/>
              <a:buAutoNum type="arabicPeriod"/>
            </a:pPr>
            <a:r>
              <a:rPr lang="cs-CZ" altLang="cs-CZ" sz="2800" dirty="0">
                <a:latin typeface="Arial" panose="020B0604020202020204" pitchFamily="34" charset="0"/>
              </a:rPr>
              <a:t>Funkce utvrzovací (sebevědomí, identifikace)</a:t>
            </a:r>
          </a:p>
          <a:p>
            <a:pPr>
              <a:spcBef>
                <a:spcPct val="50000"/>
              </a:spcBef>
              <a:buFontTx/>
              <a:buAutoNum type="arabicPeriod"/>
            </a:pPr>
            <a:r>
              <a:rPr lang="cs-CZ" altLang="cs-CZ" sz="2800" dirty="0">
                <a:latin typeface="Arial" panose="020B0604020202020204" pitchFamily="34" charset="0"/>
              </a:rPr>
              <a:t>Funkce úniková (kompenzace)</a:t>
            </a:r>
          </a:p>
          <a:p>
            <a:endParaRPr lang="cs-CZ" dirty="0"/>
          </a:p>
        </p:txBody>
      </p:sp>
      <p:sp>
        <p:nvSpPr>
          <p:cNvPr id="4" name="Zástupný symbol pro datum 3">
            <a:extLst>
              <a:ext uri="{FF2B5EF4-FFF2-40B4-BE49-F238E27FC236}">
                <a16:creationId xmlns:a16="http://schemas.microsoft.com/office/drawing/2014/main" id="{E386980D-678B-4F01-B8A0-53A1C1A3A16B}"/>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C3BE2A26-D19E-4682-8F22-A7A2C5D8CA44}"/>
              </a:ext>
            </a:extLst>
          </p:cNvPr>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Tree>
    <p:extLst>
      <p:ext uri="{BB962C8B-B14F-4D97-AF65-F5344CB8AC3E}">
        <p14:creationId xmlns:p14="http://schemas.microsoft.com/office/powerpoint/2010/main" val="34781380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8C53F72-DCEF-416F-BA93-F3116FF369AF}"/>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22643A23-B590-49A2-8DCA-FF1DA2411D3E}"/>
              </a:ext>
            </a:extLst>
          </p:cNvPr>
          <p:cNvSpPr>
            <a:spLocks noGrp="1"/>
          </p:cNvSpPr>
          <p:nvPr>
            <p:ph idx="1"/>
          </p:nvPr>
        </p:nvSpPr>
        <p:spPr/>
        <p:txBody>
          <a:bodyPr/>
          <a:lstStyle/>
          <a:p>
            <a:r>
              <a:rPr lang="cs-CZ" dirty="0"/>
              <a:t>Jak jsme na tom se čtením?</a:t>
            </a:r>
          </a:p>
          <a:p>
            <a:pPr marL="0" indent="0">
              <a:buNone/>
            </a:pPr>
            <a:endParaRPr lang="cs-CZ" dirty="0"/>
          </a:p>
          <a:p>
            <a:pPr>
              <a:buNone/>
            </a:pPr>
            <a:r>
              <a:rPr lang="cs-CZ" altLang="cs-CZ" dirty="0"/>
              <a:t>Obyvatelé ČR věnují mediálním aktivitám</a:t>
            </a:r>
            <a:br>
              <a:rPr lang="cs-CZ" altLang="cs-CZ" dirty="0"/>
            </a:br>
            <a:r>
              <a:rPr lang="cs-CZ" altLang="cs-CZ" dirty="0"/>
              <a:t>denně v průměru </a:t>
            </a:r>
            <a:r>
              <a:rPr lang="cs-CZ" altLang="cs-CZ" u="sng" dirty="0"/>
              <a:t>7 hod. 13 min.</a:t>
            </a:r>
          </a:p>
          <a:p>
            <a:pPr>
              <a:buNone/>
            </a:pPr>
            <a:r>
              <a:rPr lang="cs-CZ" altLang="cs-CZ" dirty="0"/>
              <a:t>Z toho </a:t>
            </a:r>
            <a:r>
              <a:rPr lang="cs-CZ" altLang="cs-CZ" u="sng" dirty="0"/>
              <a:t>knihám 41 min</a:t>
            </a:r>
            <a:r>
              <a:rPr lang="cs-CZ" altLang="cs-CZ" dirty="0"/>
              <a:t>.,   tisku 30 min., </a:t>
            </a:r>
          </a:p>
          <a:p>
            <a:pPr>
              <a:buNone/>
            </a:pPr>
            <a:r>
              <a:rPr lang="cs-CZ" altLang="cs-CZ" dirty="0"/>
              <a:t>   televizi 1 hod. 51 min., internetu 1 hod. 26 min.</a:t>
            </a:r>
          </a:p>
          <a:p>
            <a:pPr>
              <a:buNone/>
            </a:pPr>
            <a:endParaRPr lang="cs-CZ" altLang="cs-CZ" sz="2000" i="1" dirty="0"/>
          </a:p>
          <a:p>
            <a:pPr>
              <a:buNone/>
            </a:pPr>
            <a:r>
              <a:rPr lang="cs-CZ" altLang="cs-CZ" sz="2000" i="1" dirty="0"/>
              <a:t>Zdroj: výzkum 2007, populace od 15 let : Trávníček Jiří. Čteme? Brno: Host, 2008</a:t>
            </a:r>
          </a:p>
          <a:p>
            <a:pPr marL="0" indent="0">
              <a:buNone/>
            </a:pPr>
            <a:endParaRPr lang="cs-CZ" dirty="0"/>
          </a:p>
        </p:txBody>
      </p:sp>
      <p:sp>
        <p:nvSpPr>
          <p:cNvPr id="4" name="Zástupný symbol pro datum 3">
            <a:extLst>
              <a:ext uri="{FF2B5EF4-FFF2-40B4-BE49-F238E27FC236}">
                <a16:creationId xmlns:a16="http://schemas.microsoft.com/office/drawing/2014/main" id="{0DB4F349-3A20-4738-BF29-BAC750ABAEF2}"/>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0F139AC4-90C5-4C7B-B2BB-0CEA8C455334}"/>
              </a:ext>
            </a:extLst>
          </p:cNvPr>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Tree>
    <p:extLst>
      <p:ext uri="{BB962C8B-B14F-4D97-AF65-F5344CB8AC3E}">
        <p14:creationId xmlns:p14="http://schemas.microsoft.com/office/powerpoint/2010/main" val="33224076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7554E0F-254D-47D2-98A5-293EB67C9D4E}"/>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6F76B9C3-6FAC-4D2B-9553-D1602499F7AA}"/>
              </a:ext>
            </a:extLst>
          </p:cNvPr>
          <p:cNvSpPr>
            <a:spLocks noGrp="1"/>
          </p:cNvSpPr>
          <p:nvPr>
            <p:ph idx="1"/>
          </p:nvPr>
        </p:nvSpPr>
        <p:spPr/>
        <p:txBody>
          <a:bodyPr/>
          <a:lstStyle/>
          <a:p>
            <a:r>
              <a:rPr lang="cs-CZ" dirty="0"/>
              <a:t>Nezapomínat:</a:t>
            </a:r>
          </a:p>
          <a:p>
            <a:pPr marL="0" indent="0">
              <a:buNone/>
            </a:pPr>
            <a:endParaRPr lang="cs-CZ" dirty="0"/>
          </a:p>
          <a:p>
            <a:r>
              <a:rPr lang="cs-CZ" altLang="cs-CZ" dirty="0"/>
              <a:t>využívat dětské časopisy</a:t>
            </a:r>
          </a:p>
          <a:p>
            <a:r>
              <a:rPr lang="cs-CZ" altLang="cs-CZ" dirty="0"/>
              <a:t>představovat oblíbené knížky</a:t>
            </a:r>
          </a:p>
          <a:p>
            <a:r>
              <a:rPr lang="cs-CZ" altLang="cs-CZ" dirty="0"/>
              <a:t>zadávat samostatné úkoly s písemnými instrukcemi</a:t>
            </a:r>
          </a:p>
          <a:p>
            <a:r>
              <a:rPr lang="cs-CZ" altLang="cs-CZ" dirty="0"/>
              <a:t>porovnávat (ověřovat) texty</a:t>
            </a:r>
          </a:p>
          <a:p>
            <a:r>
              <a:rPr lang="cs-CZ" altLang="cs-CZ" dirty="0"/>
              <a:t>využívat školní knihovnu (i k výuce...)</a:t>
            </a:r>
          </a:p>
          <a:p>
            <a:r>
              <a:rPr lang="cs-CZ" altLang="cs-CZ" dirty="0"/>
              <a:t>vést osobní deníky, časopisy...</a:t>
            </a:r>
          </a:p>
          <a:p>
            <a:pPr marL="0" indent="0">
              <a:buNone/>
            </a:pPr>
            <a:endParaRPr lang="cs-CZ" dirty="0"/>
          </a:p>
        </p:txBody>
      </p:sp>
      <p:sp>
        <p:nvSpPr>
          <p:cNvPr id="4" name="Zástupný symbol pro datum 3">
            <a:extLst>
              <a:ext uri="{FF2B5EF4-FFF2-40B4-BE49-F238E27FC236}">
                <a16:creationId xmlns:a16="http://schemas.microsoft.com/office/drawing/2014/main" id="{41A23E7F-2680-447A-B0F8-9A2B3374B298}"/>
              </a:ext>
            </a:extLst>
          </p:cNvPr>
          <p:cNvSpPr>
            <a:spLocks noGrp="1"/>
          </p:cNvSpPr>
          <p:nvPr>
            <p:ph type="dt" sz="half" idx="10"/>
          </p:nvPr>
        </p:nvSpPr>
        <p:spPr/>
        <p:txBody>
          <a:bodyPr/>
          <a:lstStyle/>
          <a:p>
            <a:pPr>
              <a:defRPr/>
            </a:pPr>
            <a:endParaRPr lang="cs-CZ" dirty="0"/>
          </a:p>
        </p:txBody>
      </p:sp>
      <p:sp>
        <p:nvSpPr>
          <p:cNvPr id="5" name="Zástupný symbol pro číslo snímku 4">
            <a:extLst>
              <a:ext uri="{FF2B5EF4-FFF2-40B4-BE49-F238E27FC236}">
                <a16:creationId xmlns:a16="http://schemas.microsoft.com/office/drawing/2014/main" id="{DB4FCB49-FD08-402C-A9D1-4DCD270E122E}"/>
              </a:ext>
            </a:extLst>
          </p:cNvPr>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2375077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16</TotalTime>
  <Words>1455</Words>
  <Application>Microsoft Office PowerPoint</Application>
  <PresentationFormat>Vlastní</PresentationFormat>
  <Paragraphs>111</Paragraphs>
  <Slides>22</Slides>
  <Notes>1</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22</vt:i4>
      </vt:variant>
    </vt:vector>
  </HeadingPairs>
  <TitlesOfParts>
    <vt:vector size="26" baseType="lpstr">
      <vt:lpstr>Arial</vt:lpstr>
      <vt:lpstr>Calibri</vt:lpstr>
      <vt:lpstr>Clara Sans</vt:lpstr>
      <vt:lpstr>JU_OPVVV</vt:lpstr>
      <vt:lpstr>Literární komunikace. Literární text. Výchova čtenáře</vt:lpstr>
      <vt:lpstr>Literární komunikace</vt:lpstr>
      <vt:lpstr>Prezentace aplikace PowerPoint</vt:lpstr>
      <vt:lpstr>Literární text a jeho vnímání</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Literární komunikace s dětským čtenářem</vt:lpstr>
      <vt:lpstr>Celostní působení uměleckého díla</vt:lpstr>
      <vt:lpstr>Výchova čtenáře</vt:lpstr>
      <vt:lpstr>Vývojové etapy</vt:lpstr>
      <vt:lpstr>Prezentace aplikace PowerPoint</vt:lpstr>
      <vt:lpstr>Současné čtenářství</vt:lpstr>
      <vt:lpstr>Prezentace aplikace PowerPoint</vt:lpstr>
      <vt:lpstr>Vliv televizní recepce</vt:lpstr>
      <vt:lpstr>Prezentace aplikace PowerPoint</vt:lpstr>
      <vt:lpstr> Nečtenáři </vt:lpstr>
      <vt:lpstr>Prezentace aplikace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Admin</cp:lastModifiedBy>
  <cp:revision>3</cp:revision>
  <dcterms:created xsi:type="dcterms:W3CDTF">2017-07-17T18:52:59Z</dcterms:created>
  <dcterms:modified xsi:type="dcterms:W3CDTF">2018-12-03T14:20:46Z</dcterms:modified>
</cp:coreProperties>
</file>