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2" r:id="rId6"/>
    <p:sldId id="261" r:id="rId7"/>
    <p:sldId id="268" r:id="rId8"/>
    <p:sldId id="269" r:id="rId9"/>
    <p:sldId id="263" r:id="rId10"/>
    <p:sldId id="265" r:id="rId11"/>
    <p:sldId id="266" r:id="rId12"/>
    <p:sldId id="267" r:id="rId13"/>
    <p:sldId id="270" r:id="rId14"/>
    <p:sldId id="264"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66910" autoAdjust="0"/>
  </p:normalViewPr>
  <p:slideViewPr>
    <p:cSldViewPr snapToGrid="0">
      <p:cViewPr varScale="1">
        <p:scale>
          <a:sx n="73" d="100"/>
          <a:sy n="73" d="100"/>
        </p:scale>
        <p:origin x="207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C7664-C8CA-4F44-8412-D4CF8F7439FF}" type="datetimeFigureOut">
              <a:rPr lang="cs-CZ" smtClean="0"/>
              <a:pPr/>
              <a:t>23.11.2021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86235-7C58-47C5-B523-6E8A8714EAD8}" type="slidenum">
              <a:rPr lang="cs-CZ" smtClean="0"/>
              <a:pPr/>
              <a:t>‹#›</a:t>
            </a:fld>
            <a:endParaRPr lang="cs-CZ"/>
          </a:p>
        </p:txBody>
      </p:sp>
    </p:spTree>
    <p:extLst>
      <p:ext uri="{BB962C8B-B14F-4D97-AF65-F5344CB8AC3E}">
        <p14:creationId xmlns:p14="http://schemas.microsoft.com/office/powerpoint/2010/main" val="76486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192283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CA" sz="1200" kern="1200" dirty="0" smtClean="0">
                <a:solidFill>
                  <a:schemeClr val="tx1"/>
                </a:solidFill>
                <a:effectLst/>
                <a:latin typeface="+mn-lt"/>
                <a:ea typeface="+mn-ea"/>
                <a:cs typeface="+mn-cs"/>
              </a:rPr>
              <a:t>En poésie, une réponse de poids est apportée par le poète-grammairien </a:t>
            </a:r>
            <a:r>
              <a:rPr lang="fr-CA" sz="1200" b="1" kern="1200" dirty="0" smtClean="0">
                <a:solidFill>
                  <a:schemeClr val="tx1"/>
                </a:solidFill>
                <a:effectLst/>
                <a:latin typeface="+mn-lt"/>
                <a:ea typeface="+mn-ea"/>
                <a:cs typeface="+mn-cs"/>
              </a:rPr>
              <a:t>François de Malherbe</a:t>
            </a:r>
            <a:r>
              <a:rPr lang="fr-CA" sz="1200" kern="1200" dirty="0" smtClean="0">
                <a:solidFill>
                  <a:schemeClr val="tx1"/>
                </a:solidFill>
                <a:effectLst/>
                <a:latin typeface="+mn-lt"/>
                <a:ea typeface="+mn-ea"/>
                <a:cs typeface="+mn-cs"/>
              </a:rPr>
              <a:t> (1555 Caen – 16.10. 1628 Paris): ses idées sur la langue et la poésie se sont formées lors de son séjour à Aix-en-Provence, à la cour de Henri, duc d’Angoulême, au contact, notamment, de </a:t>
            </a:r>
            <a:r>
              <a:rPr lang="fr-CA" sz="1200" b="1" kern="1200" dirty="0" smtClean="0">
                <a:solidFill>
                  <a:schemeClr val="tx1"/>
                </a:solidFill>
                <a:effectLst/>
                <a:latin typeface="+mn-lt"/>
                <a:ea typeface="+mn-ea"/>
                <a:cs typeface="+mn-cs"/>
              </a:rPr>
              <a:t>Guillaume du Vair</a:t>
            </a:r>
            <a:r>
              <a:rPr lang="fr-CA" sz="1200" kern="1200" dirty="0" smtClean="0">
                <a:solidFill>
                  <a:schemeClr val="tx1"/>
                </a:solidFill>
                <a:effectLst/>
                <a:latin typeface="+mn-lt"/>
                <a:ea typeface="+mn-ea"/>
                <a:cs typeface="+mn-cs"/>
              </a:rPr>
              <a:t> qui était partisan d’une simplification de la langue. Installé à Paris, dès 1605, Malherbe annote les poèmes de Philippe Desportes. Ces annotations (1606), tout en étant un des aspects du purisme baroque, formulent un certain nombre de principes du classicisme: élimination des archaïsmes, des termes techniques, néologismes ou provincialismes, élimination des mots „inutiles“ au nom de la doctrine du mot „juste“ (à chaque objet, un seul mot); syntaxe claire; </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10</a:t>
            </a:fld>
            <a:endParaRPr lang="cs-CZ"/>
          </a:p>
        </p:txBody>
      </p:sp>
    </p:spTree>
    <p:extLst>
      <p:ext uri="{BB962C8B-B14F-4D97-AF65-F5344CB8AC3E}">
        <p14:creationId xmlns:p14="http://schemas.microsoft.com/office/powerpoint/2010/main" val="2637993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CA" sz="1200" kern="1200" dirty="0" smtClean="0">
                <a:solidFill>
                  <a:schemeClr val="tx1"/>
                </a:solidFill>
                <a:effectLst/>
                <a:latin typeface="+mn-lt"/>
                <a:ea typeface="+mn-ea"/>
                <a:cs typeface="+mn-cs"/>
              </a:rPr>
              <a:t>En poésie, une réponse de poids est apportée par le poète-grammairien </a:t>
            </a:r>
            <a:r>
              <a:rPr lang="fr-CA" sz="1200" b="1" kern="1200" dirty="0" smtClean="0">
                <a:solidFill>
                  <a:schemeClr val="tx1"/>
                </a:solidFill>
                <a:effectLst/>
                <a:latin typeface="+mn-lt"/>
                <a:ea typeface="+mn-ea"/>
                <a:cs typeface="+mn-cs"/>
              </a:rPr>
              <a:t>François de Malherbe</a:t>
            </a:r>
            <a:r>
              <a:rPr lang="fr-CA" sz="1200" kern="1200" dirty="0" smtClean="0">
                <a:solidFill>
                  <a:schemeClr val="tx1"/>
                </a:solidFill>
                <a:effectLst/>
                <a:latin typeface="+mn-lt"/>
                <a:ea typeface="+mn-ea"/>
                <a:cs typeface="+mn-cs"/>
              </a:rPr>
              <a:t> (1555 Caen – 16.10. 1628 Paris): ses idées sur la langue et la poésie se sont formées lors de son séjour à Aix-en-Provence, à la cour de Henri, duc d’Angoulême, au contact, notamment, de </a:t>
            </a:r>
            <a:r>
              <a:rPr lang="fr-CA" sz="1200" b="1" kern="1200" dirty="0" smtClean="0">
                <a:solidFill>
                  <a:schemeClr val="tx1"/>
                </a:solidFill>
                <a:effectLst/>
                <a:latin typeface="+mn-lt"/>
                <a:ea typeface="+mn-ea"/>
                <a:cs typeface="+mn-cs"/>
              </a:rPr>
              <a:t>Guillaume du Vair</a:t>
            </a:r>
            <a:r>
              <a:rPr lang="fr-CA" sz="1200" kern="1200" dirty="0" smtClean="0">
                <a:solidFill>
                  <a:schemeClr val="tx1"/>
                </a:solidFill>
                <a:effectLst/>
                <a:latin typeface="+mn-lt"/>
                <a:ea typeface="+mn-ea"/>
                <a:cs typeface="+mn-cs"/>
              </a:rPr>
              <a:t> qui était partisan d’une simplification de la langue. Installé à Paris, dès 1605, Malherbe annote les poèmes de Philippe Desportes. Ces annotations (1606), tout en étant un des aspects du purisme baroque, formulent un certain nombre de principes du classicisme: élimination des archaïsmes, des termes techniques, néologismes ou provincialismes, élimination des mots „inutiles“ au nom de la doctrine du mot „juste“ (à chaque objet, un seul mot); syntaxe claire; versification soignée, harmonieuse (aucune licence poétique n’est admise, rime exacte pour l’oreille et pour l’oeil, pas de rimes faciles, interdiction de la rime intérieure, de l’hiatus et de l’enjambement, interdiction des séries de monosyllabes, coïncidence de la césure avec le sens); poésie envisagée comme une </a:t>
            </a:r>
            <a:r>
              <a:rPr lang="fr-CA" sz="1200" b="1" kern="1200" dirty="0" smtClean="0">
                <a:solidFill>
                  <a:schemeClr val="tx1"/>
                </a:solidFill>
                <a:effectLst/>
                <a:latin typeface="+mn-lt"/>
                <a:ea typeface="+mn-ea"/>
                <a:cs typeface="+mn-cs"/>
              </a:rPr>
              <a:t>discipline intellectuelle et technique</a:t>
            </a:r>
            <a:r>
              <a:rPr lang="fr-CA" sz="1200" kern="1200" dirty="0" smtClean="0">
                <a:solidFill>
                  <a:schemeClr val="tx1"/>
                </a:solidFill>
                <a:effectLst/>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11</a:t>
            </a:fld>
            <a:endParaRPr lang="cs-CZ"/>
          </a:p>
        </p:txBody>
      </p:sp>
    </p:spTree>
    <p:extLst>
      <p:ext uri="{BB962C8B-B14F-4D97-AF65-F5344CB8AC3E}">
        <p14:creationId xmlns:p14="http://schemas.microsoft.com/office/powerpoint/2010/main" val="308024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CA" sz="1200" kern="1200" dirty="0" smtClean="0">
                <a:solidFill>
                  <a:schemeClr val="tx1"/>
                </a:solidFill>
                <a:effectLst/>
                <a:latin typeface="+mn-lt"/>
                <a:ea typeface="+mn-ea"/>
                <a:cs typeface="+mn-cs"/>
              </a:rPr>
              <a:t>En poésie, une réponse de poids est apportée par le poète-grammairien </a:t>
            </a:r>
            <a:r>
              <a:rPr lang="fr-CA" sz="1200" b="1" kern="1200" dirty="0" smtClean="0">
                <a:solidFill>
                  <a:schemeClr val="tx1"/>
                </a:solidFill>
                <a:effectLst/>
                <a:latin typeface="+mn-lt"/>
                <a:ea typeface="+mn-ea"/>
                <a:cs typeface="+mn-cs"/>
              </a:rPr>
              <a:t>François de Malherbe</a:t>
            </a:r>
            <a:r>
              <a:rPr lang="fr-CA" sz="1200" kern="1200" dirty="0" smtClean="0">
                <a:solidFill>
                  <a:schemeClr val="tx1"/>
                </a:solidFill>
                <a:effectLst/>
                <a:latin typeface="+mn-lt"/>
                <a:ea typeface="+mn-ea"/>
                <a:cs typeface="+mn-cs"/>
              </a:rPr>
              <a:t> (1555 Caen – 16.10. 1628 Paris): ses idées sur la langue et la poésie se sont formées lors de son séjour à Aix-en-Provence, à la cour de Henri, duc d’Angoulême, au contact, notamment, de </a:t>
            </a:r>
            <a:r>
              <a:rPr lang="fr-CA" sz="1200" b="1" kern="1200" dirty="0" smtClean="0">
                <a:solidFill>
                  <a:schemeClr val="tx1"/>
                </a:solidFill>
                <a:effectLst/>
                <a:latin typeface="+mn-lt"/>
                <a:ea typeface="+mn-ea"/>
                <a:cs typeface="+mn-cs"/>
              </a:rPr>
              <a:t>Guillaume du Vair</a:t>
            </a:r>
            <a:r>
              <a:rPr lang="fr-CA" sz="1200" kern="1200" dirty="0" smtClean="0">
                <a:solidFill>
                  <a:schemeClr val="tx1"/>
                </a:solidFill>
                <a:effectLst/>
                <a:latin typeface="+mn-lt"/>
                <a:ea typeface="+mn-ea"/>
                <a:cs typeface="+mn-cs"/>
              </a:rPr>
              <a:t> qui était partisan d’une simplification de la langue. Installé à Paris, dès 1605, Malherbe annote les poèmes de Philippe Desportes. Ces annotations (1606), tout en étant un des aspects du purisme baroque, formulent un certain nombre de principes du classicisme: élimination des archaïsmes, des termes techniques, néologismes ou provincialismes, élimination des mots „inutiles“ au nom de la doctrine du mot „juste“ (à chaque objet, un seul mot); syntaxe claire; versification soignée, harmonieuse (aucune licence poétique n’est admise, rime exacte pour l’oreille et pour l’oeil, pas de rimes faciles, interdiction de la rime intérieure, de l’hiatus et de l’enjambement, interdiction des séries de monosyllabes, coïncidence de la césure avec le sens); poésie envisagée comme une </a:t>
            </a:r>
            <a:r>
              <a:rPr lang="fr-CA" sz="1200" b="1" kern="1200" dirty="0" smtClean="0">
                <a:solidFill>
                  <a:schemeClr val="tx1"/>
                </a:solidFill>
                <a:effectLst/>
                <a:latin typeface="+mn-lt"/>
                <a:ea typeface="+mn-ea"/>
                <a:cs typeface="+mn-cs"/>
              </a:rPr>
              <a:t>discipline intellectuelle et technique</a:t>
            </a:r>
            <a:r>
              <a:rPr lang="fr-CA"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Cet abandon de la conception du </a:t>
            </a:r>
            <a:r>
              <a:rPr lang="fr-CA" sz="1200" i="1" kern="1200" dirty="0" err="1" smtClean="0">
                <a:solidFill>
                  <a:schemeClr val="tx1"/>
                </a:solidFill>
                <a:effectLst/>
                <a:latin typeface="+mn-lt"/>
                <a:ea typeface="+mn-ea"/>
                <a:cs typeface="+mn-cs"/>
              </a:rPr>
              <a:t>furor</a:t>
            </a:r>
            <a:r>
              <a:rPr lang="fr-CA" sz="1200" i="1" kern="1200" dirty="0" smtClean="0">
                <a:solidFill>
                  <a:schemeClr val="tx1"/>
                </a:solidFill>
                <a:effectLst/>
                <a:latin typeface="+mn-lt"/>
                <a:ea typeface="+mn-ea"/>
                <a:cs typeface="+mn-cs"/>
              </a:rPr>
              <a:t> </a:t>
            </a:r>
            <a:r>
              <a:rPr lang="fr-CA" sz="1200" i="1" kern="1200" dirty="0" err="1" smtClean="0">
                <a:solidFill>
                  <a:schemeClr val="tx1"/>
                </a:solidFill>
                <a:effectLst/>
                <a:latin typeface="+mn-lt"/>
                <a:ea typeface="+mn-ea"/>
                <a:cs typeface="+mn-cs"/>
              </a:rPr>
              <a:t>poeticus</a:t>
            </a:r>
            <a:r>
              <a:rPr lang="fr-CA" sz="1200" kern="1200" dirty="0" smtClean="0">
                <a:solidFill>
                  <a:schemeClr val="tx1"/>
                </a:solidFill>
                <a:effectLst/>
                <a:latin typeface="+mn-lt"/>
                <a:ea typeface="+mn-ea"/>
                <a:cs typeface="+mn-cs"/>
              </a:rPr>
              <a:t> comme principe de l’inspiration de la poésie et l’abandon du rôle de </a:t>
            </a:r>
            <a:r>
              <a:rPr lang="fr-CA" sz="1200" i="1" kern="1200" dirty="0" err="1" smtClean="0">
                <a:solidFill>
                  <a:schemeClr val="tx1"/>
                </a:solidFill>
                <a:effectLst/>
                <a:latin typeface="+mn-lt"/>
                <a:ea typeface="+mn-ea"/>
                <a:cs typeface="+mn-cs"/>
              </a:rPr>
              <a:t>poeta</a:t>
            </a:r>
            <a:r>
              <a:rPr lang="fr-CA" sz="1200" i="1" kern="1200" dirty="0" smtClean="0">
                <a:solidFill>
                  <a:schemeClr val="tx1"/>
                </a:solidFill>
                <a:effectLst/>
                <a:latin typeface="+mn-lt"/>
                <a:ea typeface="+mn-ea"/>
                <a:cs typeface="+mn-cs"/>
              </a:rPr>
              <a:t> </a:t>
            </a:r>
            <a:r>
              <a:rPr lang="fr-CA" sz="1200" i="1" kern="1200" dirty="0" err="1" smtClean="0">
                <a:solidFill>
                  <a:schemeClr val="tx1"/>
                </a:solidFill>
                <a:effectLst/>
                <a:latin typeface="+mn-lt"/>
                <a:ea typeface="+mn-ea"/>
                <a:cs typeface="+mn-cs"/>
              </a:rPr>
              <a:t>vates</a:t>
            </a:r>
            <a:r>
              <a:rPr lang="fr-CA" sz="1200" kern="1200" dirty="0" smtClean="0">
                <a:solidFill>
                  <a:schemeClr val="tx1"/>
                </a:solidFill>
                <a:effectLst/>
                <a:latin typeface="+mn-lt"/>
                <a:ea typeface="+mn-ea"/>
                <a:cs typeface="+mn-cs"/>
              </a:rPr>
              <a:t> sont non seulement une négation de la Renaissance, il s’agit également de l’affirmation du </a:t>
            </a:r>
            <a:r>
              <a:rPr lang="fr-CA" sz="1200" b="1" kern="1200" dirty="0" smtClean="0">
                <a:solidFill>
                  <a:schemeClr val="tx1"/>
                </a:solidFill>
                <a:effectLst/>
                <a:latin typeface="+mn-lt"/>
                <a:ea typeface="+mn-ea"/>
                <a:cs typeface="+mn-cs"/>
              </a:rPr>
              <a:t>rationalisme</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„Un bon poète n’est pas plus utile à l’État qu’un bon joueur de quilles.“</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„Toute la gloire que nous pouvons espérer est qu’on dira de nous que nous avons été</a:t>
            </a:r>
            <a:r>
              <a:rPr lang="fr-CA" sz="1200" kern="1200" dirty="0" smtClean="0">
                <a:solidFill>
                  <a:schemeClr val="tx1"/>
                </a:solidFill>
                <a:effectLst/>
                <a:latin typeface="+mn-lt"/>
                <a:ea typeface="+mn-ea"/>
                <a:cs typeface="+mn-cs"/>
              </a:rPr>
              <a:t> [Malherbe et Racan] </a:t>
            </a:r>
            <a:r>
              <a:rPr lang="fr-CA" sz="1200" i="1" kern="1200" dirty="0" smtClean="0">
                <a:solidFill>
                  <a:schemeClr val="tx1"/>
                </a:solidFill>
                <a:effectLst/>
                <a:latin typeface="+mn-lt"/>
                <a:ea typeface="+mn-ea"/>
                <a:cs typeface="+mn-cs"/>
              </a:rPr>
              <a:t>deux excellents arrangeurs de syllabes.“</a:t>
            </a:r>
            <a:r>
              <a:rPr lang="fr-CA" sz="1200" kern="1200" dirty="0" smtClean="0">
                <a:solidFill>
                  <a:schemeClr val="tx1"/>
                </a:solidFill>
                <a:effectLst/>
                <a:latin typeface="+mn-lt"/>
                <a:ea typeface="+mn-ea"/>
                <a:cs typeface="+mn-cs"/>
              </a:rPr>
              <a:t>). </a:t>
            </a:r>
            <a:r>
              <a:rPr lang="fr-CA" sz="1200" kern="1200" dirty="0" smtClean="0">
                <a:solidFill>
                  <a:schemeClr val="tx1"/>
                </a:solidFill>
                <a:latin typeface="+mn-lt"/>
                <a:ea typeface="+mn-ea"/>
                <a:cs typeface="+mn-cs"/>
              </a:rPr>
              <a:t>Malherbe trouvera ses disciples en </a:t>
            </a:r>
            <a:r>
              <a:rPr lang="fr-CA" sz="1200" b="1" kern="1200" dirty="0" smtClean="0">
                <a:solidFill>
                  <a:schemeClr val="tx1"/>
                </a:solidFill>
                <a:latin typeface="+mn-lt"/>
                <a:ea typeface="+mn-ea"/>
                <a:cs typeface="+mn-cs"/>
              </a:rPr>
              <a:t>François Maynard</a:t>
            </a:r>
            <a:r>
              <a:rPr lang="fr-CA" sz="1200" kern="1200" dirty="0" smtClean="0">
                <a:solidFill>
                  <a:schemeClr val="tx1"/>
                </a:solidFill>
                <a:latin typeface="+mn-lt"/>
                <a:ea typeface="+mn-ea"/>
                <a:cs typeface="+mn-cs"/>
              </a:rPr>
              <a:t> (1582 </a:t>
            </a:r>
            <a:r>
              <a:rPr lang="fr-CA" sz="1200" kern="1200" dirty="0" err="1" smtClean="0">
                <a:solidFill>
                  <a:schemeClr val="tx1"/>
                </a:solidFill>
                <a:latin typeface="+mn-lt"/>
                <a:ea typeface="+mn-ea"/>
                <a:cs typeface="+mn-cs"/>
              </a:rPr>
              <a:t>Saint-Ceré</a:t>
            </a:r>
            <a:r>
              <a:rPr lang="fr-CA" sz="1200" kern="1200" dirty="0" smtClean="0">
                <a:solidFill>
                  <a:schemeClr val="tx1"/>
                </a:solidFill>
                <a:latin typeface="+mn-lt"/>
                <a:ea typeface="+mn-ea"/>
                <a:cs typeface="+mn-cs"/>
              </a:rPr>
              <a:t> - 28.12. 1646 Aurillac) et </a:t>
            </a:r>
            <a:r>
              <a:rPr lang="fr-CA" sz="1200" b="1" kern="1200" dirty="0" smtClean="0">
                <a:solidFill>
                  <a:schemeClr val="tx1"/>
                </a:solidFill>
                <a:latin typeface="+mn-lt"/>
                <a:ea typeface="+mn-ea"/>
                <a:cs typeface="+mn-cs"/>
              </a:rPr>
              <a:t>Honorat de Bueil, seigneur de Racan</a:t>
            </a:r>
            <a:r>
              <a:rPr lang="fr-CA" sz="1200" kern="1200" dirty="0" smtClean="0">
                <a:solidFill>
                  <a:schemeClr val="tx1"/>
                </a:solidFill>
                <a:latin typeface="+mn-lt"/>
                <a:ea typeface="+mn-ea"/>
                <a:cs typeface="+mn-cs"/>
              </a:rPr>
              <a:t> (5.2. 1589 château d’Aubigné-Racan - 21.1. 1670 Paris), il sera un des habitués du salon de Mme de Rambouillet où son influence rayonnera. Une influence analogue, dans le domaine du style prosaïque, est exercée par le </a:t>
            </a:r>
            <a:r>
              <a:rPr lang="fr-CA" sz="1200" i="1" u="sng" kern="1200" dirty="0" smtClean="0">
                <a:solidFill>
                  <a:schemeClr val="tx1"/>
                </a:solidFill>
                <a:latin typeface="+mn-lt"/>
                <a:ea typeface="+mn-ea"/>
                <a:cs typeface="+mn-cs"/>
              </a:rPr>
              <a:t>Lettres</a:t>
            </a:r>
            <a:r>
              <a:rPr lang="fr-CA" sz="1200" kern="1200" dirty="0" smtClean="0">
                <a:solidFill>
                  <a:schemeClr val="tx1"/>
                </a:solidFill>
                <a:latin typeface="+mn-lt"/>
                <a:ea typeface="+mn-ea"/>
                <a:cs typeface="+mn-cs"/>
              </a:rPr>
              <a:t> de </a:t>
            </a:r>
            <a:r>
              <a:rPr lang="fr-CA" sz="1200" b="1" kern="1200" dirty="0" smtClean="0">
                <a:solidFill>
                  <a:schemeClr val="tx1"/>
                </a:solidFill>
                <a:latin typeface="+mn-lt"/>
                <a:ea typeface="+mn-ea"/>
                <a:cs typeface="+mn-cs"/>
              </a:rPr>
              <a:t>Jean </a:t>
            </a:r>
            <a:r>
              <a:rPr lang="fr-CA" sz="1200" b="1" kern="1200" dirty="0" err="1" smtClean="0">
                <a:solidFill>
                  <a:schemeClr val="tx1"/>
                </a:solidFill>
                <a:latin typeface="+mn-lt"/>
                <a:ea typeface="+mn-ea"/>
                <a:cs typeface="+mn-cs"/>
              </a:rPr>
              <a:t>Guez</a:t>
            </a:r>
            <a:r>
              <a:rPr lang="fr-CA" sz="1200" b="1" kern="1200" dirty="0" smtClean="0">
                <a:solidFill>
                  <a:schemeClr val="tx1"/>
                </a:solidFill>
                <a:latin typeface="+mn-lt"/>
                <a:ea typeface="+mn-ea"/>
                <a:cs typeface="+mn-cs"/>
              </a:rPr>
              <a:t> de Balzac</a:t>
            </a:r>
            <a:r>
              <a:rPr lang="fr-CA" sz="1200" kern="1200" dirty="0" smtClean="0">
                <a:solidFill>
                  <a:schemeClr val="tx1"/>
                </a:solidFill>
                <a:latin typeface="+mn-lt"/>
                <a:ea typeface="+mn-ea"/>
                <a:cs typeface="+mn-cs"/>
              </a:rPr>
              <a:t> (mai ou juin 1597 Angoulême - 18.2. 1654 Angoulême) qui désignera son style comme „atticisme“ dans </a:t>
            </a:r>
            <a:r>
              <a:rPr lang="fr-CA" sz="1200" i="1" kern="1200" dirty="0" smtClean="0">
                <a:solidFill>
                  <a:schemeClr val="tx1"/>
                </a:solidFill>
                <a:latin typeface="+mn-lt"/>
                <a:ea typeface="+mn-ea"/>
                <a:cs typeface="+mn-cs"/>
              </a:rPr>
              <a:t>Le Socrate chrétien</a:t>
            </a:r>
            <a:r>
              <a:rPr lang="fr-CA" sz="1200" kern="1200" dirty="0" smtClean="0">
                <a:solidFill>
                  <a:schemeClr val="tx1"/>
                </a:solidFill>
                <a:latin typeface="+mn-lt"/>
                <a:ea typeface="+mn-ea"/>
                <a:cs typeface="+mn-cs"/>
              </a:rPr>
              <a:t> (1652).</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12</a:t>
            </a:fld>
            <a:endParaRPr lang="cs-CZ"/>
          </a:p>
        </p:txBody>
      </p:sp>
    </p:spTree>
    <p:extLst>
      <p:ext uri="{BB962C8B-B14F-4D97-AF65-F5344CB8AC3E}">
        <p14:creationId xmlns:p14="http://schemas.microsoft.com/office/powerpoint/2010/main" val="250224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CA" sz="1200" kern="1200" dirty="0" smtClean="0">
                <a:solidFill>
                  <a:schemeClr val="tx1"/>
                </a:solidFill>
                <a:latin typeface="+mn-lt"/>
                <a:ea typeface="+mn-ea"/>
                <a:cs typeface="+mn-cs"/>
              </a:rPr>
              <a:t>	La pensée rationaliste, étayée par les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de </a:t>
            </a:r>
            <a:r>
              <a:rPr lang="fr-CA" sz="1200" b="1" kern="1200" dirty="0" smtClean="0">
                <a:solidFill>
                  <a:schemeClr val="tx1"/>
                </a:solidFill>
                <a:latin typeface="+mn-lt"/>
                <a:ea typeface="+mn-ea"/>
                <a:cs typeface="+mn-cs"/>
              </a:rPr>
              <a:t>René Descartes</a:t>
            </a:r>
            <a:r>
              <a:rPr lang="fr-CA" sz="1200" kern="1200" dirty="0" smtClean="0">
                <a:solidFill>
                  <a:schemeClr val="tx1"/>
                </a:solidFill>
                <a:latin typeface="+mn-lt"/>
                <a:ea typeface="+mn-ea"/>
                <a:cs typeface="+mn-cs"/>
              </a:rPr>
              <a:t> (voir ci-dessus), permet de jeter un nouveau regard sur la langue même. Dans leur </a:t>
            </a:r>
            <a:r>
              <a:rPr lang="fr-CA" sz="1200" i="1" kern="1200" dirty="0" smtClean="0">
                <a:solidFill>
                  <a:schemeClr val="tx1"/>
                </a:solidFill>
                <a:latin typeface="+mn-lt"/>
                <a:ea typeface="+mn-ea"/>
                <a:cs typeface="+mn-cs"/>
              </a:rPr>
              <a:t>Grammaire générale et raisonnée de Port-Royal</a:t>
            </a:r>
            <a:r>
              <a:rPr lang="fr-CA" sz="1200" kern="1200" dirty="0" smtClean="0">
                <a:solidFill>
                  <a:schemeClr val="tx1"/>
                </a:solidFill>
                <a:latin typeface="+mn-lt"/>
                <a:ea typeface="+mn-ea"/>
                <a:cs typeface="+mn-cs"/>
              </a:rPr>
              <a:t> (1660), </a:t>
            </a:r>
            <a:r>
              <a:rPr lang="fr-CA" sz="1200" b="1" kern="1200" dirty="0" smtClean="0">
                <a:solidFill>
                  <a:schemeClr val="tx1"/>
                </a:solidFill>
                <a:latin typeface="+mn-lt"/>
                <a:ea typeface="+mn-ea"/>
                <a:cs typeface="+mn-cs"/>
              </a:rPr>
              <a:t>Antoine Arnauld</a:t>
            </a:r>
            <a:r>
              <a:rPr lang="fr-CA" sz="1200" kern="1200" dirty="0" smtClean="0">
                <a:solidFill>
                  <a:schemeClr val="tx1"/>
                </a:solidFill>
                <a:latin typeface="+mn-lt"/>
                <a:ea typeface="+mn-ea"/>
                <a:cs typeface="+mn-cs"/>
              </a:rPr>
              <a:t> et </a:t>
            </a:r>
            <a:r>
              <a:rPr lang="fr-CA" sz="1200" b="1" kern="1200" dirty="0" smtClean="0">
                <a:solidFill>
                  <a:schemeClr val="tx1"/>
                </a:solidFill>
                <a:latin typeface="+mn-lt"/>
                <a:ea typeface="+mn-ea"/>
                <a:cs typeface="+mn-cs"/>
              </a:rPr>
              <a:t>Pierre Nicole</a:t>
            </a:r>
            <a:r>
              <a:rPr lang="fr-CA" sz="1200" kern="1200" dirty="0" smtClean="0">
                <a:solidFill>
                  <a:schemeClr val="tx1"/>
                </a:solidFill>
                <a:latin typeface="+mn-lt"/>
                <a:ea typeface="+mn-ea"/>
                <a:cs typeface="+mn-cs"/>
              </a:rPr>
              <a:t> découvrent derrière les formes variables du langage (français, italien, latin, etc.) la </a:t>
            </a:r>
            <a:r>
              <a:rPr lang="fr-CA" sz="1200" b="1" kern="1200" dirty="0" smtClean="0">
                <a:solidFill>
                  <a:schemeClr val="tx1"/>
                </a:solidFill>
                <a:latin typeface="+mn-lt"/>
                <a:ea typeface="+mn-ea"/>
                <a:cs typeface="+mn-cs"/>
              </a:rPr>
              <a:t>raison universelle</a:t>
            </a:r>
            <a:r>
              <a:rPr lang="fr-CA" sz="1200" kern="1200" dirty="0" smtClean="0">
                <a:solidFill>
                  <a:schemeClr val="tx1"/>
                </a:solidFill>
                <a:latin typeface="+mn-lt"/>
                <a:ea typeface="+mn-ea"/>
                <a:cs typeface="+mn-cs"/>
              </a:rPr>
              <a:t> qui en justifie l’emploi. Si, à l’époque de la Renaissance, la langue et la parole poétique - don divin et sacré ‑ constituaient la clé pour accéder à la connaissance de la réalité supérieure, si le baroque les considérait comme des instruments ambigus et multiformes pouvant aussi bien créer l’illusion ou provoquer une adhésion passionnée qu’être mis au service d’une vérité supérieure, l’âge du classicisme, lui, adopte, face à la langue, une attitude de détachement rationnel, instrumental: à chaque règle son effet.</a:t>
            </a:r>
            <a:endParaRPr lang="cs-CZ" sz="1200" kern="1200" dirty="0" smtClean="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13</a:t>
            </a:fld>
            <a:endParaRPr lang="cs-CZ"/>
          </a:p>
        </p:txBody>
      </p:sp>
    </p:spTree>
    <p:extLst>
      <p:ext uri="{BB962C8B-B14F-4D97-AF65-F5344CB8AC3E}">
        <p14:creationId xmlns:p14="http://schemas.microsoft.com/office/powerpoint/2010/main" val="2502246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Le point focal de l’esthétique du classicisme est sans aucun doute sa doctrine qui est l’aboutissement du processus de théorisation, à partir de la Renaissance, des règles formulées sur le modèle de l’esthétique antique. La base en est constituée par les principes de la rhétorique, par la pensée d’Aristote, d’Horace, de Cicéron. Le noyau théorique sont la problématique de la </a:t>
            </a:r>
            <a:r>
              <a:rPr lang="fr-CA" sz="1200" i="1" kern="1200" dirty="0" smtClean="0">
                <a:solidFill>
                  <a:schemeClr val="tx1"/>
                </a:solidFill>
                <a:latin typeface="+mn-lt"/>
                <a:ea typeface="+mn-ea"/>
                <a:cs typeface="+mn-cs"/>
              </a:rPr>
              <a:t>mimésis</a:t>
            </a:r>
            <a:r>
              <a:rPr lang="fr-CA" sz="1200" kern="1200" dirty="0" smtClean="0">
                <a:solidFill>
                  <a:schemeClr val="tx1"/>
                </a:solidFill>
                <a:latin typeface="+mn-lt"/>
                <a:ea typeface="+mn-ea"/>
                <a:cs typeface="+mn-cs"/>
              </a:rPr>
              <a:t> et de la </a:t>
            </a:r>
            <a:r>
              <a:rPr lang="fr-CA" sz="1200" i="1" kern="1200" dirty="0" err="1" smtClean="0">
                <a:solidFill>
                  <a:schemeClr val="tx1"/>
                </a:solidFill>
                <a:latin typeface="+mn-lt"/>
                <a:ea typeface="+mn-ea"/>
                <a:cs typeface="+mn-cs"/>
              </a:rPr>
              <a:t>poiésis</a:t>
            </a:r>
            <a:r>
              <a:rPr lang="fr-CA" sz="1200" kern="1200" dirty="0" smtClean="0">
                <a:solidFill>
                  <a:schemeClr val="tx1"/>
                </a:solidFill>
                <a:latin typeface="+mn-lt"/>
                <a:ea typeface="+mn-ea"/>
                <a:cs typeface="+mn-cs"/>
              </a:rPr>
              <a:t> et celle de l’axiologie (régularité, mesure). Que l’attention ait été portée principalement sur le théâtre résulte du fait que ce domaine de la création représente un des rares points de continuité entre l’antiquité et les 16</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et 17</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siècles.</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14</a:t>
            </a:fld>
            <a:endParaRPr lang="cs-CZ"/>
          </a:p>
        </p:txBody>
      </p:sp>
    </p:spTree>
    <p:extLst>
      <p:ext uri="{BB962C8B-B14F-4D97-AF65-F5344CB8AC3E}">
        <p14:creationId xmlns:p14="http://schemas.microsoft.com/office/powerpoint/2010/main" val="3944489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Que l’attention ait été portée principalement sur le théâtre résulte du fait que ce domaine de la création représente un des rares points de continuité entre l’antiquité et les 16</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et 17</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siècles.</a:t>
            </a:r>
            <a:endParaRPr lang="cs-CZ" sz="1200" kern="1200" dirty="0" smtClean="0">
              <a:solidFill>
                <a:schemeClr val="tx1"/>
              </a:solidFill>
              <a:latin typeface="+mn-lt"/>
              <a:ea typeface="+mn-ea"/>
              <a:cs typeface="+mn-cs"/>
            </a:endParaRPr>
          </a:p>
          <a:p>
            <a:endParaRPr lang="fr-FR" dirty="0" smtClean="0"/>
          </a:p>
          <a:p>
            <a:r>
              <a:rPr lang="fr-CA" sz="1200" kern="1200" dirty="0" smtClean="0">
                <a:solidFill>
                  <a:schemeClr val="tx1"/>
                </a:solidFill>
                <a:latin typeface="+mn-lt"/>
                <a:ea typeface="+mn-ea"/>
                <a:cs typeface="+mn-cs"/>
              </a:rPr>
              <a:t>Pour suivre la constitution de la doctrine du classicisme, il faut remonter aux théoriciens de la Renaissance et de la période baroque: </a:t>
            </a:r>
            <a:r>
              <a:rPr lang="fr-CA" sz="1200" b="1" u="sng" kern="1200" dirty="0" smtClean="0">
                <a:solidFill>
                  <a:schemeClr val="tx1"/>
                </a:solidFill>
                <a:latin typeface="+mn-lt"/>
                <a:ea typeface="+mn-ea"/>
                <a:cs typeface="+mn-cs"/>
              </a:rPr>
              <a:t>Giulio Cesare </a:t>
            </a:r>
            <a:r>
              <a:rPr lang="fr-CA" sz="1200" b="1" u="sng" kern="1200" dirty="0" err="1" smtClean="0">
                <a:solidFill>
                  <a:schemeClr val="tx1"/>
                </a:solidFill>
                <a:latin typeface="+mn-lt"/>
                <a:ea typeface="+mn-ea"/>
                <a:cs typeface="+mn-cs"/>
              </a:rPr>
              <a:t>Scaligero</a:t>
            </a:r>
            <a:r>
              <a:rPr lang="fr-CA" sz="1200" b="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(1484 Riva </a:t>
            </a:r>
            <a:r>
              <a:rPr lang="fr-CA" sz="1200" kern="1200" dirty="0" err="1" smtClean="0">
                <a:solidFill>
                  <a:schemeClr val="tx1"/>
                </a:solidFill>
                <a:latin typeface="+mn-lt"/>
                <a:ea typeface="+mn-ea"/>
                <a:cs typeface="+mn-cs"/>
              </a:rPr>
              <a:t>del</a:t>
            </a:r>
            <a:r>
              <a:rPr lang="fr-CA" sz="1200" kern="1200" dirty="0" smtClean="0">
                <a:solidFill>
                  <a:schemeClr val="tx1"/>
                </a:solidFill>
                <a:latin typeface="+mn-lt"/>
                <a:ea typeface="+mn-ea"/>
                <a:cs typeface="+mn-cs"/>
              </a:rPr>
              <a:t> Garda - 1558 Agen), médecin humaniste, adversaire du </a:t>
            </a:r>
            <a:r>
              <a:rPr lang="fr-CA" sz="1200" kern="1200" dirty="0" err="1" smtClean="0">
                <a:solidFill>
                  <a:schemeClr val="tx1"/>
                </a:solidFill>
                <a:latin typeface="+mn-lt"/>
                <a:ea typeface="+mn-ea"/>
                <a:cs typeface="+mn-cs"/>
              </a:rPr>
              <a:t>cicéronianisme</a:t>
            </a:r>
            <a:r>
              <a:rPr lang="fr-CA" sz="1200" kern="1200" dirty="0" smtClean="0">
                <a:solidFill>
                  <a:schemeClr val="tx1"/>
                </a:solidFill>
                <a:latin typeface="+mn-lt"/>
                <a:ea typeface="+mn-ea"/>
                <a:cs typeface="+mn-cs"/>
              </a:rPr>
              <a:t> d’Érasme de Rotterdam, et </a:t>
            </a:r>
            <a:r>
              <a:rPr lang="fr-CA" sz="1200" b="1" kern="1200" dirty="0" smtClean="0">
                <a:solidFill>
                  <a:schemeClr val="tx1"/>
                </a:solidFill>
                <a:latin typeface="+mn-lt"/>
                <a:ea typeface="+mn-ea"/>
                <a:cs typeface="+mn-cs"/>
              </a:rPr>
              <a:t>Lodovico </a:t>
            </a:r>
            <a:r>
              <a:rPr lang="fr-CA" sz="1200" b="1" kern="1200" dirty="0" err="1" smtClean="0">
                <a:solidFill>
                  <a:schemeClr val="tx1"/>
                </a:solidFill>
                <a:latin typeface="+mn-lt"/>
                <a:ea typeface="+mn-ea"/>
                <a:cs typeface="+mn-cs"/>
              </a:rPr>
              <a:t>Castelvetro</a:t>
            </a:r>
            <a:r>
              <a:rPr lang="fr-CA" sz="1200" b="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(1505 Modène - 1571 </a:t>
            </a:r>
            <a:r>
              <a:rPr lang="fr-CA" sz="1200" kern="1200" dirty="0" err="1" smtClean="0">
                <a:solidFill>
                  <a:schemeClr val="tx1"/>
                </a:solidFill>
                <a:latin typeface="+mn-lt"/>
                <a:ea typeface="+mn-ea"/>
                <a:cs typeface="+mn-cs"/>
              </a:rPr>
              <a:t>Chiavani</a:t>
            </a:r>
            <a:r>
              <a:rPr lang="fr-CA" sz="1200" kern="1200" dirty="0" smtClean="0">
                <a:solidFill>
                  <a:schemeClr val="tx1"/>
                </a:solidFill>
                <a:latin typeface="+mn-lt"/>
                <a:ea typeface="+mn-ea"/>
                <a:cs typeface="+mn-cs"/>
              </a:rPr>
              <a:t>) formulent dans leurs </a:t>
            </a:r>
            <a:r>
              <a:rPr lang="fr-CA" sz="1200" b="1" i="1" u="sng" kern="1200" dirty="0" err="1" smtClean="0">
                <a:solidFill>
                  <a:schemeClr val="tx1"/>
                </a:solidFill>
                <a:latin typeface="+mn-lt"/>
                <a:ea typeface="+mn-ea"/>
                <a:cs typeface="+mn-cs"/>
              </a:rPr>
              <a:t>Poetica</a:t>
            </a:r>
            <a:r>
              <a:rPr lang="fr-CA" sz="1200" kern="1200" dirty="0" smtClean="0">
                <a:solidFill>
                  <a:schemeClr val="tx1"/>
                </a:solidFill>
                <a:latin typeface="+mn-lt"/>
                <a:ea typeface="+mn-ea"/>
                <a:cs typeface="+mn-cs"/>
              </a:rPr>
              <a:t> respectives (1561 - </a:t>
            </a:r>
            <a:r>
              <a:rPr lang="fr-CA" sz="1200" kern="1200" dirty="0" err="1" smtClean="0">
                <a:solidFill>
                  <a:schemeClr val="tx1"/>
                </a:solidFill>
                <a:latin typeface="+mn-lt"/>
                <a:ea typeface="+mn-ea"/>
                <a:cs typeface="+mn-cs"/>
              </a:rPr>
              <a:t>Scaligero</a:t>
            </a:r>
            <a:r>
              <a:rPr lang="fr-CA" sz="1200" kern="1200" dirty="0" smtClean="0">
                <a:solidFill>
                  <a:schemeClr val="tx1"/>
                </a:solidFill>
                <a:latin typeface="+mn-lt"/>
                <a:ea typeface="+mn-ea"/>
                <a:cs typeface="+mn-cs"/>
              </a:rPr>
              <a:t>; 1574 - </a:t>
            </a:r>
            <a:r>
              <a:rPr lang="fr-CA" sz="1200" kern="1200" dirty="0" err="1" smtClean="0">
                <a:solidFill>
                  <a:schemeClr val="tx1"/>
                </a:solidFill>
                <a:latin typeface="+mn-lt"/>
                <a:ea typeface="+mn-ea"/>
                <a:cs typeface="+mn-cs"/>
              </a:rPr>
              <a:t>Calstelvetro</a:t>
            </a:r>
            <a:r>
              <a:rPr lang="fr-CA" sz="1200" kern="1200" dirty="0" smtClean="0">
                <a:solidFill>
                  <a:schemeClr val="tx1"/>
                </a:solidFill>
                <a:latin typeface="+mn-lt"/>
                <a:ea typeface="+mn-ea"/>
                <a:cs typeface="+mn-cs"/>
              </a:rPr>
              <a:t>) les principes aristotéliciens de la dramaturgie, repris par </a:t>
            </a:r>
            <a:r>
              <a:rPr lang="fr-CA" sz="1200" b="1" kern="1200" dirty="0" smtClean="0">
                <a:solidFill>
                  <a:schemeClr val="tx1"/>
                </a:solidFill>
                <a:latin typeface="+mn-lt"/>
                <a:ea typeface="+mn-ea"/>
                <a:cs typeface="+mn-cs"/>
              </a:rPr>
              <a:t>Jean de la Taille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L’Art de la tragédie</a:t>
            </a:r>
            <a:r>
              <a:rPr lang="fr-CA" sz="1200" kern="1200" dirty="0" smtClean="0">
                <a:solidFill>
                  <a:schemeClr val="tx1"/>
                </a:solidFill>
                <a:latin typeface="+mn-lt"/>
                <a:ea typeface="+mn-ea"/>
                <a:cs typeface="+mn-cs"/>
              </a:rPr>
              <a:t>, 1572), par </a:t>
            </a:r>
            <a:r>
              <a:rPr lang="fr-CA" sz="1200" b="1" kern="1200" dirty="0" smtClean="0">
                <a:solidFill>
                  <a:schemeClr val="tx1"/>
                </a:solidFill>
                <a:latin typeface="+mn-lt"/>
                <a:ea typeface="+mn-ea"/>
                <a:cs typeface="+mn-cs"/>
              </a:rPr>
              <a:t>Vauquelin de la </a:t>
            </a:r>
            <a:r>
              <a:rPr lang="fr-CA" sz="1200" b="1" kern="1200" dirty="0" err="1" smtClean="0">
                <a:solidFill>
                  <a:schemeClr val="tx1"/>
                </a:solidFill>
                <a:latin typeface="+mn-lt"/>
                <a:ea typeface="+mn-ea"/>
                <a:cs typeface="+mn-cs"/>
              </a:rPr>
              <a:t>Fresnaye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L’Art poétique</a:t>
            </a:r>
            <a:r>
              <a:rPr lang="fr-CA" sz="1200" kern="1200" dirty="0" smtClean="0">
                <a:solidFill>
                  <a:schemeClr val="tx1"/>
                </a:solidFill>
                <a:latin typeface="+mn-lt"/>
                <a:ea typeface="+mn-ea"/>
                <a:cs typeface="+mn-cs"/>
              </a:rPr>
              <a:t>, 1574) et par </a:t>
            </a:r>
            <a:r>
              <a:rPr lang="fr-CA" sz="1200" b="1" kern="1200" dirty="0" smtClean="0">
                <a:solidFill>
                  <a:schemeClr val="tx1"/>
                </a:solidFill>
                <a:latin typeface="+mn-lt"/>
                <a:ea typeface="+mn-ea"/>
                <a:cs typeface="+mn-cs"/>
              </a:rPr>
              <a:t>Daniel Heinsius</a:t>
            </a:r>
            <a:r>
              <a:rPr lang="fr-CA" sz="1200" kern="1200" dirty="0" smtClean="0">
                <a:solidFill>
                  <a:schemeClr val="tx1"/>
                </a:solidFill>
                <a:latin typeface="+mn-lt"/>
                <a:ea typeface="+mn-ea"/>
                <a:cs typeface="+mn-cs"/>
              </a:rPr>
              <a:t> (</a:t>
            </a:r>
            <a:r>
              <a:rPr lang="fr-CA" sz="1200" i="1" u="sng" kern="1200" dirty="0" smtClean="0">
                <a:solidFill>
                  <a:schemeClr val="tx1"/>
                </a:solidFill>
                <a:latin typeface="+mn-lt"/>
                <a:ea typeface="+mn-ea"/>
                <a:cs typeface="+mn-cs"/>
              </a:rPr>
              <a:t>De </a:t>
            </a:r>
            <a:r>
              <a:rPr lang="fr-CA" sz="1200" i="1" u="sng" kern="1200" dirty="0" err="1" smtClean="0">
                <a:solidFill>
                  <a:schemeClr val="tx1"/>
                </a:solidFill>
                <a:latin typeface="+mn-lt"/>
                <a:ea typeface="+mn-ea"/>
                <a:cs typeface="+mn-cs"/>
              </a:rPr>
              <a:t>tragoediae</a:t>
            </a:r>
            <a:r>
              <a:rPr lang="fr-CA" sz="1200" i="1" u="sng" kern="1200" dirty="0" smtClean="0">
                <a:solidFill>
                  <a:schemeClr val="tx1"/>
                </a:solidFill>
                <a:latin typeface="+mn-lt"/>
                <a:ea typeface="+mn-ea"/>
                <a:cs typeface="+mn-cs"/>
              </a:rPr>
              <a:t> </a:t>
            </a:r>
            <a:r>
              <a:rPr lang="fr-CA" sz="1200" i="1" u="sng" kern="1200" dirty="0" err="1" smtClean="0">
                <a:solidFill>
                  <a:schemeClr val="tx1"/>
                </a:solidFill>
                <a:latin typeface="+mn-lt"/>
                <a:ea typeface="+mn-ea"/>
                <a:cs typeface="+mn-cs"/>
              </a:rPr>
              <a:t>constitutione</a:t>
            </a:r>
            <a:r>
              <a:rPr lang="fr-CA" sz="1200" kern="1200" dirty="0" smtClean="0">
                <a:solidFill>
                  <a:schemeClr val="tx1"/>
                </a:solidFill>
                <a:latin typeface="+mn-lt"/>
                <a:ea typeface="+mn-ea"/>
                <a:cs typeface="+mn-cs"/>
              </a:rPr>
              <a:t>, 1611).</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15</a:t>
            </a:fld>
            <a:endParaRPr lang="cs-CZ"/>
          </a:p>
        </p:txBody>
      </p:sp>
    </p:spTree>
    <p:extLst>
      <p:ext uri="{BB962C8B-B14F-4D97-AF65-F5344CB8AC3E}">
        <p14:creationId xmlns:p14="http://schemas.microsoft.com/office/powerpoint/2010/main" val="2484740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La formulation des règles est soutenue par les débats et polémiques qui animent la société lettrée qu’il s’agisse des </a:t>
            </a:r>
            <a:r>
              <a:rPr lang="fr-CA" sz="1200" b="1" kern="1200" dirty="0" smtClean="0">
                <a:solidFill>
                  <a:schemeClr val="tx1"/>
                </a:solidFill>
                <a:latin typeface="+mn-lt"/>
                <a:ea typeface="+mn-ea"/>
                <a:cs typeface="+mn-cs"/>
              </a:rPr>
              <a:t>salons littéraires</a:t>
            </a:r>
            <a:r>
              <a:rPr lang="fr-CA" sz="1200" kern="1200" dirty="0" smtClean="0">
                <a:solidFill>
                  <a:schemeClr val="tx1"/>
                </a:solidFill>
                <a:latin typeface="+mn-lt"/>
                <a:ea typeface="+mn-ea"/>
                <a:cs typeface="+mn-cs"/>
              </a:rPr>
              <a:t> ou des institutions officielles comme l’</a:t>
            </a:r>
            <a:r>
              <a:rPr lang="fr-CA" sz="1200" b="1" kern="1200" dirty="0" smtClean="0">
                <a:solidFill>
                  <a:schemeClr val="tx1"/>
                </a:solidFill>
                <a:latin typeface="+mn-lt"/>
                <a:ea typeface="+mn-ea"/>
                <a:cs typeface="+mn-cs"/>
              </a:rPr>
              <a:t>Académie Française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Lettres</a:t>
            </a:r>
            <a:r>
              <a:rPr lang="fr-CA" sz="1200" kern="1200" dirty="0" smtClean="0">
                <a:solidFill>
                  <a:schemeClr val="tx1"/>
                </a:solidFill>
                <a:latin typeface="+mn-lt"/>
                <a:ea typeface="+mn-ea"/>
                <a:cs typeface="+mn-cs"/>
              </a:rPr>
              <a:t> (à partir de 1624; </a:t>
            </a:r>
            <a:r>
              <a:rPr lang="fr-CA" sz="1200" i="1" kern="1200" dirty="0" smtClean="0">
                <a:solidFill>
                  <a:schemeClr val="tx1"/>
                </a:solidFill>
                <a:latin typeface="+mn-lt"/>
                <a:ea typeface="+mn-ea"/>
                <a:cs typeface="+mn-cs"/>
              </a:rPr>
              <a:t>Lettre à M. de Scudéry sur Le Cid</a:t>
            </a:r>
            <a:r>
              <a:rPr lang="fr-CA" sz="1200" kern="1200" dirty="0" smtClean="0">
                <a:solidFill>
                  <a:schemeClr val="tx1"/>
                </a:solidFill>
                <a:latin typeface="+mn-lt"/>
                <a:ea typeface="+mn-ea"/>
                <a:cs typeface="+mn-cs"/>
              </a:rPr>
              <a:t>, 1637) de </a:t>
            </a:r>
            <a:r>
              <a:rPr lang="fr-CA" sz="1200" b="1" kern="1200" dirty="0" smtClean="0">
                <a:solidFill>
                  <a:schemeClr val="tx1"/>
                </a:solidFill>
                <a:latin typeface="+mn-lt"/>
                <a:ea typeface="+mn-ea"/>
                <a:cs typeface="+mn-cs"/>
              </a:rPr>
              <a:t>Jean </a:t>
            </a:r>
            <a:r>
              <a:rPr lang="fr-CA" sz="1200" b="1" kern="1200" dirty="0" err="1" smtClean="0">
                <a:solidFill>
                  <a:schemeClr val="tx1"/>
                </a:solidFill>
                <a:latin typeface="+mn-lt"/>
                <a:ea typeface="+mn-ea"/>
                <a:cs typeface="+mn-cs"/>
              </a:rPr>
              <a:t>Guez</a:t>
            </a:r>
            <a:r>
              <a:rPr lang="fr-CA" sz="1200" b="1" kern="1200" dirty="0" smtClean="0">
                <a:solidFill>
                  <a:schemeClr val="tx1"/>
                </a:solidFill>
                <a:latin typeface="+mn-lt"/>
                <a:ea typeface="+mn-ea"/>
                <a:cs typeface="+mn-cs"/>
              </a:rPr>
              <a:t> de Balzac</a:t>
            </a:r>
            <a:r>
              <a:rPr lang="fr-CA" sz="1200" kern="1200" dirty="0" smtClean="0">
                <a:solidFill>
                  <a:schemeClr val="tx1"/>
                </a:solidFill>
                <a:latin typeface="+mn-lt"/>
                <a:ea typeface="+mn-ea"/>
                <a:cs typeface="+mn-cs"/>
              </a:rPr>
              <a:t>; </a:t>
            </a:r>
            <a:r>
              <a:rPr lang="fr-CA" sz="1200" i="1" u="sng" kern="1200" dirty="0" smtClean="0">
                <a:solidFill>
                  <a:schemeClr val="tx1"/>
                </a:solidFill>
                <a:latin typeface="+mn-lt"/>
                <a:ea typeface="+mn-ea"/>
                <a:cs typeface="+mn-cs"/>
              </a:rPr>
              <a:t>Observations sur Le Cid</a:t>
            </a:r>
            <a:r>
              <a:rPr lang="fr-CA" sz="1200" kern="1200" dirty="0" smtClean="0">
                <a:solidFill>
                  <a:schemeClr val="tx1"/>
                </a:solidFill>
                <a:latin typeface="+mn-lt"/>
                <a:ea typeface="+mn-ea"/>
                <a:cs typeface="+mn-cs"/>
              </a:rPr>
              <a:t> (1637) de </a:t>
            </a:r>
            <a:r>
              <a:rPr lang="fr-CA" sz="1200" b="1" kern="1200" dirty="0" smtClean="0">
                <a:solidFill>
                  <a:schemeClr val="tx1"/>
                </a:solidFill>
                <a:latin typeface="+mn-lt"/>
                <a:ea typeface="+mn-ea"/>
                <a:cs typeface="+mn-cs"/>
              </a:rPr>
              <a:t>Georges de Scudéry</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Sentiments de l’Académie sur Le Cid</a:t>
            </a:r>
            <a:r>
              <a:rPr lang="fr-CA" sz="1200" kern="1200" dirty="0" smtClean="0">
                <a:solidFill>
                  <a:schemeClr val="tx1"/>
                </a:solidFill>
                <a:latin typeface="+mn-lt"/>
                <a:ea typeface="+mn-ea"/>
                <a:cs typeface="+mn-cs"/>
              </a:rPr>
              <a:t> (1637), </a:t>
            </a:r>
            <a:r>
              <a:rPr lang="fr-CA" sz="1200" i="1" u="sng" kern="1200" dirty="0" smtClean="0">
                <a:solidFill>
                  <a:schemeClr val="tx1"/>
                </a:solidFill>
                <a:latin typeface="+mn-lt"/>
                <a:ea typeface="+mn-ea"/>
                <a:cs typeface="+mn-cs"/>
              </a:rPr>
              <a:t>Discours</a:t>
            </a:r>
            <a:r>
              <a:rPr lang="fr-CA" sz="1200" u="sng" kern="1200" dirty="0" smtClean="0">
                <a:solidFill>
                  <a:schemeClr val="tx1"/>
                </a:solidFill>
                <a:latin typeface="+mn-lt"/>
                <a:ea typeface="+mn-ea"/>
                <a:cs typeface="+mn-cs"/>
              </a:rPr>
              <a:t> et </a:t>
            </a:r>
            <a:r>
              <a:rPr lang="fr-CA" sz="1200" i="1" u="sng" kern="1200" dirty="0" smtClean="0">
                <a:solidFill>
                  <a:schemeClr val="tx1"/>
                </a:solidFill>
                <a:latin typeface="+mn-lt"/>
                <a:ea typeface="+mn-ea"/>
                <a:cs typeface="+mn-cs"/>
              </a:rPr>
              <a:t>Examens</a:t>
            </a:r>
            <a:r>
              <a:rPr lang="fr-CA" sz="1200" kern="1200" dirty="0" smtClean="0">
                <a:solidFill>
                  <a:schemeClr val="tx1"/>
                </a:solidFill>
                <a:latin typeface="+mn-lt"/>
                <a:ea typeface="+mn-ea"/>
                <a:cs typeface="+mn-cs"/>
              </a:rPr>
              <a:t> (1660) de </a:t>
            </a:r>
            <a:r>
              <a:rPr lang="fr-CA" sz="1200" b="1" kern="1200" dirty="0" smtClean="0">
                <a:solidFill>
                  <a:schemeClr val="tx1"/>
                </a:solidFill>
                <a:latin typeface="+mn-lt"/>
                <a:ea typeface="+mn-ea"/>
                <a:cs typeface="+mn-cs"/>
              </a:rPr>
              <a:t>Pierre Corneille</a:t>
            </a:r>
            <a:r>
              <a:rPr lang="fr-CA" sz="1200" kern="1200" dirty="0" smtClean="0">
                <a:solidFill>
                  <a:schemeClr val="tx1"/>
                </a:solidFill>
                <a:latin typeface="+mn-lt"/>
                <a:ea typeface="+mn-ea"/>
                <a:cs typeface="+mn-cs"/>
              </a:rPr>
              <a:t>.</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la représentation</a:t>
            </a:r>
            <a:r>
              <a:rPr lang="fr-CA" sz="1200" kern="1200" baseline="0" dirty="0" smtClean="0">
                <a:solidFill>
                  <a:schemeClr val="tx1"/>
                </a:solidFill>
                <a:latin typeface="+mn-lt"/>
                <a:ea typeface="+mn-ea"/>
                <a:cs typeface="+mn-cs"/>
              </a:rPr>
              <a:t> du Cid à la Comédie française</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16</a:t>
            </a:fld>
            <a:endParaRPr lang="cs-CZ"/>
          </a:p>
        </p:txBody>
      </p:sp>
    </p:spTree>
    <p:extLst>
      <p:ext uri="{BB962C8B-B14F-4D97-AF65-F5344CB8AC3E}">
        <p14:creationId xmlns:p14="http://schemas.microsoft.com/office/powerpoint/2010/main" val="2092373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Les résultats des débats et des discussions surgies au sujet des </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et de la pratique du théâtre sont résumés dans plusieurs ouvrages théoriques: </a:t>
            </a:r>
            <a:r>
              <a:rPr lang="fr-CA" sz="1200" i="1" kern="1200" dirty="0" smtClean="0">
                <a:solidFill>
                  <a:schemeClr val="tx1"/>
                </a:solidFill>
                <a:latin typeface="+mn-lt"/>
                <a:ea typeface="+mn-ea"/>
                <a:cs typeface="+mn-cs"/>
              </a:rPr>
              <a:t>Discours sur la tragédie</a:t>
            </a:r>
            <a:r>
              <a:rPr lang="fr-CA" sz="1200" kern="1200" dirty="0" smtClean="0">
                <a:solidFill>
                  <a:schemeClr val="tx1"/>
                </a:solidFill>
                <a:latin typeface="+mn-lt"/>
                <a:ea typeface="+mn-ea"/>
                <a:cs typeface="+mn-cs"/>
              </a:rPr>
              <a:t> (1639) de </a:t>
            </a:r>
            <a:r>
              <a:rPr lang="fr-CA" sz="1200" b="1" kern="1200" dirty="0" smtClean="0">
                <a:solidFill>
                  <a:schemeClr val="tx1"/>
                </a:solidFill>
                <a:latin typeface="+mn-lt"/>
                <a:ea typeface="+mn-ea"/>
                <a:cs typeface="+mn-cs"/>
              </a:rPr>
              <a:t>Jean François Sarasin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Poétique</a:t>
            </a:r>
            <a:r>
              <a:rPr lang="fr-CA" sz="1200" kern="1200" dirty="0" smtClean="0">
                <a:solidFill>
                  <a:schemeClr val="tx1"/>
                </a:solidFill>
                <a:latin typeface="+mn-lt"/>
                <a:ea typeface="+mn-ea"/>
                <a:cs typeface="+mn-cs"/>
              </a:rPr>
              <a:t> (1640) de </a:t>
            </a:r>
            <a:r>
              <a:rPr lang="fr-CA" sz="1200" b="1" kern="1200" dirty="0" smtClean="0">
                <a:solidFill>
                  <a:schemeClr val="tx1"/>
                </a:solidFill>
                <a:latin typeface="+mn-lt"/>
                <a:ea typeface="+mn-ea"/>
                <a:cs typeface="+mn-cs"/>
              </a:rPr>
              <a:t>La </a:t>
            </a:r>
            <a:r>
              <a:rPr lang="fr-CA" sz="1200" b="1" kern="1200" dirty="0" err="1" smtClean="0">
                <a:solidFill>
                  <a:schemeClr val="tx1"/>
                </a:solidFill>
                <a:latin typeface="+mn-lt"/>
                <a:ea typeface="+mn-ea"/>
                <a:cs typeface="+mn-cs"/>
              </a:rPr>
              <a:t>Ménardière</a:t>
            </a:r>
            <a:r>
              <a:rPr lang="fr-CA" sz="1200" kern="1200" dirty="0" smtClean="0">
                <a:solidFill>
                  <a:schemeClr val="tx1"/>
                </a:solidFill>
                <a:latin typeface="+mn-lt"/>
                <a:ea typeface="+mn-ea"/>
                <a:cs typeface="+mn-cs"/>
              </a:rPr>
              <a:t>; </a:t>
            </a:r>
            <a:r>
              <a:rPr lang="fr-CA" sz="1200" i="1" u="sng" kern="1200" dirty="0" smtClean="0">
                <a:solidFill>
                  <a:schemeClr val="tx1"/>
                </a:solidFill>
                <a:latin typeface="+mn-lt"/>
                <a:ea typeface="+mn-ea"/>
                <a:cs typeface="+mn-cs"/>
              </a:rPr>
              <a:t>Pratique du théâtre</a:t>
            </a:r>
            <a:r>
              <a:rPr lang="fr-CA" sz="1200" kern="1200" dirty="0" smtClean="0">
                <a:solidFill>
                  <a:schemeClr val="tx1"/>
                </a:solidFill>
                <a:latin typeface="+mn-lt"/>
                <a:ea typeface="+mn-ea"/>
                <a:cs typeface="+mn-cs"/>
              </a:rPr>
              <a:t> (1657) de l’abbé </a:t>
            </a:r>
            <a:r>
              <a:rPr lang="fr-CA" sz="1200" b="1" kern="1200" dirty="0" smtClean="0">
                <a:solidFill>
                  <a:schemeClr val="tx1"/>
                </a:solidFill>
                <a:latin typeface="+mn-lt"/>
                <a:ea typeface="+mn-ea"/>
                <a:cs typeface="+mn-cs"/>
              </a:rPr>
              <a:t>d’Aubignac</a:t>
            </a:r>
            <a:r>
              <a:rPr lang="fr-CA" sz="1200" kern="1200" dirty="0" smtClean="0">
                <a:solidFill>
                  <a:schemeClr val="tx1"/>
                </a:solidFill>
                <a:latin typeface="+mn-lt"/>
                <a:ea typeface="+mn-ea"/>
                <a:cs typeface="+mn-cs"/>
              </a:rPr>
              <a:t>. En 1674, </a:t>
            </a:r>
            <a:r>
              <a:rPr lang="fr-CA" sz="1200" b="1" kern="1200" dirty="0" smtClean="0">
                <a:solidFill>
                  <a:schemeClr val="tx1"/>
                </a:solidFill>
                <a:latin typeface="+mn-lt"/>
                <a:ea typeface="+mn-ea"/>
                <a:cs typeface="+mn-cs"/>
              </a:rPr>
              <a:t>Nicolas Boileau</a:t>
            </a:r>
            <a:r>
              <a:rPr lang="fr-CA" sz="1200" kern="1200" dirty="0" smtClean="0">
                <a:solidFill>
                  <a:schemeClr val="tx1"/>
                </a:solidFill>
                <a:latin typeface="+mn-lt"/>
                <a:ea typeface="+mn-ea"/>
                <a:cs typeface="+mn-cs"/>
              </a:rPr>
              <a:t> popularise les principes acquis du classicisme dans son </a:t>
            </a:r>
            <a:r>
              <a:rPr lang="fr-CA" sz="1200" i="1" kern="1200" dirty="0" smtClean="0">
                <a:solidFill>
                  <a:schemeClr val="tx1"/>
                </a:solidFill>
                <a:latin typeface="+mn-lt"/>
                <a:ea typeface="+mn-ea"/>
                <a:cs typeface="+mn-cs"/>
              </a:rPr>
              <a:t>Art poétique</a:t>
            </a:r>
            <a:r>
              <a:rPr lang="fr-CA" sz="1200" kern="1200" dirty="0" smtClean="0">
                <a:solidFill>
                  <a:schemeClr val="tx1"/>
                </a:solidFill>
                <a:latin typeface="+mn-lt"/>
                <a:ea typeface="+mn-ea"/>
                <a:cs typeface="+mn-cs"/>
              </a:rPr>
              <a:t>, étayé par la traduction française de la </a:t>
            </a:r>
            <a:r>
              <a:rPr lang="fr-CA" sz="1200" i="1" kern="1200" dirty="0" smtClean="0">
                <a:solidFill>
                  <a:schemeClr val="tx1"/>
                </a:solidFill>
                <a:latin typeface="+mn-lt"/>
                <a:ea typeface="+mn-ea"/>
                <a:cs typeface="+mn-cs"/>
              </a:rPr>
              <a:t>Poétique</a:t>
            </a:r>
            <a:r>
              <a:rPr lang="fr-CA" sz="1200" kern="1200" dirty="0" smtClean="0">
                <a:solidFill>
                  <a:schemeClr val="tx1"/>
                </a:solidFill>
                <a:latin typeface="+mn-lt"/>
                <a:ea typeface="+mn-ea"/>
                <a:cs typeface="+mn-cs"/>
              </a:rPr>
              <a:t> d’Aristote (1692) - par </a:t>
            </a:r>
            <a:r>
              <a:rPr lang="fr-CA" sz="1200" b="1" kern="1200" dirty="0" smtClean="0">
                <a:solidFill>
                  <a:schemeClr val="tx1"/>
                </a:solidFill>
                <a:latin typeface="+mn-lt"/>
                <a:ea typeface="+mn-ea"/>
                <a:cs typeface="+mn-cs"/>
              </a:rPr>
              <a:t>André Dacier</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17</a:t>
            </a:fld>
            <a:endParaRPr lang="cs-CZ"/>
          </a:p>
        </p:txBody>
      </p:sp>
    </p:spTree>
    <p:extLst>
      <p:ext uri="{BB962C8B-B14F-4D97-AF65-F5344CB8AC3E}">
        <p14:creationId xmlns:p14="http://schemas.microsoft.com/office/powerpoint/2010/main" val="3392444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Comme la poétique de la Renaissance, la doctrine du classicisme est fondée sur l’</a:t>
            </a:r>
            <a:r>
              <a:rPr lang="fr-CA" sz="1200" b="1" kern="1200" dirty="0" smtClean="0">
                <a:solidFill>
                  <a:schemeClr val="tx1"/>
                </a:solidFill>
                <a:latin typeface="+mn-lt"/>
                <a:ea typeface="+mn-ea"/>
                <a:cs typeface="+mn-cs"/>
              </a:rPr>
              <a:t>imitation</a:t>
            </a:r>
            <a:r>
              <a:rPr lang="fr-CA" sz="1200" kern="1200" dirty="0" smtClean="0">
                <a:solidFill>
                  <a:schemeClr val="tx1"/>
                </a:solidFill>
                <a:latin typeface="+mn-lt"/>
                <a:ea typeface="+mn-ea"/>
                <a:cs typeface="+mn-cs"/>
              </a:rPr>
              <a:t> - principe dérivé de la </a:t>
            </a:r>
            <a:r>
              <a:rPr lang="fr-CA" sz="1200" i="1" kern="1200" dirty="0" smtClean="0">
                <a:solidFill>
                  <a:schemeClr val="tx1"/>
                </a:solidFill>
                <a:latin typeface="+mn-lt"/>
                <a:ea typeface="+mn-ea"/>
                <a:cs typeface="+mn-cs"/>
              </a:rPr>
              <a:t>mimésis</a:t>
            </a:r>
            <a:r>
              <a:rPr lang="fr-CA" sz="1200" kern="1200" dirty="0" smtClean="0">
                <a:solidFill>
                  <a:schemeClr val="tx1"/>
                </a:solidFill>
                <a:latin typeface="+mn-lt"/>
                <a:ea typeface="+mn-ea"/>
                <a:cs typeface="+mn-cs"/>
              </a:rPr>
              <a:t> d’Aristote. Le but de l’art est donc l’imitation de la nature: or les modèles offerts par la nature n’étant jamais parfaits, il faut opérer un choix et composer - à l’exemple des auteurs anciens qui avaient déjà effectué la sélection et atteint la perfection. Ce sont eux qu’il s’agit donc d’imiter: de préférence les auteurs latins (Virgile, Horace, Sénèque), moins les grecs (Homère, Sophocle).</a:t>
            </a: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À la différence de la Renaissance (la Pléiade), la doctrine classique n’est pas élaborée par les artistes érudits mêmes (</a:t>
            </a:r>
            <a:r>
              <a:rPr lang="fr-CA" sz="1200" i="1" kern="1200" dirty="0" err="1" smtClean="0">
                <a:solidFill>
                  <a:schemeClr val="tx1"/>
                </a:solidFill>
                <a:latin typeface="+mn-lt"/>
                <a:ea typeface="+mn-ea"/>
                <a:cs typeface="+mn-cs"/>
              </a:rPr>
              <a:t>poeta</a:t>
            </a:r>
            <a:r>
              <a:rPr lang="fr-CA" sz="1200" i="1" kern="1200" dirty="0" smtClean="0">
                <a:solidFill>
                  <a:schemeClr val="tx1"/>
                </a:solidFill>
                <a:latin typeface="+mn-lt"/>
                <a:ea typeface="+mn-ea"/>
                <a:cs typeface="+mn-cs"/>
              </a:rPr>
              <a:t> </a:t>
            </a:r>
            <a:r>
              <a:rPr lang="fr-CA" sz="1200" i="1" kern="1200" dirty="0" err="1" smtClean="0">
                <a:solidFill>
                  <a:schemeClr val="tx1"/>
                </a:solidFill>
                <a:latin typeface="+mn-lt"/>
                <a:ea typeface="+mn-ea"/>
                <a:cs typeface="+mn-cs"/>
              </a:rPr>
              <a:t>doctus</a:t>
            </a:r>
            <a:r>
              <a:rPr lang="fr-CA" sz="1200" kern="1200" dirty="0" smtClean="0">
                <a:solidFill>
                  <a:schemeClr val="tx1"/>
                </a:solidFill>
                <a:latin typeface="+mn-lt"/>
                <a:ea typeface="+mn-ea"/>
                <a:cs typeface="+mn-cs"/>
              </a:rPr>
              <a:t>): elle porte la marque du décalage entre les spécialistes théoriciens d’un côté et les créateurs de l’autre, décalage entre le côté „raison“ et le côté „</a:t>
            </a:r>
            <a:r>
              <a:rPr lang="fr-CA" sz="1200" kern="1200" dirty="0" err="1" smtClean="0">
                <a:solidFill>
                  <a:schemeClr val="tx1"/>
                </a:solidFill>
                <a:latin typeface="+mn-lt"/>
                <a:ea typeface="+mn-ea"/>
                <a:cs typeface="+mn-cs"/>
              </a:rPr>
              <a:t>coeur</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L’universalité n’exclut pas le </a:t>
            </a:r>
            <a:r>
              <a:rPr lang="fr-CA" sz="1200" b="1" kern="1200" dirty="0" smtClean="0">
                <a:solidFill>
                  <a:schemeClr val="tx1"/>
                </a:solidFill>
                <a:latin typeface="+mn-lt"/>
                <a:ea typeface="+mn-ea"/>
                <a:cs typeface="+mn-cs"/>
              </a:rPr>
              <a:t>génie</a:t>
            </a:r>
            <a:r>
              <a:rPr lang="fr-CA" sz="1200" kern="1200" dirty="0" smtClean="0">
                <a:solidFill>
                  <a:schemeClr val="tx1"/>
                </a:solidFill>
                <a:latin typeface="+mn-lt"/>
                <a:ea typeface="+mn-ea"/>
                <a:cs typeface="+mn-cs"/>
              </a:rPr>
              <a:t>. Mais seul, le génie ne suffit pas. Il faut encore la maîtrise des techniques et des règles, il faut aussi l’érudition. Cette dernière, si elle concerne - avant 1660 - de vastes domaines du savoir (histoire, mythologie), s’infléchit vers les connaissances générales, à la portée du savoir commun de l’élite sociale. Les plus grands auteurs de la période classique sont ceux chez qui le respect des règles est occulté et dépassé par l’art. </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18</a:t>
            </a:fld>
            <a:endParaRPr lang="cs-CZ"/>
          </a:p>
        </p:txBody>
      </p:sp>
    </p:spTree>
    <p:extLst>
      <p:ext uri="{BB962C8B-B14F-4D97-AF65-F5344CB8AC3E}">
        <p14:creationId xmlns:p14="http://schemas.microsoft.com/office/powerpoint/2010/main" val="1124347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L’art doit être dirigé par la </a:t>
            </a:r>
            <a:r>
              <a:rPr lang="fr-CA" sz="1200" b="1" kern="1200" dirty="0" smtClean="0">
                <a:solidFill>
                  <a:schemeClr val="tx1"/>
                </a:solidFill>
                <a:latin typeface="+mn-lt"/>
                <a:ea typeface="+mn-ea"/>
                <a:cs typeface="+mn-cs"/>
              </a:rPr>
              <a:t>raison</a:t>
            </a:r>
            <a:r>
              <a:rPr lang="fr-CA" sz="1200" kern="1200" dirty="0" smtClean="0">
                <a:solidFill>
                  <a:schemeClr val="tx1"/>
                </a:solidFill>
                <a:latin typeface="+mn-lt"/>
                <a:ea typeface="+mn-ea"/>
                <a:cs typeface="+mn-cs"/>
              </a:rPr>
              <a:t>, le </a:t>
            </a:r>
            <a:r>
              <a:rPr lang="fr-CA" sz="1200" b="1" kern="1200" dirty="0" smtClean="0">
                <a:solidFill>
                  <a:schemeClr val="tx1"/>
                </a:solidFill>
                <a:latin typeface="+mn-lt"/>
                <a:ea typeface="+mn-ea"/>
                <a:cs typeface="+mn-cs"/>
              </a:rPr>
              <a:t>choix</a:t>
            </a:r>
            <a:r>
              <a:rPr lang="fr-CA" sz="1200" kern="1200" dirty="0" smtClean="0">
                <a:solidFill>
                  <a:schemeClr val="tx1"/>
                </a:solidFill>
                <a:latin typeface="+mn-lt"/>
                <a:ea typeface="+mn-ea"/>
                <a:cs typeface="+mn-cs"/>
              </a:rPr>
              <a:t> doit rechercher la beauté idéale dans la </a:t>
            </a:r>
            <a:r>
              <a:rPr lang="fr-CA" sz="1200" b="1" kern="1200" dirty="0" smtClean="0">
                <a:solidFill>
                  <a:schemeClr val="tx1"/>
                </a:solidFill>
                <a:latin typeface="+mn-lt"/>
                <a:ea typeface="+mn-ea"/>
                <a:cs typeface="+mn-cs"/>
              </a:rPr>
              <a:t>nature</a:t>
            </a:r>
            <a:r>
              <a:rPr lang="fr-CA" sz="1200" kern="1200" dirty="0" smtClean="0">
                <a:solidFill>
                  <a:schemeClr val="tx1"/>
                </a:solidFill>
                <a:latin typeface="+mn-lt"/>
                <a:ea typeface="+mn-ea"/>
                <a:cs typeface="+mn-cs"/>
              </a:rPr>
              <a:t>. N’est pas considéré comme naturel ce qui est évident: l’artiste doit dégager de la nature confuse l’essence des choses, les </a:t>
            </a:r>
            <a:r>
              <a:rPr lang="fr-CA" sz="1200" b="1" kern="1200" dirty="0" smtClean="0">
                <a:solidFill>
                  <a:schemeClr val="tx1"/>
                </a:solidFill>
                <a:latin typeface="+mn-lt"/>
                <a:ea typeface="+mn-ea"/>
                <a:cs typeface="+mn-cs"/>
              </a:rPr>
              <a:t>qualités universelles</a:t>
            </a:r>
            <a:r>
              <a:rPr lang="fr-CA" sz="1200" kern="1200" dirty="0" smtClean="0">
                <a:solidFill>
                  <a:schemeClr val="tx1"/>
                </a:solidFill>
                <a:latin typeface="+mn-lt"/>
                <a:ea typeface="+mn-ea"/>
                <a:cs typeface="+mn-cs"/>
              </a:rPr>
              <a:t> et les principes. Le naturel ne se réduit pas non plus au réel, notamment le réel bas, monstrueux, informe. Le naturel n’est pas non plus ce qui pourrait se produire (le possible), mais ce que l’on croit et accepte de croire qu’il pourrait ou aurait pu se produire, c’est-à-dire le </a:t>
            </a:r>
            <a:r>
              <a:rPr lang="fr-CA" sz="1200" b="1" kern="1200" dirty="0" smtClean="0">
                <a:solidFill>
                  <a:schemeClr val="tx1"/>
                </a:solidFill>
                <a:latin typeface="+mn-lt"/>
                <a:ea typeface="+mn-ea"/>
                <a:cs typeface="+mn-cs"/>
              </a:rPr>
              <a:t>vraisemblable</a:t>
            </a:r>
            <a:r>
              <a:rPr lang="fr-CA" sz="1200" kern="1200" dirty="0" smtClean="0">
                <a:solidFill>
                  <a:schemeClr val="tx1"/>
                </a:solidFill>
                <a:latin typeface="+mn-lt"/>
                <a:ea typeface="+mn-ea"/>
                <a:cs typeface="+mn-cs"/>
              </a:rPr>
              <a:t>. La recherche du vraisemblable (une catégorie esthétique historiquement assez variable) va dans le sens des </a:t>
            </a:r>
            <a:r>
              <a:rPr lang="fr-CA" sz="1200" b="1" kern="1200" dirty="0" smtClean="0">
                <a:solidFill>
                  <a:schemeClr val="tx1"/>
                </a:solidFill>
                <a:latin typeface="+mn-lt"/>
                <a:ea typeface="+mn-ea"/>
                <a:cs typeface="+mn-cs"/>
              </a:rPr>
              <a:t>bienséances</a:t>
            </a:r>
            <a:r>
              <a:rPr lang="fr-CA" sz="1200" kern="1200" dirty="0" smtClean="0">
                <a:solidFill>
                  <a:schemeClr val="tx1"/>
                </a:solidFill>
                <a:latin typeface="+mn-lt"/>
                <a:ea typeface="+mn-ea"/>
                <a:cs typeface="+mn-cs"/>
              </a:rPr>
              <a:t>: l’horrible, le pathétique sont soumis au critère de l’équilibre, de la mesure, de la modération. La bienséance a d’une part un aspect interne - l’harmonie intrinsèque à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d’autre part elle constitue un critère externe, celui de conformité avec les conventions morales ou sociales. Le </a:t>
            </a:r>
            <a:r>
              <a:rPr lang="fr-CA" sz="1200" b="1" kern="1200" dirty="0" smtClean="0">
                <a:solidFill>
                  <a:schemeClr val="tx1"/>
                </a:solidFill>
                <a:latin typeface="+mn-lt"/>
                <a:ea typeface="+mn-ea"/>
                <a:cs typeface="+mn-cs"/>
              </a:rPr>
              <a:t>jugement juste</a:t>
            </a:r>
            <a:r>
              <a:rPr lang="fr-CA" sz="1200" kern="1200" dirty="0" smtClean="0">
                <a:solidFill>
                  <a:schemeClr val="tx1"/>
                </a:solidFill>
                <a:latin typeface="+mn-lt"/>
                <a:ea typeface="+mn-ea"/>
                <a:cs typeface="+mn-cs"/>
              </a:rPr>
              <a:t> et le </a:t>
            </a:r>
            <a:r>
              <a:rPr lang="fr-CA" sz="1200" b="1" kern="1200" dirty="0" smtClean="0">
                <a:solidFill>
                  <a:schemeClr val="tx1"/>
                </a:solidFill>
                <a:latin typeface="+mn-lt"/>
                <a:ea typeface="+mn-ea"/>
                <a:cs typeface="+mn-cs"/>
              </a:rPr>
              <a:t>bon sens</a:t>
            </a:r>
            <a:r>
              <a:rPr lang="fr-CA" sz="1200" kern="1200" dirty="0" smtClean="0">
                <a:solidFill>
                  <a:schemeClr val="tx1"/>
                </a:solidFill>
                <a:latin typeface="+mn-lt"/>
                <a:ea typeface="+mn-ea"/>
                <a:cs typeface="+mn-cs"/>
              </a:rPr>
              <a:t> font partie des exigences esthétiques. Par ailleurs, le principe d’universalité est explicable en partie par les usages de l’époque: les acteurs représentant les personnages des tragédies et des comédies dont l’action devait se dérouler dans une cité antique jouaient en habits de ville, légèrement modifiés.</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19</a:t>
            </a:fld>
            <a:endParaRPr lang="cs-CZ"/>
          </a:p>
        </p:txBody>
      </p:sp>
    </p:spTree>
    <p:extLst>
      <p:ext uri="{BB962C8B-B14F-4D97-AF65-F5344CB8AC3E}">
        <p14:creationId xmlns:p14="http://schemas.microsoft.com/office/powerpoint/2010/main" val="2842059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	Le terme de </a:t>
            </a:r>
            <a:r>
              <a:rPr lang="fr-CA" sz="1200" b="1" i="1" kern="1200" dirty="0" smtClean="0">
                <a:solidFill>
                  <a:schemeClr val="tx1"/>
                </a:solidFill>
                <a:effectLst/>
                <a:latin typeface="+mn-lt"/>
                <a:ea typeface="+mn-ea"/>
                <a:cs typeface="+mn-cs"/>
              </a:rPr>
              <a:t>classicisme</a:t>
            </a:r>
            <a:r>
              <a:rPr lang="fr-CA" sz="1200" kern="1200" dirty="0" smtClean="0">
                <a:solidFill>
                  <a:schemeClr val="tx1"/>
                </a:solidFill>
                <a:effectLst/>
                <a:latin typeface="+mn-lt"/>
                <a:ea typeface="+mn-ea"/>
                <a:cs typeface="+mn-cs"/>
              </a:rPr>
              <a:t> est entré dans le vocabulaire français en 1825 seulement pour désigner l’esthétique à laquelle s’est opposé le romantisme naissant. Toutefois le mot est dérivé à partir de l’adjectif </a:t>
            </a:r>
            <a:r>
              <a:rPr lang="fr-CA" sz="1200" i="1" kern="1200" dirty="0" smtClean="0">
                <a:solidFill>
                  <a:schemeClr val="tx1"/>
                </a:solidFill>
                <a:effectLst/>
                <a:latin typeface="+mn-lt"/>
                <a:ea typeface="+mn-ea"/>
                <a:cs typeface="+mn-cs"/>
              </a:rPr>
              <a:t>classique</a:t>
            </a:r>
            <a:r>
              <a:rPr lang="fr-CA" sz="1200" kern="1200" dirty="0" smtClean="0">
                <a:solidFill>
                  <a:schemeClr val="tx1"/>
                </a:solidFill>
                <a:effectLst/>
                <a:latin typeface="+mn-lt"/>
                <a:ea typeface="+mn-ea"/>
                <a:cs typeface="+mn-cs"/>
              </a:rPr>
              <a:t> qui avait désigné, à partir de la Renaissance, ce qui „mérite d’être imité“, qui „fait autorité“, qu’on „enseigne dans les classes“. Le mot se référait notamment aux auteurs de l’antiquité, les anciens érigés en modèle.</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a:t>
            </a:fld>
            <a:endParaRPr lang="cs-CZ"/>
          </a:p>
        </p:txBody>
      </p:sp>
    </p:spTree>
    <p:extLst>
      <p:ext uri="{BB962C8B-B14F-4D97-AF65-F5344CB8AC3E}">
        <p14:creationId xmlns:p14="http://schemas.microsoft.com/office/powerpoint/2010/main" val="149322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Le but ultime de l’art et de </a:t>
            </a:r>
            <a:r>
              <a:rPr lang="fr-CA" sz="1200" b="1" kern="1200" dirty="0" smtClean="0">
                <a:solidFill>
                  <a:schemeClr val="tx1"/>
                </a:solidFill>
                <a:latin typeface="+mn-lt"/>
                <a:ea typeface="+mn-ea"/>
                <a:cs typeface="+mn-cs"/>
              </a:rPr>
              <a:t>plaire</a:t>
            </a:r>
            <a:r>
              <a:rPr lang="fr-CA" sz="1200" kern="1200" dirty="0" smtClean="0">
                <a:solidFill>
                  <a:schemeClr val="tx1"/>
                </a:solidFill>
                <a:latin typeface="+mn-lt"/>
                <a:ea typeface="+mn-ea"/>
                <a:cs typeface="+mn-cs"/>
              </a:rPr>
              <a:t> et d’</a:t>
            </a:r>
            <a:r>
              <a:rPr lang="fr-CA" sz="1200" b="1" kern="1200" dirty="0" smtClean="0">
                <a:solidFill>
                  <a:schemeClr val="tx1"/>
                </a:solidFill>
                <a:latin typeface="+mn-lt"/>
                <a:ea typeface="+mn-ea"/>
                <a:cs typeface="+mn-cs"/>
              </a:rPr>
              <a:t>instruire</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20</a:t>
            </a:fld>
            <a:endParaRPr lang="cs-CZ"/>
          </a:p>
        </p:txBody>
      </p:sp>
    </p:spTree>
    <p:extLst>
      <p:ext uri="{BB962C8B-B14F-4D97-AF65-F5344CB8AC3E}">
        <p14:creationId xmlns:p14="http://schemas.microsoft.com/office/powerpoint/2010/main" val="2324306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La doctrine du classicisme a cristallisé autour des débats sur le théâtre et les </a:t>
            </a:r>
            <a:r>
              <a:rPr lang="fr-CA" sz="1200" b="1" kern="1200" dirty="0" smtClean="0">
                <a:solidFill>
                  <a:schemeClr val="tx1"/>
                </a:solidFill>
                <a:latin typeface="+mn-lt"/>
                <a:ea typeface="+mn-ea"/>
                <a:cs typeface="+mn-cs"/>
              </a:rPr>
              <a:t>trois unités</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unité de temps</a:t>
            </a:r>
            <a:r>
              <a:rPr lang="fr-CA" sz="1200" kern="1200" dirty="0" smtClean="0">
                <a:solidFill>
                  <a:schemeClr val="tx1"/>
                </a:solidFill>
                <a:latin typeface="+mn-lt"/>
                <a:ea typeface="+mn-ea"/>
                <a:cs typeface="+mn-cs"/>
              </a:rPr>
              <a:t> - cette unité était généralement observée; selon les théoriciens l’action ne devait dépasser la durée soit de 12, 24 ou 36 heures;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unité de lieu</a:t>
            </a:r>
            <a:r>
              <a:rPr lang="fr-CA" sz="1200" kern="1200" dirty="0" smtClean="0">
                <a:solidFill>
                  <a:schemeClr val="tx1"/>
                </a:solidFill>
                <a:latin typeface="+mn-lt"/>
                <a:ea typeface="+mn-ea"/>
                <a:cs typeface="+mn-cs"/>
              </a:rPr>
              <a:t> - assez vague: selon la conception rigoureuse, le lieu devait se circonscrire à un seul endroit - une salle, une cour; selon la conception de Corneille, il pouvait s’agir des lieux où les personnages étaient capables de se rendre en 24 heures; l’unité de lieu est entrée en vigueur vers 1650 seulement;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unité d’action</a:t>
            </a:r>
            <a:r>
              <a:rPr lang="fr-CA" sz="1200" kern="1200" dirty="0" smtClean="0">
                <a:solidFill>
                  <a:schemeClr val="tx1"/>
                </a:solidFill>
                <a:latin typeface="+mn-lt"/>
                <a:ea typeface="+mn-ea"/>
                <a:cs typeface="+mn-cs"/>
              </a:rPr>
              <a:t> - correspond au principe un héros = une action, c’est-à-dire à l’élimination des intrigues parallèles; en pratique elle s’impose tard, vers 1650, sans être unanimement respectée, car le parallélisme, notamment entre les protagonistes d’un côté et leurs confidents de l’autre, offre des potentialités dramatiques;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unité de ton</a:t>
            </a:r>
            <a:r>
              <a:rPr lang="fr-CA" sz="1200" kern="1200" dirty="0" smtClean="0">
                <a:solidFill>
                  <a:schemeClr val="tx1"/>
                </a:solidFill>
                <a:latin typeface="+mn-lt"/>
                <a:ea typeface="+mn-ea"/>
                <a:cs typeface="+mn-cs"/>
              </a:rPr>
              <a:t> – elle se réclame d’Horace (</a:t>
            </a:r>
            <a:r>
              <a:rPr lang="fr-CA" sz="1200" i="1" kern="1200" dirty="0" smtClean="0">
                <a:solidFill>
                  <a:schemeClr val="tx1"/>
                </a:solidFill>
                <a:latin typeface="+mn-lt"/>
                <a:ea typeface="+mn-ea"/>
                <a:cs typeface="+mn-cs"/>
              </a:rPr>
              <a:t>Ad </a:t>
            </a:r>
            <a:r>
              <a:rPr lang="fr-CA" sz="1200" i="1" kern="1200" dirty="0" err="1" smtClean="0">
                <a:solidFill>
                  <a:schemeClr val="tx1"/>
                </a:solidFill>
                <a:latin typeface="+mn-lt"/>
                <a:ea typeface="+mn-ea"/>
                <a:cs typeface="+mn-cs"/>
              </a:rPr>
              <a:t>Pisones</a:t>
            </a:r>
            <a:r>
              <a:rPr lang="fr-CA" sz="1200" kern="1200" dirty="0" smtClean="0">
                <a:solidFill>
                  <a:schemeClr val="tx1"/>
                </a:solidFill>
                <a:latin typeface="+mn-lt"/>
                <a:ea typeface="+mn-ea"/>
                <a:cs typeface="+mn-cs"/>
              </a:rPr>
              <a:t>) pour refuser le mélange des genres.</a:t>
            </a:r>
            <a:endParaRPr lang="cs-CZ" sz="1200" kern="1200" dirty="0" smtClean="0">
              <a:solidFill>
                <a:schemeClr val="tx1"/>
              </a:solidFill>
              <a:latin typeface="+mn-lt"/>
              <a:ea typeface="+mn-ea"/>
              <a:cs typeface="+mn-cs"/>
            </a:endParaRPr>
          </a:p>
          <a:p>
            <a:endParaRPr lang="cs-CZ" b="1"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21</a:t>
            </a:fld>
            <a:endParaRPr lang="cs-CZ"/>
          </a:p>
        </p:txBody>
      </p:sp>
    </p:spTree>
    <p:extLst>
      <p:ext uri="{BB962C8B-B14F-4D97-AF65-F5344CB8AC3E}">
        <p14:creationId xmlns:p14="http://schemas.microsoft.com/office/powerpoint/2010/main" val="3082084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fr-CA" sz="1200" kern="1200" dirty="0" smtClean="0">
                <a:solidFill>
                  <a:schemeClr val="tx1"/>
                </a:solidFill>
                <a:latin typeface="+mn-lt"/>
                <a:ea typeface="+mn-ea"/>
                <a:cs typeface="+mn-cs"/>
              </a:rPr>
              <a:t>	La hiérarchie des genres est chapeautée par l’</a:t>
            </a:r>
            <a:r>
              <a:rPr lang="fr-CA" sz="1200" b="1" kern="1200" dirty="0" smtClean="0">
                <a:solidFill>
                  <a:schemeClr val="tx1"/>
                </a:solidFill>
                <a:latin typeface="+mn-lt"/>
                <a:ea typeface="+mn-ea"/>
                <a:cs typeface="+mn-cs"/>
              </a:rPr>
              <a:t>épopée</a:t>
            </a:r>
            <a:r>
              <a:rPr lang="fr-CA" sz="1200" kern="1200" dirty="0" smtClean="0">
                <a:solidFill>
                  <a:schemeClr val="tx1"/>
                </a:solidFill>
                <a:latin typeface="+mn-lt"/>
                <a:ea typeface="+mn-ea"/>
                <a:cs typeface="+mn-cs"/>
              </a:rPr>
              <a:t> qui, conformément à la tradition antique, devait combiner les qualités épiques et lyriques avec de vastes connaissances mythologiques et historiques. Le sujet ne devait pas être inventé, mais tiré de l’histoire, les personnages devaient être illustres, le lieu et le temps éloignés, l’action guerrière (l’amour étant relégué dans les épisodes seulement). La composition obéissait à la présence obligée de quatre parties: proposition, invocation (aux dieux, ou à Dieu), narration, dénouement.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t>
            </a:r>
            <a:r>
              <a:rPr lang="fr-CA" sz="1200" b="1" kern="1200" dirty="0" smtClean="0">
                <a:solidFill>
                  <a:schemeClr val="tx1"/>
                </a:solidFill>
                <a:latin typeface="+mn-lt"/>
                <a:ea typeface="+mn-ea"/>
                <a:cs typeface="+mn-cs"/>
              </a:rPr>
              <a:t>ode</a:t>
            </a:r>
            <a:r>
              <a:rPr lang="fr-CA" sz="1200" kern="1200" dirty="0" smtClean="0">
                <a:solidFill>
                  <a:schemeClr val="tx1"/>
                </a:solidFill>
                <a:latin typeface="+mn-lt"/>
                <a:ea typeface="+mn-ea"/>
                <a:cs typeface="+mn-cs"/>
              </a:rPr>
              <a:t> exigeait la noblesse de ton tout en étant ouverte à la diversité thématique. La même ouverture, jointe à l’élégance, caractérise l’</a:t>
            </a:r>
            <a:r>
              <a:rPr lang="fr-CA" sz="1200" b="1" kern="1200" dirty="0" smtClean="0">
                <a:solidFill>
                  <a:schemeClr val="tx1"/>
                </a:solidFill>
                <a:latin typeface="+mn-lt"/>
                <a:ea typeface="+mn-ea"/>
                <a:cs typeface="+mn-cs"/>
              </a:rPr>
              <a:t>épître</a:t>
            </a:r>
            <a:r>
              <a:rPr lang="fr-CA" sz="1200" kern="1200" dirty="0" smtClean="0">
                <a:solidFill>
                  <a:schemeClr val="tx1"/>
                </a:solidFill>
                <a:latin typeface="+mn-lt"/>
                <a:ea typeface="+mn-ea"/>
                <a:cs typeface="+mn-cs"/>
              </a:rPr>
              <a:t>. Le sujet par contre est déterminant pour l’</a:t>
            </a:r>
            <a:r>
              <a:rPr lang="fr-CA" sz="1200" b="1" kern="1200" dirty="0" smtClean="0">
                <a:solidFill>
                  <a:schemeClr val="tx1"/>
                </a:solidFill>
                <a:latin typeface="+mn-lt"/>
                <a:ea typeface="+mn-ea"/>
                <a:cs typeface="+mn-cs"/>
              </a:rPr>
              <a:t>idylle</a:t>
            </a:r>
            <a:r>
              <a:rPr lang="fr-CA" sz="1200" kern="1200" dirty="0" smtClean="0">
                <a:solidFill>
                  <a:schemeClr val="tx1"/>
                </a:solidFill>
                <a:latin typeface="+mn-lt"/>
                <a:ea typeface="+mn-ea"/>
                <a:cs typeface="+mn-cs"/>
              </a:rPr>
              <a:t>, l’</a:t>
            </a:r>
            <a:r>
              <a:rPr lang="fr-CA" sz="1200" b="1" kern="1200" dirty="0" smtClean="0">
                <a:solidFill>
                  <a:schemeClr val="tx1"/>
                </a:solidFill>
                <a:latin typeface="+mn-lt"/>
                <a:ea typeface="+mn-ea"/>
                <a:cs typeface="+mn-cs"/>
              </a:rPr>
              <a:t>élégie</a:t>
            </a:r>
            <a:r>
              <a:rPr lang="fr-CA" sz="1200" kern="1200" dirty="0" smtClean="0">
                <a:solidFill>
                  <a:schemeClr val="tx1"/>
                </a:solidFill>
                <a:latin typeface="+mn-lt"/>
                <a:ea typeface="+mn-ea"/>
                <a:cs typeface="+mn-cs"/>
              </a:rPr>
              <a:t>, la </a:t>
            </a:r>
            <a:r>
              <a:rPr lang="fr-CA" sz="1200" b="1" kern="1200" dirty="0" smtClean="0">
                <a:solidFill>
                  <a:schemeClr val="tx1"/>
                </a:solidFill>
                <a:latin typeface="+mn-lt"/>
                <a:ea typeface="+mn-ea"/>
                <a:cs typeface="+mn-cs"/>
              </a:rPr>
              <a:t>satire</a:t>
            </a:r>
            <a:r>
              <a:rPr lang="fr-CA" sz="1200" kern="1200" dirty="0" smtClean="0">
                <a:solidFill>
                  <a:schemeClr val="tx1"/>
                </a:solidFill>
                <a:latin typeface="+mn-lt"/>
                <a:ea typeface="+mn-ea"/>
                <a:cs typeface="+mn-cs"/>
              </a:rPr>
              <a:t>. La préciosité lègue à la période classique la mode des genres mineurs: rondeau, madrigal, ballade, épigramme.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La doctrine classique n’a pas été propice à la poésie. Le plus grand poète de la période - </a:t>
            </a:r>
            <a:r>
              <a:rPr lang="fr-CA" sz="1200" b="1" kern="1200" dirty="0" smtClean="0">
                <a:solidFill>
                  <a:schemeClr val="tx1"/>
                </a:solidFill>
                <a:latin typeface="+mn-lt"/>
                <a:ea typeface="+mn-ea"/>
                <a:cs typeface="+mn-cs"/>
              </a:rPr>
              <a:t>La Fontaine</a:t>
            </a:r>
            <a:r>
              <a:rPr lang="fr-CA" sz="1200" kern="1200" dirty="0" smtClean="0">
                <a:solidFill>
                  <a:schemeClr val="tx1"/>
                </a:solidFill>
                <a:latin typeface="+mn-lt"/>
                <a:ea typeface="+mn-ea"/>
                <a:cs typeface="+mn-cs"/>
              </a:rPr>
              <a:t> - échappe à son carcan.</a:t>
            </a:r>
          </a:p>
          <a:p>
            <a:endParaRPr lang="fr-CA"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Prose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L’exemple du modèle de l’épopée devait s’appliquer au </a:t>
            </a:r>
            <a:r>
              <a:rPr lang="fr-CA" sz="1200" b="1" kern="1200" dirty="0" smtClean="0">
                <a:solidFill>
                  <a:schemeClr val="tx1"/>
                </a:solidFill>
                <a:latin typeface="+mn-lt"/>
                <a:ea typeface="+mn-ea"/>
                <a:cs typeface="+mn-cs"/>
              </a:rPr>
              <a:t>roman</a:t>
            </a:r>
            <a:r>
              <a:rPr lang="fr-CA" sz="1200" kern="1200" dirty="0" smtClean="0">
                <a:solidFill>
                  <a:schemeClr val="tx1"/>
                </a:solidFill>
                <a:latin typeface="+mn-lt"/>
                <a:ea typeface="+mn-ea"/>
                <a:cs typeface="+mn-cs"/>
              </a:rPr>
              <a:t>, avec certaines différences cependant: le roman doit être écrit en prose, sans l’invocation aux dieux, la thématique guerrière doit céder à l’amour. En pratique, plus que l’épopée, c’est le modèle de la tragédie qui force les auteurs des romans à simplifier l’action (unité d’action) et à se concentrer à l’analyse psychologique en évitant le pittoresque (unité de ton), à réduire l’espace et le temps de l’action. L’exemple typique de l’aboutissement du processus est l’</a:t>
            </a:r>
            <a:r>
              <a:rPr lang="fr-CA" sz="1200" kern="1200" dirty="0" err="1" smtClean="0">
                <a:solidFill>
                  <a:schemeClr val="tx1"/>
                </a:solidFill>
                <a:latin typeface="+mn-lt"/>
                <a:ea typeface="+mn-ea"/>
                <a:cs typeface="+mn-cs"/>
              </a:rPr>
              <a:t>oeuvre</a:t>
            </a:r>
            <a:r>
              <a:rPr lang="fr-CA" sz="1200" kern="1200" dirty="0" smtClean="0">
                <a:solidFill>
                  <a:schemeClr val="tx1"/>
                </a:solidFill>
                <a:latin typeface="+mn-lt"/>
                <a:ea typeface="+mn-ea"/>
                <a:cs typeface="+mn-cs"/>
              </a:rPr>
              <a:t> de </a:t>
            </a:r>
            <a:r>
              <a:rPr lang="fr-CA" sz="1200" b="1" kern="1200" dirty="0" smtClean="0">
                <a:solidFill>
                  <a:schemeClr val="tx1"/>
                </a:solidFill>
                <a:latin typeface="+mn-lt"/>
                <a:ea typeface="+mn-ea"/>
                <a:cs typeface="+mn-cs"/>
              </a:rPr>
              <a:t>Mme de La Fayette</a:t>
            </a:r>
            <a:r>
              <a:rPr lang="fr-CA" sz="1200" kern="1200" dirty="0" smtClean="0">
                <a:solidFill>
                  <a:schemeClr val="tx1"/>
                </a:solidFill>
                <a:latin typeface="+mn-lt"/>
                <a:ea typeface="+mn-ea"/>
                <a:cs typeface="+mn-cs"/>
              </a:rPr>
              <a:t> et dans le domaine de la </a:t>
            </a:r>
            <a:r>
              <a:rPr lang="fr-CA" sz="1200" b="1" kern="1200" dirty="0" smtClean="0">
                <a:solidFill>
                  <a:schemeClr val="tx1"/>
                </a:solidFill>
                <a:latin typeface="+mn-lt"/>
                <a:ea typeface="+mn-ea"/>
                <a:cs typeface="+mn-cs"/>
              </a:rPr>
              <a:t>nouvelle</a:t>
            </a:r>
            <a:r>
              <a:rPr lang="fr-CA" sz="1200" kern="1200" dirty="0" smtClean="0">
                <a:solidFill>
                  <a:schemeClr val="tx1"/>
                </a:solidFill>
                <a:latin typeface="+mn-lt"/>
                <a:ea typeface="+mn-ea"/>
                <a:cs typeface="+mn-cs"/>
              </a:rPr>
              <a:t> celle de </a:t>
            </a:r>
            <a:r>
              <a:rPr lang="fr-CA" sz="1200" b="1" kern="1200" dirty="0" smtClean="0">
                <a:solidFill>
                  <a:schemeClr val="tx1"/>
                </a:solidFill>
                <a:latin typeface="+mn-lt"/>
                <a:ea typeface="+mn-ea"/>
                <a:cs typeface="+mn-cs"/>
              </a:rPr>
              <a:t>Jean </a:t>
            </a:r>
            <a:r>
              <a:rPr lang="fr-CA" sz="1200" b="1" kern="1200" dirty="0" err="1" smtClean="0">
                <a:solidFill>
                  <a:schemeClr val="tx1"/>
                </a:solidFill>
                <a:latin typeface="+mn-lt"/>
                <a:ea typeface="+mn-ea"/>
                <a:cs typeface="+mn-cs"/>
              </a:rPr>
              <a:t>Regnauld</a:t>
            </a:r>
            <a:r>
              <a:rPr lang="fr-CA" sz="1200" b="1" kern="1200" dirty="0" smtClean="0">
                <a:solidFill>
                  <a:schemeClr val="tx1"/>
                </a:solidFill>
                <a:latin typeface="+mn-lt"/>
                <a:ea typeface="+mn-ea"/>
                <a:cs typeface="+mn-cs"/>
              </a:rPr>
              <a:t> de Segrais</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22</a:t>
            </a:fld>
            <a:endParaRPr lang="cs-CZ"/>
          </a:p>
        </p:txBody>
      </p:sp>
    </p:spTree>
    <p:extLst>
      <p:ext uri="{BB962C8B-B14F-4D97-AF65-F5344CB8AC3E}">
        <p14:creationId xmlns:p14="http://schemas.microsoft.com/office/powerpoint/2010/main" val="3341112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CA" sz="1200" kern="1200" dirty="0" smtClean="0">
                <a:solidFill>
                  <a:schemeClr val="tx1"/>
                </a:solidFill>
                <a:effectLst/>
                <a:latin typeface="+mn-lt"/>
                <a:ea typeface="+mn-ea"/>
                <a:cs typeface="+mn-cs"/>
              </a:rPr>
              <a:t>On fait coïncider le classicisme avec une esthétique doctrinaire, respectueuse des règles déduites à partir de l’héritage esthétique de l’antiquité, tel que la Renaissance l’avait façonné et refondu en théorie. Or, le classicisme ne se réduit pas à la simple observance des règles. Même si, par rapport à la période baroque, </a:t>
            </a:r>
            <a:r>
              <a:rPr lang="fr-CA" sz="1200" b="1" kern="1200" dirty="0" smtClean="0">
                <a:solidFill>
                  <a:schemeClr val="tx1"/>
                </a:solidFill>
                <a:effectLst/>
                <a:latin typeface="+mn-lt"/>
                <a:ea typeface="+mn-ea"/>
                <a:cs typeface="+mn-cs"/>
              </a:rPr>
              <a:t>la norme littéraire plus contraignante</a:t>
            </a:r>
            <a:r>
              <a:rPr lang="fr-CA" sz="1200" kern="1200" dirty="0" smtClean="0">
                <a:solidFill>
                  <a:schemeClr val="tx1"/>
                </a:solidFill>
                <a:effectLst/>
                <a:latin typeface="+mn-lt"/>
                <a:ea typeface="+mn-ea"/>
                <a:cs typeface="+mn-cs"/>
              </a:rPr>
              <a:t>, non plus ouverte, mais </a:t>
            </a:r>
            <a:r>
              <a:rPr lang="fr-CA" sz="1200" b="1" kern="1200" dirty="0" smtClean="0">
                <a:solidFill>
                  <a:schemeClr val="tx1"/>
                </a:solidFill>
                <a:effectLst/>
                <a:latin typeface="+mn-lt"/>
                <a:ea typeface="+mn-ea"/>
                <a:cs typeface="+mn-cs"/>
              </a:rPr>
              <a:t>fermée</a:t>
            </a:r>
            <a:r>
              <a:rPr lang="fr-CA" sz="1200" kern="1200" dirty="0" smtClean="0">
                <a:solidFill>
                  <a:schemeClr val="tx1"/>
                </a:solidFill>
                <a:effectLst/>
                <a:latin typeface="+mn-lt"/>
                <a:ea typeface="+mn-ea"/>
                <a:cs typeface="+mn-cs"/>
              </a:rPr>
              <a:t>, permet de mieux mesurer les oeuvres et les auteurs à l’aune d’une poétique cohérente, la compréhension du classicisme ne peut pas ignorer le fait que nous avons affaire à une sensibilité, un état d’esprit qu’à elle seule la doctrine esthétique n’explique pas. Il faut donc, comme dans le cas du baroque, prendre en considération les faits situés en amont des oeuvres: évolution de la société, évolution de la langue, évolution de l’échelle des valeurs et de la sensibilité.</a:t>
            </a:r>
          </a:p>
          <a:p>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En outre, l’autorité royale impose une sorte de „paix religieuse“ grâce à laquelle le protestantisme reste relativement toléré. La période culminante du classicisme (1660-1685) se termine au moment de la révocation de l’Édit de Nantes.</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3</a:t>
            </a:fld>
            <a:endParaRPr lang="cs-CZ"/>
          </a:p>
        </p:txBody>
      </p:sp>
    </p:spTree>
    <p:extLst>
      <p:ext uri="{BB962C8B-B14F-4D97-AF65-F5344CB8AC3E}">
        <p14:creationId xmlns:p14="http://schemas.microsoft.com/office/powerpoint/2010/main" val="751263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	La société française du 17</a:t>
            </a:r>
            <a:r>
              <a:rPr lang="fr-CA" sz="1200" kern="1200" baseline="30000" dirty="0" smtClean="0">
                <a:solidFill>
                  <a:schemeClr val="tx1"/>
                </a:solidFill>
                <a:effectLst/>
                <a:latin typeface="+mn-lt"/>
                <a:ea typeface="+mn-ea"/>
                <a:cs typeface="+mn-cs"/>
              </a:rPr>
              <a:t>e</a:t>
            </a:r>
            <a:r>
              <a:rPr lang="fr-CA" sz="1200" kern="1200" dirty="0" smtClean="0">
                <a:solidFill>
                  <a:schemeClr val="tx1"/>
                </a:solidFill>
                <a:effectLst/>
                <a:latin typeface="+mn-lt"/>
                <a:ea typeface="+mn-ea"/>
                <a:cs typeface="+mn-cs"/>
              </a:rPr>
              <a:t> siècle est marquée par l’affermissement de l’autorité de l’État représentée par le roi. Dans une situation où la marche ascendante de la bourgeoisie n’arrive pas encore à éliminer la force déclinante de la noblesse, le pouvoir royal constitue le facteur décisif. L’absolutisme royal qui culmine avec le règne personnel de Louis XIV à partir de 1661 représente une </a:t>
            </a:r>
            <a:r>
              <a:rPr lang="fr-CA" sz="1200" b="1" kern="1200" dirty="0" smtClean="0">
                <a:solidFill>
                  <a:schemeClr val="tx1"/>
                </a:solidFill>
                <a:effectLst/>
                <a:latin typeface="+mn-lt"/>
                <a:ea typeface="+mn-ea"/>
                <a:cs typeface="+mn-cs"/>
              </a:rPr>
              <a:t>période d’équilibre social</a:t>
            </a:r>
            <a:r>
              <a:rPr lang="fr-CA" sz="1200" kern="1200" dirty="0" smtClean="0">
                <a:solidFill>
                  <a:schemeClr val="tx1"/>
                </a:solidFill>
                <a:effectLst/>
                <a:latin typeface="+mn-lt"/>
                <a:ea typeface="+mn-ea"/>
                <a:cs typeface="+mn-cs"/>
              </a:rPr>
              <a:t> où le roi s’appuie sur la bourgeoisie pour dominer la noblesse et sur la noblesse pour asseoir son autorité sur une </a:t>
            </a:r>
            <a:r>
              <a:rPr lang="fr-CA" sz="1200" b="1" kern="1200" dirty="0" smtClean="0">
                <a:solidFill>
                  <a:schemeClr val="tx1"/>
                </a:solidFill>
                <a:effectLst/>
                <a:latin typeface="+mn-lt"/>
                <a:ea typeface="+mn-ea"/>
                <a:cs typeface="+mn-cs"/>
              </a:rPr>
              <a:t>société nettement hiérarchisée</a:t>
            </a:r>
            <a:r>
              <a:rPr lang="fr-CA" sz="1200" kern="1200" dirty="0" smtClean="0">
                <a:solidFill>
                  <a:schemeClr val="tx1"/>
                </a:solidFill>
                <a:effectLst/>
                <a:latin typeface="+mn-lt"/>
                <a:ea typeface="+mn-ea"/>
                <a:cs typeface="+mn-cs"/>
              </a:rPr>
              <a:t>: le roi devient le centre de sa cour, sa cour le centre de la vie publique.</a:t>
            </a:r>
            <a:endParaRPr lang="cs-CZ"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Le principe d’un </a:t>
            </a:r>
            <a:r>
              <a:rPr lang="fr-CA" sz="1200" b="1" kern="1200" dirty="0" smtClean="0">
                <a:solidFill>
                  <a:schemeClr val="tx1"/>
                </a:solidFill>
                <a:effectLst/>
                <a:latin typeface="+mn-lt"/>
                <a:ea typeface="+mn-ea"/>
                <a:cs typeface="+mn-cs"/>
              </a:rPr>
              <a:t>État fort</a:t>
            </a:r>
            <a:r>
              <a:rPr lang="fr-CA" sz="1200" kern="1200" dirty="0" smtClean="0">
                <a:solidFill>
                  <a:schemeClr val="tx1"/>
                </a:solidFill>
                <a:effectLst/>
                <a:latin typeface="+mn-lt"/>
                <a:ea typeface="+mn-ea"/>
                <a:cs typeface="+mn-cs"/>
              </a:rPr>
              <a:t>, au-dessus de la noblesse et de la bourgeoisie, s’impose déjà sous Henri IV et sous le ministère du cardinal de Richelieu, dès 1624, qui punit comme crime d’État toute désobéissance soit des provinces, soit des nobles contestataires. Ce n’est pas un hasard si ces deux moments historiques coïncident avec la formulation des idées esthétiques, signes avant-coureurs du classicisme (Malherbe; débats sur le théâtre régulier).</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4</a:t>
            </a:fld>
            <a:endParaRPr lang="cs-CZ"/>
          </a:p>
        </p:txBody>
      </p:sp>
    </p:spTree>
    <p:extLst>
      <p:ext uri="{BB962C8B-B14F-4D97-AF65-F5344CB8AC3E}">
        <p14:creationId xmlns:p14="http://schemas.microsoft.com/office/powerpoint/2010/main" val="43748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	L’autorité de l’État </a:t>
            </a:r>
            <a:r>
              <a:rPr lang="fr-CA" sz="1200" b="1" kern="1200" dirty="0" smtClean="0">
                <a:solidFill>
                  <a:schemeClr val="tx1"/>
                </a:solidFill>
                <a:effectLst/>
                <a:latin typeface="+mn-lt"/>
                <a:ea typeface="+mn-ea"/>
                <a:cs typeface="+mn-cs"/>
              </a:rPr>
              <a:t>calme la situation</a:t>
            </a:r>
            <a:r>
              <a:rPr lang="fr-CA" sz="1200" kern="1200" dirty="0" smtClean="0">
                <a:solidFill>
                  <a:schemeClr val="tx1"/>
                </a:solidFill>
                <a:effectLst/>
                <a:latin typeface="+mn-lt"/>
                <a:ea typeface="+mn-ea"/>
                <a:cs typeface="+mn-cs"/>
              </a:rPr>
              <a:t> intérieure, élimine les désordres, diminue les tensions, émousse les facteurs de la sensibilité baroque. Paradoxalement, bien qu’assis sur l’autorité religieuse, le pouvoir royal impose, en même temps que celle de </a:t>
            </a:r>
            <a:r>
              <a:rPr lang="fr-CA" sz="1200" b="1" kern="1200" dirty="0" smtClean="0">
                <a:solidFill>
                  <a:schemeClr val="tx1"/>
                </a:solidFill>
                <a:effectLst/>
                <a:latin typeface="+mn-lt"/>
                <a:ea typeface="+mn-ea"/>
                <a:cs typeface="+mn-cs"/>
              </a:rPr>
              <a:t>grandeur</a:t>
            </a:r>
            <a:r>
              <a:rPr lang="fr-CA" sz="1200" kern="1200" dirty="0" smtClean="0">
                <a:solidFill>
                  <a:schemeClr val="tx1"/>
                </a:solidFill>
                <a:effectLst/>
                <a:latin typeface="+mn-lt"/>
                <a:ea typeface="+mn-ea"/>
                <a:cs typeface="+mn-cs"/>
              </a:rPr>
              <a:t>, les notions d’</a:t>
            </a:r>
            <a:r>
              <a:rPr lang="fr-CA" sz="1200" b="1" kern="1200" dirty="0" smtClean="0">
                <a:solidFill>
                  <a:schemeClr val="tx1"/>
                </a:solidFill>
                <a:effectLst/>
                <a:latin typeface="+mn-lt"/>
                <a:ea typeface="+mn-ea"/>
                <a:cs typeface="+mn-cs"/>
              </a:rPr>
              <a:t>ordre</a:t>
            </a:r>
            <a:r>
              <a:rPr lang="fr-CA" sz="1200" kern="1200" dirty="0" smtClean="0">
                <a:solidFill>
                  <a:schemeClr val="tx1"/>
                </a:solidFill>
                <a:effectLst/>
                <a:latin typeface="+mn-lt"/>
                <a:ea typeface="+mn-ea"/>
                <a:cs typeface="+mn-cs"/>
              </a:rPr>
              <a:t>, de </a:t>
            </a:r>
            <a:r>
              <a:rPr lang="fr-CA" sz="1200" b="1" kern="1200" dirty="0" smtClean="0">
                <a:solidFill>
                  <a:schemeClr val="tx1"/>
                </a:solidFill>
                <a:effectLst/>
                <a:latin typeface="+mn-lt"/>
                <a:ea typeface="+mn-ea"/>
                <a:cs typeface="+mn-cs"/>
              </a:rPr>
              <a:t>mesure</a:t>
            </a:r>
            <a:r>
              <a:rPr lang="fr-CA" sz="1200" kern="1200" dirty="0" smtClean="0">
                <a:solidFill>
                  <a:schemeClr val="tx1"/>
                </a:solidFill>
                <a:effectLst/>
                <a:latin typeface="+mn-lt"/>
                <a:ea typeface="+mn-ea"/>
                <a:cs typeface="+mn-cs"/>
              </a:rPr>
              <a:t>, d’</a:t>
            </a:r>
            <a:r>
              <a:rPr lang="fr-CA" sz="1200" b="1" kern="1200" dirty="0" smtClean="0">
                <a:solidFill>
                  <a:schemeClr val="tx1"/>
                </a:solidFill>
                <a:effectLst/>
                <a:latin typeface="+mn-lt"/>
                <a:ea typeface="+mn-ea"/>
                <a:cs typeface="+mn-cs"/>
              </a:rPr>
              <a:t>équilibre</a:t>
            </a:r>
            <a:r>
              <a:rPr lang="fr-CA" sz="1200" kern="1200" dirty="0" smtClean="0">
                <a:solidFill>
                  <a:schemeClr val="tx1"/>
                </a:solidFill>
                <a:effectLst/>
                <a:latin typeface="+mn-lt"/>
                <a:ea typeface="+mn-ea"/>
                <a:cs typeface="+mn-cs"/>
              </a:rPr>
              <a:t>, d’</a:t>
            </a:r>
            <a:r>
              <a:rPr lang="fr-CA" sz="1200" b="1" kern="1200" dirty="0" smtClean="0">
                <a:solidFill>
                  <a:schemeClr val="tx1"/>
                </a:solidFill>
                <a:effectLst/>
                <a:latin typeface="+mn-lt"/>
                <a:ea typeface="+mn-ea"/>
                <a:cs typeface="+mn-cs"/>
              </a:rPr>
              <a:t>autolimitation</a:t>
            </a:r>
            <a:r>
              <a:rPr lang="fr-CA" sz="1200" kern="1200" dirty="0" smtClean="0">
                <a:solidFill>
                  <a:schemeClr val="tx1"/>
                </a:solidFill>
                <a:effectLst/>
                <a:latin typeface="+mn-lt"/>
                <a:ea typeface="+mn-ea"/>
                <a:cs typeface="+mn-cs"/>
              </a:rPr>
              <a:t> qui éliminent ou occultent les aspirations transcendantes du baroque. Le pouvoir fort qui même en matière religieuse tient tête à l’autorité du pape (</a:t>
            </a:r>
            <a:r>
              <a:rPr lang="fr-CA" sz="1200" b="1" kern="1200" dirty="0" smtClean="0">
                <a:solidFill>
                  <a:schemeClr val="tx1"/>
                </a:solidFill>
                <a:effectLst/>
                <a:latin typeface="+mn-lt"/>
                <a:ea typeface="+mn-ea"/>
                <a:cs typeface="+mn-cs"/>
              </a:rPr>
              <a:t>gallicanisme</a:t>
            </a:r>
            <a:r>
              <a:rPr lang="fr-CA" sz="1200" kern="1200" dirty="0" smtClean="0">
                <a:solidFill>
                  <a:schemeClr val="tx1"/>
                </a:solidFill>
                <a:effectLst/>
                <a:latin typeface="+mn-lt"/>
                <a:ea typeface="+mn-ea"/>
                <a:cs typeface="+mn-cs"/>
              </a:rPr>
              <a:t>) conduit à une </a:t>
            </a:r>
            <a:r>
              <a:rPr lang="fr-CA" sz="1200" b="1" kern="1200" dirty="0" smtClean="0">
                <a:solidFill>
                  <a:schemeClr val="tx1"/>
                </a:solidFill>
                <a:effectLst/>
                <a:latin typeface="+mn-lt"/>
                <a:ea typeface="+mn-ea"/>
                <a:cs typeface="+mn-cs"/>
              </a:rPr>
              <a:t>laïcisation</a:t>
            </a:r>
            <a:r>
              <a:rPr lang="fr-CA" sz="1200" kern="1200" dirty="0" smtClean="0">
                <a:solidFill>
                  <a:schemeClr val="tx1"/>
                </a:solidFill>
                <a:effectLst/>
                <a:latin typeface="+mn-lt"/>
                <a:ea typeface="+mn-ea"/>
                <a:cs typeface="+mn-cs"/>
              </a:rPr>
              <a:t> relative. </a:t>
            </a:r>
            <a:endParaRPr lang="cs-CZ"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	Cette négation de la transcendance théologique baroque n’est pas toutefois l’équivalent de „Dieu mis entre les parenthèses“ de la Renaissance. Il s’agit plutôt de l’absence du pathétique de la foi baroque. L’élan optimiste des jésuites cède devant l’idéal de la foi modérée de </a:t>
            </a:r>
            <a:r>
              <a:rPr lang="fr-CA" sz="1200" b="1" kern="1200" dirty="0" smtClean="0">
                <a:solidFill>
                  <a:schemeClr val="tx1"/>
                </a:solidFill>
                <a:effectLst/>
                <a:latin typeface="+mn-lt"/>
                <a:ea typeface="+mn-ea"/>
                <a:cs typeface="+mn-cs"/>
              </a:rPr>
              <a:t>François de Sales</a:t>
            </a:r>
            <a:r>
              <a:rPr lang="fr-CA" sz="1200" kern="1200" dirty="0" smtClean="0">
                <a:solidFill>
                  <a:schemeClr val="tx1"/>
                </a:solidFill>
                <a:effectLst/>
                <a:latin typeface="+mn-lt"/>
                <a:ea typeface="+mn-ea"/>
                <a:cs typeface="+mn-cs"/>
              </a:rPr>
              <a:t> (</a:t>
            </a:r>
            <a:r>
              <a:rPr lang="fr-CA" sz="1200" i="1" kern="1200" dirty="0" smtClean="0">
                <a:solidFill>
                  <a:schemeClr val="tx1"/>
                </a:solidFill>
                <a:effectLst/>
                <a:latin typeface="+mn-lt"/>
                <a:ea typeface="+mn-ea"/>
                <a:cs typeface="+mn-cs"/>
              </a:rPr>
              <a:t>Introduction à la vie dévote</a:t>
            </a:r>
            <a:r>
              <a:rPr lang="fr-CA" sz="1200" kern="1200" dirty="0" smtClean="0">
                <a:solidFill>
                  <a:schemeClr val="tx1"/>
                </a:solidFill>
                <a:effectLst/>
                <a:latin typeface="+mn-lt"/>
                <a:ea typeface="+mn-ea"/>
                <a:cs typeface="+mn-cs"/>
              </a:rPr>
              <a:t>, 1609; canonisation 1665) et devant la spiritualité pessimiste de l’</a:t>
            </a:r>
            <a:r>
              <a:rPr lang="fr-CA" sz="1200" b="1" kern="1200" dirty="0" smtClean="0">
                <a:solidFill>
                  <a:schemeClr val="tx1"/>
                </a:solidFill>
                <a:effectLst/>
                <a:latin typeface="+mn-lt"/>
                <a:ea typeface="+mn-ea"/>
                <a:cs typeface="+mn-cs"/>
              </a:rPr>
              <a:t>augustinisme</a:t>
            </a:r>
            <a:r>
              <a:rPr lang="fr-CA" sz="1200" kern="1200" dirty="0" smtClean="0">
                <a:solidFill>
                  <a:schemeClr val="tx1"/>
                </a:solidFill>
                <a:effectLst/>
                <a:latin typeface="+mn-lt"/>
                <a:ea typeface="+mn-ea"/>
                <a:cs typeface="+mn-cs"/>
              </a:rPr>
              <a:t> (cardinal </a:t>
            </a:r>
            <a:r>
              <a:rPr lang="fr-CA" sz="1200" b="1" kern="1200" dirty="0" smtClean="0">
                <a:solidFill>
                  <a:schemeClr val="tx1"/>
                </a:solidFill>
                <a:effectLst/>
                <a:latin typeface="+mn-lt"/>
                <a:ea typeface="+mn-ea"/>
                <a:cs typeface="+mn-cs"/>
              </a:rPr>
              <a:t>Pierre de Bérulle</a:t>
            </a:r>
            <a:r>
              <a:rPr lang="fr-CA" sz="1200" kern="1200" dirty="0" smtClean="0">
                <a:solidFill>
                  <a:schemeClr val="tx1"/>
                </a:solidFill>
                <a:effectLst/>
                <a:latin typeface="+mn-lt"/>
                <a:ea typeface="+mn-ea"/>
                <a:cs typeface="+mn-cs"/>
              </a:rPr>
              <a:t>, fondateur de la Congrégation de l’Oratoire, 1611) et du </a:t>
            </a:r>
            <a:r>
              <a:rPr lang="fr-CA" sz="1200" b="1" kern="1200" dirty="0" smtClean="0">
                <a:solidFill>
                  <a:schemeClr val="tx1"/>
                </a:solidFill>
                <a:effectLst/>
                <a:latin typeface="+mn-lt"/>
                <a:ea typeface="+mn-ea"/>
                <a:cs typeface="+mn-cs"/>
              </a:rPr>
              <a:t>jansénisme</a:t>
            </a:r>
            <a:r>
              <a:rPr lang="fr-CA" sz="1200" kern="1200" dirty="0" smtClean="0">
                <a:solidFill>
                  <a:schemeClr val="tx1"/>
                </a:solidFill>
                <a:effectLst/>
                <a:latin typeface="+mn-lt"/>
                <a:ea typeface="+mn-ea"/>
                <a:cs typeface="+mn-cs"/>
              </a:rPr>
              <a:t>. Le </a:t>
            </a:r>
            <a:r>
              <a:rPr lang="fr-CA" sz="1200" b="1" kern="1200" dirty="0" smtClean="0">
                <a:solidFill>
                  <a:schemeClr val="tx1"/>
                </a:solidFill>
                <a:effectLst/>
                <a:latin typeface="+mn-lt"/>
                <a:ea typeface="+mn-ea"/>
                <a:cs typeface="+mn-cs"/>
              </a:rPr>
              <a:t>néostoïcisme</a:t>
            </a:r>
            <a:r>
              <a:rPr lang="fr-CA" sz="1200" kern="1200" dirty="0" smtClean="0">
                <a:solidFill>
                  <a:schemeClr val="tx1"/>
                </a:solidFill>
                <a:effectLst/>
                <a:latin typeface="+mn-lt"/>
                <a:ea typeface="+mn-ea"/>
                <a:cs typeface="+mn-cs"/>
              </a:rPr>
              <a:t>, hérité de la Renaissance, sur le modèle de Sénèque, est secondé par le rationalisme moral cartésien (Descartes, </a:t>
            </a:r>
            <a:r>
              <a:rPr lang="fr-CA" sz="1200" i="1" kern="1200" dirty="0" smtClean="0">
                <a:solidFill>
                  <a:schemeClr val="tx1"/>
                </a:solidFill>
                <a:effectLst/>
                <a:latin typeface="+mn-lt"/>
                <a:ea typeface="+mn-ea"/>
                <a:cs typeface="+mn-cs"/>
              </a:rPr>
              <a:t>Traité des Passions de l’âme</a:t>
            </a:r>
            <a:r>
              <a:rPr lang="fr-CA" sz="1200" kern="1200" dirty="0" smtClean="0">
                <a:solidFill>
                  <a:schemeClr val="tx1"/>
                </a:solidFill>
                <a:effectLst/>
                <a:latin typeface="+mn-lt"/>
                <a:ea typeface="+mn-ea"/>
                <a:cs typeface="+mn-cs"/>
              </a:rPr>
              <a:t>, 1649). En effet, l’homme du classicisme garde vis-à-uvis de la foi un détachement tout cartésien: on n’adhère pas sous le coup d’une émotion, on veut garder ses distances pour juger, pour apprécier, goûter. La laïcisation prend surtout la forme de la séparation de la morale et de la religion: dans les </a:t>
            </a:r>
            <a:r>
              <a:rPr lang="fr-CA" sz="1200" i="1" kern="1200" dirty="0" smtClean="0">
                <a:solidFill>
                  <a:schemeClr val="tx1"/>
                </a:solidFill>
                <a:effectLst/>
                <a:latin typeface="+mn-lt"/>
                <a:ea typeface="+mn-ea"/>
                <a:cs typeface="+mn-cs"/>
              </a:rPr>
              <a:t>Maximes</a:t>
            </a:r>
            <a:r>
              <a:rPr lang="fr-CA" sz="1200" kern="1200" dirty="0" smtClean="0">
                <a:solidFill>
                  <a:schemeClr val="tx1"/>
                </a:solidFill>
                <a:effectLst/>
                <a:latin typeface="+mn-lt"/>
                <a:ea typeface="+mn-ea"/>
                <a:cs typeface="+mn-cs"/>
              </a:rPr>
              <a:t> de La Rochefoucauld toute référence métaphysique ou théologique est exclue. . </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5</a:t>
            </a:fld>
            <a:endParaRPr lang="cs-CZ"/>
          </a:p>
        </p:txBody>
      </p:sp>
    </p:spTree>
    <p:extLst>
      <p:ext uri="{BB962C8B-B14F-4D97-AF65-F5344CB8AC3E}">
        <p14:creationId xmlns:p14="http://schemas.microsoft.com/office/powerpoint/2010/main" val="223861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	L’autorité de l’État </a:t>
            </a:r>
            <a:r>
              <a:rPr lang="fr-CA" sz="1200" b="1" kern="1200" dirty="0" smtClean="0">
                <a:solidFill>
                  <a:schemeClr val="tx1"/>
                </a:solidFill>
                <a:effectLst/>
                <a:latin typeface="+mn-lt"/>
                <a:ea typeface="+mn-ea"/>
                <a:cs typeface="+mn-cs"/>
              </a:rPr>
              <a:t>calme la situation</a:t>
            </a:r>
            <a:r>
              <a:rPr lang="fr-CA" sz="1200" kern="1200" dirty="0" smtClean="0">
                <a:solidFill>
                  <a:schemeClr val="tx1"/>
                </a:solidFill>
                <a:effectLst/>
                <a:latin typeface="+mn-lt"/>
                <a:ea typeface="+mn-ea"/>
                <a:cs typeface="+mn-cs"/>
              </a:rPr>
              <a:t> intérieure, élimine les désordres, diminue les tensions, émousse les facteurs de la sensibilité baroque. Paradoxalement, bien qu’assis sur l’autorité religieuse, le pouvoir royal impose, en même temps que celle de </a:t>
            </a:r>
            <a:r>
              <a:rPr lang="fr-CA" sz="1200" b="1" kern="1200" dirty="0" smtClean="0">
                <a:solidFill>
                  <a:schemeClr val="tx1"/>
                </a:solidFill>
                <a:effectLst/>
                <a:latin typeface="+mn-lt"/>
                <a:ea typeface="+mn-ea"/>
                <a:cs typeface="+mn-cs"/>
              </a:rPr>
              <a:t>grandeur</a:t>
            </a:r>
            <a:r>
              <a:rPr lang="fr-CA" sz="1200" kern="1200" dirty="0" smtClean="0">
                <a:solidFill>
                  <a:schemeClr val="tx1"/>
                </a:solidFill>
                <a:effectLst/>
                <a:latin typeface="+mn-lt"/>
                <a:ea typeface="+mn-ea"/>
                <a:cs typeface="+mn-cs"/>
              </a:rPr>
              <a:t>, les notions d’</a:t>
            </a:r>
            <a:r>
              <a:rPr lang="fr-CA" sz="1200" b="1" kern="1200" dirty="0" smtClean="0">
                <a:solidFill>
                  <a:schemeClr val="tx1"/>
                </a:solidFill>
                <a:effectLst/>
                <a:latin typeface="+mn-lt"/>
                <a:ea typeface="+mn-ea"/>
                <a:cs typeface="+mn-cs"/>
              </a:rPr>
              <a:t>ordre</a:t>
            </a:r>
            <a:r>
              <a:rPr lang="fr-CA" sz="1200" kern="1200" dirty="0" smtClean="0">
                <a:solidFill>
                  <a:schemeClr val="tx1"/>
                </a:solidFill>
                <a:effectLst/>
                <a:latin typeface="+mn-lt"/>
                <a:ea typeface="+mn-ea"/>
                <a:cs typeface="+mn-cs"/>
              </a:rPr>
              <a:t>, de </a:t>
            </a:r>
            <a:r>
              <a:rPr lang="fr-CA" sz="1200" b="1" kern="1200" dirty="0" smtClean="0">
                <a:solidFill>
                  <a:schemeClr val="tx1"/>
                </a:solidFill>
                <a:effectLst/>
                <a:latin typeface="+mn-lt"/>
                <a:ea typeface="+mn-ea"/>
                <a:cs typeface="+mn-cs"/>
              </a:rPr>
              <a:t>mesure</a:t>
            </a:r>
            <a:r>
              <a:rPr lang="fr-CA" sz="1200" kern="1200" dirty="0" smtClean="0">
                <a:solidFill>
                  <a:schemeClr val="tx1"/>
                </a:solidFill>
                <a:effectLst/>
                <a:latin typeface="+mn-lt"/>
                <a:ea typeface="+mn-ea"/>
                <a:cs typeface="+mn-cs"/>
              </a:rPr>
              <a:t>, d’</a:t>
            </a:r>
            <a:r>
              <a:rPr lang="fr-CA" sz="1200" b="1" kern="1200" dirty="0" smtClean="0">
                <a:solidFill>
                  <a:schemeClr val="tx1"/>
                </a:solidFill>
                <a:effectLst/>
                <a:latin typeface="+mn-lt"/>
                <a:ea typeface="+mn-ea"/>
                <a:cs typeface="+mn-cs"/>
              </a:rPr>
              <a:t>équilibre</a:t>
            </a:r>
            <a:r>
              <a:rPr lang="fr-CA" sz="1200" kern="1200" dirty="0" smtClean="0">
                <a:solidFill>
                  <a:schemeClr val="tx1"/>
                </a:solidFill>
                <a:effectLst/>
                <a:latin typeface="+mn-lt"/>
                <a:ea typeface="+mn-ea"/>
                <a:cs typeface="+mn-cs"/>
              </a:rPr>
              <a:t>, d’</a:t>
            </a:r>
            <a:r>
              <a:rPr lang="fr-CA" sz="1200" b="1" kern="1200" dirty="0" smtClean="0">
                <a:solidFill>
                  <a:schemeClr val="tx1"/>
                </a:solidFill>
                <a:effectLst/>
                <a:latin typeface="+mn-lt"/>
                <a:ea typeface="+mn-ea"/>
                <a:cs typeface="+mn-cs"/>
              </a:rPr>
              <a:t>autolimitation</a:t>
            </a:r>
            <a:r>
              <a:rPr lang="fr-CA" sz="1200" kern="1200" dirty="0" smtClean="0">
                <a:solidFill>
                  <a:schemeClr val="tx1"/>
                </a:solidFill>
                <a:effectLst/>
                <a:latin typeface="+mn-lt"/>
                <a:ea typeface="+mn-ea"/>
                <a:cs typeface="+mn-cs"/>
              </a:rPr>
              <a:t> qui éliminent ou occultent les aspirations transcendantes du baroque. Le pouvoir fort qui même en matière religieuse tient tête à l’autorité du pape (</a:t>
            </a:r>
            <a:r>
              <a:rPr lang="fr-CA" sz="1200" b="1" kern="1200" dirty="0" smtClean="0">
                <a:solidFill>
                  <a:schemeClr val="tx1"/>
                </a:solidFill>
                <a:effectLst/>
                <a:latin typeface="+mn-lt"/>
                <a:ea typeface="+mn-ea"/>
                <a:cs typeface="+mn-cs"/>
              </a:rPr>
              <a:t>gallicanisme</a:t>
            </a:r>
            <a:r>
              <a:rPr lang="fr-CA" sz="1200" kern="1200" dirty="0" smtClean="0">
                <a:solidFill>
                  <a:schemeClr val="tx1"/>
                </a:solidFill>
                <a:effectLst/>
                <a:latin typeface="+mn-lt"/>
                <a:ea typeface="+mn-ea"/>
                <a:cs typeface="+mn-cs"/>
              </a:rPr>
              <a:t>) conduit à une </a:t>
            </a:r>
            <a:r>
              <a:rPr lang="fr-CA" sz="1200" b="1" kern="1200" dirty="0" smtClean="0">
                <a:solidFill>
                  <a:schemeClr val="tx1"/>
                </a:solidFill>
                <a:effectLst/>
                <a:latin typeface="+mn-lt"/>
                <a:ea typeface="+mn-ea"/>
                <a:cs typeface="+mn-cs"/>
              </a:rPr>
              <a:t>laïcisation</a:t>
            </a:r>
            <a:r>
              <a:rPr lang="fr-CA" sz="1200" kern="1200" dirty="0" smtClean="0">
                <a:solidFill>
                  <a:schemeClr val="tx1"/>
                </a:solidFill>
                <a:effectLst/>
                <a:latin typeface="+mn-lt"/>
                <a:ea typeface="+mn-ea"/>
                <a:cs typeface="+mn-cs"/>
              </a:rPr>
              <a:t> relative. </a:t>
            </a:r>
            <a:endParaRPr lang="cs-CZ"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cs-CZ" dirty="0" err="1" smtClean="0">
                <a:effectLst/>
              </a:rPr>
              <a:t>bienséances</a:t>
            </a:r>
            <a:r>
              <a:rPr lang="cs-CZ" dirty="0" smtClean="0">
                <a:effectLst/>
              </a:rPr>
              <a:t> pravidla slušnosti</a:t>
            </a:r>
            <a:endParaRPr lang="fr-FR"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effectLst/>
                <a:latin typeface="+mn-lt"/>
                <a:ea typeface="+mn-ea"/>
                <a:cs typeface="+mn-cs"/>
              </a:rPr>
              <a:t>Les notions d’ordre, de mesure, de modération investissent le nouvel idéal social. L’honnête homme et la précieuse des salons modains qui représentent le modèle de la politesse modaine de l’âge baroque trouvent leur accomplissement, désormais, dans la recherche de la bienséance du </a:t>
            </a:r>
            <a:r>
              <a:rPr lang="fr-CA" sz="1200" b="1" kern="1200" dirty="0" smtClean="0">
                <a:solidFill>
                  <a:schemeClr val="tx1"/>
                </a:solidFill>
                <a:effectLst/>
                <a:latin typeface="+mn-lt"/>
                <a:ea typeface="+mn-ea"/>
                <a:cs typeface="+mn-cs"/>
              </a:rPr>
              <a:t>juste milieu</a:t>
            </a:r>
            <a:r>
              <a:rPr lang="fr-CA" sz="1200" kern="1200" dirty="0" smtClean="0">
                <a:solidFill>
                  <a:schemeClr val="tx1"/>
                </a:solidFill>
                <a:effectLst/>
                <a:latin typeface="+mn-lt"/>
                <a:ea typeface="+mn-ea"/>
                <a:cs typeface="+mn-cs"/>
              </a:rPr>
              <a:t>, du </a:t>
            </a:r>
            <a:r>
              <a:rPr lang="fr-CA" sz="1200" b="1" kern="1200" dirty="0" smtClean="0">
                <a:solidFill>
                  <a:schemeClr val="tx1"/>
                </a:solidFill>
                <a:effectLst/>
                <a:latin typeface="+mn-lt"/>
                <a:ea typeface="+mn-ea"/>
                <a:cs typeface="+mn-cs"/>
              </a:rPr>
              <a:t>naturel</a:t>
            </a:r>
            <a:r>
              <a:rPr lang="fr-CA" sz="1200" kern="1200" dirty="0" smtClean="0">
                <a:solidFill>
                  <a:schemeClr val="tx1"/>
                </a:solidFill>
                <a:effectLst/>
                <a:latin typeface="+mn-lt"/>
                <a:ea typeface="+mn-ea"/>
                <a:cs typeface="+mn-cs"/>
              </a:rPr>
              <a:t>, de l’</a:t>
            </a:r>
            <a:r>
              <a:rPr lang="fr-CA" sz="1200" b="1" kern="1200" dirty="0" smtClean="0">
                <a:solidFill>
                  <a:schemeClr val="tx1"/>
                </a:solidFill>
                <a:effectLst/>
                <a:latin typeface="+mn-lt"/>
                <a:ea typeface="+mn-ea"/>
                <a:cs typeface="+mn-cs"/>
              </a:rPr>
              <a:t>harmonie</a:t>
            </a:r>
            <a:r>
              <a:rPr lang="fr-CA" sz="1200" kern="1200" dirty="0" smtClean="0">
                <a:solidFill>
                  <a:schemeClr val="tx1"/>
                </a:solidFill>
                <a:effectLst/>
                <a:latin typeface="+mn-lt"/>
                <a:ea typeface="+mn-ea"/>
                <a:cs typeface="+mn-cs"/>
              </a:rPr>
              <a:t>.</a:t>
            </a:r>
            <a:endParaRPr lang="cs-CZ" sz="1200" kern="1200" dirty="0" smtClean="0">
              <a:solidFill>
                <a:schemeClr val="tx1"/>
              </a:solidFill>
              <a:effectLst/>
              <a:latin typeface="+mn-lt"/>
              <a:ea typeface="+mn-ea"/>
              <a:cs typeface="+mn-cs"/>
            </a:endParaRPr>
          </a:p>
          <a:p>
            <a:endParaRPr lang="fr-CA" sz="1200" b="1" kern="1200" dirty="0" smtClean="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6</a:t>
            </a:fld>
            <a:endParaRPr lang="cs-CZ"/>
          </a:p>
        </p:txBody>
      </p:sp>
    </p:spTree>
    <p:extLst>
      <p:ext uri="{BB962C8B-B14F-4D97-AF65-F5344CB8AC3E}">
        <p14:creationId xmlns:p14="http://schemas.microsoft.com/office/powerpoint/2010/main" val="124874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CA" sz="1200" kern="1200" dirty="0" smtClean="0">
                <a:solidFill>
                  <a:schemeClr val="tx1"/>
                </a:solidFill>
                <a:latin typeface="+mn-lt"/>
                <a:ea typeface="+mn-ea"/>
                <a:cs typeface="+mn-cs"/>
              </a:rPr>
              <a:t>Cette évolution de la langue mérite un regard général. Au tournant des 16</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et 17</a:t>
            </a:r>
            <a:r>
              <a:rPr lang="fr-CA" sz="1200" kern="1200" baseline="30000" dirty="0" smtClean="0">
                <a:solidFill>
                  <a:schemeClr val="tx1"/>
                </a:solidFill>
                <a:latin typeface="+mn-lt"/>
                <a:ea typeface="+mn-ea"/>
                <a:cs typeface="+mn-cs"/>
              </a:rPr>
              <a:t>e</a:t>
            </a:r>
            <a:r>
              <a:rPr lang="fr-CA" sz="1200" kern="1200" dirty="0" smtClean="0">
                <a:solidFill>
                  <a:schemeClr val="tx1"/>
                </a:solidFill>
                <a:latin typeface="+mn-lt"/>
                <a:ea typeface="+mn-ea"/>
                <a:cs typeface="+mn-cs"/>
              </a:rPr>
              <a:t> siècles, les élites culturelles françaises se trouvent encore en régime de </a:t>
            </a:r>
            <a:r>
              <a:rPr lang="fr-CA" sz="1200" b="1" kern="1200" dirty="0" smtClean="0">
                <a:solidFill>
                  <a:schemeClr val="tx1"/>
                </a:solidFill>
                <a:latin typeface="+mn-lt"/>
                <a:ea typeface="+mn-ea"/>
                <a:cs typeface="+mn-cs"/>
              </a:rPr>
              <a:t>diglossie</a:t>
            </a:r>
            <a:r>
              <a:rPr lang="fr-CA" sz="1200" kern="1200" dirty="0" smtClean="0">
                <a:solidFill>
                  <a:schemeClr val="tx1"/>
                </a:solidFill>
                <a:latin typeface="+mn-lt"/>
                <a:ea typeface="+mn-ea"/>
                <a:cs typeface="+mn-cs"/>
              </a:rPr>
              <a:t>, le latin restant toujours la langue de la communication savante, européenne. La période baroque entame le </a:t>
            </a:r>
            <a:r>
              <a:rPr lang="fr-CA" sz="1200" b="1" kern="1200" dirty="0" smtClean="0">
                <a:solidFill>
                  <a:schemeClr val="tx1"/>
                </a:solidFill>
                <a:latin typeface="+mn-lt"/>
                <a:ea typeface="+mn-ea"/>
                <a:cs typeface="+mn-cs"/>
              </a:rPr>
              <a:t>processus de „francisation“</a:t>
            </a:r>
            <a:r>
              <a:rPr lang="fr-CA" sz="1200" kern="1200" dirty="0" smtClean="0">
                <a:solidFill>
                  <a:schemeClr val="tx1"/>
                </a:solidFill>
                <a:latin typeface="+mn-lt"/>
                <a:ea typeface="+mn-ea"/>
                <a:cs typeface="+mn-cs"/>
              </a:rPr>
              <a:t>. La création de l’</a:t>
            </a:r>
            <a:r>
              <a:rPr lang="fr-CA" sz="1200" b="1" kern="1200" dirty="0" smtClean="0">
                <a:solidFill>
                  <a:schemeClr val="tx1"/>
                </a:solidFill>
                <a:latin typeface="+mn-lt"/>
                <a:ea typeface="+mn-ea"/>
                <a:cs typeface="+mn-cs"/>
              </a:rPr>
              <a:t>Académie Française</a:t>
            </a:r>
            <a:r>
              <a:rPr lang="fr-CA" sz="1200" kern="1200" dirty="0" smtClean="0">
                <a:solidFill>
                  <a:schemeClr val="tx1"/>
                </a:solidFill>
                <a:latin typeface="+mn-lt"/>
                <a:ea typeface="+mn-ea"/>
                <a:cs typeface="+mn-cs"/>
              </a:rPr>
              <a:t> par le cardinal de Richelieu (1635) représente sur ce point une démarche décisive. </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7</a:t>
            </a:fld>
            <a:endParaRPr lang="cs-CZ"/>
          </a:p>
        </p:txBody>
      </p:sp>
    </p:spTree>
    <p:extLst>
      <p:ext uri="{BB962C8B-B14F-4D97-AF65-F5344CB8AC3E}">
        <p14:creationId xmlns:p14="http://schemas.microsoft.com/office/powerpoint/2010/main" val="250224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La création de l’</a:t>
            </a:r>
            <a:r>
              <a:rPr lang="fr-CA" sz="1200" b="1" kern="1200" dirty="0" smtClean="0">
                <a:solidFill>
                  <a:schemeClr val="tx1"/>
                </a:solidFill>
                <a:latin typeface="+mn-lt"/>
                <a:ea typeface="+mn-ea"/>
                <a:cs typeface="+mn-cs"/>
              </a:rPr>
              <a:t>Académie Française</a:t>
            </a:r>
            <a:r>
              <a:rPr lang="fr-CA" sz="1200" kern="1200" dirty="0" smtClean="0">
                <a:solidFill>
                  <a:schemeClr val="tx1"/>
                </a:solidFill>
                <a:latin typeface="+mn-lt"/>
                <a:ea typeface="+mn-ea"/>
                <a:cs typeface="+mn-cs"/>
              </a:rPr>
              <a:t> par le cardinal de Richelieu (1635) représente sur ce point une démarche décisive. Le noyau de l’Académie, à l’origine un groupe d’érudits réunis, en simples particuliers, autour de Valentin Conrart, se voit confier la mission de </a:t>
            </a:r>
            <a:r>
              <a:rPr lang="fr-CA" sz="1200" i="1" kern="1200" dirty="0" smtClean="0">
                <a:solidFill>
                  <a:schemeClr val="tx1"/>
                </a:solidFill>
                <a:latin typeface="+mn-lt"/>
                <a:ea typeface="+mn-ea"/>
                <a:cs typeface="+mn-cs"/>
              </a:rPr>
              <a:t>„travailler avec tout le soin et toute la diligence possible à donner des règles certaines à notre langue et à la rendre pure, élégante et capable de traiter les arts et les sciences“</a:t>
            </a:r>
            <a:r>
              <a:rPr lang="fr-CA" sz="1200" kern="1200" dirty="0" smtClean="0">
                <a:solidFill>
                  <a:schemeClr val="tx1"/>
                </a:solidFill>
                <a:latin typeface="+mn-lt"/>
                <a:ea typeface="+mn-ea"/>
                <a:cs typeface="+mn-cs"/>
              </a:rPr>
              <a:t>. La langue mise au service de l’unité du royaume et la mise sous contrôle des érudits comptent à la longue moins que le lien que les académiciens, en hommes de science et hommes des salons mondains, ont su nouer entre les élites sociales et les élites de la science et de la culture. La langue - son bon usage - devient une des occupations de la (bonne) société, sujet de débats, de discussions et partant d’</a:t>
            </a:r>
            <a:r>
              <a:rPr lang="fr-CA" sz="1200" kern="1200" dirty="0" err="1" smtClean="0">
                <a:solidFill>
                  <a:schemeClr val="tx1"/>
                </a:solidFill>
                <a:latin typeface="+mn-lt"/>
                <a:ea typeface="+mn-ea"/>
                <a:cs typeface="+mn-cs"/>
              </a:rPr>
              <a:t>oeuvres</a:t>
            </a:r>
            <a:r>
              <a:rPr lang="fr-CA" sz="1200" kern="1200" dirty="0" smtClean="0">
                <a:solidFill>
                  <a:schemeClr val="tx1"/>
                </a:solidFill>
                <a:latin typeface="+mn-lt"/>
                <a:ea typeface="+mn-ea"/>
                <a:cs typeface="+mn-cs"/>
              </a:rPr>
              <a:t> théoriques et de dictionnaires: </a:t>
            </a:r>
            <a:r>
              <a:rPr lang="fr-CA" sz="1200" b="1" kern="1200" dirty="0" smtClean="0">
                <a:solidFill>
                  <a:schemeClr val="tx1"/>
                </a:solidFill>
                <a:latin typeface="+mn-lt"/>
                <a:ea typeface="+mn-ea"/>
                <a:cs typeface="+mn-cs"/>
              </a:rPr>
              <a:t>Claude Vaugelas</a:t>
            </a:r>
            <a:r>
              <a:rPr lang="fr-CA" sz="1200" kern="1200" dirty="0" smtClean="0">
                <a:solidFill>
                  <a:schemeClr val="tx1"/>
                </a:solidFill>
                <a:latin typeface="+mn-lt"/>
                <a:ea typeface="+mn-ea"/>
                <a:cs typeface="+mn-cs"/>
              </a:rPr>
              <a:t>, </a:t>
            </a:r>
            <a:r>
              <a:rPr lang="fr-CA" sz="1200" i="1" u="sng" kern="1200" dirty="0" smtClean="0">
                <a:solidFill>
                  <a:schemeClr val="tx1"/>
                </a:solidFill>
                <a:latin typeface="+mn-lt"/>
                <a:ea typeface="+mn-ea"/>
                <a:cs typeface="+mn-cs"/>
              </a:rPr>
              <a:t>Remarques sur la langue française</a:t>
            </a:r>
            <a:r>
              <a:rPr lang="fr-CA" sz="1200" kern="1200" dirty="0" smtClean="0">
                <a:solidFill>
                  <a:schemeClr val="tx1"/>
                </a:solidFill>
                <a:latin typeface="+mn-lt"/>
                <a:ea typeface="+mn-ea"/>
                <a:cs typeface="+mn-cs"/>
              </a:rPr>
              <a:t> (1647), </a:t>
            </a:r>
            <a:r>
              <a:rPr lang="fr-CA" sz="1200" b="1" kern="1200" dirty="0" smtClean="0">
                <a:solidFill>
                  <a:schemeClr val="tx1"/>
                </a:solidFill>
                <a:latin typeface="+mn-lt"/>
                <a:ea typeface="+mn-ea"/>
                <a:cs typeface="+mn-cs"/>
              </a:rPr>
              <a:t>Père Bouhours</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Entretiens d’</a:t>
            </a:r>
            <a:r>
              <a:rPr lang="fr-CA" sz="1200" i="1" kern="1200" dirty="0" err="1" smtClean="0">
                <a:solidFill>
                  <a:schemeClr val="tx1"/>
                </a:solidFill>
                <a:latin typeface="+mn-lt"/>
                <a:ea typeface="+mn-ea"/>
                <a:cs typeface="+mn-cs"/>
              </a:rPr>
              <a:t>Ariste</a:t>
            </a:r>
            <a:r>
              <a:rPr lang="fr-CA" sz="1200" i="1" kern="1200" dirty="0" smtClean="0">
                <a:solidFill>
                  <a:schemeClr val="tx1"/>
                </a:solidFill>
                <a:latin typeface="+mn-lt"/>
                <a:ea typeface="+mn-ea"/>
                <a:cs typeface="+mn-cs"/>
              </a:rPr>
              <a:t> et d’Eugène</a:t>
            </a:r>
            <a:r>
              <a:rPr lang="fr-CA" sz="1200" kern="1200" dirty="0" smtClean="0">
                <a:solidFill>
                  <a:schemeClr val="tx1"/>
                </a:solidFill>
                <a:latin typeface="+mn-lt"/>
                <a:ea typeface="+mn-ea"/>
                <a:cs typeface="+mn-cs"/>
              </a:rPr>
              <a:t> (1671), </a:t>
            </a:r>
            <a:r>
              <a:rPr lang="fr-CA" sz="1200" b="1" kern="1200" dirty="0" smtClean="0">
                <a:solidFill>
                  <a:schemeClr val="tx1"/>
                </a:solidFill>
                <a:latin typeface="+mn-lt"/>
                <a:ea typeface="+mn-ea"/>
                <a:cs typeface="+mn-cs"/>
              </a:rPr>
              <a:t>Gilles Ménage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Observations sur la langue française</a:t>
            </a:r>
            <a:r>
              <a:rPr lang="fr-CA" sz="1200" kern="1200" dirty="0" smtClean="0">
                <a:solidFill>
                  <a:schemeClr val="tx1"/>
                </a:solidFill>
                <a:latin typeface="+mn-lt"/>
                <a:ea typeface="+mn-ea"/>
                <a:cs typeface="+mn-cs"/>
              </a:rPr>
              <a:t> (1672, 1675); </a:t>
            </a:r>
            <a:r>
              <a:rPr lang="fr-CA" sz="1200" b="1" kern="1200" dirty="0" smtClean="0">
                <a:solidFill>
                  <a:schemeClr val="tx1"/>
                </a:solidFill>
                <a:latin typeface="+mn-lt"/>
                <a:ea typeface="+mn-ea"/>
                <a:cs typeface="+mn-cs"/>
              </a:rPr>
              <a:t>Pierre Richelet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Dictionnaire français</a:t>
            </a:r>
            <a:r>
              <a:rPr lang="fr-CA" sz="1200" kern="1200" dirty="0" smtClean="0">
                <a:solidFill>
                  <a:schemeClr val="tx1"/>
                </a:solidFill>
                <a:latin typeface="+mn-lt"/>
                <a:ea typeface="+mn-ea"/>
                <a:cs typeface="+mn-cs"/>
              </a:rPr>
              <a:t> (1680), </a:t>
            </a:r>
            <a:r>
              <a:rPr lang="fr-CA" sz="1200" b="1" kern="1200" dirty="0" smtClean="0">
                <a:solidFill>
                  <a:schemeClr val="tx1"/>
                </a:solidFill>
                <a:latin typeface="+mn-lt"/>
                <a:ea typeface="+mn-ea"/>
                <a:cs typeface="+mn-cs"/>
              </a:rPr>
              <a:t>Antoine Furetière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Essai d’un dictionnaire universel</a:t>
            </a:r>
            <a:r>
              <a:rPr lang="fr-CA" sz="1200" kern="1200" dirty="0" smtClean="0">
                <a:solidFill>
                  <a:schemeClr val="tx1"/>
                </a:solidFill>
                <a:latin typeface="+mn-lt"/>
                <a:ea typeface="+mn-ea"/>
                <a:cs typeface="+mn-cs"/>
              </a:rPr>
              <a:t> (1690), </a:t>
            </a:r>
            <a:r>
              <a:rPr lang="fr-CA" sz="1200" i="1" kern="1200" dirty="0" smtClean="0">
                <a:solidFill>
                  <a:schemeClr val="tx1"/>
                </a:solidFill>
                <a:latin typeface="+mn-lt"/>
                <a:ea typeface="+mn-ea"/>
                <a:cs typeface="+mn-cs"/>
              </a:rPr>
              <a:t>Dictionnaire de l’Académie française</a:t>
            </a:r>
            <a:r>
              <a:rPr lang="fr-CA" sz="1200" kern="1200" dirty="0" smtClean="0">
                <a:solidFill>
                  <a:schemeClr val="tx1"/>
                </a:solidFill>
                <a:latin typeface="+mn-lt"/>
                <a:ea typeface="+mn-ea"/>
                <a:cs typeface="+mn-cs"/>
              </a:rPr>
              <a:t> (1694).</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8</a:t>
            </a:fld>
            <a:endParaRPr lang="cs-CZ"/>
          </a:p>
        </p:txBody>
      </p:sp>
    </p:spTree>
    <p:extLst>
      <p:ext uri="{BB962C8B-B14F-4D97-AF65-F5344CB8AC3E}">
        <p14:creationId xmlns:p14="http://schemas.microsoft.com/office/powerpoint/2010/main" val="2502246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fr-CA" sz="1200" kern="1200" dirty="0" smtClean="0">
                <a:solidFill>
                  <a:schemeClr val="tx1"/>
                </a:solidFill>
                <a:effectLst/>
                <a:latin typeface="+mn-lt"/>
                <a:ea typeface="+mn-ea"/>
                <a:cs typeface="+mn-cs"/>
              </a:rPr>
              <a:t>Depuis la Pléiade (</a:t>
            </a:r>
            <a:r>
              <a:rPr lang="fr-CA" sz="1200" i="1" kern="1200" dirty="0" smtClean="0">
                <a:solidFill>
                  <a:schemeClr val="tx1"/>
                </a:solidFill>
                <a:effectLst/>
                <a:latin typeface="+mn-lt"/>
                <a:ea typeface="+mn-ea"/>
                <a:cs typeface="+mn-cs"/>
              </a:rPr>
              <a:t>Défense et Illustration de la Langue Française</a:t>
            </a:r>
            <a:r>
              <a:rPr lang="fr-CA" sz="1200" kern="1200" dirty="0" smtClean="0">
                <a:solidFill>
                  <a:schemeClr val="tx1"/>
                </a:solidFill>
                <a:effectLst/>
                <a:latin typeface="+mn-lt"/>
                <a:ea typeface="+mn-ea"/>
                <a:cs typeface="+mn-cs"/>
              </a:rPr>
              <a:t>, 1549), la langue est envisagée comme le point névralgique de la création poétique. L’époque baroque, en voie vers le classicisme, inclut la problématique linguistique dans les considérations esthétiques et sociales. Hérité de la Renaissance, le débat porte notamment sur le style à adopter: faut-il suivre le modèle cicéronien de la phrase ornée ou bien la syntaxe dépouillée des atticistes ou de Sénèque? </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9</a:t>
            </a:fld>
            <a:endParaRPr lang="cs-CZ"/>
          </a:p>
        </p:txBody>
      </p:sp>
    </p:spTree>
    <p:extLst>
      <p:ext uri="{BB962C8B-B14F-4D97-AF65-F5344CB8AC3E}">
        <p14:creationId xmlns:p14="http://schemas.microsoft.com/office/powerpoint/2010/main" val="121268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 name="Footer Placeholder 1"/>
          <p:cNvSpPr>
            <a:spLocks noGrp="1"/>
          </p:cNvSpPr>
          <p:nvPr>
            <p:ph type="ftr" sz="quarter" idx="11"/>
          </p:nvPr>
        </p:nvSpPr>
        <p:spPr/>
        <p:txBody>
          <a:bodyPr/>
          <a:lstStyle/>
          <a:p>
            <a:endParaRPr lang="cs-CZ">
              <a:solidFill>
                <a:srgbClr val="D5E8D0">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54760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25792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156010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1964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1" name="Footer Placeholder 10"/>
          <p:cNvSpPr>
            <a:spLocks noGrp="1"/>
          </p:cNvSpPr>
          <p:nvPr>
            <p:ph type="ftr" sz="quarter" idx="11"/>
          </p:nvPr>
        </p:nvSpPr>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99786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0" name="Footer Placeholder 9"/>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8151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6" name="Footer Placeholder 5"/>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1" name="Straight Connector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36493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1" name="Footer Placeholder 20"/>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4805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4" name="Footer Placeholder 23"/>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201909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9" name="Footer Placeholder 28"/>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1237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8905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900">
                <a:solidFill>
                  <a:schemeClr val="accent1">
                    <a:shade val="75000"/>
                  </a:schemeClr>
                </a:solidFill>
              </a:defRPr>
            </a:lvl1p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900">
                <a:solidFill>
                  <a:schemeClr val="accent1">
                    <a:shade val="75000"/>
                  </a:schemeClr>
                </a:solidFill>
              </a:defRPr>
            </a:lvl1pPr>
          </a:lstStyle>
          <a:p>
            <a:endParaRPr lang="cs-CZ">
              <a:solidFill>
                <a:srgbClr val="D5E8D0">
                  <a:shade val="75000"/>
                </a:srgbClr>
              </a:solidFill>
            </a:endParaRP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900">
                <a:solidFill>
                  <a:schemeClr val="accent1">
                    <a:shade val="75000"/>
                  </a:schemeClr>
                </a:solidFill>
              </a:defRPr>
            </a:lvl1p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290208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7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257175" indent="-257175"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1pPr>
      <a:lvl2pPr marL="557213" indent="-214313" algn="l" rtl="0" eaLnBrk="1" latinLnBrk="0" hangingPunct="1">
        <a:spcBef>
          <a:spcPct val="20000"/>
        </a:spcBef>
        <a:buClr>
          <a:schemeClr val="accent1"/>
        </a:buClr>
        <a:buSzPct val="70000"/>
        <a:buFont typeface="Wingdings 2"/>
        <a:buChar char=""/>
        <a:defRPr kumimoji="0" sz="2100" kern="1200">
          <a:solidFill>
            <a:schemeClr val="tx2"/>
          </a:solidFill>
          <a:latin typeface="+mn-lt"/>
          <a:ea typeface="+mn-ea"/>
          <a:cs typeface="+mn-cs"/>
        </a:defRPr>
      </a:lvl2pPr>
      <a:lvl3pPr marL="857250" indent="-171450"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3pPr>
      <a:lvl4pPr marL="1200150" indent="-171450" algn="l" rtl="0" eaLnBrk="1" latinLnBrk="0" hangingPunct="1">
        <a:spcBef>
          <a:spcPct val="20000"/>
        </a:spcBef>
        <a:buClr>
          <a:schemeClr val="accent1"/>
        </a:buClr>
        <a:buSzPct val="70000"/>
        <a:buFont typeface="Wingdings 2"/>
        <a:buChar char=""/>
        <a:defRPr kumimoji="0" sz="1500" kern="1200">
          <a:solidFill>
            <a:schemeClr val="tx2"/>
          </a:solidFill>
          <a:latin typeface="+mn-lt"/>
          <a:ea typeface="+mn-ea"/>
          <a:cs typeface="+mn-cs"/>
        </a:defRPr>
      </a:lvl4pPr>
      <a:lvl5pPr marL="15430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noProof="0" dirty="0" smtClean="0"/>
              <a:t>le </a:t>
            </a:r>
            <a:r>
              <a:rPr lang="cs-CZ" noProof="0" dirty="0" err="1" smtClean="0"/>
              <a:t>classicisme</a:t>
            </a:r>
            <a:endParaRPr lang="fr-FR" noProof="0" dirty="0"/>
          </a:p>
        </p:txBody>
      </p:sp>
      <p:sp>
        <p:nvSpPr>
          <p:cNvPr id="3" name="Subtitle 2"/>
          <p:cNvSpPr>
            <a:spLocks noGrp="1"/>
          </p:cNvSpPr>
          <p:nvPr>
            <p:ph type="subTitle" idx="1"/>
          </p:nvPr>
        </p:nvSpPr>
        <p:spPr/>
        <p:txBody>
          <a:bodyPr/>
          <a:lstStyle/>
          <a:p>
            <a:pPr>
              <a:buFont typeface="Arial" pitchFamily="34" charset="0"/>
              <a:buChar char="•"/>
            </a:pPr>
            <a:r>
              <a:rPr lang="fr-FR" noProof="0" smtClean="0"/>
              <a:t>Mgr. Veronika Černíková, Ph.D.</a:t>
            </a:r>
            <a:endParaRPr lang="fr-FR" noProof="0"/>
          </a:p>
        </p:txBody>
      </p:sp>
    </p:spTree>
    <p:extLst>
      <p:ext uri="{BB962C8B-B14F-4D97-AF65-F5344CB8AC3E}">
        <p14:creationId xmlns:p14="http://schemas.microsoft.com/office/powerpoint/2010/main" val="38411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langue classique</a:t>
            </a:r>
            <a:endParaRPr lang="cs-CZ" dirty="0"/>
          </a:p>
        </p:txBody>
      </p:sp>
      <p:sp>
        <p:nvSpPr>
          <p:cNvPr id="3" name="Zástupný symbol pro obsah 2"/>
          <p:cNvSpPr>
            <a:spLocks noGrp="1"/>
          </p:cNvSpPr>
          <p:nvPr>
            <p:ph idx="1"/>
          </p:nvPr>
        </p:nvSpPr>
        <p:spPr/>
        <p:txBody>
          <a:bodyPr>
            <a:normAutofit/>
          </a:bodyPr>
          <a:lstStyle/>
          <a:p>
            <a:r>
              <a:rPr lang="cs-CZ" dirty="0" err="1" smtClean="0"/>
              <a:t>Françoi</a:t>
            </a:r>
            <a:r>
              <a:rPr lang="fr-FR" dirty="0" smtClean="0"/>
              <a:t>s</a:t>
            </a:r>
            <a:r>
              <a:rPr lang="cs-CZ" dirty="0" smtClean="0"/>
              <a:t> </a:t>
            </a:r>
            <a:r>
              <a:rPr lang="cs-CZ" dirty="0"/>
              <a:t>de </a:t>
            </a:r>
            <a:r>
              <a:rPr lang="cs-CZ" dirty="0" err="1"/>
              <a:t>Malherbe</a:t>
            </a:r>
            <a:r>
              <a:rPr lang="cs-CZ" dirty="0"/>
              <a:t> </a:t>
            </a:r>
            <a:r>
              <a:rPr lang="fr-FR" dirty="0" smtClean="0"/>
              <a:t>(1555-1628)</a:t>
            </a:r>
          </a:p>
          <a:p>
            <a:pPr lvl="1"/>
            <a:r>
              <a:rPr lang="fr-FR" dirty="0" smtClean="0"/>
              <a:t>le purisme baroque</a:t>
            </a:r>
          </a:p>
          <a:p>
            <a:pPr lvl="1"/>
            <a:r>
              <a:rPr lang="fr-FR" dirty="0" smtClean="0"/>
              <a:t>la simplification de la langue</a:t>
            </a:r>
          </a:p>
          <a:p>
            <a:pPr marL="342900" lvl="1" indent="0">
              <a:buNone/>
            </a:pPr>
            <a:r>
              <a:rPr lang="fr-FR" dirty="0" smtClean="0"/>
              <a:t>→ les </a:t>
            </a:r>
            <a:r>
              <a:rPr lang="fr-CA" dirty="0"/>
              <a:t>principes du </a:t>
            </a:r>
            <a:r>
              <a:rPr lang="fr-CA" dirty="0" smtClean="0"/>
              <a:t>classicisme:</a:t>
            </a:r>
          </a:p>
          <a:p>
            <a:pPr lvl="1"/>
            <a:r>
              <a:rPr lang="fr-CA" dirty="0" smtClean="0"/>
              <a:t>l’élimination </a:t>
            </a:r>
          </a:p>
          <a:p>
            <a:pPr lvl="2"/>
            <a:r>
              <a:rPr lang="fr-CA" dirty="0" smtClean="0"/>
              <a:t>des archaïsmes</a:t>
            </a:r>
          </a:p>
          <a:p>
            <a:pPr lvl="2"/>
            <a:r>
              <a:rPr lang="fr-CA" dirty="0" smtClean="0"/>
              <a:t>des </a:t>
            </a:r>
            <a:r>
              <a:rPr lang="fr-CA" dirty="0"/>
              <a:t>termes </a:t>
            </a:r>
            <a:r>
              <a:rPr lang="fr-CA" dirty="0" smtClean="0"/>
              <a:t>techniques</a:t>
            </a:r>
          </a:p>
          <a:p>
            <a:pPr lvl="2"/>
            <a:r>
              <a:rPr lang="fr-CA" dirty="0" smtClean="0"/>
              <a:t>des néologismes </a:t>
            </a:r>
          </a:p>
          <a:p>
            <a:pPr lvl="2"/>
            <a:r>
              <a:rPr lang="fr-CA" dirty="0" smtClean="0"/>
              <a:t>des provincialismes</a:t>
            </a:r>
          </a:p>
          <a:p>
            <a:pPr lvl="2"/>
            <a:r>
              <a:rPr lang="fr-CA" dirty="0" smtClean="0"/>
              <a:t>des </a:t>
            </a:r>
            <a:r>
              <a:rPr lang="fr-CA" dirty="0"/>
              <a:t>mots „inutiles</a:t>
            </a:r>
            <a:r>
              <a:rPr lang="fr-CA" dirty="0" smtClean="0"/>
              <a:t>“</a:t>
            </a:r>
          </a:p>
          <a:p>
            <a:pPr lvl="3"/>
            <a:r>
              <a:rPr lang="fr-CA" dirty="0" smtClean="0"/>
              <a:t>à </a:t>
            </a:r>
            <a:r>
              <a:rPr lang="fr-CA" dirty="0"/>
              <a:t>chaque </a:t>
            </a:r>
            <a:r>
              <a:rPr lang="fr-CA" dirty="0" smtClean="0"/>
              <a:t>objet </a:t>
            </a:r>
            <a:r>
              <a:rPr lang="fr-CA" dirty="0"/>
              <a:t>un seul </a:t>
            </a:r>
            <a:r>
              <a:rPr lang="fr-CA" dirty="0" smtClean="0"/>
              <a:t>mot</a:t>
            </a:r>
          </a:p>
          <a:p>
            <a:pPr lvl="1"/>
            <a:r>
              <a:rPr lang="fr-CA" dirty="0" smtClean="0"/>
              <a:t>la </a:t>
            </a:r>
            <a:r>
              <a:rPr lang="fr-CA" dirty="0"/>
              <a:t>syntaxe </a:t>
            </a:r>
            <a:r>
              <a:rPr lang="fr-CA" dirty="0" smtClean="0"/>
              <a:t>claire</a:t>
            </a:r>
          </a:p>
        </p:txBody>
      </p:sp>
      <p:pic>
        <p:nvPicPr>
          <p:cNvPr id="14338" name="Picture 2" descr="http://i-exc.ccm2.net/iex/500/2106718365/740208.jpg"/>
          <p:cNvPicPr>
            <a:picLocks noChangeAspect="1" noChangeArrowheads="1"/>
          </p:cNvPicPr>
          <p:nvPr/>
        </p:nvPicPr>
        <p:blipFill>
          <a:blip r:embed="rId3" cstate="print"/>
          <a:srcRect/>
          <a:stretch>
            <a:fillRect/>
          </a:stretch>
        </p:blipFill>
        <p:spPr bwMode="auto">
          <a:xfrm>
            <a:off x="6001790" y="1542881"/>
            <a:ext cx="2926080" cy="4129025"/>
          </a:xfrm>
          <a:prstGeom prst="rect">
            <a:avLst/>
          </a:prstGeom>
          <a:noFill/>
        </p:spPr>
      </p:pic>
    </p:spTree>
    <p:extLst>
      <p:ext uri="{BB962C8B-B14F-4D97-AF65-F5344CB8AC3E}">
        <p14:creationId xmlns:p14="http://schemas.microsoft.com/office/powerpoint/2010/main" val="143861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langue classique</a:t>
            </a:r>
            <a:endParaRPr lang="cs-CZ" dirty="0"/>
          </a:p>
        </p:txBody>
      </p:sp>
      <p:sp>
        <p:nvSpPr>
          <p:cNvPr id="3" name="Zástupný symbol pro obsah 2"/>
          <p:cNvSpPr>
            <a:spLocks noGrp="1"/>
          </p:cNvSpPr>
          <p:nvPr>
            <p:ph idx="1"/>
          </p:nvPr>
        </p:nvSpPr>
        <p:spPr>
          <a:xfrm>
            <a:off x="304800" y="1554164"/>
            <a:ext cx="8686800" cy="5303836"/>
          </a:xfrm>
        </p:spPr>
        <p:txBody>
          <a:bodyPr>
            <a:normAutofit/>
          </a:bodyPr>
          <a:lstStyle/>
          <a:p>
            <a:r>
              <a:rPr lang="cs-CZ" dirty="0" err="1" smtClean="0"/>
              <a:t>Françoi</a:t>
            </a:r>
            <a:r>
              <a:rPr lang="fr-FR" dirty="0" smtClean="0"/>
              <a:t>s</a:t>
            </a:r>
            <a:r>
              <a:rPr lang="cs-CZ" dirty="0" smtClean="0"/>
              <a:t> </a:t>
            </a:r>
            <a:r>
              <a:rPr lang="cs-CZ" dirty="0"/>
              <a:t>de </a:t>
            </a:r>
            <a:r>
              <a:rPr lang="cs-CZ" dirty="0" err="1"/>
              <a:t>Malherbe</a:t>
            </a:r>
            <a:r>
              <a:rPr lang="cs-CZ" dirty="0"/>
              <a:t> </a:t>
            </a:r>
            <a:r>
              <a:rPr lang="fr-FR" dirty="0" smtClean="0"/>
              <a:t>(1555-1628)</a:t>
            </a:r>
          </a:p>
          <a:p>
            <a:pPr lvl="1"/>
            <a:r>
              <a:rPr lang="fr-FR" dirty="0" smtClean="0"/>
              <a:t>le purisme baroque</a:t>
            </a:r>
          </a:p>
          <a:p>
            <a:pPr lvl="1"/>
            <a:r>
              <a:rPr lang="fr-FR" dirty="0" smtClean="0"/>
              <a:t>la simplification de la langue</a:t>
            </a:r>
          </a:p>
          <a:p>
            <a:pPr marL="342900" lvl="1" indent="0">
              <a:buNone/>
            </a:pPr>
            <a:r>
              <a:rPr lang="fr-FR" dirty="0" smtClean="0"/>
              <a:t>→ les </a:t>
            </a:r>
            <a:r>
              <a:rPr lang="fr-CA" dirty="0"/>
              <a:t>principes du </a:t>
            </a:r>
            <a:r>
              <a:rPr lang="fr-CA" dirty="0" smtClean="0"/>
              <a:t>classicisme:</a:t>
            </a:r>
          </a:p>
          <a:p>
            <a:pPr lvl="1"/>
            <a:r>
              <a:rPr lang="fr-CA" dirty="0" smtClean="0"/>
              <a:t>la versification </a:t>
            </a:r>
          </a:p>
          <a:p>
            <a:pPr lvl="2"/>
            <a:r>
              <a:rPr lang="fr-CA" dirty="0" smtClean="0"/>
              <a:t>soignée et harmonieuse</a:t>
            </a:r>
          </a:p>
          <a:p>
            <a:pPr lvl="3"/>
            <a:r>
              <a:rPr lang="fr-CA" dirty="0" smtClean="0"/>
              <a:t>rime exacte</a:t>
            </a:r>
          </a:p>
          <a:p>
            <a:pPr lvl="2"/>
            <a:r>
              <a:rPr lang="fr-CA" dirty="0" smtClean="0"/>
              <a:t>interdiction</a:t>
            </a:r>
          </a:p>
          <a:p>
            <a:pPr lvl="3"/>
            <a:r>
              <a:rPr lang="fr-CA" dirty="0" smtClean="0"/>
              <a:t>des </a:t>
            </a:r>
            <a:r>
              <a:rPr lang="fr-CA" dirty="0"/>
              <a:t>rimes faciles</a:t>
            </a:r>
          </a:p>
          <a:p>
            <a:pPr lvl="3"/>
            <a:r>
              <a:rPr lang="fr-CA" dirty="0" smtClean="0"/>
              <a:t>de </a:t>
            </a:r>
            <a:r>
              <a:rPr lang="fr-CA" dirty="0"/>
              <a:t>la rime </a:t>
            </a:r>
            <a:r>
              <a:rPr lang="fr-CA" dirty="0" smtClean="0"/>
              <a:t>intérieure</a:t>
            </a:r>
          </a:p>
          <a:p>
            <a:pPr lvl="3"/>
            <a:r>
              <a:rPr lang="fr-CA" dirty="0" smtClean="0"/>
              <a:t>de </a:t>
            </a:r>
            <a:r>
              <a:rPr lang="fr-CA" dirty="0"/>
              <a:t>l’hiatus et de </a:t>
            </a:r>
            <a:r>
              <a:rPr lang="fr-CA" dirty="0" smtClean="0"/>
              <a:t>l’enjambement</a:t>
            </a:r>
          </a:p>
          <a:p>
            <a:pPr lvl="3"/>
            <a:r>
              <a:rPr lang="fr-CA" dirty="0" smtClean="0"/>
              <a:t>des </a:t>
            </a:r>
            <a:r>
              <a:rPr lang="fr-CA" dirty="0"/>
              <a:t>séries de </a:t>
            </a:r>
            <a:r>
              <a:rPr lang="fr-CA" dirty="0" smtClean="0"/>
              <a:t>monosyllabes</a:t>
            </a:r>
          </a:p>
          <a:p>
            <a:pPr lvl="2"/>
            <a:r>
              <a:rPr lang="fr-CA" dirty="0" smtClean="0"/>
              <a:t>coïncidence </a:t>
            </a:r>
            <a:r>
              <a:rPr lang="fr-CA" dirty="0"/>
              <a:t>de la césure avec le </a:t>
            </a:r>
            <a:r>
              <a:rPr lang="fr-CA" dirty="0" smtClean="0"/>
              <a:t>sens</a:t>
            </a:r>
          </a:p>
        </p:txBody>
      </p:sp>
    </p:spTree>
    <p:extLst>
      <p:ext uri="{BB962C8B-B14F-4D97-AF65-F5344CB8AC3E}">
        <p14:creationId xmlns:p14="http://schemas.microsoft.com/office/powerpoint/2010/main" val="3269403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langue classique</a:t>
            </a:r>
            <a:endParaRPr lang="cs-CZ" dirty="0"/>
          </a:p>
        </p:txBody>
      </p:sp>
      <p:sp>
        <p:nvSpPr>
          <p:cNvPr id="3" name="Zástupný symbol pro obsah 2"/>
          <p:cNvSpPr>
            <a:spLocks noGrp="1"/>
          </p:cNvSpPr>
          <p:nvPr>
            <p:ph idx="1"/>
          </p:nvPr>
        </p:nvSpPr>
        <p:spPr>
          <a:xfrm>
            <a:off x="304800" y="1554164"/>
            <a:ext cx="8686800" cy="5303836"/>
          </a:xfrm>
        </p:spPr>
        <p:txBody>
          <a:bodyPr>
            <a:normAutofit/>
          </a:bodyPr>
          <a:lstStyle/>
          <a:p>
            <a:pPr marL="42862" indent="0">
              <a:buNone/>
            </a:pPr>
            <a:r>
              <a:rPr lang="fr-FR" dirty="0" smtClean="0"/>
              <a:t>→ poésie</a:t>
            </a:r>
          </a:p>
          <a:p>
            <a:pPr marL="685800" lvl="1" indent="-342900"/>
            <a:r>
              <a:rPr lang="fr-CA" dirty="0" smtClean="0"/>
              <a:t>une </a:t>
            </a:r>
            <a:r>
              <a:rPr lang="fr-CA" b="1" dirty="0"/>
              <a:t>discipline intellectuelle et </a:t>
            </a:r>
            <a:r>
              <a:rPr lang="fr-CA" b="1" dirty="0" smtClean="0"/>
              <a:t>technique</a:t>
            </a:r>
          </a:p>
          <a:p>
            <a:pPr marL="642937" lvl="2" indent="0">
              <a:buNone/>
            </a:pPr>
            <a:r>
              <a:rPr lang="fr-CA" i="1" dirty="0" smtClean="0"/>
              <a:t>« Un </a:t>
            </a:r>
            <a:r>
              <a:rPr lang="fr-CA" i="1" dirty="0"/>
              <a:t>bon poète n’est pas plus utile à l’État qu’un bon joueur de quilles</a:t>
            </a:r>
            <a:r>
              <a:rPr lang="fr-CA" i="1" dirty="0" smtClean="0"/>
              <a:t>. »</a:t>
            </a:r>
            <a:r>
              <a:rPr lang="fr-CA" dirty="0" smtClean="0"/>
              <a:t> </a:t>
            </a:r>
          </a:p>
          <a:p>
            <a:pPr marL="642937" lvl="2" indent="0">
              <a:buNone/>
            </a:pPr>
            <a:r>
              <a:rPr lang="fr-CA" i="1" dirty="0" smtClean="0"/>
              <a:t>« Toute </a:t>
            </a:r>
            <a:r>
              <a:rPr lang="fr-CA" i="1" dirty="0"/>
              <a:t>la gloire que nous pouvons espérer est qu’on dira de nous que nous avons été</a:t>
            </a:r>
            <a:r>
              <a:rPr lang="fr-CA" dirty="0"/>
              <a:t> [Malherbe et Racan] </a:t>
            </a:r>
            <a:r>
              <a:rPr lang="fr-CA" i="1" dirty="0"/>
              <a:t>deux excellents arrangeurs de </a:t>
            </a:r>
            <a:r>
              <a:rPr lang="fr-CA" i="1" dirty="0" smtClean="0"/>
              <a:t>syllabes. »</a:t>
            </a:r>
          </a:p>
          <a:p>
            <a:pPr marL="642937" lvl="2" indent="0">
              <a:buNone/>
            </a:pPr>
            <a:endParaRPr lang="fr-CA" i="1" dirty="0" smtClean="0"/>
          </a:p>
          <a:p>
            <a:pPr marL="342900" lvl="1" indent="0"/>
            <a:r>
              <a:rPr lang="fr-CA" dirty="0" smtClean="0"/>
              <a:t>François Maynard</a:t>
            </a:r>
          </a:p>
          <a:p>
            <a:pPr marL="342900" lvl="1" indent="0"/>
            <a:r>
              <a:rPr lang="fr-CA" dirty="0" smtClean="0"/>
              <a:t>Racan</a:t>
            </a:r>
          </a:p>
          <a:p>
            <a:pPr marL="342900" lvl="1" indent="0"/>
            <a:r>
              <a:rPr lang="fr-CA" dirty="0" smtClean="0"/>
              <a:t>Jean </a:t>
            </a:r>
            <a:r>
              <a:rPr lang="fr-CA" dirty="0" err="1" smtClean="0"/>
              <a:t>Guez</a:t>
            </a:r>
            <a:r>
              <a:rPr lang="fr-CA" dirty="0" smtClean="0"/>
              <a:t> de Balzac</a:t>
            </a:r>
          </a:p>
        </p:txBody>
      </p:sp>
    </p:spTree>
    <p:extLst>
      <p:ext uri="{BB962C8B-B14F-4D97-AF65-F5344CB8AC3E}">
        <p14:creationId xmlns:p14="http://schemas.microsoft.com/office/powerpoint/2010/main" val="204130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langue classique</a:t>
            </a:r>
            <a:endParaRPr lang="cs-CZ" dirty="0"/>
          </a:p>
        </p:txBody>
      </p:sp>
      <p:sp>
        <p:nvSpPr>
          <p:cNvPr id="3" name="Zástupný symbol pro obsah 2"/>
          <p:cNvSpPr>
            <a:spLocks noGrp="1"/>
          </p:cNvSpPr>
          <p:nvPr>
            <p:ph idx="1"/>
          </p:nvPr>
        </p:nvSpPr>
        <p:spPr>
          <a:xfrm>
            <a:off x="304800" y="1554164"/>
            <a:ext cx="5198225" cy="5303836"/>
          </a:xfrm>
        </p:spPr>
        <p:txBody>
          <a:bodyPr>
            <a:normAutofit/>
          </a:bodyPr>
          <a:lstStyle/>
          <a:p>
            <a:pPr marL="42862" indent="0"/>
            <a:r>
              <a:rPr lang="fr-CA" dirty="0" smtClean="0"/>
              <a:t>René Descartes</a:t>
            </a:r>
          </a:p>
          <a:p>
            <a:pPr marL="342900" lvl="1" indent="0"/>
            <a:r>
              <a:rPr lang="fr-CA" dirty="0" smtClean="0"/>
              <a:t>la pensée rationaliste</a:t>
            </a:r>
          </a:p>
          <a:p>
            <a:pPr marL="342900" lvl="1" indent="0"/>
            <a:r>
              <a:rPr lang="fr-CA" dirty="0" smtClean="0"/>
              <a:t>→ un nouveau regard sur la langue</a:t>
            </a:r>
          </a:p>
          <a:p>
            <a:pPr marL="42862" indent="0">
              <a:buNone/>
            </a:pPr>
            <a:endParaRPr lang="fr-FR" dirty="0" smtClean="0"/>
          </a:p>
          <a:p>
            <a:pPr marL="42862" indent="0">
              <a:buNone/>
            </a:pPr>
            <a:r>
              <a:rPr lang="fr-FR" dirty="0" smtClean="0"/>
              <a:t>→ Antoine Arnauld et Pierre Nicole</a:t>
            </a:r>
          </a:p>
          <a:p>
            <a:pPr marL="342900" lvl="1" indent="0"/>
            <a:r>
              <a:rPr lang="fr-CA" i="1" dirty="0" smtClean="0"/>
              <a:t>Grammaire générale et raisonnée de Port-Royal</a:t>
            </a:r>
            <a:r>
              <a:rPr lang="fr-CA" dirty="0" smtClean="0"/>
              <a:t> (1660)</a:t>
            </a:r>
          </a:p>
          <a:p>
            <a:pPr marL="342900" lvl="1" indent="0"/>
            <a:endParaRPr lang="fr-CA" dirty="0" smtClean="0"/>
          </a:p>
        </p:txBody>
      </p:sp>
      <p:pic>
        <p:nvPicPr>
          <p:cNvPr id="4098" name="Picture 2" descr="http://www.bibliorare.com/wp-content/uploads/livres-anciens-et-du-xixe-siecle-alde-mercredi-14-mai-2014-a-14-h-salle-rossini-paris-/5.jpg"/>
          <p:cNvPicPr>
            <a:picLocks noChangeAspect="1" noChangeArrowheads="1"/>
          </p:cNvPicPr>
          <p:nvPr/>
        </p:nvPicPr>
        <p:blipFill>
          <a:blip r:embed="rId3" cstate="print"/>
          <a:srcRect/>
          <a:stretch>
            <a:fillRect/>
          </a:stretch>
        </p:blipFill>
        <p:spPr bwMode="auto">
          <a:xfrm>
            <a:off x="5248275" y="0"/>
            <a:ext cx="3895725" cy="6800850"/>
          </a:xfrm>
          <a:prstGeom prst="rect">
            <a:avLst/>
          </a:prstGeom>
          <a:noFill/>
        </p:spPr>
      </p:pic>
    </p:spTree>
    <p:extLst>
      <p:ext uri="{BB962C8B-B14F-4D97-AF65-F5344CB8AC3E}">
        <p14:creationId xmlns:p14="http://schemas.microsoft.com/office/powerpoint/2010/main" val="20413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doctrine classique</a:t>
            </a:r>
            <a:endParaRPr lang="cs-CZ" dirty="0"/>
          </a:p>
        </p:txBody>
      </p:sp>
      <p:sp>
        <p:nvSpPr>
          <p:cNvPr id="3" name="Zástupný symbol pro obsah 2"/>
          <p:cNvSpPr>
            <a:spLocks noGrp="1"/>
          </p:cNvSpPr>
          <p:nvPr>
            <p:ph idx="1"/>
          </p:nvPr>
        </p:nvSpPr>
        <p:spPr/>
        <p:txBody>
          <a:bodyPr/>
          <a:lstStyle/>
          <a:p>
            <a:r>
              <a:rPr lang="fr-FR" dirty="0" smtClean="0"/>
              <a:t>la théorisation des règles</a:t>
            </a:r>
          </a:p>
          <a:p>
            <a:pPr lvl="1"/>
            <a:r>
              <a:rPr lang="fr-FR" dirty="0" smtClean="0"/>
              <a:t>le modèle antique</a:t>
            </a:r>
          </a:p>
          <a:p>
            <a:pPr lvl="1"/>
            <a:r>
              <a:rPr lang="fr-FR" dirty="0" smtClean="0"/>
              <a:t>la rhétorique</a:t>
            </a:r>
          </a:p>
          <a:p>
            <a:pPr lvl="2"/>
            <a:r>
              <a:rPr lang="fr-FR" dirty="0" smtClean="0"/>
              <a:t>Aristote</a:t>
            </a:r>
          </a:p>
          <a:p>
            <a:pPr lvl="2"/>
            <a:r>
              <a:rPr lang="fr-FR" dirty="0" smtClean="0"/>
              <a:t>Horace</a:t>
            </a:r>
          </a:p>
          <a:p>
            <a:pPr lvl="2"/>
            <a:r>
              <a:rPr lang="fr-FR" dirty="0" smtClean="0"/>
              <a:t>Cicéron</a:t>
            </a:r>
          </a:p>
          <a:p>
            <a:pPr lvl="1"/>
            <a:r>
              <a:rPr lang="fr-FR" dirty="0" smtClean="0"/>
              <a:t>la </a:t>
            </a:r>
            <a:r>
              <a:rPr lang="fr-FR" i="1" dirty="0" smtClean="0"/>
              <a:t>mimésis</a:t>
            </a:r>
          </a:p>
          <a:p>
            <a:pPr lvl="1"/>
            <a:r>
              <a:rPr lang="fr-FR" dirty="0" smtClean="0"/>
              <a:t>la </a:t>
            </a:r>
            <a:r>
              <a:rPr lang="fr-FR" i="1" dirty="0" err="1" smtClean="0"/>
              <a:t>poiésis</a:t>
            </a:r>
            <a:endParaRPr lang="fr-FR" i="1" dirty="0" smtClean="0"/>
          </a:p>
          <a:p>
            <a:pPr lvl="1"/>
            <a:r>
              <a:rPr lang="fr-FR" dirty="0" smtClean="0"/>
              <a:t>l’axiologie</a:t>
            </a:r>
          </a:p>
          <a:p>
            <a:pPr lvl="1">
              <a:buNone/>
            </a:pPr>
            <a:r>
              <a:rPr lang="fr-FR" dirty="0" smtClean="0"/>
              <a:t>→ le théâtre</a:t>
            </a:r>
          </a:p>
        </p:txBody>
      </p:sp>
      <p:pic>
        <p:nvPicPr>
          <p:cNvPr id="9220" name="Picture 4" descr="https://www.library.usyd.edu.au/libraries/rare/philosophy/AristotlePoeticaTP.jpg"/>
          <p:cNvPicPr>
            <a:picLocks noChangeAspect="1" noChangeArrowheads="1"/>
          </p:cNvPicPr>
          <p:nvPr/>
        </p:nvPicPr>
        <p:blipFill>
          <a:blip r:embed="rId3" cstate="print"/>
          <a:srcRect/>
          <a:stretch>
            <a:fillRect/>
          </a:stretch>
        </p:blipFill>
        <p:spPr bwMode="auto">
          <a:xfrm>
            <a:off x="5230134" y="1512916"/>
            <a:ext cx="3619190" cy="4904510"/>
          </a:xfrm>
          <a:prstGeom prst="rect">
            <a:avLst/>
          </a:prstGeom>
          <a:noFill/>
        </p:spPr>
      </p:pic>
    </p:spTree>
    <p:extLst>
      <p:ext uri="{BB962C8B-B14F-4D97-AF65-F5344CB8AC3E}">
        <p14:creationId xmlns:p14="http://schemas.microsoft.com/office/powerpoint/2010/main" val="300108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doctrine classique</a:t>
            </a:r>
            <a:endParaRPr lang="cs-CZ" dirty="0"/>
          </a:p>
        </p:txBody>
      </p:sp>
      <p:sp>
        <p:nvSpPr>
          <p:cNvPr id="3" name="Zástupný symbol pro obsah 2"/>
          <p:cNvSpPr>
            <a:spLocks noGrp="1"/>
          </p:cNvSpPr>
          <p:nvPr>
            <p:ph idx="1"/>
          </p:nvPr>
        </p:nvSpPr>
        <p:spPr/>
        <p:txBody>
          <a:bodyPr/>
          <a:lstStyle/>
          <a:p>
            <a:r>
              <a:rPr lang="fr-FR" dirty="0" smtClean="0"/>
              <a:t>les théoriciens</a:t>
            </a:r>
          </a:p>
          <a:p>
            <a:pPr lvl="1"/>
            <a:r>
              <a:rPr lang="fr-FR" dirty="0" smtClean="0"/>
              <a:t>les principes aristotéliciens de la dramaturgie</a:t>
            </a:r>
          </a:p>
          <a:p>
            <a:pPr lvl="1">
              <a:buNone/>
            </a:pPr>
            <a:r>
              <a:rPr lang="fr-FR" dirty="0" smtClean="0"/>
              <a:t>→ la continuité</a:t>
            </a:r>
          </a:p>
          <a:p>
            <a:pPr lvl="1"/>
            <a:r>
              <a:rPr lang="fr-FR" dirty="0" smtClean="0"/>
              <a:t>Giulio Cesare </a:t>
            </a:r>
            <a:r>
              <a:rPr lang="fr-FR" dirty="0" err="1" smtClean="0"/>
              <a:t>Scaligero</a:t>
            </a:r>
            <a:endParaRPr lang="fr-FR" dirty="0" smtClean="0"/>
          </a:p>
          <a:p>
            <a:pPr lvl="2"/>
            <a:r>
              <a:rPr lang="fr-FR" i="1" dirty="0" err="1" smtClean="0"/>
              <a:t>Poetica</a:t>
            </a:r>
            <a:r>
              <a:rPr lang="fr-FR" i="1" dirty="0" smtClean="0"/>
              <a:t> </a:t>
            </a:r>
            <a:r>
              <a:rPr lang="fr-FR" dirty="0" smtClean="0"/>
              <a:t>(1561)</a:t>
            </a:r>
          </a:p>
          <a:p>
            <a:pPr lvl="1"/>
            <a:r>
              <a:rPr lang="fr-FR" dirty="0" smtClean="0"/>
              <a:t>Jean de la Taille </a:t>
            </a:r>
          </a:p>
          <a:p>
            <a:pPr lvl="2"/>
            <a:r>
              <a:rPr lang="fr-FR" i="1" dirty="0" smtClean="0"/>
              <a:t>L’Art de la tragédie </a:t>
            </a:r>
            <a:r>
              <a:rPr lang="fr-FR" dirty="0" smtClean="0"/>
              <a:t>(1572)</a:t>
            </a:r>
          </a:p>
          <a:p>
            <a:pPr lvl="1"/>
            <a:r>
              <a:rPr lang="fr-FR" dirty="0" smtClean="0"/>
              <a:t>Vauquelin de la </a:t>
            </a:r>
            <a:r>
              <a:rPr lang="fr-FR" dirty="0" err="1" smtClean="0"/>
              <a:t>Fresnaye</a:t>
            </a:r>
            <a:r>
              <a:rPr lang="fr-FR" dirty="0" smtClean="0"/>
              <a:t> </a:t>
            </a:r>
          </a:p>
          <a:p>
            <a:pPr lvl="2"/>
            <a:r>
              <a:rPr lang="fr-FR" i="1" dirty="0" smtClean="0"/>
              <a:t>L’Art poétique </a:t>
            </a:r>
            <a:r>
              <a:rPr lang="fr-FR" dirty="0" smtClean="0"/>
              <a:t>(1574) </a:t>
            </a:r>
          </a:p>
          <a:p>
            <a:pPr lvl="1"/>
            <a:r>
              <a:rPr lang="fr-FR" dirty="0" smtClean="0"/>
              <a:t>Daniel Heinsius </a:t>
            </a:r>
          </a:p>
          <a:p>
            <a:pPr lvl="2"/>
            <a:r>
              <a:rPr lang="fr-FR" i="1" dirty="0" smtClean="0"/>
              <a:t>De </a:t>
            </a:r>
            <a:r>
              <a:rPr lang="fr-FR" i="1" dirty="0" err="1" smtClean="0"/>
              <a:t>tragoediae</a:t>
            </a:r>
            <a:r>
              <a:rPr lang="fr-FR" i="1" dirty="0" smtClean="0"/>
              <a:t> </a:t>
            </a:r>
            <a:r>
              <a:rPr lang="fr-FR" i="1" dirty="0" err="1" smtClean="0"/>
              <a:t>constitutione</a:t>
            </a:r>
            <a:r>
              <a:rPr lang="fr-FR" i="1" dirty="0" smtClean="0"/>
              <a:t> </a:t>
            </a:r>
            <a:r>
              <a:rPr lang="fr-FR" dirty="0" smtClean="0"/>
              <a:t>(1611)</a:t>
            </a:r>
          </a:p>
        </p:txBody>
      </p:sp>
      <p:pic>
        <p:nvPicPr>
          <p:cNvPr id="50178" name="Picture 2" descr="https://upload.wikimedia.org/wikipedia/commons/3/36/J_C_Scaliger_Poetices_libri_septem_1561.jpg"/>
          <p:cNvPicPr>
            <a:picLocks noChangeAspect="1" noChangeArrowheads="1"/>
          </p:cNvPicPr>
          <p:nvPr/>
        </p:nvPicPr>
        <p:blipFill>
          <a:blip r:embed="rId3" cstate="print"/>
          <a:srcRect/>
          <a:stretch>
            <a:fillRect/>
          </a:stretch>
        </p:blipFill>
        <p:spPr bwMode="auto">
          <a:xfrm>
            <a:off x="6417426" y="2198093"/>
            <a:ext cx="2327563" cy="4119580"/>
          </a:xfrm>
          <a:prstGeom prst="rect">
            <a:avLst/>
          </a:prstGeom>
          <a:noFill/>
        </p:spPr>
      </p:pic>
    </p:spTree>
    <p:extLst>
      <p:ext uri="{BB962C8B-B14F-4D97-AF65-F5344CB8AC3E}">
        <p14:creationId xmlns:p14="http://schemas.microsoft.com/office/powerpoint/2010/main" val="300108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doctrine classique</a:t>
            </a:r>
            <a:endParaRPr lang="cs-CZ" dirty="0"/>
          </a:p>
        </p:txBody>
      </p:sp>
      <p:sp>
        <p:nvSpPr>
          <p:cNvPr id="3" name="Zástupný symbol pro obsah 2"/>
          <p:cNvSpPr>
            <a:spLocks noGrp="1"/>
          </p:cNvSpPr>
          <p:nvPr>
            <p:ph idx="1"/>
          </p:nvPr>
        </p:nvSpPr>
        <p:spPr/>
        <p:txBody>
          <a:bodyPr/>
          <a:lstStyle/>
          <a:p>
            <a:r>
              <a:rPr lang="fr-FR" dirty="0" smtClean="0"/>
              <a:t>les débats</a:t>
            </a:r>
          </a:p>
          <a:p>
            <a:pPr lvl="1"/>
            <a:r>
              <a:rPr lang="fr-FR" dirty="0" smtClean="0"/>
              <a:t>les salons</a:t>
            </a:r>
          </a:p>
          <a:p>
            <a:pPr lvl="1"/>
            <a:r>
              <a:rPr lang="fr-FR" dirty="0" smtClean="0"/>
              <a:t>l’Académie française</a:t>
            </a:r>
          </a:p>
          <a:p>
            <a:r>
              <a:rPr lang="fr-FR" dirty="0" smtClean="0"/>
              <a:t>la querelle du</a:t>
            </a:r>
            <a:r>
              <a:rPr lang="fr-FR" i="1" dirty="0" smtClean="0"/>
              <a:t> Cid</a:t>
            </a:r>
          </a:p>
          <a:p>
            <a:pPr lvl="1"/>
            <a:r>
              <a:rPr lang="fr-FR" sz="2000" dirty="0" smtClean="0"/>
              <a:t>Jean </a:t>
            </a:r>
            <a:r>
              <a:rPr lang="fr-FR" sz="2000" dirty="0" err="1" smtClean="0"/>
              <a:t>Guez</a:t>
            </a:r>
            <a:r>
              <a:rPr lang="fr-FR" sz="2000" dirty="0" smtClean="0"/>
              <a:t> de Balzac</a:t>
            </a:r>
          </a:p>
          <a:p>
            <a:pPr lvl="2"/>
            <a:r>
              <a:rPr lang="fr-FR" i="1" dirty="0" smtClean="0"/>
              <a:t>Lettre à M. de Scudéry sur Le Cid </a:t>
            </a:r>
            <a:r>
              <a:rPr lang="fr-FR" dirty="0" smtClean="0"/>
              <a:t>(1637)</a:t>
            </a:r>
          </a:p>
          <a:p>
            <a:pPr lvl="1"/>
            <a:r>
              <a:rPr lang="fr-FR" sz="2000" dirty="0" smtClean="0"/>
              <a:t>Georges de Scudéry</a:t>
            </a:r>
          </a:p>
          <a:p>
            <a:pPr lvl="2"/>
            <a:r>
              <a:rPr lang="fr-FR" i="1" dirty="0" smtClean="0"/>
              <a:t>Observations sur Le Cid </a:t>
            </a:r>
            <a:r>
              <a:rPr lang="fr-FR" dirty="0" smtClean="0"/>
              <a:t>(1637)</a:t>
            </a:r>
          </a:p>
          <a:p>
            <a:pPr lvl="1"/>
            <a:r>
              <a:rPr lang="fr-FR" sz="2000" dirty="0" smtClean="0"/>
              <a:t>Pierre Corneille</a:t>
            </a:r>
          </a:p>
          <a:p>
            <a:pPr lvl="2"/>
            <a:r>
              <a:rPr lang="fr-FR" i="1" dirty="0" smtClean="0"/>
              <a:t>Sentiments de l’Académie sur Le Cid </a:t>
            </a:r>
            <a:r>
              <a:rPr lang="fr-FR" dirty="0" smtClean="0"/>
              <a:t>(1637)</a:t>
            </a:r>
          </a:p>
          <a:p>
            <a:pPr lvl="2"/>
            <a:r>
              <a:rPr lang="fr-FR" i="1" dirty="0" smtClean="0"/>
              <a:t>Discours et Examens </a:t>
            </a:r>
            <a:r>
              <a:rPr lang="fr-FR" dirty="0" smtClean="0"/>
              <a:t>(1660)</a:t>
            </a:r>
          </a:p>
          <a:p>
            <a:pPr lvl="1"/>
            <a:endParaRPr lang="fr-FR" dirty="0" smtClean="0"/>
          </a:p>
        </p:txBody>
      </p:sp>
      <p:pic>
        <p:nvPicPr>
          <p:cNvPr id="48130" name="Picture 2" descr="Représentation du Cid à la Comédie française"/>
          <p:cNvPicPr>
            <a:picLocks noChangeAspect="1" noChangeArrowheads="1"/>
          </p:cNvPicPr>
          <p:nvPr/>
        </p:nvPicPr>
        <p:blipFill>
          <a:blip r:embed="rId3" cstate="print"/>
          <a:srcRect/>
          <a:stretch>
            <a:fillRect/>
          </a:stretch>
        </p:blipFill>
        <p:spPr bwMode="auto">
          <a:xfrm>
            <a:off x="5120641" y="1069601"/>
            <a:ext cx="4023359" cy="2362200"/>
          </a:xfrm>
          <a:prstGeom prst="rect">
            <a:avLst/>
          </a:prstGeom>
          <a:noFill/>
        </p:spPr>
      </p:pic>
    </p:spTree>
    <p:extLst>
      <p:ext uri="{BB962C8B-B14F-4D97-AF65-F5344CB8AC3E}">
        <p14:creationId xmlns:p14="http://schemas.microsoft.com/office/powerpoint/2010/main" val="300108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doctrine classique</a:t>
            </a:r>
            <a:endParaRPr lang="cs-CZ" dirty="0"/>
          </a:p>
        </p:txBody>
      </p:sp>
      <p:sp>
        <p:nvSpPr>
          <p:cNvPr id="3" name="Zástupný symbol pro obsah 2"/>
          <p:cNvSpPr>
            <a:spLocks noGrp="1"/>
          </p:cNvSpPr>
          <p:nvPr>
            <p:ph idx="1"/>
          </p:nvPr>
        </p:nvSpPr>
        <p:spPr/>
        <p:txBody>
          <a:bodyPr>
            <a:normAutofit/>
          </a:bodyPr>
          <a:lstStyle/>
          <a:p>
            <a:pPr>
              <a:buNone/>
            </a:pPr>
            <a:r>
              <a:rPr lang="fr-FR" dirty="0" smtClean="0"/>
              <a:t>→ les ouvrages théoriques</a:t>
            </a:r>
          </a:p>
          <a:p>
            <a:pPr lvl="1"/>
            <a:r>
              <a:rPr lang="fr-FR" dirty="0" smtClean="0"/>
              <a:t>Jean François Sarasin</a:t>
            </a:r>
          </a:p>
          <a:p>
            <a:pPr lvl="2"/>
            <a:r>
              <a:rPr lang="fr-FR" i="1" dirty="0" smtClean="0"/>
              <a:t>Discours sur la tragédie </a:t>
            </a:r>
            <a:r>
              <a:rPr lang="fr-FR" dirty="0" smtClean="0"/>
              <a:t>(1639)</a:t>
            </a:r>
          </a:p>
          <a:p>
            <a:pPr lvl="1"/>
            <a:r>
              <a:rPr lang="fr-FR" dirty="0" smtClean="0"/>
              <a:t>La </a:t>
            </a:r>
            <a:r>
              <a:rPr lang="fr-FR" dirty="0" err="1" smtClean="0"/>
              <a:t>Ménardière</a:t>
            </a:r>
            <a:r>
              <a:rPr lang="fr-FR" dirty="0" smtClean="0"/>
              <a:t> </a:t>
            </a:r>
          </a:p>
          <a:p>
            <a:pPr lvl="2"/>
            <a:r>
              <a:rPr lang="fr-FR" i="1" dirty="0" smtClean="0"/>
              <a:t>Poétique </a:t>
            </a:r>
            <a:r>
              <a:rPr lang="fr-FR" dirty="0" smtClean="0"/>
              <a:t>(1640) </a:t>
            </a:r>
          </a:p>
          <a:p>
            <a:pPr lvl="1"/>
            <a:r>
              <a:rPr lang="fr-FR" dirty="0" smtClean="0"/>
              <a:t>l’abbé d’Aubignac </a:t>
            </a:r>
          </a:p>
          <a:p>
            <a:pPr lvl="2"/>
            <a:r>
              <a:rPr lang="fr-FR" i="1" dirty="0" smtClean="0"/>
              <a:t>Pratique du théâtre </a:t>
            </a:r>
            <a:r>
              <a:rPr lang="fr-FR" dirty="0" smtClean="0"/>
              <a:t>(1657) </a:t>
            </a:r>
          </a:p>
          <a:p>
            <a:pPr lvl="1"/>
            <a:r>
              <a:rPr lang="fr-FR" b="1" dirty="0" smtClean="0"/>
              <a:t>Nicolas Boileau </a:t>
            </a:r>
          </a:p>
          <a:p>
            <a:pPr lvl="2"/>
            <a:r>
              <a:rPr lang="fr-FR" b="1" i="1" dirty="0" smtClean="0"/>
              <a:t>Art poétique </a:t>
            </a:r>
            <a:r>
              <a:rPr lang="fr-FR" b="1" dirty="0" smtClean="0"/>
              <a:t>(1674)</a:t>
            </a:r>
          </a:p>
        </p:txBody>
      </p:sp>
      <p:pic>
        <p:nvPicPr>
          <p:cNvPr id="46082" name="Picture 2" descr="http://i-exc.ccm2.net/iex/1280/1866038826/774431.jpg"/>
          <p:cNvPicPr>
            <a:picLocks noChangeAspect="1" noChangeArrowheads="1"/>
          </p:cNvPicPr>
          <p:nvPr/>
        </p:nvPicPr>
        <p:blipFill>
          <a:blip r:embed="rId3" cstate="print"/>
          <a:srcRect/>
          <a:stretch>
            <a:fillRect/>
          </a:stretch>
        </p:blipFill>
        <p:spPr bwMode="auto">
          <a:xfrm>
            <a:off x="4405746" y="2593570"/>
            <a:ext cx="4738254" cy="4264429"/>
          </a:xfrm>
          <a:prstGeom prst="rect">
            <a:avLst/>
          </a:prstGeom>
          <a:noFill/>
        </p:spPr>
      </p:pic>
    </p:spTree>
    <p:extLst>
      <p:ext uri="{BB962C8B-B14F-4D97-AF65-F5344CB8AC3E}">
        <p14:creationId xmlns:p14="http://schemas.microsoft.com/office/powerpoint/2010/main" val="30010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doctrine classique</a:t>
            </a:r>
            <a:endParaRPr lang="cs-CZ" dirty="0"/>
          </a:p>
        </p:txBody>
      </p:sp>
      <p:sp>
        <p:nvSpPr>
          <p:cNvPr id="3" name="Zástupný symbol pro obsah 2"/>
          <p:cNvSpPr>
            <a:spLocks noGrp="1"/>
          </p:cNvSpPr>
          <p:nvPr>
            <p:ph idx="1"/>
          </p:nvPr>
        </p:nvSpPr>
        <p:spPr/>
        <p:txBody>
          <a:bodyPr/>
          <a:lstStyle/>
          <a:p>
            <a:r>
              <a:rPr lang="fr-FR" dirty="0" smtClean="0"/>
              <a:t>la </a:t>
            </a:r>
            <a:r>
              <a:rPr lang="fr-FR" i="1" dirty="0" smtClean="0"/>
              <a:t>mimésis</a:t>
            </a:r>
          </a:p>
          <a:p>
            <a:pPr lvl="1"/>
            <a:r>
              <a:rPr lang="fr-FR" dirty="0" smtClean="0"/>
              <a:t>Aristote</a:t>
            </a:r>
          </a:p>
          <a:p>
            <a:pPr lvl="1"/>
            <a:r>
              <a:rPr lang="fr-FR" dirty="0" smtClean="0"/>
              <a:t>l’imitation </a:t>
            </a:r>
          </a:p>
          <a:p>
            <a:pPr lvl="2"/>
            <a:r>
              <a:rPr lang="fr-FR" dirty="0" smtClean="0"/>
              <a:t>la nature</a:t>
            </a:r>
          </a:p>
          <a:p>
            <a:pPr lvl="2"/>
            <a:r>
              <a:rPr lang="fr-FR" dirty="0" smtClean="0"/>
              <a:t>les modèles latins</a:t>
            </a:r>
          </a:p>
          <a:p>
            <a:pPr lvl="2"/>
            <a:endParaRPr lang="fr-FR" dirty="0" smtClean="0"/>
          </a:p>
          <a:p>
            <a:r>
              <a:rPr lang="fr-FR" dirty="0" smtClean="0"/>
              <a:t>la distance</a:t>
            </a:r>
          </a:p>
          <a:p>
            <a:pPr lvl="1"/>
            <a:r>
              <a:rPr lang="fr-FR" dirty="0" smtClean="0"/>
              <a:t>les théoriciens (la raison)</a:t>
            </a:r>
          </a:p>
          <a:p>
            <a:pPr lvl="1"/>
            <a:r>
              <a:rPr lang="fr-FR" dirty="0" smtClean="0"/>
              <a:t>les créateurs (le cœur)</a:t>
            </a:r>
          </a:p>
          <a:p>
            <a:pPr lvl="1"/>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doctrine classique</a:t>
            </a:r>
            <a:endParaRPr lang="cs-CZ" dirty="0"/>
          </a:p>
        </p:txBody>
      </p:sp>
      <p:sp>
        <p:nvSpPr>
          <p:cNvPr id="3" name="Zástupný symbol pro obsah 2"/>
          <p:cNvSpPr>
            <a:spLocks noGrp="1"/>
          </p:cNvSpPr>
          <p:nvPr>
            <p:ph idx="1"/>
          </p:nvPr>
        </p:nvSpPr>
        <p:spPr/>
        <p:txBody>
          <a:bodyPr/>
          <a:lstStyle/>
          <a:p>
            <a:r>
              <a:rPr lang="fr-FR" dirty="0" smtClean="0"/>
              <a:t>le naturel</a:t>
            </a:r>
          </a:p>
          <a:p>
            <a:pPr lvl="1">
              <a:buNone/>
            </a:pPr>
            <a:r>
              <a:rPr lang="fr-FR" dirty="0" smtClean="0"/>
              <a:t>x  le réel</a:t>
            </a:r>
          </a:p>
          <a:p>
            <a:pPr lvl="1">
              <a:buNone/>
            </a:pPr>
            <a:r>
              <a:rPr lang="fr-FR" dirty="0" smtClean="0"/>
              <a:t>x  le possible</a:t>
            </a:r>
          </a:p>
          <a:p>
            <a:pPr lvl="1"/>
            <a:r>
              <a:rPr lang="fr-FR" b="1" dirty="0" smtClean="0"/>
              <a:t>le vraisemblable</a:t>
            </a:r>
          </a:p>
          <a:p>
            <a:pPr lvl="1"/>
            <a:endParaRPr lang="fr-FR" b="1" dirty="0" smtClean="0"/>
          </a:p>
          <a:p>
            <a:r>
              <a:rPr lang="fr-FR" dirty="0" smtClean="0"/>
              <a:t>la bienséance</a:t>
            </a:r>
          </a:p>
          <a:p>
            <a:pPr lvl="1"/>
            <a:r>
              <a:rPr lang="fr-FR" dirty="0" smtClean="0"/>
              <a:t>l’harmonie de l’œuvre </a:t>
            </a:r>
          </a:p>
          <a:p>
            <a:pPr lvl="1"/>
            <a:r>
              <a:rPr lang="fr-FR" dirty="0" smtClean="0"/>
              <a:t>les conventions </a:t>
            </a:r>
          </a:p>
          <a:p>
            <a:pPr lvl="2"/>
            <a:r>
              <a:rPr lang="fr-FR" dirty="0" smtClean="0"/>
              <a:t>morales</a:t>
            </a:r>
          </a:p>
          <a:p>
            <a:pPr lvl="2"/>
            <a:r>
              <a:rPr lang="fr-FR" dirty="0" smtClean="0"/>
              <a:t>sociales</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terme de classicisme</a:t>
            </a:r>
            <a:endParaRPr lang="cs-CZ" dirty="0"/>
          </a:p>
        </p:txBody>
      </p:sp>
      <p:sp>
        <p:nvSpPr>
          <p:cNvPr id="3" name="Zástupný symbol pro obsah 2"/>
          <p:cNvSpPr>
            <a:spLocks noGrp="1"/>
          </p:cNvSpPr>
          <p:nvPr>
            <p:ph idx="1"/>
          </p:nvPr>
        </p:nvSpPr>
        <p:spPr/>
        <p:txBody>
          <a:bodyPr/>
          <a:lstStyle/>
          <a:p>
            <a:r>
              <a:rPr lang="fr-FR" dirty="0" smtClean="0"/>
              <a:t>classique</a:t>
            </a:r>
          </a:p>
          <a:p>
            <a:pPr lvl="1"/>
            <a:r>
              <a:rPr lang="fr-FR" dirty="0"/>
              <a:t>ce qui „mérite d’être </a:t>
            </a:r>
            <a:r>
              <a:rPr lang="fr-FR" dirty="0" smtClean="0"/>
              <a:t>imité“</a:t>
            </a:r>
          </a:p>
          <a:p>
            <a:pPr lvl="1"/>
            <a:r>
              <a:rPr lang="fr-FR" dirty="0" smtClean="0"/>
              <a:t>qui </a:t>
            </a:r>
            <a:r>
              <a:rPr lang="fr-FR" dirty="0"/>
              <a:t>„fait </a:t>
            </a:r>
            <a:r>
              <a:rPr lang="fr-FR" dirty="0" smtClean="0"/>
              <a:t>autorité“</a:t>
            </a:r>
          </a:p>
          <a:p>
            <a:pPr lvl="1"/>
            <a:r>
              <a:rPr lang="fr-FR" dirty="0" smtClean="0"/>
              <a:t>qu’on </a:t>
            </a:r>
            <a:r>
              <a:rPr lang="fr-FR" dirty="0"/>
              <a:t>„enseigne dans les classes</a:t>
            </a:r>
            <a:r>
              <a:rPr lang="fr-FR" dirty="0" smtClean="0"/>
              <a:t>“</a:t>
            </a:r>
          </a:p>
          <a:p>
            <a:pPr lvl="1"/>
            <a:endParaRPr lang="fr-FR" dirty="0" smtClean="0"/>
          </a:p>
          <a:p>
            <a:r>
              <a:rPr lang="fr-FR" dirty="0" smtClean="0"/>
              <a:t>le classicisme</a:t>
            </a:r>
          </a:p>
          <a:p>
            <a:pPr lvl="1"/>
            <a:r>
              <a:rPr lang="fr-FR" dirty="0" smtClean="0"/>
              <a:t>1825</a:t>
            </a:r>
          </a:p>
          <a:p>
            <a:pPr lvl="1"/>
            <a:r>
              <a:rPr lang="fr-FR" dirty="0" smtClean="0"/>
              <a:t>le classicisme x le romantisme</a:t>
            </a:r>
            <a:endParaRPr lang="cs-CZ" dirty="0"/>
          </a:p>
        </p:txBody>
      </p:sp>
    </p:spTree>
    <p:extLst>
      <p:ext uri="{BB962C8B-B14F-4D97-AF65-F5344CB8AC3E}">
        <p14:creationId xmlns:p14="http://schemas.microsoft.com/office/powerpoint/2010/main" val="2887207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doctrine classique</a:t>
            </a:r>
            <a:endParaRPr lang="cs-CZ" dirty="0"/>
          </a:p>
        </p:txBody>
      </p:sp>
      <p:sp>
        <p:nvSpPr>
          <p:cNvPr id="3" name="Zástupný symbol pro obsah 2"/>
          <p:cNvSpPr>
            <a:spLocks noGrp="1"/>
          </p:cNvSpPr>
          <p:nvPr>
            <p:ph idx="1"/>
          </p:nvPr>
        </p:nvSpPr>
        <p:spPr/>
        <p:txBody>
          <a:bodyPr/>
          <a:lstStyle/>
          <a:p>
            <a:r>
              <a:rPr lang="fr-FR" dirty="0" smtClean="0"/>
              <a:t>le but de l’art</a:t>
            </a:r>
          </a:p>
          <a:p>
            <a:pPr lvl="1"/>
            <a:r>
              <a:rPr lang="fr-FR" dirty="0" smtClean="0"/>
              <a:t>plaire</a:t>
            </a:r>
          </a:p>
          <a:p>
            <a:pPr lvl="1"/>
            <a:r>
              <a:rPr lang="fr-FR" dirty="0" smtClean="0"/>
              <a:t>instruire</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classicisme</a:t>
            </a:r>
            <a:endParaRPr lang="cs-CZ" dirty="0"/>
          </a:p>
        </p:txBody>
      </p:sp>
      <p:sp>
        <p:nvSpPr>
          <p:cNvPr id="3" name="Zástupný symbol pro obsah 2"/>
          <p:cNvSpPr>
            <a:spLocks noGrp="1"/>
          </p:cNvSpPr>
          <p:nvPr>
            <p:ph idx="1"/>
          </p:nvPr>
        </p:nvSpPr>
        <p:spPr/>
        <p:txBody>
          <a:bodyPr/>
          <a:lstStyle/>
          <a:p>
            <a:r>
              <a:rPr lang="fr-FR" dirty="0" smtClean="0"/>
              <a:t>le théâtre</a:t>
            </a:r>
          </a:p>
          <a:p>
            <a:pPr lvl="1"/>
            <a:r>
              <a:rPr lang="fr-FR" dirty="0" smtClean="0"/>
              <a:t>les règles dramatiques</a:t>
            </a:r>
          </a:p>
          <a:p>
            <a:pPr lvl="2"/>
            <a:r>
              <a:rPr lang="fr-FR" dirty="0" smtClean="0"/>
              <a:t>l’unité de temps</a:t>
            </a:r>
          </a:p>
          <a:p>
            <a:pPr lvl="2"/>
            <a:r>
              <a:rPr lang="fr-FR" dirty="0" smtClean="0"/>
              <a:t>l’unité de lieu</a:t>
            </a:r>
          </a:p>
          <a:p>
            <a:pPr lvl="2"/>
            <a:r>
              <a:rPr lang="fr-FR" dirty="0" smtClean="0"/>
              <a:t>l’unité d’action</a:t>
            </a:r>
          </a:p>
          <a:p>
            <a:pPr lvl="2">
              <a:buNone/>
            </a:pPr>
            <a:r>
              <a:rPr lang="fr-FR" dirty="0" smtClean="0"/>
              <a:t>&amp; l’unité de ton</a:t>
            </a:r>
          </a:p>
          <a:p>
            <a:pPr lvl="3"/>
            <a:r>
              <a:rPr lang="fr-FR" dirty="0" smtClean="0"/>
              <a:t>la tragédie</a:t>
            </a:r>
          </a:p>
          <a:p>
            <a:pPr lvl="3"/>
            <a:r>
              <a:rPr lang="fr-FR" dirty="0" smtClean="0"/>
              <a:t>la comédie</a:t>
            </a:r>
          </a:p>
          <a:p>
            <a:pPr lvl="3"/>
            <a:endParaRPr lang="fr-FR" dirty="0" smtClean="0"/>
          </a:p>
          <a:p>
            <a:pPr lvl="1"/>
            <a:r>
              <a:rPr lang="fr-FR" dirty="0" smtClean="0"/>
              <a:t>les éléments baroques</a:t>
            </a:r>
          </a:p>
          <a:p>
            <a:pPr lvl="2"/>
            <a:r>
              <a:rPr lang="fr-FR" dirty="0" smtClean="0"/>
              <a:t>les comédies-ballets</a:t>
            </a:r>
          </a:p>
          <a:p>
            <a:pPr lvl="2"/>
            <a:r>
              <a:rPr lang="fr-FR" dirty="0" smtClean="0"/>
              <a:t>l’opéra</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classicisme</a:t>
            </a:r>
            <a:endParaRPr lang="cs-CZ" dirty="0"/>
          </a:p>
        </p:txBody>
      </p:sp>
      <p:sp>
        <p:nvSpPr>
          <p:cNvPr id="3" name="Zástupný symbol pro obsah 2"/>
          <p:cNvSpPr>
            <a:spLocks noGrp="1"/>
          </p:cNvSpPr>
          <p:nvPr>
            <p:ph idx="1"/>
          </p:nvPr>
        </p:nvSpPr>
        <p:spPr/>
        <p:txBody>
          <a:bodyPr/>
          <a:lstStyle/>
          <a:p>
            <a:r>
              <a:rPr lang="fr-FR" dirty="0" smtClean="0"/>
              <a:t>la poésie</a:t>
            </a:r>
          </a:p>
          <a:p>
            <a:pPr lvl="1"/>
            <a:r>
              <a:rPr lang="fr-FR" dirty="0" smtClean="0"/>
              <a:t>l’épopée</a:t>
            </a:r>
          </a:p>
          <a:p>
            <a:pPr lvl="1"/>
            <a:r>
              <a:rPr lang="fr-FR" dirty="0" smtClean="0"/>
              <a:t>La Fontaine</a:t>
            </a:r>
          </a:p>
          <a:p>
            <a:pPr lvl="1"/>
            <a:endParaRPr lang="fr-FR" dirty="0" smtClean="0"/>
          </a:p>
          <a:p>
            <a:r>
              <a:rPr lang="fr-FR" dirty="0" smtClean="0"/>
              <a:t>la prose</a:t>
            </a:r>
          </a:p>
          <a:p>
            <a:pPr lvl="1"/>
            <a:r>
              <a:rPr lang="fr-FR" dirty="0" smtClean="0"/>
              <a:t>le roman</a:t>
            </a:r>
          </a:p>
          <a:p>
            <a:pPr lvl="1"/>
            <a:r>
              <a:rPr lang="cs-CZ" dirty="0" err="1" smtClean="0"/>
              <a:t>Mme</a:t>
            </a:r>
            <a:r>
              <a:rPr lang="cs-CZ" dirty="0" smtClean="0"/>
              <a:t> de La </a:t>
            </a:r>
            <a:r>
              <a:rPr lang="cs-CZ" dirty="0" err="1" smtClean="0"/>
              <a:t>Fayette</a:t>
            </a:r>
            <a:endParaRPr lang="fr-FR" dirty="0" smtClean="0"/>
          </a:p>
          <a:p>
            <a:pPr lvl="2"/>
            <a:endParaRPr lang="cs-CZ" dirty="0"/>
          </a:p>
        </p:txBody>
      </p:sp>
    </p:spTree>
    <p:extLst>
      <p:ext uri="{BB962C8B-B14F-4D97-AF65-F5344CB8AC3E}">
        <p14:creationId xmlns:p14="http://schemas.microsoft.com/office/powerpoint/2010/main" val="192271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a:t>
            </a:r>
            <a:r>
              <a:rPr lang="fr-FR" dirty="0"/>
              <a:t>classicisme (1660-1685)</a:t>
            </a:r>
            <a:endParaRPr lang="cs-CZ" dirty="0"/>
          </a:p>
        </p:txBody>
      </p:sp>
      <p:sp>
        <p:nvSpPr>
          <p:cNvPr id="3" name="Zástupný symbol pro obsah 2"/>
          <p:cNvSpPr>
            <a:spLocks noGrp="1"/>
          </p:cNvSpPr>
          <p:nvPr>
            <p:ph idx="1"/>
          </p:nvPr>
        </p:nvSpPr>
        <p:spPr/>
        <p:txBody>
          <a:bodyPr>
            <a:normAutofit lnSpcReduction="10000"/>
          </a:bodyPr>
          <a:lstStyle/>
          <a:p>
            <a:r>
              <a:rPr lang="fr-FR" dirty="0" smtClean="0"/>
              <a:t>une esthétique doctrinaire</a:t>
            </a:r>
          </a:p>
          <a:p>
            <a:pPr lvl="1"/>
            <a:r>
              <a:rPr lang="fr-FR" dirty="0" smtClean="0"/>
              <a:t>les règles</a:t>
            </a:r>
          </a:p>
          <a:p>
            <a:pPr lvl="2"/>
            <a:r>
              <a:rPr lang="fr-FR" dirty="0" smtClean="0"/>
              <a:t>l’Antiquité</a:t>
            </a:r>
          </a:p>
          <a:p>
            <a:pPr lvl="2"/>
            <a:r>
              <a:rPr lang="fr-FR" dirty="0" smtClean="0"/>
              <a:t>la Renaissance</a:t>
            </a:r>
          </a:p>
          <a:p>
            <a:pPr lvl="2"/>
            <a:endParaRPr lang="fr-FR" dirty="0"/>
          </a:p>
          <a:p>
            <a:r>
              <a:rPr lang="fr-FR" dirty="0" smtClean="0"/>
              <a:t>la société</a:t>
            </a:r>
          </a:p>
          <a:p>
            <a:pPr lvl="1"/>
            <a:r>
              <a:rPr lang="fr-FR" dirty="0"/>
              <a:t>Louis XIV </a:t>
            </a:r>
          </a:p>
          <a:p>
            <a:pPr lvl="2"/>
            <a:r>
              <a:rPr lang="fr-FR" dirty="0"/>
              <a:t>le pouvoir absolu (1661)</a:t>
            </a:r>
          </a:p>
          <a:p>
            <a:pPr lvl="2"/>
            <a:r>
              <a:rPr lang="fr-FR" dirty="0"/>
              <a:t>la révocation de l'édit de Nantes (1685)</a:t>
            </a:r>
          </a:p>
          <a:p>
            <a:pPr lvl="1"/>
            <a:r>
              <a:rPr lang="cs-CZ" dirty="0"/>
              <a:t>→</a:t>
            </a:r>
            <a:r>
              <a:rPr lang="fr-FR" dirty="0"/>
              <a:t> la paix religieuse</a:t>
            </a:r>
          </a:p>
          <a:p>
            <a:endParaRPr lang="fr-FR" dirty="0"/>
          </a:p>
          <a:p>
            <a:r>
              <a:rPr lang="fr-FR" dirty="0" smtClean="0"/>
              <a:t>la langue</a:t>
            </a:r>
            <a:endParaRPr lang="cs-CZ" dirty="0"/>
          </a:p>
        </p:txBody>
      </p:sp>
      <p:pic>
        <p:nvPicPr>
          <p:cNvPr id="24578" name="Picture 2" descr="http://www.linternaute.com/histoire/magazine/dossier/07/10-francais-preferes/images/louis14.jpg"/>
          <p:cNvPicPr>
            <a:picLocks noChangeAspect="1" noChangeArrowheads="1"/>
          </p:cNvPicPr>
          <p:nvPr/>
        </p:nvPicPr>
        <p:blipFill>
          <a:blip r:embed="rId3" cstate="print"/>
          <a:srcRect/>
          <a:stretch>
            <a:fillRect/>
          </a:stretch>
        </p:blipFill>
        <p:spPr bwMode="auto">
          <a:xfrm>
            <a:off x="5980788" y="-1"/>
            <a:ext cx="3163212" cy="4006735"/>
          </a:xfrm>
          <a:prstGeom prst="rect">
            <a:avLst/>
          </a:prstGeom>
          <a:noFill/>
        </p:spPr>
      </p:pic>
      <p:pic>
        <p:nvPicPr>
          <p:cNvPr id="24580" name="Picture 4" descr="https://cache-graphicslib.viator.com/graphicslib/media/e8/the-palace-of-versailles-photo_12548584-fit468x296.jpg"/>
          <p:cNvPicPr>
            <a:picLocks noChangeAspect="1" noChangeArrowheads="1"/>
          </p:cNvPicPr>
          <p:nvPr/>
        </p:nvPicPr>
        <p:blipFill>
          <a:blip r:embed="rId4" cstate="print"/>
          <a:srcRect/>
          <a:stretch>
            <a:fillRect/>
          </a:stretch>
        </p:blipFill>
        <p:spPr bwMode="auto">
          <a:xfrm>
            <a:off x="5133975" y="4038599"/>
            <a:ext cx="4010025" cy="2819401"/>
          </a:xfrm>
          <a:prstGeom prst="rect">
            <a:avLst/>
          </a:prstGeom>
          <a:noFill/>
        </p:spPr>
      </p:pic>
    </p:spTree>
    <p:extLst>
      <p:ext uri="{BB962C8B-B14F-4D97-AF65-F5344CB8AC3E}">
        <p14:creationId xmlns:p14="http://schemas.microsoft.com/office/powerpoint/2010/main" val="473904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société classique</a:t>
            </a:r>
            <a:endParaRPr lang="cs-CZ" dirty="0"/>
          </a:p>
        </p:txBody>
      </p:sp>
      <p:sp>
        <p:nvSpPr>
          <p:cNvPr id="3" name="Zástupný symbol pro obsah 2"/>
          <p:cNvSpPr>
            <a:spLocks noGrp="1"/>
          </p:cNvSpPr>
          <p:nvPr>
            <p:ph idx="1"/>
          </p:nvPr>
        </p:nvSpPr>
        <p:spPr/>
        <p:txBody>
          <a:bodyPr/>
          <a:lstStyle/>
          <a:p>
            <a:r>
              <a:rPr lang="fr-CA" dirty="0" smtClean="0"/>
              <a:t>l’équilibre social</a:t>
            </a:r>
          </a:p>
          <a:p>
            <a:pPr lvl="1"/>
            <a:r>
              <a:rPr lang="fr-CA" dirty="0" smtClean="0"/>
              <a:t>le roi</a:t>
            </a:r>
          </a:p>
          <a:p>
            <a:pPr lvl="2"/>
            <a:r>
              <a:rPr lang="fr-CA" dirty="0" smtClean="0"/>
              <a:t>l’affermissement du pouvoir</a:t>
            </a:r>
          </a:p>
          <a:p>
            <a:pPr lvl="2"/>
            <a:endParaRPr lang="fr-CA" dirty="0"/>
          </a:p>
          <a:p>
            <a:pPr lvl="1"/>
            <a:r>
              <a:rPr lang="fr-CA" dirty="0" smtClean="0"/>
              <a:t>la noblesse</a:t>
            </a:r>
          </a:p>
          <a:p>
            <a:pPr lvl="2"/>
            <a:r>
              <a:rPr lang="fr-CA" dirty="0" smtClean="0"/>
              <a:t>le déclin</a:t>
            </a:r>
          </a:p>
          <a:p>
            <a:pPr lvl="2"/>
            <a:endParaRPr lang="fr-CA" dirty="0"/>
          </a:p>
          <a:p>
            <a:pPr lvl="1"/>
            <a:r>
              <a:rPr lang="fr-CA" dirty="0" smtClean="0"/>
              <a:t>la bourgeoisie</a:t>
            </a:r>
          </a:p>
          <a:p>
            <a:pPr lvl="2"/>
            <a:r>
              <a:rPr lang="fr-CA" dirty="0" smtClean="0"/>
              <a:t>l’ascendance</a:t>
            </a:r>
            <a:endParaRPr lang="cs-CZ" dirty="0"/>
          </a:p>
        </p:txBody>
      </p:sp>
    </p:spTree>
    <p:extLst>
      <p:ext uri="{BB962C8B-B14F-4D97-AF65-F5344CB8AC3E}">
        <p14:creationId xmlns:p14="http://schemas.microsoft.com/office/powerpoint/2010/main" val="329872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a:t>la société classique</a:t>
            </a:r>
            <a:endParaRPr lang="cs-CZ" dirty="0"/>
          </a:p>
        </p:txBody>
      </p:sp>
      <p:sp>
        <p:nvSpPr>
          <p:cNvPr id="3" name="Zástupný symbol pro obsah 2"/>
          <p:cNvSpPr>
            <a:spLocks noGrp="1"/>
          </p:cNvSpPr>
          <p:nvPr>
            <p:ph idx="1"/>
          </p:nvPr>
        </p:nvSpPr>
        <p:spPr/>
        <p:txBody>
          <a:bodyPr/>
          <a:lstStyle/>
          <a:p>
            <a:pPr marL="0" indent="-300038"/>
            <a:r>
              <a:rPr lang="fr-FR" dirty="0" smtClean="0"/>
              <a:t>l’autorité religieuse</a:t>
            </a:r>
          </a:p>
          <a:p>
            <a:pPr lvl="1"/>
            <a:r>
              <a:rPr lang="fr-FR" dirty="0"/>
              <a:t>le </a:t>
            </a:r>
            <a:r>
              <a:rPr lang="fr-FR" dirty="0" smtClean="0"/>
              <a:t>gallicanisme</a:t>
            </a:r>
          </a:p>
          <a:p>
            <a:pPr lvl="1"/>
            <a:endParaRPr lang="fr-FR" dirty="0"/>
          </a:p>
          <a:p>
            <a:pPr marL="0" indent="0">
              <a:buNone/>
            </a:pPr>
            <a:r>
              <a:rPr lang="fr-FR" dirty="0" smtClean="0"/>
              <a:t>→ </a:t>
            </a:r>
            <a:r>
              <a:rPr lang="fr-CA" dirty="0"/>
              <a:t>une laïcisation </a:t>
            </a:r>
            <a:endParaRPr lang="fr-CA" dirty="0" smtClean="0"/>
          </a:p>
          <a:p>
            <a:pPr lvl="1"/>
            <a:r>
              <a:rPr lang="fr-CA" dirty="0" smtClean="0"/>
              <a:t>le rationalisme moral cartésien</a:t>
            </a:r>
            <a:endParaRPr lang="fr-FR" dirty="0"/>
          </a:p>
          <a:p>
            <a:pPr lvl="2"/>
            <a:r>
              <a:rPr lang="fr-FR" dirty="0" smtClean="0"/>
              <a:t>une distance</a:t>
            </a:r>
          </a:p>
          <a:p>
            <a:pPr lvl="1"/>
            <a:r>
              <a:rPr lang="fr-FR" dirty="0" smtClean="0"/>
              <a:t>séparation</a:t>
            </a:r>
          </a:p>
          <a:p>
            <a:pPr lvl="2"/>
            <a:r>
              <a:rPr lang="fr-FR" dirty="0" smtClean="0"/>
              <a:t>de la morale</a:t>
            </a:r>
          </a:p>
          <a:p>
            <a:pPr lvl="2"/>
            <a:r>
              <a:rPr lang="fr-FR" dirty="0" smtClean="0"/>
              <a:t>de la religion</a:t>
            </a:r>
            <a:endParaRPr lang="cs-CZ" dirty="0"/>
          </a:p>
        </p:txBody>
      </p:sp>
    </p:spTree>
    <p:extLst>
      <p:ext uri="{BB962C8B-B14F-4D97-AF65-F5344CB8AC3E}">
        <p14:creationId xmlns:p14="http://schemas.microsoft.com/office/powerpoint/2010/main" val="3488756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a:t>la société classique</a:t>
            </a:r>
            <a:endParaRPr lang="cs-CZ" dirty="0"/>
          </a:p>
        </p:txBody>
      </p:sp>
      <p:sp>
        <p:nvSpPr>
          <p:cNvPr id="3" name="Zástupný symbol pro obsah 2"/>
          <p:cNvSpPr>
            <a:spLocks noGrp="1"/>
          </p:cNvSpPr>
          <p:nvPr>
            <p:ph idx="1"/>
          </p:nvPr>
        </p:nvSpPr>
        <p:spPr/>
        <p:txBody>
          <a:bodyPr/>
          <a:lstStyle/>
          <a:p>
            <a:r>
              <a:rPr lang="fr-FR" dirty="0" smtClean="0"/>
              <a:t>le nouvel idéal social</a:t>
            </a:r>
          </a:p>
          <a:p>
            <a:pPr lvl="1"/>
            <a:r>
              <a:rPr lang="fr-FR" dirty="0" smtClean="0"/>
              <a:t>la grandeur</a:t>
            </a:r>
          </a:p>
          <a:p>
            <a:pPr lvl="1"/>
            <a:r>
              <a:rPr lang="fr-FR" dirty="0" smtClean="0"/>
              <a:t>l’ordre</a:t>
            </a:r>
          </a:p>
          <a:p>
            <a:pPr lvl="1"/>
            <a:r>
              <a:rPr lang="fr-FR" dirty="0" smtClean="0"/>
              <a:t>la mesure</a:t>
            </a:r>
          </a:p>
          <a:p>
            <a:pPr lvl="1"/>
            <a:r>
              <a:rPr lang="fr-FR" dirty="0" smtClean="0"/>
              <a:t>la modération</a:t>
            </a:r>
          </a:p>
          <a:p>
            <a:pPr lvl="1"/>
            <a:r>
              <a:rPr lang="fr-FR" dirty="0" smtClean="0"/>
              <a:t>l’équilibre</a:t>
            </a:r>
          </a:p>
          <a:p>
            <a:pPr lvl="1"/>
            <a:r>
              <a:rPr lang="fr-FR" dirty="0" smtClean="0"/>
              <a:t>l’autolimitation</a:t>
            </a:r>
          </a:p>
          <a:p>
            <a:pPr lvl="1"/>
            <a:endParaRPr lang="fr-FR" dirty="0" smtClean="0"/>
          </a:p>
          <a:p>
            <a:pPr marL="0" indent="0">
              <a:buNone/>
            </a:pPr>
            <a:r>
              <a:rPr lang="cs-CZ" dirty="0" smtClean="0"/>
              <a:t>→</a:t>
            </a:r>
            <a:r>
              <a:rPr lang="fr-FR" dirty="0" smtClean="0"/>
              <a:t> la bienséance</a:t>
            </a:r>
            <a:endParaRPr lang="cs-CZ" dirty="0"/>
          </a:p>
        </p:txBody>
      </p:sp>
      <p:pic>
        <p:nvPicPr>
          <p:cNvPr id="18434" name="Picture 2" descr="http://17emesiecle.free.fr/images/Elegances-sous-LouisXIV.gif"/>
          <p:cNvPicPr>
            <a:picLocks noChangeAspect="1" noChangeArrowheads="1"/>
          </p:cNvPicPr>
          <p:nvPr/>
        </p:nvPicPr>
        <p:blipFill>
          <a:blip r:embed="rId3" cstate="print"/>
          <a:srcRect/>
          <a:stretch>
            <a:fillRect/>
          </a:stretch>
        </p:blipFill>
        <p:spPr bwMode="auto">
          <a:xfrm>
            <a:off x="2793075" y="2029316"/>
            <a:ext cx="6151419" cy="3381069"/>
          </a:xfrm>
          <a:prstGeom prst="rect">
            <a:avLst/>
          </a:prstGeom>
          <a:noFill/>
        </p:spPr>
      </p:pic>
    </p:spTree>
    <p:extLst>
      <p:ext uri="{BB962C8B-B14F-4D97-AF65-F5344CB8AC3E}">
        <p14:creationId xmlns:p14="http://schemas.microsoft.com/office/powerpoint/2010/main" val="208275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langue classique</a:t>
            </a:r>
            <a:endParaRPr lang="cs-CZ" dirty="0"/>
          </a:p>
        </p:txBody>
      </p:sp>
      <p:sp>
        <p:nvSpPr>
          <p:cNvPr id="3" name="Zástupný symbol pro obsah 2"/>
          <p:cNvSpPr>
            <a:spLocks noGrp="1"/>
          </p:cNvSpPr>
          <p:nvPr>
            <p:ph idx="1"/>
          </p:nvPr>
        </p:nvSpPr>
        <p:spPr>
          <a:xfrm>
            <a:off x="304800" y="1554164"/>
            <a:ext cx="8686800" cy="5303836"/>
          </a:xfrm>
        </p:spPr>
        <p:txBody>
          <a:bodyPr>
            <a:normAutofit/>
          </a:bodyPr>
          <a:lstStyle/>
          <a:p>
            <a:pPr marL="42862" indent="0"/>
            <a:r>
              <a:rPr lang="fr-FR" dirty="0" smtClean="0"/>
              <a:t>le tournant des 16</a:t>
            </a:r>
            <a:r>
              <a:rPr lang="fr-FR" baseline="30000" dirty="0" smtClean="0"/>
              <a:t>e</a:t>
            </a:r>
            <a:r>
              <a:rPr lang="fr-FR" dirty="0" smtClean="0"/>
              <a:t> et 17</a:t>
            </a:r>
            <a:r>
              <a:rPr lang="fr-FR" baseline="30000" dirty="0" smtClean="0"/>
              <a:t>e</a:t>
            </a:r>
            <a:r>
              <a:rPr lang="fr-FR" dirty="0" smtClean="0"/>
              <a:t> siècles</a:t>
            </a:r>
          </a:p>
          <a:p>
            <a:pPr marL="342900" lvl="1" indent="0"/>
            <a:r>
              <a:rPr lang="fr-FR" dirty="0" smtClean="0"/>
              <a:t>la diglossie </a:t>
            </a:r>
            <a:endParaRPr lang="fr-CA" dirty="0" smtClean="0"/>
          </a:p>
          <a:p>
            <a:pPr marL="642937" lvl="2" indent="0"/>
            <a:r>
              <a:rPr lang="fr-CA" dirty="0" smtClean="0"/>
              <a:t>le latin</a:t>
            </a:r>
          </a:p>
          <a:p>
            <a:pPr marL="642937" lvl="2" indent="0"/>
            <a:r>
              <a:rPr lang="fr-CA" dirty="0" smtClean="0"/>
              <a:t>le français</a:t>
            </a:r>
          </a:p>
          <a:p>
            <a:pPr marL="642937" lvl="2" indent="0">
              <a:buNone/>
            </a:pPr>
            <a:endParaRPr lang="fr-CA" dirty="0" smtClean="0"/>
          </a:p>
          <a:p>
            <a:pPr marL="42862" indent="0"/>
            <a:r>
              <a:rPr lang="fr-CA" dirty="0" smtClean="0"/>
              <a:t>le baroque</a:t>
            </a:r>
          </a:p>
          <a:p>
            <a:pPr marL="342900" lvl="1" indent="0"/>
            <a:r>
              <a:rPr lang="fr-CA" dirty="0" smtClean="0"/>
              <a:t>la francisation</a:t>
            </a:r>
          </a:p>
          <a:p>
            <a:pPr marL="342900" lvl="1" indent="0"/>
            <a:endParaRPr lang="fr-CA" dirty="0" smtClean="0"/>
          </a:p>
          <a:p>
            <a:pPr marL="42862" indent="0"/>
            <a:r>
              <a:rPr lang="fr-FR" dirty="0" smtClean="0"/>
              <a:t>l’Académie française (1635)</a:t>
            </a:r>
          </a:p>
          <a:p>
            <a:pPr marL="342900" lvl="1" indent="0"/>
            <a:r>
              <a:rPr lang="fr-FR" dirty="0" smtClean="0"/>
              <a:t>Richelieu</a:t>
            </a:r>
          </a:p>
          <a:p>
            <a:pPr marL="342900" lvl="1" indent="0"/>
            <a:endParaRPr lang="fr-CA" dirty="0" smtClean="0"/>
          </a:p>
          <a:p>
            <a:pPr marL="42862" indent="0">
              <a:buNone/>
            </a:pPr>
            <a:endParaRPr lang="fr-FR" dirty="0" smtClean="0"/>
          </a:p>
        </p:txBody>
      </p:sp>
      <p:pic>
        <p:nvPicPr>
          <p:cNvPr id="8194" name="Picture 2" descr="https://zwitterion80.files.wordpress.com/2014/05/academie-franccca7aise.jpg"/>
          <p:cNvPicPr>
            <a:picLocks noChangeAspect="1" noChangeArrowheads="1"/>
          </p:cNvPicPr>
          <p:nvPr/>
        </p:nvPicPr>
        <p:blipFill>
          <a:blip r:embed="rId3" cstate="print"/>
          <a:srcRect/>
          <a:stretch>
            <a:fillRect/>
          </a:stretch>
        </p:blipFill>
        <p:spPr bwMode="auto">
          <a:xfrm>
            <a:off x="4821382" y="4003441"/>
            <a:ext cx="4322618" cy="2854559"/>
          </a:xfrm>
          <a:prstGeom prst="rect">
            <a:avLst/>
          </a:prstGeom>
          <a:noFill/>
        </p:spPr>
      </p:pic>
    </p:spTree>
    <p:extLst>
      <p:ext uri="{BB962C8B-B14F-4D97-AF65-F5344CB8AC3E}">
        <p14:creationId xmlns:p14="http://schemas.microsoft.com/office/powerpoint/2010/main" val="20413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langue classique</a:t>
            </a:r>
            <a:endParaRPr lang="cs-CZ" dirty="0"/>
          </a:p>
        </p:txBody>
      </p:sp>
      <p:sp>
        <p:nvSpPr>
          <p:cNvPr id="3" name="Zástupný symbol pro obsah 2"/>
          <p:cNvSpPr>
            <a:spLocks noGrp="1"/>
          </p:cNvSpPr>
          <p:nvPr>
            <p:ph idx="1"/>
          </p:nvPr>
        </p:nvSpPr>
        <p:spPr>
          <a:xfrm>
            <a:off x="304800" y="1554164"/>
            <a:ext cx="8686800" cy="5303836"/>
          </a:xfrm>
        </p:spPr>
        <p:txBody>
          <a:bodyPr>
            <a:normAutofit/>
          </a:bodyPr>
          <a:lstStyle/>
          <a:p>
            <a:pPr marL="42862" indent="0"/>
            <a:r>
              <a:rPr lang="fr-FR" dirty="0" smtClean="0"/>
              <a:t>l’Académie française (1635)</a:t>
            </a:r>
          </a:p>
          <a:p>
            <a:pPr marL="342900" lvl="1" indent="0"/>
            <a:r>
              <a:rPr lang="fr-FR" dirty="0" smtClean="0"/>
              <a:t>le bon usage de la langue</a:t>
            </a:r>
          </a:p>
          <a:p>
            <a:pPr marL="642937" lvl="2" indent="0">
              <a:buNone/>
            </a:pPr>
            <a:r>
              <a:rPr lang="fr-CA" i="1" dirty="0" smtClean="0"/>
              <a:t>« travailler avec tout le soin et toute la diligence possible à donner des règles certaines à notre langue et à la rendre pure, élégante et capable de traiter les arts et les sciences »</a:t>
            </a:r>
          </a:p>
          <a:p>
            <a:pPr marL="342900" lvl="1" indent="0"/>
            <a:r>
              <a:rPr lang="fr-FR" dirty="0" smtClean="0"/>
              <a:t>Claude Vaugelas</a:t>
            </a:r>
          </a:p>
          <a:p>
            <a:pPr marL="642937" lvl="2" indent="0"/>
            <a:r>
              <a:rPr lang="fr-FR" i="1" dirty="0" smtClean="0"/>
              <a:t>Remarques sur la langue française </a:t>
            </a:r>
            <a:r>
              <a:rPr lang="fr-FR" dirty="0" smtClean="0"/>
              <a:t>(1647)</a:t>
            </a:r>
          </a:p>
          <a:p>
            <a:pPr marL="342900" lvl="1" indent="0"/>
            <a:r>
              <a:rPr lang="fr-FR" dirty="0" smtClean="0"/>
              <a:t>Gilles Ménage</a:t>
            </a:r>
          </a:p>
          <a:p>
            <a:pPr marL="642937" lvl="2" indent="0"/>
            <a:r>
              <a:rPr lang="fr-FR" i="1" dirty="0" smtClean="0"/>
              <a:t>Observations sur la langue française </a:t>
            </a:r>
            <a:r>
              <a:rPr lang="fr-FR" dirty="0" smtClean="0"/>
              <a:t>(1672, 1675)</a:t>
            </a:r>
          </a:p>
          <a:p>
            <a:pPr marL="342900" lvl="1" indent="0"/>
            <a:r>
              <a:rPr lang="fr-FR" dirty="0" smtClean="0"/>
              <a:t>Pierre Richelet</a:t>
            </a:r>
          </a:p>
          <a:p>
            <a:pPr marL="642937" lvl="2" indent="0"/>
            <a:r>
              <a:rPr lang="fr-FR" dirty="0" smtClean="0"/>
              <a:t> </a:t>
            </a:r>
            <a:r>
              <a:rPr lang="fr-FR" i="1" dirty="0" smtClean="0"/>
              <a:t>Dictionnaire français </a:t>
            </a:r>
            <a:r>
              <a:rPr lang="fr-FR" dirty="0" smtClean="0"/>
              <a:t>(1680)</a:t>
            </a:r>
          </a:p>
          <a:p>
            <a:pPr marL="342900" lvl="1" indent="0"/>
            <a:r>
              <a:rPr lang="fr-FR" dirty="0" smtClean="0"/>
              <a:t>Antoine Furetière</a:t>
            </a:r>
          </a:p>
          <a:p>
            <a:pPr marL="642937" lvl="2" indent="0"/>
            <a:r>
              <a:rPr lang="fr-FR" i="1" dirty="0" smtClean="0"/>
              <a:t>Dictionnaire de l’Académie française </a:t>
            </a:r>
            <a:r>
              <a:rPr lang="fr-FR" dirty="0" smtClean="0"/>
              <a:t>(1694)</a:t>
            </a:r>
          </a:p>
        </p:txBody>
      </p:sp>
    </p:spTree>
    <p:extLst>
      <p:ext uri="{BB962C8B-B14F-4D97-AF65-F5344CB8AC3E}">
        <p14:creationId xmlns:p14="http://schemas.microsoft.com/office/powerpoint/2010/main" val="20413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langue classique</a:t>
            </a:r>
            <a:endParaRPr lang="cs-CZ" dirty="0"/>
          </a:p>
        </p:txBody>
      </p:sp>
      <p:sp>
        <p:nvSpPr>
          <p:cNvPr id="3" name="Zástupný symbol pro obsah 2"/>
          <p:cNvSpPr>
            <a:spLocks noGrp="1"/>
          </p:cNvSpPr>
          <p:nvPr>
            <p:ph idx="1"/>
          </p:nvPr>
        </p:nvSpPr>
        <p:spPr/>
        <p:txBody>
          <a:bodyPr/>
          <a:lstStyle/>
          <a:p>
            <a:r>
              <a:rPr lang="fr-FR" dirty="0" smtClean="0"/>
              <a:t>le style</a:t>
            </a:r>
          </a:p>
          <a:p>
            <a:pPr lvl="1"/>
            <a:r>
              <a:rPr lang="fr-FR" dirty="0" smtClean="0"/>
              <a:t>le modèle de Cicéron</a:t>
            </a:r>
          </a:p>
          <a:p>
            <a:pPr lvl="2"/>
            <a:r>
              <a:rPr lang="fr-FR" dirty="0" smtClean="0"/>
              <a:t>la phrase ornée</a:t>
            </a:r>
          </a:p>
          <a:p>
            <a:pPr lvl="1"/>
            <a:r>
              <a:rPr lang="fr-FR" dirty="0" smtClean="0"/>
              <a:t>le modèle de Sénèque</a:t>
            </a:r>
          </a:p>
          <a:p>
            <a:pPr lvl="2"/>
            <a:r>
              <a:rPr lang="fr-FR" dirty="0" smtClean="0"/>
              <a:t>la syntaxe dépouillée des ornements</a:t>
            </a:r>
            <a:endParaRPr lang="cs-CZ" dirty="0"/>
          </a:p>
        </p:txBody>
      </p:sp>
    </p:spTree>
    <p:extLst>
      <p:ext uri="{BB962C8B-B14F-4D97-AF65-F5344CB8AC3E}">
        <p14:creationId xmlns:p14="http://schemas.microsoft.com/office/powerpoint/2010/main" val="37594717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D5E8D0"/>
      </a:accent1>
      <a:accent2>
        <a:srgbClr val="274220"/>
      </a:accent2>
      <a:accent3>
        <a:srgbClr val="66A675"/>
      </a:accent3>
      <a:accent4>
        <a:srgbClr val="121F0F"/>
      </a:accent4>
      <a:accent5>
        <a:srgbClr val="33573C"/>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244</TotalTime>
  <Words>1894</Words>
  <Application>Microsoft Office PowerPoint</Application>
  <PresentationFormat>Předvádění na obrazovce (4:3)</PresentationFormat>
  <Paragraphs>285</Paragraphs>
  <Slides>22</Slides>
  <Notes>22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22</vt:i4>
      </vt:variant>
    </vt:vector>
  </HeadingPairs>
  <TitlesOfParts>
    <vt:vector size="28" baseType="lpstr">
      <vt:lpstr>Arial</vt:lpstr>
      <vt:lpstr>Calibri</vt:lpstr>
      <vt:lpstr>Franklin Gothic Book</vt:lpstr>
      <vt:lpstr>Franklin Gothic Medium</vt:lpstr>
      <vt:lpstr>Wingdings 2</vt:lpstr>
      <vt:lpstr>Trek</vt:lpstr>
      <vt:lpstr>le classicisme</vt:lpstr>
      <vt:lpstr>Le terme de classicisme</vt:lpstr>
      <vt:lpstr>le classicisme (1660-1685)</vt:lpstr>
      <vt:lpstr>la société classique</vt:lpstr>
      <vt:lpstr>la société classique</vt:lpstr>
      <vt:lpstr>la société classique</vt:lpstr>
      <vt:lpstr>la langue classique</vt:lpstr>
      <vt:lpstr>la langue classique</vt:lpstr>
      <vt:lpstr>la langue classique</vt:lpstr>
      <vt:lpstr>la langue classique</vt:lpstr>
      <vt:lpstr>la langue classique</vt:lpstr>
      <vt:lpstr>la langue classique</vt:lpstr>
      <vt:lpstr>la langue classique</vt:lpstr>
      <vt:lpstr>la doctrine classique</vt:lpstr>
      <vt:lpstr>la doctrine classique</vt:lpstr>
      <vt:lpstr>la doctrine classique</vt:lpstr>
      <vt:lpstr>la doctrine classique</vt:lpstr>
      <vt:lpstr>la doctrine classique</vt:lpstr>
      <vt:lpstr>la doctrine classique</vt:lpstr>
      <vt:lpstr>la doctrine classique</vt:lpstr>
      <vt:lpstr>le classicisme</vt:lpstr>
      <vt:lpstr>le classicisme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classicisme</dc:title>
  <dc:creator>Černíková Veronika Mgr. Ph.D.</dc:creator>
  <cp:lastModifiedBy>Radimská Jitka prof. PhDr. Dr.</cp:lastModifiedBy>
  <cp:revision>21</cp:revision>
  <dcterms:created xsi:type="dcterms:W3CDTF">2016-03-11T10:35:21Z</dcterms:created>
  <dcterms:modified xsi:type="dcterms:W3CDTF">2021-11-23T12:44:28Z</dcterms:modified>
</cp:coreProperties>
</file>