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6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26.12.2018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26.12.2018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26.12.2018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26.12.2018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flipV="1">
            <a:off x="889000" y="2063341"/>
            <a:ext cx="8562127" cy="1450326"/>
          </a:xfrm>
        </p:spPr>
        <p:txBody>
          <a:bodyPr/>
          <a:lstStyle/>
          <a:p>
            <a:r>
              <a:rPr lang="cs-CZ" sz="3200"/>
              <a:t>.</a:t>
            </a:r>
            <a:br>
              <a:rPr lang="cs-CZ" sz="3200" dirty="0"/>
            </a:br>
            <a:endParaRPr lang="cs-CZ" sz="1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1800" dirty="0"/>
              <a:t>Vybrané klasické metody: slovní metody (vyprávění, </a:t>
            </a:r>
            <a:r>
              <a:rPr lang="cs-CZ" sz="1800" dirty="0" err="1"/>
              <a:t>storytelling</a:t>
            </a:r>
            <a:r>
              <a:rPr lang="cs-CZ" sz="1800" dirty="0"/>
              <a:t> a popis). </a:t>
            </a:r>
            <a:br>
              <a:rPr lang="cs-CZ" sz="1800" dirty="0"/>
            </a:br>
            <a:r>
              <a:rPr lang="cs-CZ" sz="1800" dirty="0"/>
              <a:t>Doplňující metoda: portrét hrdiny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6FEF06-4E40-49E3-AA5C-660613CAD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027A02-4145-409B-859A-F44878B89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Doporučená literatura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Čapek, R.: Moderní didaktika. Praha: Grada, 2015.</a:t>
            </a:r>
          </a:p>
          <a:p>
            <a:r>
              <a:rPr lang="cs-CZ" dirty="0" err="1"/>
              <a:t>Kyloušková</a:t>
            </a:r>
            <a:r>
              <a:rPr lang="cs-CZ" dirty="0"/>
              <a:t>, H.: Jak využít literární text ve výuce cizích jazyků. Brno: Masarykova univerzita, 2007.</a:t>
            </a:r>
          </a:p>
          <a:p>
            <a:r>
              <a:rPr lang="cs-CZ" dirty="0"/>
              <a:t>Maňák, J., Švec, V.: Výukové metody. Brno: </a:t>
            </a:r>
            <a:r>
              <a:rPr lang="cs-CZ" dirty="0" err="1"/>
              <a:t>Paido</a:t>
            </a:r>
            <a:r>
              <a:rPr lang="cs-CZ" dirty="0"/>
              <a:t>, 2003.</a:t>
            </a:r>
          </a:p>
          <a:p>
            <a:r>
              <a:rPr lang="cs-CZ" dirty="0" err="1"/>
              <a:t>Zormanová</a:t>
            </a:r>
            <a:r>
              <a:rPr lang="cs-CZ" dirty="0"/>
              <a:t>, L.: Výukové metody v pedagogice. Praha: Grada, 2012.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5BBD83F-F906-42C0-B24A-1785FFC14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E83200-1E89-49B6-A00D-CED9F9C98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96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91A5F1-7CEC-446B-834C-8ED6FE17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slovní (komunikační)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57F4F0-0A39-4B14-9DD1-B70AD75A5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Vypravování, sdělování, poučování, vysvětlování, napomínání a podobné verbální projevy řeči od pradávna patří k důležitým pedagogickým postupům – význam slovních metod i v dnešním edukačním procesu. </a:t>
            </a:r>
          </a:p>
          <a:p>
            <a:r>
              <a:rPr lang="cs-CZ" dirty="0"/>
              <a:t>Řeč je efektivním nástrojem myšlení.</a:t>
            </a:r>
          </a:p>
          <a:p>
            <a:r>
              <a:rPr lang="cs-CZ" dirty="0"/>
              <a:t>Řeč je </a:t>
            </a:r>
            <a:r>
              <a:rPr lang="cs-CZ" dirty="0" err="1"/>
              <a:t>systémotvorný</a:t>
            </a:r>
            <a:r>
              <a:rPr lang="cs-CZ" dirty="0"/>
              <a:t> faktor při vytváření celkového obrazu společnosti.</a:t>
            </a:r>
          </a:p>
          <a:p>
            <a:r>
              <a:rPr lang="cs-CZ" dirty="0"/>
              <a:t>Požadavek pozitivní komunikace – rozvoj dovednosti naslouchat, vyloučení manipulativní komunikace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F8EC36-5D00-4E77-A112-A684A95C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FC4182-C8AC-4930-AB0A-3027E257E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416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FF1010-9B72-47F8-B002-D33627768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Vyprávění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0E16B0-6636-4EE9-8C30-C3575D4FD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Souvisí s potřebou člověka </a:t>
            </a:r>
            <a:r>
              <a:rPr lang="cs-CZ" u="sng" dirty="0"/>
              <a:t>vyjadřovat</a:t>
            </a:r>
            <a:r>
              <a:rPr lang="cs-CZ" dirty="0"/>
              <a:t> své zážitky, zkušenosti a poznatky epickou formou (projevíme tak své pocity, postoje a stanoviska) + s potřebou </a:t>
            </a:r>
            <a:r>
              <a:rPr lang="cs-CZ" u="sng" dirty="0"/>
              <a:t>naslouchat vyprávění </a:t>
            </a:r>
          </a:p>
          <a:p>
            <a:r>
              <a:rPr lang="cs-CZ" dirty="0"/>
              <a:t>Patří do skupiny </a:t>
            </a:r>
            <a:r>
              <a:rPr lang="cs-CZ" u="sng" dirty="0"/>
              <a:t>monologických slovních metod </a:t>
            </a:r>
          </a:p>
          <a:p>
            <a:r>
              <a:rPr lang="cs-CZ" dirty="0"/>
              <a:t>Charakteristické znaky vyprávění: poutavost obsahu, dynamičnost a dramatičnost děje</a:t>
            </a:r>
          </a:p>
          <a:p>
            <a:r>
              <a:rPr lang="cs-CZ" dirty="0"/>
              <a:t>Funkce informační (zprostředkování poznatků), motivační, rozvojová (představivost, kreativita…); udržení kázně a soustředění žáků; zpestření výuky (zpomalení tempa výuky), jazyková výchova…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A5DC4A-59FB-42C1-9F35-5F4D3C877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8289029-6C5A-437D-9DD8-5212434F0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32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8FF64B-85E7-45F4-B222-D41C9AC8D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D92154-FC5F-4413-A217-E0CCA218E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Intenzivní naslouchání je vysilující – je třeba zajistit vhodné prostředí (práce s hlasem, řeč těla vypravěče (mimika, gestika, proxemika, intonace, tempo, intenzita, přestávky…)</a:t>
            </a:r>
          </a:p>
          <a:p>
            <a:r>
              <a:rPr lang="cs-CZ" sz="2400" dirty="0"/>
              <a:t>Vhodné příběhy z dějin, ze života zajímavých osobností, vlastní zážitky aj.</a:t>
            </a:r>
          </a:p>
          <a:p>
            <a:r>
              <a:rPr lang="cs-CZ" sz="2400" dirty="0"/>
              <a:t>Vhodné je také aktivní zapojení žáků do vyprávění.</a:t>
            </a:r>
          </a:p>
          <a:p>
            <a:r>
              <a:rPr lang="cs-CZ" sz="2400" dirty="0"/>
              <a:t>Příklady: </a:t>
            </a:r>
          </a:p>
          <a:p>
            <a:pPr marL="457200" indent="-457200">
              <a:buAutoNum type="arabicPeriod"/>
            </a:pPr>
            <a:r>
              <a:rPr lang="cs-CZ" sz="2400" dirty="0"/>
              <a:t>Učitel zadá klíčová slova, z nichž žáci vytvoří příběh (výlet – bouřka – úkryt – povodeň – záchrana).</a:t>
            </a:r>
          </a:p>
          <a:p>
            <a:pPr marL="457200" indent="-457200">
              <a:buAutoNum type="arabicPeriod"/>
            </a:pPr>
            <a:r>
              <a:rPr lang="cs-CZ" sz="2400" dirty="0"/>
              <a:t>Učitel vypráví část příběhu, žáci příběh dokončí.</a:t>
            </a:r>
          </a:p>
          <a:p>
            <a:pPr marL="457200" indent="-457200">
              <a:buAutoNum type="arabicPeriod"/>
            </a:pPr>
            <a:r>
              <a:rPr lang="cs-CZ" sz="2400" dirty="0"/>
              <a:t>Učitel vypráví bajku (pohádku…), žáci ji přemění v moderní příběh.</a:t>
            </a:r>
          </a:p>
          <a:p>
            <a:pPr marL="457200" indent="-457200">
              <a:buAutoNum type="arabicPeriod"/>
            </a:pPr>
            <a:r>
              <a:rPr lang="cs-CZ" sz="2400" dirty="0"/>
              <a:t>Žáci převypráví, reprodukují, vymýšlejí sami příběhy na dané téma.</a:t>
            </a:r>
          </a:p>
          <a:p>
            <a:pPr marL="457200" indent="-457200">
              <a:buAutoNum type="arabicPeriod"/>
            </a:pPr>
            <a:r>
              <a:rPr lang="cs-CZ" sz="2400" dirty="0"/>
              <a:t>U některých vhodných témat učitel může po vyprávění zařadit hraní rolí, dramatizaci…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3DA549-F059-466C-9C4A-43A9B67D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6FB7FFB-2A12-4BD9-9D06-8D451FE2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6932D-3EB9-4BFF-8871-A37C3E65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Storytelling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ACC1E3-7E49-4171-84FE-B8E9564B0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Storytelling</a:t>
            </a:r>
            <a:r>
              <a:rPr lang="cs-CZ" dirty="0"/>
              <a:t>  (</a:t>
            </a:r>
            <a:r>
              <a:rPr lang="cs-CZ" dirty="0" err="1"/>
              <a:t>agl</a:t>
            </a:r>
            <a:r>
              <a:rPr lang="cs-CZ" dirty="0"/>
              <a:t>. vyprávění příběhu) = interaktivní forma sdělení příběhu, nejčastěji živě ústní formou před divákem. Jde o uměleckou formu (jazykové umění, hlas, pohyb, gesta k zobrazení obrazů a představ vycházejících z konkrétního příběhu, který je určen publiku. Rozhodující prvky: děj – postavy –poselství příběhu.</a:t>
            </a:r>
          </a:p>
          <a:p>
            <a:r>
              <a:rPr lang="cs-CZ" dirty="0"/>
              <a:t>Ústní </a:t>
            </a:r>
            <a:r>
              <a:rPr lang="cs-CZ" dirty="0" err="1"/>
              <a:t>storytelling</a:t>
            </a:r>
            <a:r>
              <a:rPr lang="cs-CZ" dirty="0"/>
              <a:t> patří mezi dramatické druhy umění. Vypravěč také vede s publikem dialogy, přizpůsobuje se publiku a atmosféře, nemusí příběh umět nazpaměť…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B9319A-8E7E-41CA-84F6-EF7AF2892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FE4B7A0-0003-4973-A8A9-5C3CA96B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11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843E6C-8062-4957-8F87-11F010BF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0501B93-1B8E-4862-BF13-F6F240015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Storytelling</a:t>
            </a:r>
            <a:r>
              <a:rPr lang="cs-CZ" dirty="0"/>
              <a:t> předkládá posluchači hodnotnou literaturu (podněcuje zájem o čtení a práci s literaturou); vytváří vztah mezi vypravěčem a posluchačem; skrze příběhy přibližuje život a svět; rozšiřuje slovní zásobu; zlepšuje schopnost naslouchat a chápat; podněcuje tvořivé činnosti; zapojuje posluchače do myšlenkových a emocionálních procesů (rozvoj obou mozkových hemisfér); podporuje schopnost analýzy, syntézy a předvídání; podněcuje představivost…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D72706-8737-43C8-AD6D-8265311E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C86F6F-9FFF-4F82-9C7B-D216AF1C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83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B39A2C-D5FF-4461-A713-5BD376AD7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16BED0-6E1E-4C05-9861-A2A4E1908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Velice oblíbenou a názornou metodou je další z monologických metod, metoda popisu, která se zaměřuje na </a:t>
            </a:r>
            <a:r>
              <a:rPr lang="cs-CZ" sz="2800" u="sng" dirty="0"/>
              <a:t>pozorovatelné vlastnosti daného jevu, nikoliv však už na odhalování vnitřních vazeb pozorovaného jevu. </a:t>
            </a:r>
            <a:r>
              <a:rPr lang="cs-CZ" sz="2800" dirty="0"/>
              <a:t>Při použití této metody je třeba dbát na </a:t>
            </a:r>
            <a:r>
              <a:rPr lang="cs-CZ" sz="2800" u="sng" dirty="0"/>
              <a:t>určitou posloupnost</a:t>
            </a:r>
            <a:r>
              <a:rPr lang="cs-CZ" sz="2800" dirty="0"/>
              <a:t>. Metoda popisu se používá na sdělení údajů o vzhledu rostlin, živočichů, zeměpisné údaje, … </a:t>
            </a:r>
          </a:p>
          <a:p>
            <a:r>
              <a:rPr lang="cs-CZ" sz="2800" dirty="0"/>
              <a:t>Patří také do kategorie METOD TVŮRČÍHO PSANÍ (aktivity rozvíjející dovednosti žáků, které jsou potřebné pro tvorbu textu – rozvíjí se myšlení, vnímání, pozornost, cítění, fantazii a kreativitu. Zábavná část výuky, motivuje k poznání, odreagovává a zlepšuje klima ve skupině. Do metod tvůrčího psaní patří i běžnější činnosti: slohové práce, eseje, popisy, i méně obvyklé (komiks, bajky, recenze, novinové články…).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518F46-0382-4F32-AF86-C7D99F4FD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7732D09-39D8-44E3-8D77-80B470943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9141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64D48-A62E-43A3-9465-0A427DE8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tvůrčího psaní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4B7103-D11D-4526-A7FA-59007260D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5 W (</a:t>
            </a:r>
            <a:r>
              <a:rPr lang="cs-CZ" sz="2400" dirty="0" err="1"/>
              <a:t>who</a:t>
            </a:r>
            <a:r>
              <a:rPr lang="cs-CZ" sz="2400" dirty="0"/>
              <a:t>, </a:t>
            </a:r>
            <a:r>
              <a:rPr lang="cs-CZ" sz="2400" dirty="0" err="1"/>
              <a:t>what</a:t>
            </a:r>
            <a:r>
              <a:rPr lang="cs-CZ" sz="2400" dirty="0"/>
              <a:t>, </a:t>
            </a:r>
            <a:r>
              <a:rPr lang="cs-CZ" sz="2400" dirty="0" err="1"/>
              <a:t>where</a:t>
            </a:r>
            <a:r>
              <a:rPr lang="cs-CZ" sz="2400" dirty="0"/>
              <a:t>, </a:t>
            </a:r>
            <a:r>
              <a:rPr lang="cs-CZ" sz="2400" dirty="0" err="1"/>
              <a:t>when</a:t>
            </a:r>
            <a:r>
              <a:rPr lang="cs-CZ" sz="2400" dirty="0"/>
              <a:t>, </a:t>
            </a:r>
            <a:r>
              <a:rPr lang="cs-CZ" sz="2400" dirty="0" err="1"/>
              <a:t>why</a:t>
            </a:r>
            <a:r>
              <a:rPr lang="cs-CZ" sz="2400" dirty="0"/>
              <a:t>)</a:t>
            </a:r>
          </a:p>
          <a:p>
            <a:r>
              <a:rPr lang="cs-CZ" sz="2400" dirty="0"/>
              <a:t>Hamburger</a:t>
            </a:r>
          </a:p>
          <a:p>
            <a:r>
              <a:rPr lang="cs-CZ" sz="2400" dirty="0"/>
              <a:t>Metoda RAFT</a:t>
            </a:r>
          </a:p>
          <a:p>
            <a:r>
              <a:rPr lang="cs-CZ" sz="2400" dirty="0"/>
              <a:t>Modelované psaní</a:t>
            </a:r>
          </a:p>
          <a:p>
            <a:r>
              <a:rPr lang="cs-CZ" sz="2400" dirty="0"/>
              <a:t>Mapa příběhu</a:t>
            </a:r>
          </a:p>
          <a:p>
            <a:r>
              <a:rPr lang="cs-CZ" sz="2400" dirty="0"/>
              <a:t>Dokončení ukázky</a:t>
            </a:r>
          </a:p>
          <a:p>
            <a:r>
              <a:rPr lang="cs-CZ" sz="2400" dirty="0"/>
              <a:t>Příběhy k obrázkům</a:t>
            </a:r>
          </a:p>
          <a:p>
            <a:r>
              <a:rPr lang="cs-CZ" sz="2400" dirty="0"/>
              <a:t>Tady a teď</a:t>
            </a:r>
          </a:p>
          <a:p>
            <a:r>
              <a:rPr lang="cs-CZ" sz="2400" dirty="0"/>
              <a:t>Pyramidový příběh</a:t>
            </a:r>
          </a:p>
          <a:p>
            <a:r>
              <a:rPr lang="cs-CZ" sz="2400" dirty="0"/>
              <a:t>Role na zdi</a:t>
            </a:r>
          </a:p>
          <a:p>
            <a:r>
              <a:rPr lang="cs-CZ" sz="2400" dirty="0"/>
              <a:t>Společné psaní</a:t>
            </a:r>
          </a:p>
          <a:p>
            <a:r>
              <a:rPr lang="cs-CZ" sz="2400" dirty="0"/>
              <a:t>Řízené psaní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BC9633-BCA1-4F1E-8766-ABC7A685B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0622A2-6565-4387-AAD6-8A830135D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52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621040-AD73-4D2F-8061-5FD864681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Doplňující metoda: portrét hrdiny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A21F00-F59D-4D97-A574-0DB030F8A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Metoda PORTRÉT HRDINY spočívá ve čtení a rozboru krátkého textu (portrét hrdiny na základě indicií nacházejících se v textu a doprovodném materiálu). </a:t>
            </a:r>
          </a:p>
          <a:p>
            <a:r>
              <a:rPr lang="cs-CZ" sz="2400" dirty="0"/>
              <a:t>Cíle: informativní a selektivní čtení, rozvoj ústního a písemného projevu a práce ve skupině</a:t>
            </a:r>
          </a:p>
          <a:p>
            <a:r>
              <a:rPr lang="cs-CZ" sz="2400" dirty="0"/>
              <a:t>Fáze: motivační část – práce s názvem literárního díla (napsat na tabuli jméno postavy a připsat jednu výstižnou větu – může být věta z úvodu textu) – žáci popisují první postřehy; vlastní čtení a interpretace textu (rozdat kratší úryvek, očíslovat pro větší přehlednost, práce s textem – diskuse podle návodných otázek + soustředit se na postavu a její popis – je třeba sestavit její portrét (věk, vzhled, charakteristické vlastnosti, chování) a dobový a místní kontext). Můžeme vytvořit identifikační portrét (kombinace obecných fyzických rysů na základě svědeckých výpovědí.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2B03C7-6124-4BA5-8A6D-C7587AFBE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4F3A825-9D71-4A45-B56B-917F527A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59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80</TotalTime>
  <Words>705</Words>
  <Application>Microsoft Office PowerPoint</Application>
  <PresentationFormat>Vlastní</PresentationFormat>
  <Paragraphs>60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Clara Sans</vt:lpstr>
      <vt:lpstr>JU_OPVVV</vt:lpstr>
      <vt:lpstr>. </vt:lpstr>
      <vt:lpstr>Metody slovní (komunikační)</vt:lpstr>
      <vt:lpstr>Vyprávění</vt:lpstr>
      <vt:lpstr>Prezentace aplikace PowerPoint</vt:lpstr>
      <vt:lpstr>Storytelling</vt:lpstr>
      <vt:lpstr>Prezentace aplikace PowerPoint</vt:lpstr>
      <vt:lpstr>Popis</vt:lpstr>
      <vt:lpstr>Metody tvůrčího psaní</vt:lpstr>
      <vt:lpstr>Doplňující metoda: portrét hrdiny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Admin</cp:lastModifiedBy>
  <cp:revision>5</cp:revision>
  <dcterms:created xsi:type="dcterms:W3CDTF">2017-07-17T18:52:59Z</dcterms:created>
  <dcterms:modified xsi:type="dcterms:W3CDTF">2018-12-26T16:33:32Z</dcterms:modified>
</cp:coreProperties>
</file>