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57" r:id="rId41"/>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51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A07FC-6703-4427-BAB8-41F6CCFC3471}" type="doc">
      <dgm:prSet loTypeId="urn:microsoft.com/office/officeart/2005/8/layout/venn1" loCatId="relationship" qsTypeId="urn:microsoft.com/office/officeart/2005/8/quickstyle/simple1" qsCatId="simple" csTypeId="urn:microsoft.com/office/officeart/2005/8/colors/accent1_2" csCatId="accent1"/>
      <dgm:spPr/>
    </dgm:pt>
    <dgm:pt modelId="{967912D0-C0C3-4407-A84D-FF0196F9ABAF}">
      <dgm:prSet/>
      <dgm:spPr/>
      <dgm: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New and Old Pressures</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On Your Business</a:t>
          </a:r>
          <a:endPar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dgm:t>
    </dgm:pt>
    <dgm:pt modelId="{4C420A39-3AB0-4BC0-AB5C-197893EDD2D1}" type="parTrans" cxnId="{3BA84D05-A6B1-4BD0-9313-521BF762A268}">
      <dgm:prSet/>
      <dgm:spPr/>
    </dgm:pt>
    <dgm:pt modelId="{73B9B94E-01BF-4D94-ABD8-FDE72D5ADB82}" type="sibTrans" cxnId="{3BA84D05-A6B1-4BD0-9313-521BF762A268}">
      <dgm:prSet/>
      <dgm:spPr/>
    </dgm:pt>
    <dgm:pt modelId="{BCAE5EC5-7EDB-44A3-B361-D967E7D609A2}">
      <dgm:prSet/>
      <dgm:spPr/>
      <dgm: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Technical Challenges</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Of Managing The DataBase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cs-CZ" b="1" i="1" u="none" strike="noStrike" cap="none" normalizeH="0" baseline="0" smtClean="0">
            <a:ln>
              <a:noFill/>
            </a:ln>
            <a:solidFill>
              <a:schemeClr val="bg1"/>
            </a:solidFill>
            <a:effectLst>
              <a:outerShdw blurRad="38100" dist="38100" dir="2700000" algn="tl">
                <a:srgbClr val="C0C0C0"/>
              </a:outerShdw>
            </a:effectLst>
            <a:latin typeface="Calibri" panose="020F0502020204030204" pitchFamily="34" charset="0"/>
            <a:cs typeface="Arial" panose="020B0604020202020204" pitchFamily="34" charset="0"/>
          </a:endParaRPr>
        </a:p>
      </dgm:t>
    </dgm:pt>
    <dgm:pt modelId="{4D5DCB15-A9E6-422F-B894-3A5059640E24}" type="parTrans" cxnId="{5C1F5AF5-7444-4AD1-8AF0-402E3A4EFD2E}">
      <dgm:prSet/>
      <dgm:spPr/>
    </dgm:pt>
    <dgm:pt modelId="{2CBE62C8-7068-43B9-93D6-9B7D619D730C}" type="sibTrans" cxnId="{5C1F5AF5-7444-4AD1-8AF0-402E3A4EFD2E}">
      <dgm:prSet/>
      <dgm:spPr/>
    </dgm:pt>
    <dgm:pt modelId="{D257C59F-CD83-4C2A-8358-1B8C0F729037}">
      <dgm:prSet/>
      <dgm:spPr/>
      <dgm: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Data Issues/Quality/</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Governance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cs-CZ" b="1" i="1" u="none" strike="noStrike" cap="none" normalizeH="0" baseline="0" smtClean="0">
            <a:ln>
              <a:noFill/>
            </a:ln>
            <a:solidFill>
              <a:schemeClr val="bg1"/>
            </a:solidFill>
            <a:effectLst>
              <a:outerShdw blurRad="38100" dist="38100" dir="2700000" algn="tl">
                <a:srgbClr val="C0C0C0"/>
              </a:outerShdw>
            </a:effectLst>
            <a:latin typeface="Calibri" panose="020F0502020204030204" pitchFamily="34" charset="0"/>
            <a:cs typeface="Arial" panose="020B0604020202020204" pitchFamily="34" charset="0"/>
          </a:endParaRPr>
        </a:p>
      </dgm:t>
    </dgm:pt>
    <dgm:pt modelId="{787B1E56-8D8B-4424-A87A-42AEBA50D87A}" type="parTrans" cxnId="{D8EC97CA-2DF4-4B74-A0B8-8B93656B2797}">
      <dgm:prSet/>
      <dgm:spPr/>
    </dgm:pt>
    <dgm:pt modelId="{3D72C958-B0F7-44FD-BC28-96DD2A438465}" type="sibTrans" cxnId="{D8EC97CA-2DF4-4B74-A0B8-8B93656B2797}">
      <dgm:prSet/>
      <dgm:spPr/>
    </dgm:pt>
    <dgm:pt modelId="{4DCAE892-387C-4386-BF12-F095850D9B20}" type="pres">
      <dgm:prSet presAssocID="{DB8A07FC-6703-4427-BAB8-41F6CCFC3471}" presName="compositeShape" presStyleCnt="0">
        <dgm:presLayoutVars>
          <dgm:chMax val="7"/>
          <dgm:dir/>
          <dgm:resizeHandles val="exact"/>
        </dgm:presLayoutVars>
      </dgm:prSet>
      <dgm:spPr/>
    </dgm:pt>
    <dgm:pt modelId="{5AC26FEB-4847-4EA7-8A9D-3DD1D3704B99}" type="pres">
      <dgm:prSet presAssocID="{967912D0-C0C3-4407-A84D-FF0196F9ABAF}" presName="circ1" presStyleLbl="vennNode1" presStyleIdx="0" presStyleCnt="3"/>
      <dgm:spPr/>
    </dgm:pt>
    <dgm:pt modelId="{C896DBD6-CC0A-4A2E-85F0-A2C34B69FEB6}" type="pres">
      <dgm:prSet presAssocID="{967912D0-C0C3-4407-A84D-FF0196F9ABAF}" presName="circ1Tx" presStyleLbl="revTx" presStyleIdx="0" presStyleCnt="0">
        <dgm:presLayoutVars>
          <dgm:chMax val="0"/>
          <dgm:chPref val="0"/>
          <dgm:bulletEnabled val="1"/>
        </dgm:presLayoutVars>
      </dgm:prSet>
      <dgm:spPr/>
    </dgm:pt>
    <dgm:pt modelId="{0B066BB3-4DED-41BA-BD16-91AB755BB677}" type="pres">
      <dgm:prSet presAssocID="{BCAE5EC5-7EDB-44A3-B361-D967E7D609A2}" presName="circ2" presStyleLbl="vennNode1" presStyleIdx="1" presStyleCnt="3"/>
      <dgm:spPr/>
    </dgm:pt>
    <dgm:pt modelId="{9A046F56-D99D-4F62-AC0C-423B77692608}" type="pres">
      <dgm:prSet presAssocID="{BCAE5EC5-7EDB-44A3-B361-D967E7D609A2}" presName="circ2Tx" presStyleLbl="revTx" presStyleIdx="0" presStyleCnt="0">
        <dgm:presLayoutVars>
          <dgm:chMax val="0"/>
          <dgm:chPref val="0"/>
          <dgm:bulletEnabled val="1"/>
        </dgm:presLayoutVars>
      </dgm:prSet>
      <dgm:spPr/>
    </dgm:pt>
    <dgm:pt modelId="{2910E4CA-E044-4F76-AAE0-B2905DCC28B1}" type="pres">
      <dgm:prSet presAssocID="{D257C59F-CD83-4C2A-8358-1B8C0F729037}" presName="circ3" presStyleLbl="vennNode1" presStyleIdx="2" presStyleCnt="3"/>
      <dgm:spPr/>
    </dgm:pt>
    <dgm:pt modelId="{D8328161-583F-4C3D-A0F8-8261F432A6A2}" type="pres">
      <dgm:prSet presAssocID="{D257C59F-CD83-4C2A-8358-1B8C0F729037}" presName="circ3Tx" presStyleLbl="revTx" presStyleIdx="0" presStyleCnt="0">
        <dgm:presLayoutVars>
          <dgm:chMax val="0"/>
          <dgm:chPref val="0"/>
          <dgm:bulletEnabled val="1"/>
        </dgm:presLayoutVars>
      </dgm:prSet>
      <dgm:spPr/>
    </dgm:pt>
  </dgm:ptLst>
  <dgm:cxnLst>
    <dgm:cxn modelId="{5C1F5AF5-7444-4AD1-8AF0-402E3A4EFD2E}" srcId="{DB8A07FC-6703-4427-BAB8-41F6CCFC3471}" destId="{BCAE5EC5-7EDB-44A3-B361-D967E7D609A2}" srcOrd="1" destOrd="0" parTransId="{4D5DCB15-A9E6-422F-B894-3A5059640E24}" sibTransId="{2CBE62C8-7068-43B9-93D6-9B7D619D730C}"/>
    <dgm:cxn modelId="{1F148088-2100-405B-B904-1CB9774863C2}" type="presOf" srcId="{967912D0-C0C3-4407-A84D-FF0196F9ABAF}" destId="{C896DBD6-CC0A-4A2E-85F0-A2C34B69FEB6}" srcOrd="1" destOrd="0" presId="urn:microsoft.com/office/officeart/2005/8/layout/venn1"/>
    <dgm:cxn modelId="{1E52087B-2518-418E-B795-ACA841A30D20}" type="presOf" srcId="{D257C59F-CD83-4C2A-8358-1B8C0F729037}" destId="{D8328161-583F-4C3D-A0F8-8261F432A6A2}" srcOrd="1" destOrd="0" presId="urn:microsoft.com/office/officeart/2005/8/layout/venn1"/>
    <dgm:cxn modelId="{04E9D8E6-8F1D-4737-B881-09D21AE651E2}" type="presOf" srcId="{BCAE5EC5-7EDB-44A3-B361-D967E7D609A2}" destId="{0B066BB3-4DED-41BA-BD16-91AB755BB677}" srcOrd="0" destOrd="0" presId="urn:microsoft.com/office/officeart/2005/8/layout/venn1"/>
    <dgm:cxn modelId="{2F789269-229E-4CE4-9B00-7A4AB88F62FD}" type="presOf" srcId="{DB8A07FC-6703-4427-BAB8-41F6CCFC3471}" destId="{4DCAE892-387C-4386-BF12-F095850D9B20}" srcOrd="0" destOrd="0" presId="urn:microsoft.com/office/officeart/2005/8/layout/venn1"/>
    <dgm:cxn modelId="{D8EC97CA-2DF4-4B74-A0B8-8B93656B2797}" srcId="{DB8A07FC-6703-4427-BAB8-41F6CCFC3471}" destId="{D257C59F-CD83-4C2A-8358-1B8C0F729037}" srcOrd="2" destOrd="0" parTransId="{787B1E56-8D8B-4424-A87A-42AEBA50D87A}" sibTransId="{3D72C958-B0F7-44FD-BC28-96DD2A438465}"/>
    <dgm:cxn modelId="{3BA84D05-A6B1-4BD0-9313-521BF762A268}" srcId="{DB8A07FC-6703-4427-BAB8-41F6CCFC3471}" destId="{967912D0-C0C3-4407-A84D-FF0196F9ABAF}" srcOrd="0" destOrd="0" parTransId="{4C420A39-3AB0-4BC0-AB5C-197893EDD2D1}" sibTransId="{73B9B94E-01BF-4D94-ABD8-FDE72D5ADB82}"/>
    <dgm:cxn modelId="{195A1C83-BF66-4E09-8673-8589E8286937}" type="presOf" srcId="{967912D0-C0C3-4407-A84D-FF0196F9ABAF}" destId="{5AC26FEB-4847-4EA7-8A9D-3DD1D3704B99}" srcOrd="0" destOrd="0" presId="urn:microsoft.com/office/officeart/2005/8/layout/venn1"/>
    <dgm:cxn modelId="{290473FE-068C-419A-ABD5-DD8B0EEA01AE}" type="presOf" srcId="{BCAE5EC5-7EDB-44A3-B361-D967E7D609A2}" destId="{9A046F56-D99D-4F62-AC0C-423B77692608}" srcOrd="1" destOrd="0" presId="urn:microsoft.com/office/officeart/2005/8/layout/venn1"/>
    <dgm:cxn modelId="{24D7B9C2-1F5C-4E88-B956-D163C90814C8}" type="presOf" srcId="{D257C59F-CD83-4C2A-8358-1B8C0F729037}" destId="{2910E4CA-E044-4F76-AAE0-B2905DCC28B1}" srcOrd="0" destOrd="0" presId="urn:microsoft.com/office/officeart/2005/8/layout/venn1"/>
    <dgm:cxn modelId="{876CA2A2-4466-46E6-AA88-C7A8F0FA709B}" type="presParOf" srcId="{4DCAE892-387C-4386-BF12-F095850D9B20}" destId="{5AC26FEB-4847-4EA7-8A9D-3DD1D3704B99}" srcOrd="0" destOrd="0" presId="urn:microsoft.com/office/officeart/2005/8/layout/venn1"/>
    <dgm:cxn modelId="{1610DB5D-5F48-4450-BBB8-7AC4D5F241EB}" type="presParOf" srcId="{4DCAE892-387C-4386-BF12-F095850D9B20}" destId="{C896DBD6-CC0A-4A2E-85F0-A2C34B69FEB6}" srcOrd="1" destOrd="0" presId="urn:microsoft.com/office/officeart/2005/8/layout/venn1"/>
    <dgm:cxn modelId="{448D7FC8-DDC9-45AE-BEE2-F88D11EC107B}" type="presParOf" srcId="{4DCAE892-387C-4386-BF12-F095850D9B20}" destId="{0B066BB3-4DED-41BA-BD16-91AB755BB677}" srcOrd="2" destOrd="0" presId="urn:microsoft.com/office/officeart/2005/8/layout/venn1"/>
    <dgm:cxn modelId="{4FF35885-A2F7-4EB1-BAB2-572DAB91EB11}" type="presParOf" srcId="{4DCAE892-387C-4386-BF12-F095850D9B20}" destId="{9A046F56-D99D-4F62-AC0C-423B77692608}" srcOrd="3" destOrd="0" presId="urn:microsoft.com/office/officeart/2005/8/layout/venn1"/>
    <dgm:cxn modelId="{7358CF60-67F7-4F9F-AD46-2B142D2469FB}" type="presParOf" srcId="{4DCAE892-387C-4386-BF12-F095850D9B20}" destId="{2910E4CA-E044-4F76-AAE0-B2905DCC28B1}" srcOrd="4" destOrd="0" presId="urn:microsoft.com/office/officeart/2005/8/layout/venn1"/>
    <dgm:cxn modelId="{1EC29C90-D325-40A9-A33A-C8A6AACC1DC6}" type="presParOf" srcId="{4DCAE892-387C-4386-BF12-F095850D9B20}" destId="{D8328161-583F-4C3D-A0F8-8261F432A6A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6FEB-4847-4EA7-8A9D-3DD1D3704B99}">
      <dsp:nvSpPr>
        <dsp:cNvPr id="0" name=""/>
        <dsp:cNvSpPr/>
      </dsp:nvSpPr>
      <dsp:spPr>
        <a:xfrm>
          <a:off x="3404843" y="61128"/>
          <a:ext cx="2934190" cy="29341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New and Old Pressures</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On Your Business</a:t>
          </a:r>
          <a:endPar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endParaRPr>
        </a:p>
      </dsp:txBody>
      <dsp:txXfrm>
        <a:off x="3796068" y="574612"/>
        <a:ext cx="2151739" cy="1320385"/>
      </dsp:txXfrm>
    </dsp:sp>
    <dsp:sp modelId="{0B066BB3-4DED-41BA-BD16-91AB755BB677}">
      <dsp:nvSpPr>
        <dsp:cNvPr id="0" name=""/>
        <dsp:cNvSpPr/>
      </dsp:nvSpPr>
      <dsp:spPr>
        <a:xfrm>
          <a:off x="4463597" y="1894997"/>
          <a:ext cx="2934190" cy="29341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Technical Challenges</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Of Managing The DataBase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cs-CZ" sz="1700" b="1" i="1" u="none" strike="noStrike" kern="1200" cap="none" normalizeH="0" baseline="0" smtClean="0">
            <a:ln>
              <a:noFill/>
            </a:ln>
            <a:solidFill>
              <a:schemeClr val="bg1"/>
            </a:solidFill>
            <a:effectLst>
              <a:outerShdw blurRad="38100" dist="38100" dir="2700000" algn="tl">
                <a:srgbClr val="C0C0C0"/>
              </a:outerShdw>
            </a:effectLst>
            <a:latin typeface="Calibri" panose="020F0502020204030204" pitchFamily="34" charset="0"/>
            <a:cs typeface="Arial" panose="020B0604020202020204" pitchFamily="34" charset="0"/>
          </a:endParaRPr>
        </a:p>
      </dsp:txBody>
      <dsp:txXfrm>
        <a:off x="5360970" y="2652996"/>
        <a:ext cx="1760514" cy="1613804"/>
      </dsp:txXfrm>
    </dsp:sp>
    <dsp:sp modelId="{2910E4CA-E044-4F76-AAE0-B2905DCC28B1}">
      <dsp:nvSpPr>
        <dsp:cNvPr id="0" name=""/>
        <dsp:cNvSpPr/>
      </dsp:nvSpPr>
      <dsp:spPr>
        <a:xfrm>
          <a:off x="2346089" y="1894997"/>
          <a:ext cx="2934190" cy="29341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Data Issues/Quality/</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700" b="1" i="1" u="none" strike="noStrike" kern="1200"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Governance</a:t>
          </a:r>
        </a:p>
        <a:p>
          <a:pPr marL="342900" marR="0" lvl="0" indent="-34290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cs-CZ" sz="1700" b="1" i="1" u="none" strike="noStrike" kern="1200" cap="none" normalizeH="0" baseline="0" smtClean="0">
            <a:ln>
              <a:noFill/>
            </a:ln>
            <a:solidFill>
              <a:schemeClr val="bg1"/>
            </a:solidFill>
            <a:effectLst>
              <a:outerShdw blurRad="38100" dist="38100" dir="2700000" algn="tl">
                <a:srgbClr val="C0C0C0"/>
              </a:outerShdw>
            </a:effectLst>
            <a:latin typeface="Calibri" panose="020F0502020204030204" pitchFamily="34" charset="0"/>
            <a:cs typeface="Arial" panose="020B0604020202020204" pitchFamily="34" charset="0"/>
          </a:endParaRPr>
        </a:p>
      </dsp:txBody>
      <dsp:txXfrm>
        <a:off x="2622392" y="2652996"/>
        <a:ext cx="1760514" cy="16138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t>03.03.2019</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5A05BA-3697-400F-A444-59077CE8A44A}" type="slidenum">
              <a:rPr lang="en-US" altLang="cs-CZ"/>
              <a:pPr fontAlgn="base">
                <a:spcBef>
                  <a:spcPct val="0"/>
                </a:spcBef>
                <a:spcAft>
                  <a:spcPct val="0"/>
                </a:spcAft>
              </a:pPr>
              <a:t>2</a:t>
            </a:fld>
            <a:endParaRPr lang="en-US" altLang="cs-CZ"/>
          </a:p>
        </p:txBody>
      </p:sp>
      <p:sp>
        <p:nvSpPr>
          <p:cNvPr id="14339" name="Rectangle 2"/>
          <p:cNvSpPr>
            <a:spLocks noRot="1" noChangeArrowheads="1" noTextEdit="1"/>
          </p:cNvSpPr>
          <p:nvPr>
            <p:ph type="sldImg"/>
          </p:nvPr>
        </p:nvSpPr>
        <p:spPr>
          <a:xfrm>
            <a:off x="719138" y="609600"/>
            <a:ext cx="5495925" cy="3886200"/>
          </a:xfrm>
          <a:ln/>
        </p:spPr>
      </p:sp>
      <p:sp>
        <p:nvSpPr>
          <p:cNvPr id="14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7975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53C6B1-645C-49EB-8C18-9BFB6714BC4D}" type="slidenum">
              <a:rPr lang="en-US" altLang="cs-CZ"/>
              <a:pPr fontAlgn="base">
                <a:spcBef>
                  <a:spcPct val="0"/>
                </a:spcBef>
                <a:spcAft>
                  <a:spcPct val="0"/>
                </a:spcAft>
              </a:pPr>
              <a:t>14</a:t>
            </a:fld>
            <a:endParaRPr lang="en-US" altLang="cs-CZ"/>
          </a:p>
        </p:txBody>
      </p:sp>
      <p:sp>
        <p:nvSpPr>
          <p:cNvPr id="34819" name="Rectangle 4"/>
          <p:cNvSpPr>
            <a:spLocks noRot="1" noChangeArrowheads="1" noTextEdit="1"/>
          </p:cNvSpPr>
          <p:nvPr>
            <p:ph type="sldImg"/>
          </p:nvPr>
        </p:nvSpPr>
        <p:spPr>
          <a:xfrm>
            <a:off x="719138" y="609600"/>
            <a:ext cx="5495925" cy="3886200"/>
          </a:xfrm>
          <a:ln/>
        </p:spPr>
      </p:sp>
      <p:sp>
        <p:nvSpPr>
          <p:cNvPr id="34820"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r>
              <a:rPr lang="en-US" altLang="cs-CZ" sz="1000" smtClean="0"/>
              <a:t>-Many of the symptoms of bad data can be quantified as costs issues and many orgs initially view only the cost take-out aspect of the business case</a:t>
            </a:r>
          </a:p>
          <a:p>
            <a:pPr eaLnBrk="1" hangingPunct="1"/>
            <a:r>
              <a:rPr lang="en-US" altLang="cs-CZ" sz="1000" smtClean="0"/>
              <a:t>-MDM also enables consistent and improved customer service and increases revenue via cross-selling, faster time to market with new products, etc. </a:t>
            </a:r>
          </a:p>
          <a:p>
            <a:pPr eaLnBrk="1" hangingPunct="1">
              <a:buFontTx/>
              <a:buChar char="•"/>
            </a:pPr>
            <a:endParaRPr lang="en-US" altLang="cs-CZ" sz="1000" smtClean="0"/>
          </a:p>
        </p:txBody>
      </p:sp>
    </p:spTree>
    <p:extLst>
      <p:ext uri="{BB962C8B-B14F-4D97-AF65-F5344CB8AC3E}">
        <p14:creationId xmlns:p14="http://schemas.microsoft.com/office/powerpoint/2010/main" val="312106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403B13-6DE7-4B98-8C4E-96EA4FA1B4F7}" type="slidenum">
              <a:rPr lang="en-US" altLang="cs-CZ"/>
              <a:pPr fontAlgn="base">
                <a:spcBef>
                  <a:spcPct val="0"/>
                </a:spcBef>
                <a:spcAft>
                  <a:spcPct val="0"/>
                </a:spcAft>
              </a:pPr>
              <a:t>15</a:t>
            </a:fld>
            <a:endParaRPr lang="en-US" altLang="cs-CZ"/>
          </a:p>
        </p:txBody>
      </p:sp>
      <p:sp>
        <p:nvSpPr>
          <p:cNvPr id="36867" name="Rectangle 4"/>
          <p:cNvSpPr>
            <a:spLocks noRot="1" noChangeArrowheads="1" noTextEdit="1"/>
          </p:cNvSpPr>
          <p:nvPr>
            <p:ph type="sldImg"/>
          </p:nvPr>
        </p:nvSpPr>
        <p:spPr>
          <a:xfrm>
            <a:off x="719138" y="609600"/>
            <a:ext cx="5495925" cy="3886200"/>
          </a:xfrm>
          <a:ln/>
        </p:spPr>
      </p:sp>
      <p:sp>
        <p:nvSpPr>
          <p:cNvPr id="36868"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r>
              <a:rPr lang="en-US" altLang="cs-CZ" sz="1000" smtClean="0"/>
              <a:t>- See previous slide</a:t>
            </a:r>
          </a:p>
        </p:txBody>
      </p:sp>
    </p:spTree>
    <p:extLst>
      <p:ext uri="{BB962C8B-B14F-4D97-AF65-F5344CB8AC3E}">
        <p14:creationId xmlns:p14="http://schemas.microsoft.com/office/powerpoint/2010/main" val="2367155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2BB53E-2A32-4F56-8265-1A1E6007E5D0}" type="slidenum">
              <a:rPr lang="en-US" altLang="cs-CZ"/>
              <a:pPr fontAlgn="base">
                <a:spcBef>
                  <a:spcPct val="0"/>
                </a:spcBef>
                <a:spcAft>
                  <a:spcPct val="0"/>
                </a:spcAft>
              </a:pPr>
              <a:t>16</a:t>
            </a:fld>
            <a:endParaRPr lang="en-US" altLang="cs-CZ"/>
          </a:p>
        </p:txBody>
      </p:sp>
      <p:sp>
        <p:nvSpPr>
          <p:cNvPr id="38915" name="Rectangle 4"/>
          <p:cNvSpPr>
            <a:spLocks noRot="1" noChangeArrowheads="1" noTextEdit="1"/>
          </p:cNvSpPr>
          <p:nvPr>
            <p:ph type="sldImg"/>
          </p:nvPr>
        </p:nvSpPr>
        <p:spPr>
          <a:xfrm>
            <a:off x="719138" y="609600"/>
            <a:ext cx="5495925" cy="3886200"/>
          </a:xfrm>
          <a:ln/>
        </p:spPr>
      </p:sp>
      <p:sp>
        <p:nvSpPr>
          <p:cNvPr id="38916"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None of these systems could be the master – and why would you want them to be?  </a:t>
            </a:r>
          </a:p>
          <a:p>
            <a:pPr eaLnBrk="1" hangingPunct="1">
              <a:buFontTx/>
              <a:buChar char="-"/>
            </a:pPr>
            <a:r>
              <a:rPr lang="en-US" altLang="cs-CZ" sz="1000" smtClean="0"/>
              <a:t>They are designed to manage an application process – they are not designed to manage data consistency and accuracy across the enterprise – why over-burden them?  They need  to consume the data, but they don’t need to manage the data.  </a:t>
            </a:r>
          </a:p>
          <a:p>
            <a:pPr eaLnBrk="1" hangingPunct="1"/>
            <a:endParaRPr lang="en-US" altLang="cs-CZ" sz="1000" smtClean="0"/>
          </a:p>
        </p:txBody>
      </p:sp>
    </p:spTree>
    <p:extLst>
      <p:ext uri="{BB962C8B-B14F-4D97-AF65-F5344CB8AC3E}">
        <p14:creationId xmlns:p14="http://schemas.microsoft.com/office/powerpoint/2010/main" val="61009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248BBE-C1DD-49BF-82F2-2033483F16B9}" type="slidenum">
              <a:rPr lang="en-US" altLang="cs-CZ"/>
              <a:pPr fontAlgn="base">
                <a:spcBef>
                  <a:spcPct val="0"/>
                </a:spcBef>
                <a:spcAft>
                  <a:spcPct val="0"/>
                </a:spcAft>
              </a:pPr>
              <a:t>17</a:t>
            </a:fld>
            <a:endParaRPr lang="en-US" altLang="cs-CZ"/>
          </a:p>
        </p:txBody>
      </p:sp>
      <p:sp>
        <p:nvSpPr>
          <p:cNvPr id="40963" name="Rectangle 4"/>
          <p:cNvSpPr>
            <a:spLocks noRot="1" noChangeArrowheads="1" noTextEdit="1"/>
          </p:cNvSpPr>
          <p:nvPr>
            <p:ph type="sldImg"/>
          </p:nvPr>
        </p:nvSpPr>
        <p:spPr>
          <a:xfrm>
            <a:off x="719138" y="609600"/>
            <a:ext cx="5495925" cy="3886200"/>
          </a:xfrm>
          <a:ln/>
        </p:spPr>
      </p:sp>
      <p:sp>
        <p:nvSpPr>
          <p:cNvPr id="40964"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It is the application functionality that corrupts the data in each application – so relying on one apps function to manage enterprise data will never work – unless you make that application aware of every other application’s data needs (expand it’s database to store the enterprise data profile, manage all functions and usages within its functionality set, control business logic to govern who can see what and who can update what, and what should you do when certain items are changed, etc.) – no one application can do this and it you tried to make one app do these things it would no longer serve its original purpose-  to manage a business process)</a:t>
            </a:r>
          </a:p>
          <a:p>
            <a:pPr eaLnBrk="1" hangingPunct="1">
              <a:buFontTx/>
              <a:buChar char="-"/>
            </a:pPr>
            <a:endParaRPr lang="en-US" altLang="cs-CZ" sz="1000" smtClean="0"/>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108840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80B1CE-A206-49ED-929D-76D8855ED0F3}" type="slidenum">
              <a:rPr lang="en-US" altLang="cs-CZ"/>
              <a:pPr fontAlgn="base">
                <a:spcBef>
                  <a:spcPct val="0"/>
                </a:spcBef>
                <a:spcAft>
                  <a:spcPct val="0"/>
                </a:spcAft>
              </a:pPr>
              <a:t>18</a:t>
            </a:fld>
            <a:endParaRPr lang="en-US" altLang="cs-CZ"/>
          </a:p>
        </p:txBody>
      </p:sp>
      <p:sp>
        <p:nvSpPr>
          <p:cNvPr id="43011" name="Rectangle 2"/>
          <p:cNvSpPr>
            <a:spLocks noRot="1" noChangeArrowheads="1" noTextEdit="1"/>
          </p:cNvSpPr>
          <p:nvPr>
            <p:ph type="sldImg"/>
          </p:nvPr>
        </p:nvSpPr>
        <p:spPr>
          <a:xfrm>
            <a:off x="719138" y="609600"/>
            <a:ext cx="5495925" cy="3886200"/>
          </a:xfrm>
          <a:ln/>
        </p:spPr>
      </p:sp>
      <p:sp>
        <p:nvSpPr>
          <p:cNvPr id="43012"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Data lifecycle – data changes frequently – and not all of those changes are initiated by business processes or functions</a:t>
            </a:r>
          </a:p>
          <a:p>
            <a:pPr eaLnBrk="1" hangingPunct="1">
              <a:buFontTx/>
              <a:buChar char="-"/>
            </a:pPr>
            <a:r>
              <a:rPr lang="en-US" altLang="cs-CZ" sz="1000" smtClean="0"/>
              <a:t>You need to manage the data lifecycle in order to ensure accurate and complete master data – e.g., manage the recency of data and the refresh schedule (when should a client’s email address be revalidated)</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217392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FCC4C8-A16E-428A-991E-8DBD628377F7}" type="slidenum">
              <a:rPr lang="en-US" altLang="cs-CZ"/>
              <a:pPr fontAlgn="base">
                <a:spcBef>
                  <a:spcPct val="0"/>
                </a:spcBef>
                <a:spcAft>
                  <a:spcPct val="0"/>
                </a:spcAft>
              </a:pPr>
              <a:t>19</a:t>
            </a:fld>
            <a:endParaRPr lang="en-US" altLang="cs-CZ"/>
          </a:p>
        </p:txBody>
      </p:sp>
      <p:sp>
        <p:nvSpPr>
          <p:cNvPr id="45059" name="Rectangle 4"/>
          <p:cNvSpPr>
            <a:spLocks noRot="1" noChangeArrowheads="1" noTextEdit="1"/>
          </p:cNvSpPr>
          <p:nvPr>
            <p:ph type="sldImg"/>
          </p:nvPr>
        </p:nvSpPr>
        <p:spPr>
          <a:xfrm>
            <a:off x="719138" y="609600"/>
            <a:ext cx="5495925" cy="3886200"/>
          </a:xfrm>
          <a:ln/>
        </p:spPr>
      </p:sp>
      <p:sp>
        <p:nvSpPr>
          <p:cNvPr id="45060"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Product is entered into an Enterprise system – not cleanly synchronized with other applications that also require product data</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2166373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592EACC-84F2-40BA-AA18-DD2ABDD42C75}" type="slidenum">
              <a:rPr lang="en-US" altLang="cs-CZ"/>
              <a:pPr fontAlgn="base">
                <a:spcBef>
                  <a:spcPct val="0"/>
                </a:spcBef>
                <a:spcAft>
                  <a:spcPct val="0"/>
                </a:spcAft>
              </a:pPr>
              <a:t>20</a:t>
            </a:fld>
            <a:endParaRPr lang="en-US" altLang="cs-CZ"/>
          </a:p>
        </p:txBody>
      </p:sp>
      <p:sp>
        <p:nvSpPr>
          <p:cNvPr id="47107" name="Rectangle 4"/>
          <p:cNvSpPr>
            <a:spLocks noRot="1" noChangeArrowheads="1" noTextEdit="1"/>
          </p:cNvSpPr>
          <p:nvPr>
            <p:ph type="sldImg"/>
          </p:nvPr>
        </p:nvSpPr>
        <p:spPr>
          <a:xfrm>
            <a:off x="719138" y="609600"/>
            <a:ext cx="5495925" cy="3886200"/>
          </a:xfrm>
          <a:ln/>
        </p:spPr>
      </p:sp>
      <p:sp>
        <p:nvSpPr>
          <p:cNvPr id="47108"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Data is synchronized via tooling – but data is simply copied into multiple locations and not properly synchronized – lots of expensive and ongoing manual effort</a:t>
            </a:r>
          </a:p>
          <a:p>
            <a:pPr eaLnBrk="1" hangingPunct="1"/>
            <a:endParaRPr lang="en-US" altLang="cs-CZ" sz="1000" smtClean="0"/>
          </a:p>
        </p:txBody>
      </p:sp>
    </p:spTree>
    <p:extLst>
      <p:ext uri="{BB962C8B-B14F-4D97-AF65-F5344CB8AC3E}">
        <p14:creationId xmlns:p14="http://schemas.microsoft.com/office/powerpoint/2010/main" val="255074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C50446-0705-43FD-B98A-DDF3216713C3}" type="slidenum">
              <a:rPr lang="en-US" altLang="cs-CZ"/>
              <a:pPr fontAlgn="base">
                <a:spcBef>
                  <a:spcPct val="0"/>
                </a:spcBef>
                <a:spcAft>
                  <a:spcPct val="0"/>
                </a:spcAft>
              </a:pPr>
              <a:t>21</a:t>
            </a:fld>
            <a:endParaRPr lang="en-US" altLang="cs-CZ"/>
          </a:p>
        </p:txBody>
      </p:sp>
      <p:sp>
        <p:nvSpPr>
          <p:cNvPr id="49155" name="Rectangle 4"/>
          <p:cNvSpPr>
            <a:spLocks noRot="1" noChangeArrowheads="1" noTextEdit="1"/>
          </p:cNvSpPr>
          <p:nvPr>
            <p:ph type="sldImg"/>
          </p:nvPr>
        </p:nvSpPr>
        <p:spPr>
          <a:xfrm>
            <a:off x="719138" y="609600"/>
            <a:ext cx="5495925" cy="3886200"/>
          </a:xfrm>
          <a:ln/>
        </p:spPr>
      </p:sp>
      <p:sp>
        <p:nvSpPr>
          <p:cNvPr id="49156"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Customer interacts with one channel (read through points on slide) – that channel captures what it needs to know about the customer – but it doesn’t check to see if the customer already exists in other channels – result – the client is treated as “new” even though they may be a repeat customer</a:t>
            </a:r>
          </a:p>
          <a:p>
            <a:pPr eaLnBrk="1" hangingPunct="1">
              <a:buFontTx/>
              <a:buChar char="-"/>
            </a:pPr>
            <a:endParaRPr lang="en-US" altLang="cs-CZ" sz="1000" smtClean="0"/>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293602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AAB7C5-C96E-40F4-A729-5A84387BAE7B}" type="slidenum">
              <a:rPr lang="en-US" altLang="cs-CZ"/>
              <a:pPr fontAlgn="base">
                <a:spcBef>
                  <a:spcPct val="0"/>
                </a:spcBef>
                <a:spcAft>
                  <a:spcPct val="0"/>
                </a:spcAft>
              </a:pPr>
              <a:t>22</a:t>
            </a:fld>
            <a:endParaRPr lang="en-US" altLang="cs-CZ"/>
          </a:p>
        </p:txBody>
      </p:sp>
      <p:sp>
        <p:nvSpPr>
          <p:cNvPr id="51203" name="Rectangle 4"/>
          <p:cNvSpPr>
            <a:spLocks noRot="1" noChangeArrowheads="1" noTextEdit="1"/>
          </p:cNvSpPr>
          <p:nvPr>
            <p:ph type="sldImg"/>
          </p:nvPr>
        </p:nvSpPr>
        <p:spPr>
          <a:xfrm>
            <a:off x="719138" y="609600"/>
            <a:ext cx="5495925" cy="3886200"/>
          </a:xfrm>
          <a:ln/>
        </p:spPr>
      </p:sp>
      <p:sp>
        <p:nvSpPr>
          <p:cNvPr id="51204"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Price change – initiated in enterprise system – but without know which other systems have that master data and should subscribe to that data change, the data is not properly synchronized  - result – price is incorrect in some channels</a:t>
            </a:r>
          </a:p>
          <a:p>
            <a:pPr eaLnBrk="1" hangingPunct="1"/>
            <a:endParaRPr lang="en-US" altLang="cs-CZ" sz="1000" smtClean="0"/>
          </a:p>
        </p:txBody>
      </p:sp>
    </p:spTree>
    <p:extLst>
      <p:ext uri="{BB962C8B-B14F-4D97-AF65-F5344CB8AC3E}">
        <p14:creationId xmlns:p14="http://schemas.microsoft.com/office/powerpoint/2010/main" val="125691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FAB777-DDFF-4234-9CED-2A35B08EAD57}" type="slidenum">
              <a:rPr lang="en-US" altLang="cs-CZ"/>
              <a:pPr fontAlgn="base">
                <a:spcBef>
                  <a:spcPct val="0"/>
                </a:spcBef>
                <a:spcAft>
                  <a:spcPct val="0"/>
                </a:spcAft>
              </a:pPr>
              <a:t>23</a:t>
            </a:fld>
            <a:endParaRPr lang="en-US" altLang="cs-CZ"/>
          </a:p>
        </p:txBody>
      </p:sp>
      <p:sp>
        <p:nvSpPr>
          <p:cNvPr id="53251" name="Rectangle 4"/>
          <p:cNvSpPr>
            <a:spLocks noRot="1" noChangeArrowheads="1" noTextEdit="1"/>
          </p:cNvSpPr>
          <p:nvPr>
            <p:ph type="sldImg"/>
          </p:nvPr>
        </p:nvSpPr>
        <p:spPr>
          <a:xfrm>
            <a:off x="719138" y="609600"/>
            <a:ext cx="5495925" cy="3886200"/>
          </a:xfrm>
          <a:ln/>
        </p:spPr>
      </p:sp>
      <p:sp>
        <p:nvSpPr>
          <p:cNvPr id="53252"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Customer places an order via phone – doesn’t get the right price because the price wasn’t properly synchronized with all systems.  They are also treated as a “new” client because that application doesn’t have them in the contact center database, however, they are a frequent web consumer</a:t>
            </a:r>
          </a:p>
          <a:p>
            <a:pPr eaLnBrk="1" hangingPunct="1">
              <a:buFontTx/>
              <a:buChar char="-"/>
            </a:pPr>
            <a:r>
              <a:rPr lang="en-US" altLang="cs-CZ" sz="1000" smtClean="0"/>
              <a:t>Client checks the website and realizes they didn’t get the correct discount- results in calls and additional cost for the org, and customer dissatisfaction</a:t>
            </a:r>
          </a:p>
          <a:p>
            <a:pPr eaLnBrk="1" hangingPunct="1"/>
            <a:endParaRPr lang="en-US" altLang="cs-CZ" sz="1000" smtClean="0"/>
          </a:p>
        </p:txBody>
      </p:sp>
    </p:spTree>
    <p:extLst>
      <p:ext uri="{BB962C8B-B14F-4D97-AF65-F5344CB8AC3E}">
        <p14:creationId xmlns:p14="http://schemas.microsoft.com/office/powerpoint/2010/main" val="2803183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CA1E88-1156-4C4D-AA7D-BE1111FDEA09}" type="slidenum">
              <a:rPr lang="en-US" altLang="cs-CZ"/>
              <a:pPr fontAlgn="base">
                <a:spcBef>
                  <a:spcPct val="0"/>
                </a:spcBef>
                <a:spcAft>
                  <a:spcPct val="0"/>
                </a:spcAft>
              </a:pPr>
              <a:t>5</a:t>
            </a:fld>
            <a:endParaRPr lang="en-US" altLang="cs-CZ"/>
          </a:p>
        </p:txBody>
      </p:sp>
      <p:sp>
        <p:nvSpPr>
          <p:cNvPr id="17411" name="Rectangle 2"/>
          <p:cNvSpPr>
            <a:spLocks noRot="1" noChangeArrowheads="1" noTextEdit="1"/>
          </p:cNvSpPr>
          <p:nvPr>
            <p:ph type="sldImg"/>
          </p:nvPr>
        </p:nvSpPr>
        <p:spPr>
          <a:xfrm>
            <a:off x="719138" y="609600"/>
            <a:ext cx="5495925" cy="3886200"/>
          </a:xfrm>
          <a:ln/>
        </p:spPr>
      </p:sp>
      <p:sp>
        <p:nvSpPr>
          <p:cNvPr id="17412" name="Rectangle 3"/>
          <p:cNvSpPr>
            <a:spLocks noGrp="1" noChangeArrowheads="1"/>
          </p:cNvSpPr>
          <p:nvPr>
            <p:ph type="body" idx="1"/>
          </p:nvPr>
        </p:nvSpPr>
        <p:spPr>
          <a:noFill/>
        </p:spPr>
        <p:txBody>
          <a:bodyPr/>
          <a:lstStyle/>
          <a:p>
            <a:pPr eaLnBrk="1" hangingPunct="1">
              <a:buFontTx/>
              <a:buChar char="•"/>
            </a:pPr>
            <a:endParaRPr lang="cs-CZ" altLang="cs-CZ" smtClean="0"/>
          </a:p>
        </p:txBody>
      </p:sp>
    </p:spTree>
    <p:extLst>
      <p:ext uri="{BB962C8B-B14F-4D97-AF65-F5344CB8AC3E}">
        <p14:creationId xmlns:p14="http://schemas.microsoft.com/office/powerpoint/2010/main" val="2474611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E0BD1C-DAD7-4F66-B84E-88FD9C5FE94D}" type="slidenum">
              <a:rPr lang="en-US" altLang="cs-CZ"/>
              <a:pPr fontAlgn="base">
                <a:spcBef>
                  <a:spcPct val="0"/>
                </a:spcBef>
                <a:spcAft>
                  <a:spcPct val="0"/>
                </a:spcAft>
              </a:pPr>
              <a:t>24</a:t>
            </a:fld>
            <a:endParaRPr lang="en-US" altLang="cs-CZ"/>
          </a:p>
        </p:txBody>
      </p:sp>
      <p:sp>
        <p:nvSpPr>
          <p:cNvPr id="55299" name="Rectangle 4"/>
          <p:cNvSpPr>
            <a:spLocks noRot="1" noChangeArrowheads="1" noTextEdit="1"/>
          </p:cNvSpPr>
          <p:nvPr>
            <p:ph type="sldImg"/>
          </p:nvPr>
        </p:nvSpPr>
        <p:spPr>
          <a:xfrm>
            <a:off x="719138" y="609600"/>
            <a:ext cx="5495925" cy="3886200"/>
          </a:xfrm>
          <a:ln/>
        </p:spPr>
      </p:sp>
      <p:sp>
        <p:nvSpPr>
          <p:cNvPr id="55300"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That was a very simple scenario and a very common set of business processes – and look how quickly master data became out of synch </a:t>
            </a:r>
          </a:p>
          <a:p>
            <a:pPr eaLnBrk="1" hangingPunct="1">
              <a:buFontTx/>
              <a:buChar char="-"/>
            </a:pPr>
            <a:r>
              <a:rPr lang="en-US" altLang="cs-CZ" sz="1000" smtClean="0"/>
              <a:t>The real point is that your processes are much more complex that this – you have a lot more than 3 applications, 1 customer, and 1 product – based on the current processes and the number of applications involved – it may seem impossible to get a hold of this problem – that’s why integrating a new MDM application to manage data processes and compliment your existing applications is an effective way to address this issue</a:t>
            </a:r>
          </a:p>
          <a:p>
            <a:pPr eaLnBrk="1" hangingPunct="1"/>
            <a:endParaRPr lang="en-US" altLang="cs-CZ" sz="1000" smtClean="0"/>
          </a:p>
        </p:txBody>
      </p:sp>
    </p:spTree>
    <p:extLst>
      <p:ext uri="{BB962C8B-B14F-4D97-AF65-F5344CB8AC3E}">
        <p14:creationId xmlns:p14="http://schemas.microsoft.com/office/powerpoint/2010/main" val="151718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B4872B-467A-471B-B037-7CAE13C58889}" type="slidenum">
              <a:rPr lang="en-US" altLang="cs-CZ"/>
              <a:pPr fontAlgn="base">
                <a:spcBef>
                  <a:spcPct val="0"/>
                </a:spcBef>
                <a:spcAft>
                  <a:spcPct val="0"/>
                </a:spcAft>
              </a:pPr>
              <a:t>25</a:t>
            </a:fld>
            <a:endParaRPr lang="en-US" altLang="cs-CZ"/>
          </a:p>
        </p:txBody>
      </p:sp>
      <p:sp>
        <p:nvSpPr>
          <p:cNvPr id="57347" name="Rectangle 2"/>
          <p:cNvSpPr>
            <a:spLocks noRot="1" noChangeArrowheads="1" noTextEdit="1"/>
          </p:cNvSpPr>
          <p:nvPr>
            <p:ph type="sldImg"/>
          </p:nvPr>
        </p:nvSpPr>
        <p:spPr>
          <a:xfrm>
            <a:off x="719138" y="609600"/>
            <a:ext cx="5495925" cy="3886200"/>
          </a:xfrm>
          <a:ln/>
        </p:spPr>
      </p:sp>
      <p:sp>
        <p:nvSpPr>
          <p:cNvPr id="57348" name="Rectangle 3"/>
          <p:cNvSpPr>
            <a:spLocks noGrp="1" noChangeArrowheads="1"/>
          </p:cNvSpPr>
          <p:nvPr>
            <p:ph type="body" idx="1"/>
          </p:nvPr>
        </p:nvSpPr>
        <p:spPr>
          <a:noFill/>
        </p:spPr>
        <p:txBody>
          <a:bodyPr/>
          <a:lstStyle/>
          <a:p>
            <a:pPr eaLnBrk="1" hangingPunct="1">
              <a:lnSpc>
                <a:spcPct val="90000"/>
              </a:lnSpc>
            </a:pPr>
            <a:r>
              <a:rPr lang="en-US" altLang="cs-CZ" sz="1000" b="1" smtClean="0"/>
              <a:t>Key points for this slide</a:t>
            </a:r>
          </a:p>
          <a:p>
            <a:pPr eaLnBrk="1" hangingPunct="1">
              <a:lnSpc>
                <a:spcPct val="90000"/>
              </a:lnSpc>
              <a:buFontTx/>
              <a:buChar char="-"/>
            </a:pPr>
            <a:r>
              <a:rPr lang="en-US" altLang="cs-CZ" sz="1000" smtClean="0"/>
              <a:t>App suite vendors don’t draw the line in the same place that we do in order to protect their application revenue stream – they want to use MDM as a means of controlling your org and creating incentives for  you to buy their apps</a:t>
            </a:r>
          </a:p>
          <a:p>
            <a:pPr eaLnBrk="1" hangingPunct="1">
              <a:lnSpc>
                <a:spcPct val="90000"/>
              </a:lnSpc>
              <a:buFontTx/>
              <a:buChar char="-"/>
            </a:pPr>
            <a:r>
              <a:rPr lang="en-US" altLang="cs-CZ" sz="1000" smtClean="0"/>
              <a:t>They can’t change their apps as quickly as they would like – they have millions of lines of code in those 10 year old CRM apps that can’t be easily changed without affecting the majority of their client base – as a result what should be a centralized and application-neutral MDM function is often buried within multiple applications in their suite</a:t>
            </a:r>
          </a:p>
          <a:p>
            <a:pPr eaLnBrk="1" hangingPunct="1">
              <a:lnSpc>
                <a:spcPct val="90000"/>
              </a:lnSpc>
              <a:buFontTx/>
              <a:buChar char="-"/>
            </a:pPr>
            <a:r>
              <a:rPr lang="en-US" altLang="cs-CZ" sz="1000" smtClean="0"/>
              <a:t>Bottom line – their MDM offerings are often the lowest common denominator of their app suites – a scaled down and centralized data model, a set of tools that could be used in MDM functions (e.g., data cleansing), and maybe a set of low level functions to add data (create read update delete functions at a data table level)</a:t>
            </a:r>
          </a:p>
          <a:p>
            <a:pPr eaLnBrk="1" hangingPunct="1">
              <a:lnSpc>
                <a:spcPct val="90000"/>
              </a:lnSpc>
              <a:buFontTx/>
              <a:buChar char="-"/>
            </a:pPr>
            <a:r>
              <a:rPr lang="en-US" altLang="cs-CZ" sz="1000" smtClean="0"/>
              <a:t>The end result for their customers – you have to buy their app to get the function you really want – but it still isn’t re-usable by applications outside their app suite, or you have to build your own MDM functions ontop of their lowest-common-denominator product at a tremendous cost and ongoing burden of support</a:t>
            </a:r>
          </a:p>
          <a:p>
            <a:pPr eaLnBrk="1" hangingPunct="1">
              <a:lnSpc>
                <a:spcPct val="90000"/>
              </a:lnSpc>
              <a:buFontTx/>
              <a:buChar char="-"/>
            </a:pPr>
            <a:endParaRPr lang="en-US" altLang="cs-CZ" sz="1000" smtClean="0"/>
          </a:p>
          <a:p>
            <a:pPr eaLnBrk="1" hangingPunct="1">
              <a:lnSpc>
                <a:spcPct val="90000"/>
              </a:lnSpc>
            </a:pPr>
            <a:endParaRPr lang="en-US" altLang="cs-CZ" sz="1000" smtClean="0"/>
          </a:p>
        </p:txBody>
      </p:sp>
    </p:spTree>
    <p:extLst>
      <p:ext uri="{BB962C8B-B14F-4D97-AF65-F5344CB8AC3E}">
        <p14:creationId xmlns:p14="http://schemas.microsoft.com/office/powerpoint/2010/main" val="20014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909B50-AA1D-4341-A94D-A5429A5EA210}" type="slidenum">
              <a:rPr lang="en-US" altLang="cs-CZ"/>
              <a:pPr fontAlgn="base">
                <a:spcBef>
                  <a:spcPct val="0"/>
                </a:spcBef>
                <a:spcAft>
                  <a:spcPct val="0"/>
                </a:spcAft>
              </a:pPr>
              <a:t>26</a:t>
            </a:fld>
            <a:endParaRPr lang="en-US" altLang="cs-CZ"/>
          </a:p>
        </p:txBody>
      </p:sp>
      <p:sp>
        <p:nvSpPr>
          <p:cNvPr id="59395" name="Rectangle 2"/>
          <p:cNvSpPr>
            <a:spLocks noRot="1" noChangeArrowheads="1" noTextEdit="1"/>
          </p:cNvSpPr>
          <p:nvPr>
            <p:ph type="sldImg"/>
          </p:nvPr>
        </p:nvSpPr>
        <p:spPr>
          <a:xfrm>
            <a:off x="719138" y="609600"/>
            <a:ext cx="5495925" cy="3886200"/>
          </a:xfrm>
          <a:ln/>
        </p:spPr>
      </p:sp>
      <p:sp>
        <p:nvSpPr>
          <p:cNvPr id="59396"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Niche vendors often pitch themselves as best of breed for a particular style and domain, or a particular industry </a:t>
            </a:r>
          </a:p>
          <a:p>
            <a:pPr eaLnBrk="1" hangingPunct="1">
              <a:buFontTx/>
              <a:buChar char="-"/>
            </a:pPr>
            <a:r>
              <a:rPr lang="en-US" altLang="cs-CZ" sz="1000" smtClean="0"/>
              <a:t>They have a narrow focus </a:t>
            </a:r>
          </a:p>
          <a:p>
            <a:pPr eaLnBrk="1" hangingPunct="1">
              <a:buFontTx/>
              <a:buChar char="-"/>
            </a:pPr>
            <a:r>
              <a:rPr lang="en-US" altLang="cs-CZ" sz="1000" smtClean="0"/>
              <a:t>Often are very small and don’t have the resources to address the full MDM issue – so their approach is to focus on doing one thing well and telling clients that they will start with one area anyway so they should just focus on those requirements</a:t>
            </a:r>
          </a:p>
          <a:p>
            <a:pPr eaLnBrk="1" hangingPunct="1">
              <a:buFontTx/>
              <a:buChar char="-"/>
            </a:pPr>
            <a:r>
              <a:rPr lang="en-US" altLang="cs-CZ" sz="1000" smtClean="0"/>
              <a:t>The main problem is that when you try to address other MDM requirements, they will not satisfy them – and you will have to buy other products and pay to integrate them</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2418747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6AB57E-41A9-4530-B6AD-71A147003F61}" type="slidenum">
              <a:rPr lang="en-US" altLang="cs-CZ"/>
              <a:pPr fontAlgn="base">
                <a:spcBef>
                  <a:spcPct val="0"/>
                </a:spcBef>
                <a:spcAft>
                  <a:spcPct val="0"/>
                </a:spcAft>
              </a:pPr>
              <a:t>27</a:t>
            </a:fld>
            <a:endParaRPr lang="en-US" altLang="cs-CZ"/>
          </a:p>
        </p:txBody>
      </p:sp>
      <p:sp>
        <p:nvSpPr>
          <p:cNvPr id="61443" name="Rectangle 2"/>
          <p:cNvSpPr>
            <a:spLocks noRot="1" noChangeArrowheads="1" noTextEdit="1"/>
          </p:cNvSpPr>
          <p:nvPr>
            <p:ph type="sldImg"/>
          </p:nvPr>
        </p:nvSpPr>
        <p:spPr>
          <a:xfrm>
            <a:off x="719138" y="609600"/>
            <a:ext cx="5495925" cy="3886200"/>
          </a:xfrm>
          <a:ln/>
        </p:spPr>
      </p:sp>
      <p:sp>
        <p:nvSpPr>
          <p:cNvPr id="61444"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Many MDM vendors are either niche vendors or app suite vendors – they don’t often address the infrastructure complexity that is a key success factor for MDM – isn’t that one of the key reasons why applications suites often fail – bad data?</a:t>
            </a:r>
          </a:p>
          <a:p>
            <a:pPr eaLnBrk="1" hangingPunct="1">
              <a:buFontTx/>
              <a:buChar char="-"/>
            </a:pPr>
            <a:r>
              <a:rPr lang="en-US" altLang="cs-CZ" sz="1000" smtClean="0"/>
              <a:t>IBM is the only vendor addressing the infrastructure complexity with market leading data integration technology like Information Server</a:t>
            </a:r>
          </a:p>
          <a:p>
            <a:pPr eaLnBrk="1" hangingPunct="1"/>
            <a:endParaRPr lang="en-US" altLang="cs-CZ" sz="1000" smtClean="0"/>
          </a:p>
        </p:txBody>
      </p:sp>
    </p:spTree>
    <p:extLst>
      <p:ext uri="{BB962C8B-B14F-4D97-AF65-F5344CB8AC3E}">
        <p14:creationId xmlns:p14="http://schemas.microsoft.com/office/powerpoint/2010/main" val="1309695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19BC8B-5CBE-4923-BEF8-BF86698060BD}" type="slidenum">
              <a:rPr lang="en-US" altLang="cs-CZ"/>
              <a:pPr fontAlgn="base">
                <a:spcBef>
                  <a:spcPct val="0"/>
                </a:spcBef>
                <a:spcAft>
                  <a:spcPct val="0"/>
                </a:spcAft>
              </a:pPr>
              <a:t>28</a:t>
            </a:fld>
            <a:endParaRPr lang="en-US" altLang="cs-CZ"/>
          </a:p>
        </p:txBody>
      </p:sp>
      <p:sp>
        <p:nvSpPr>
          <p:cNvPr id="63491" name="Rectangle 2"/>
          <p:cNvSpPr>
            <a:spLocks noRot="1" noChangeArrowheads="1" noTextEdit="1"/>
          </p:cNvSpPr>
          <p:nvPr>
            <p:ph type="sldImg"/>
          </p:nvPr>
        </p:nvSpPr>
        <p:spPr>
          <a:xfrm>
            <a:off x="719138" y="609600"/>
            <a:ext cx="5495925" cy="3886200"/>
          </a:xfrm>
          <a:ln/>
        </p:spPr>
      </p:sp>
      <p:sp>
        <p:nvSpPr>
          <p:cNvPr id="634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89937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44FD44-69C1-4AF6-92AF-2215E6544227}" type="slidenum">
              <a:rPr lang="en-US" altLang="cs-CZ"/>
              <a:pPr fontAlgn="base">
                <a:spcBef>
                  <a:spcPct val="0"/>
                </a:spcBef>
                <a:spcAft>
                  <a:spcPct val="0"/>
                </a:spcAft>
              </a:pPr>
              <a:t>29</a:t>
            </a:fld>
            <a:endParaRPr lang="en-US" altLang="cs-CZ"/>
          </a:p>
        </p:txBody>
      </p:sp>
      <p:sp>
        <p:nvSpPr>
          <p:cNvPr id="65539" name="Rectangle 2"/>
          <p:cNvSpPr>
            <a:spLocks noRot="1" noChangeArrowheads="1" noTextEdit="1"/>
          </p:cNvSpPr>
          <p:nvPr>
            <p:ph type="sldImg"/>
          </p:nvPr>
        </p:nvSpPr>
        <p:spPr>
          <a:xfrm>
            <a:off x="719138" y="609600"/>
            <a:ext cx="5495925" cy="3886200"/>
          </a:xfrm>
          <a:ln/>
        </p:spPr>
      </p:sp>
      <p:sp>
        <p:nvSpPr>
          <p:cNvPr id="65540"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IBM is addressing the MDM problem by delivering MDM processes and services as out of the box functionality – the only vendor focusing on different usage styles and delivering a platform to address those across multiple domains – customer, product, etc. </a:t>
            </a:r>
          </a:p>
          <a:p>
            <a:pPr eaLnBrk="1" hangingPunct="1">
              <a:buFontTx/>
              <a:buChar char="-"/>
            </a:pPr>
            <a:r>
              <a:rPr lang="en-US" altLang="cs-CZ" sz="1000" smtClean="0"/>
              <a:t>We are identifying common data-centric functions (get customer profile, add new product, etc.) and centralizing them into a MDM platform </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3379558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86FAF7-8B49-4345-B9AE-5A59D5C3E027}" type="slidenum">
              <a:rPr lang="en-US" altLang="cs-CZ"/>
              <a:pPr fontAlgn="base">
                <a:spcBef>
                  <a:spcPct val="0"/>
                </a:spcBef>
                <a:spcAft>
                  <a:spcPct val="0"/>
                </a:spcAft>
              </a:pPr>
              <a:t>30</a:t>
            </a:fld>
            <a:endParaRPr lang="en-US" altLang="cs-CZ"/>
          </a:p>
        </p:txBody>
      </p:sp>
      <p:sp>
        <p:nvSpPr>
          <p:cNvPr id="67587" name="Rectangle 2"/>
          <p:cNvSpPr>
            <a:spLocks noRot="1" noChangeArrowheads="1" noTextEdit="1"/>
          </p:cNvSpPr>
          <p:nvPr>
            <p:ph type="sldImg"/>
          </p:nvPr>
        </p:nvSpPr>
        <p:spPr>
          <a:xfrm>
            <a:off x="719138" y="609600"/>
            <a:ext cx="5495925" cy="3886200"/>
          </a:xfrm>
          <a:ln/>
        </p:spPr>
      </p:sp>
      <p:sp>
        <p:nvSpPr>
          <p:cNvPr id="67588"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Business applications are consumers of data – they need accurate and complete data to perform their business processes.  </a:t>
            </a:r>
          </a:p>
          <a:p>
            <a:pPr eaLnBrk="1" hangingPunct="1">
              <a:buFontTx/>
              <a:buChar char="-"/>
            </a:pPr>
            <a:r>
              <a:rPr lang="en-US" altLang="cs-CZ" sz="1000" smtClean="0"/>
              <a:t>Apps are not designed to manage data – and app suite vendors have a natural conflict of interest in their architectures (consumers do some management functions, their MDM products do very little management functions outside of synchronization and cleansing)</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64557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3D0C89-B17D-4ED4-9CC4-3437C843E527}" type="slidenum">
              <a:rPr lang="en-US" altLang="cs-CZ"/>
              <a:pPr fontAlgn="base">
                <a:spcBef>
                  <a:spcPct val="0"/>
                </a:spcBef>
                <a:spcAft>
                  <a:spcPct val="0"/>
                </a:spcAft>
              </a:pPr>
              <a:t>31</a:t>
            </a:fld>
            <a:endParaRPr lang="en-US" altLang="cs-CZ"/>
          </a:p>
        </p:txBody>
      </p:sp>
      <p:sp>
        <p:nvSpPr>
          <p:cNvPr id="69635" name="Rectangle 4"/>
          <p:cNvSpPr>
            <a:spLocks noRot="1" noChangeArrowheads="1" noTextEdit="1"/>
          </p:cNvSpPr>
          <p:nvPr>
            <p:ph type="sldImg"/>
          </p:nvPr>
        </p:nvSpPr>
        <p:spPr>
          <a:xfrm>
            <a:off x="719138" y="609600"/>
            <a:ext cx="5495925" cy="3886200"/>
          </a:xfrm>
          <a:ln/>
        </p:spPr>
      </p:sp>
      <p:sp>
        <p:nvSpPr>
          <p:cNvPr id="69636"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Although mentioned on an earlier slide, here’s where we introduce the term “MultiForm” with the appropriate lead-up. Thus, the notion of “MultiForm” is based on the fact that we address MDM in multiple forms – multiple data domains (customer, product, etc.) and multiple usages of the data (operational, collaborative authoring, and analytical)</a:t>
            </a:r>
          </a:p>
          <a:p>
            <a:pPr eaLnBrk="1" hangingPunct="1">
              <a:buFontTx/>
              <a:buChar char="-"/>
            </a:pPr>
            <a:r>
              <a:rPr lang="en-US" altLang="cs-CZ" sz="1000" smtClean="0"/>
              <a:t>Further point is the importance of the business services that support key business processes with rich functionality (no need to write tons of code) and fully supports SOA approaches.</a:t>
            </a:r>
          </a:p>
          <a:p>
            <a:pPr eaLnBrk="1" hangingPunct="1">
              <a:buFontTx/>
              <a:buChar char="-"/>
            </a:pPr>
            <a:r>
              <a:rPr lang="en-US" altLang="cs-CZ" sz="1000" smtClean="0"/>
              <a:t>The view that SOA projects will fail without companies having their master data under control is held by many (analysts, customer architects, etc.) and may be a relevant pint to make.</a:t>
            </a:r>
          </a:p>
          <a:p>
            <a:pPr eaLnBrk="1" hangingPunct="1">
              <a:buFontTx/>
              <a:buChar char="-"/>
            </a:pPr>
            <a:endParaRPr lang="en-US" altLang="cs-CZ" sz="1000" smtClean="0"/>
          </a:p>
        </p:txBody>
      </p:sp>
    </p:spTree>
    <p:extLst>
      <p:ext uri="{BB962C8B-B14F-4D97-AF65-F5344CB8AC3E}">
        <p14:creationId xmlns:p14="http://schemas.microsoft.com/office/powerpoint/2010/main" val="90236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318910-02BF-4DF6-B164-F4D3A87AFD17}" type="slidenum">
              <a:rPr lang="en-US" altLang="cs-CZ"/>
              <a:pPr fontAlgn="base">
                <a:spcBef>
                  <a:spcPct val="0"/>
                </a:spcBef>
                <a:spcAft>
                  <a:spcPct val="0"/>
                </a:spcAft>
              </a:pPr>
              <a:t>32</a:t>
            </a:fld>
            <a:endParaRPr lang="en-US" altLang="cs-CZ"/>
          </a:p>
        </p:txBody>
      </p:sp>
      <p:sp>
        <p:nvSpPr>
          <p:cNvPr id="71683" name="Rectangle 4"/>
          <p:cNvSpPr>
            <a:spLocks noRot="1" noChangeArrowheads="1" noTextEdit="1"/>
          </p:cNvSpPr>
          <p:nvPr>
            <p:ph type="sldImg"/>
          </p:nvPr>
        </p:nvSpPr>
        <p:spPr>
          <a:xfrm>
            <a:off x="719138" y="609600"/>
            <a:ext cx="5495925" cy="3886200"/>
          </a:xfrm>
          <a:ln/>
        </p:spPr>
      </p:sp>
      <p:sp>
        <p:nvSpPr>
          <p:cNvPr id="71684"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See earlier slide on Styles for more info on the Multi-Style section.</a:t>
            </a:r>
          </a:p>
          <a:p>
            <a:pPr eaLnBrk="1" hangingPunct="1">
              <a:buFontTx/>
              <a:buChar char="-"/>
            </a:pPr>
            <a:r>
              <a:rPr lang="en-US" altLang="cs-CZ" sz="1000" smtClean="0"/>
              <a:t>Multi-Domain – the primary domains that we will be supporting in the initial MDM product release(s) are: customer, account, product. Derivatives/adjuncts of these are domains such as supplier, location, employee, etc.</a:t>
            </a:r>
          </a:p>
          <a:p>
            <a:pPr eaLnBrk="1" hangingPunct="1">
              <a:buFontTx/>
              <a:buChar char="-"/>
            </a:pPr>
            <a:r>
              <a:rPr lang="en-US" altLang="cs-CZ" sz="1000" smtClean="0"/>
              <a:t>A key characteristic of MDM is the support for master data throughout its lifecycle; collaborative definition/refinement/publishing of the master data, operational processes to manage and maintain throughout its transactional stages and analytical capabilities to provide better insight and leverage embedded information.</a:t>
            </a:r>
          </a:p>
          <a:p>
            <a:pPr eaLnBrk="1" hangingPunct="1">
              <a:buFontTx/>
              <a:buChar char="-"/>
            </a:pPr>
            <a:r>
              <a:rPr lang="en-US" altLang="cs-CZ" sz="1000" smtClean="0"/>
              <a:t>Note that in addition to the highlighted common components (data quality, event and data lifecycle management), there are many other components (e.g. inquiry framework, rules engine, etc). No less important, but a deep dive discussion is better suited to cover all of those.</a:t>
            </a:r>
          </a:p>
          <a:p>
            <a:pPr eaLnBrk="1" hangingPunct="1"/>
            <a:endParaRPr lang="en-US" altLang="cs-CZ" smtClean="0"/>
          </a:p>
        </p:txBody>
      </p:sp>
    </p:spTree>
    <p:extLst>
      <p:ext uri="{BB962C8B-B14F-4D97-AF65-F5344CB8AC3E}">
        <p14:creationId xmlns:p14="http://schemas.microsoft.com/office/powerpoint/2010/main" val="377458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1A78A1-A67D-4656-B81F-35273C91D1D8}" type="slidenum">
              <a:rPr lang="en-US" altLang="cs-CZ"/>
              <a:pPr fontAlgn="base">
                <a:spcBef>
                  <a:spcPct val="0"/>
                </a:spcBef>
                <a:spcAft>
                  <a:spcPct val="0"/>
                </a:spcAft>
              </a:pPr>
              <a:t>33</a:t>
            </a:fld>
            <a:endParaRPr lang="en-US" altLang="cs-CZ"/>
          </a:p>
        </p:txBody>
      </p:sp>
      <p:sp>
        <p:nvSpPr>
          <p:cNvPr id="73731" name="Rectangle 4"/>
          <p:cNvSpPr>
            <a:spLocks noRot="1" noChangeArrowheads="1" noTextEdit="1"/>
          </p:cNvSpPr>
          <p:nvPr>
            <p:ph type="sldImg"/>
          </p:nvPr>
        </p:nvSpPr>
        <p:spPr>
          <a:xfrm>
            <a:off x="719138" y="609600"/>
            <a:ext cx="5495925" cy="3886200"/>
          </a:xfrm>
          <a:ln/>
        </p:spPr>
      </p:sp>
      <p:sp>
        <p:nvSpPr>
          <p:cNvPr id="73732"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SOA projects need MDM to be successful and MDM is a fully SOA environment</a:t>
            </a:r>
          </a:p>
          <a:p>
            <a:pPr eaLnBrk="1" hangingPunct="1">
              <a:buFontTx/>
              <a:buChar char="-"/>
            </a:pPr>
            <a:r>
              <a:rPr lang="en-US" altLang="cs-CZ" sz="1000" smtClean="0"/>
              <a:t>MDM leverages many standards from J2EE to XML and many in between. Key is that MDM does need to integrate with the customer’s technology stack. And the reality is that not all customers have a singular (IBM blue) stack; MDM is open and can live in IBM and non-IBM environments.</a:t>
            </a:r>
          </a:p>
          <a:p>
            <a:pPr eaLnBrk="1" hangingPunct="1">
              <a:buFontTx/>
              <a:buChar char="-"/>
            </a:pPr>
            <a:r>
              <a:rPr lang="en-US" altLang="cs-CZ" sz="1000" smtClean="0"/>
              <a:t>Unlike some of our application suite vendor competitors, whom have a biased technology (towards their environment), MDM is truly application and process neutral; i.e. no bias.</a:t>
            </a:r>
          </a:p>
          <a:p>
            <a:pPr eaLnBrk="1" hangingPunct="1">
              <a:buFontTx/>
              <a:buChar char="-"/>
            </a:pPr>
            <a:r>
              <a:rPr lang="en-US" altLang="cs-CZ" sz="1000" smtClean="0"/>
              <a:t>Any master data solution will have to have high-performance and scale easily to address the need of enterprise customers. MDM is build on WCC’s core that has proven and favorable performance characteristics.</a:t>
            </a:r>
          </a:p>
          <a:p>
            <a:pPr eaLnBrk="1" hangingPunct="1">
              <a:buFontTx/>
              <a:buChar char="-"/>
            </a:pPr>
            <a:r>
              <a:rPr lang="en-US" altLang="cs-CZ" sz="1000" smtClean="0"/>
              <a:t>MDM will have common components to act reactively and proactive on events. This means react to a data change (reactive), but also future date actions, data corruption analysis, etc. that are of a more proactive nature.</a:t>
            </a:r>
          </a:p>
          <a:p>
            <a:pPr eaLnBrk="1" hangingPunct="1">
              <a:buFontTx/>
              <a:buChar char="-"/>
            </a:pPr>
            <a:endParaRPr lang="en-US" altLang="cs-CZ" sz="1000" smtClean="0"/>
          </a:p>
          <a:p>
            <a:pPr eaLnBrk="1" hangingPunct="1">
              <a:buFontTx/>
              <a:buChar char="-"/>
            </a:pPr>
            <a:endParaRPr lang="en-US" altLang="cs-CZ" sz="1000" smtClean="0"/>
          </a:p>
          <a:p>
            <a:pPr eaLnBrk="1" hangingPunct="1">
              <a:buFontTx/>
              <a:buChar char="-"/>
            </a:pPr>
            <a:endParaRPr lang="en-US" altLang="cs-CZ" sz="1000" smtClean="0"/>
          </a:p>
          <a:p>
            <a:pPr eaLnBrk="1" hangingPunct="1"/>
            <a:endParaRPr lang="en-US" altLang="cs-CZ" smtClean="0"/>
          </a:p>
        </p:txBody>
      </p:sp>
    </p:spTree>
    <p:extLst>
      <p:ext uri="{BB962C8B-B14F-4D97-AF65-F5344CB8AC3E}">
        <p14:creationId xmlns:p14="http://schemas.microsoft.com/office/powerpoint/2010/main" val="244779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6472E6-54F9-4417-8F7A-E1C7DCBA2838}" type="slidenum">
              <a:rPr lang="en-US" altLang="cs-CZ"/>
              <a:pPr fontAlgn="base">
                <a:spcBef>
                  <a:spcPct val="0"/>
                </a:spcBef>
                <a:spcAft>
                  <a:spcPct val="0"/>
                </a:spcAft>
              </a:pPr>
              <a:t>7</a:t>
            </a:fld>
            <a:endParaRPr lang="en-US" altLang="cs-CZ"/>
          </a:p>
        </p:txBody>
      </p:sp>
      <p:sp>
        <p:nvSpPr>
          <p:cNvPr id="20483" name="Rectangle 2"/>
          <p:cNvSpPr>
            <a:spLocks noRot="1" noChangeArrowheads="1" noTextEdit="1"/>
          </p:cNvSpPr>
          <p:nvPr>
            <p:ph type="sldImg"/>
          </p:nvPr>
        </p:nvSpPr>
        <p:spPr>
          <a:xfrm>
            <a:off x="719138" y="609600"/>
            <a:ext cx="5495925" cy="3886200"/>
          </a:xfrm>
          <a:ln/>
        </p:spPr>
      </p:sp>
      <p:sp>
        <p:nvSpPr>
          <p:cNvPr id="20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708685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925E70-5106-414F-BBDD-5E76C6E46FB8}" type="slidenum">
              <a:rPr lang="en-US" altLang="cs-CZ"/>
              <a:pPr fontAlgn="base">
                <a:spcBef>
                  <a:spcPct val="0"/>
                </a:spcBef>
                <a:spcAft>
                  <a:spcPct val="0"/>
                </a:spcAft>
              </a:pPr>
              <a:t>34</a:t>
            </a:fld>
            <a:endParaRPr lang="en-US" altLang="cs-CZ"/>
          </a:p>
        </p:txBody>
      </p:sp>
      <p:sp>
        <p:nvSpPr>
          <p:cNvPr id="75779" name="Rectangle 2"/>
          <p:cNvSpPr>
            <a:spLocks noRot="1" noChangeArrowheads="1" noTextEdit="1"/>
          </p:cNvSpPr>
          <p:nvPr>
            <p:ph type="sldImg"/>
          </p:nvPr>
        </p:nvSpPr>
        <p:spPr>
          <a:xfrm>
            <a:off x="719138" y="609600"/>
            <a:ext cx="5495925" cy="3886200"/>
          </a:xfrm>
          <a:ln/>
        </p:spPr>
      </p:sp>
      <p:sp>
        <p:nvSpPr>
          <p:cNvPr id="75780"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This and the following two slides cover the three MDM styles. The key points are on the slides. Note that the text in the top portion of the diagram represents typical examples of this style of MDM.</a:t>
            </a:r>
          </a:p>
          <a:p>
            <a:pPr eaLnBrk="1" hangingPunct="1"/>
            <a:endParaRPr lang="en-US" altLang="cs-CZ" smtClean="0"/>
          </a:p>
        </p:txBody>
      </p:sp>
    </p:spTree>
    <p:extLst>
      <p:ext uri="{BB962C8B-B14F-4D97-AF65-F5344CB8AC3E}">
        <p14:creationId xmlns:p14="http://schemas.microsoft.com/office/powerpoint/2010/main" val="2380424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7D53D7-B1E9-42EA-9B56-6D9FB298BD68}" type="slidenum">
              <a:rPr lang="en-US" altLang="cs-CZ"/>
              <a:pPr fontAlgn="base">
                <a:spcBef>
                  <a:spcPct val="0"/>
                </a:spcBef>
                <a:spcAft>
                  <a:spcPct val="0"/>
                </a:spcAft>
              </a:pPr>
              <a:t>35</a:t>
            </a:fld>
            <a:endParaRPr lang="en-US" altLang="cs-CZ"/>
          </a:p>
        </p:txBody>
      </p:sp>
      <p:sp>
        <p:nvSpPr>
          <p:cNvPr id="77827" name="Rectangle 2"/>
          <p:cNvSpPr>
            <a:spLocks noRot="1" noChangeArrowheads="1" noTextEdit="1"/>
          </p:cNvSpPr>
          <p:nvPr>
            <p:ph type="sldImg"/>
          </p:nvPr>
        </p:nvSpPr>
        <p:spPr>
          <a:xfrm>
            <a:off x="719138" y="609600"/>
            <a:ext cx="5495925" cy="3886200"/>
          </a:xfrm>
          <a:ln/>
        </p:spPr>
      </p:sp>
      <p:sp>
        <p:nvSpPr>
          <p:cNvPr id="77828"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See previous slide</a:t>
            </a:r>
          </a:p>
          <a:p>
            <a:pPr eaLnBrk="1" hangingPunct="1">
              <a:buFontTx/>
              <a:buChar char="-"/>
            </a:pPr>
            <a:r>
              <a:rPr lang="en-US" altLang="cs-CZ" sz="1000" smtClean="0"/>
              <a:t>The number of services mentioned (500+) is likely conservative; in WCC we already have this many and additional ones are planned for MDM</a:t>
            </a:r>
          </a:p>
          <a:p>
            <a:pPr eaLnBrk="1" hangingPunct="1"/>
            <a:endParaRPr lang="en-US" altLang="cs-CZ" smtClean="0"/>
          </a:p>
        </p:txBody>
      </p:sp>
    </p:spTree>
    <p:extLst>
      <p:ext uri="{BB962C8B-B14F-4D97-AF65-F5344CB8AC3E}">
        <p14:creationId xmlns:p14="http://schemas.microsoft.com/office/powerpoint/2010/main" val="1536796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A21A54-B1B3-4D78-BA5E-84EDEB8471A3}" type="slidenum">
              <a:rPr lang="en-US" altLang="cs-CZ"/>
              <a:pPr fontAlgn="base">
                <a:spcBef>
                  <a:spcPct val="0"/>
                </a:spcBef>
                <a:spcAft>
                  <a:spcPct val="0"/>
                </a:spcAft>
              </a:pPr>
              <a:t>36</a:t>
            </a:fld>
            <a:endParaRPr lang="en-US" altLang="cs-CZ"/>
          </a:p>
        </p:txBody>
      </p:sp>
      <p:sp>
        <p:nvSpPr>
          <p:cNvPr id="79875" name="Rectangle 4"/>
          <p:cNvSpPr>
            <a:spLocks noRot="1" noChangeArrowheads="1" noTextEdit="1"/>
          </p:cNvSpPr>
          <p:nvPr>
            <p:ph type="sldImg"/>
          </p:nvPr>
        </p:nvSpPr>
        <p:spPr>
          <a:xfrm>
            <a:off x="719138" y="609600"/>
            <a:ext cx="5495925" cy="3886200"/>
          </a:xfrm>
          <a:ln/>
        </p:spPr>
      </p:sp>
      <p:sp>
        <p:nvSpPr>
          <p:cNvPr id="79876"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See previous slide(s)</a:t>
            </a:r>
          </a:p>
          <a:p>
            <a:pPr eaLnBrk="1" hangingPunct="1">
              <a:buFontTx/>
              <a:buChar char="-"/>
            </a:pPr>
            <a:r>
              <a:rPr lang="en-US" altLang="cs-CZ" sz="1000" smtClean="0"/>
              <a:t>Analytical MDM is still an evolving concept. IBM has been developed this idea, very much based on the needs as expressed by customers/prospects, and there is increasing support (e.g. from analysts) for this as a key MDM component. However, the specific usage scenarios are still few and relatively fluid.</a:t>
            </a:r>
          </a:p>
          <a:p>
            <a:pPr eaLnBrk="1" hangingPunct="1">
              <a:buFontTx/>
              <a:buChar char="-"/>
            </a:pPr>
            <a:r>
              <a:rPr lang="en-US" altLang="cs-CZ" sz="1000" smtClean="0"/>
              <a:t>“Inline analytics”, i.e. analytical activity that take place more or less in a transactional basis (versus in a data warehouse type manner) can best be explained using our Entity Analytics Solution (EAS) as an example. Using EAS “inline” to be able to detect thread-and-fraud scenarios, conflict of interest or be used to prevent ant-money-laundering (AML) resonate with many audiences (also matches our text in the diagram).</a:t>
            </a:r>
          </a:p>
          <a:p>
            <a:pPr eaLnBrk="1" hangingPunct="1">
              <a:buFontTx/>
              <a:buChar char="-"/>
            </a:pPr>
            <a:r>
              <a:rPr lang="en-US" altLang="cs-CZ" sz="1000" smtClean="0"/>
              <a:t>Another tie-in here is the benefit of MDM is feeding a data warehouse from MDM with inherently better (quality) data. Conversely, data derived from analysis in the data warehouse (e.g. lifetime customer value, cross-sell/up-sell suggestions) may be important data to persist in MDM from a data warehouse feed.</a:t>
            </a:r>
          </a:p>
          <a:p>
            <a:pPr eaLnBrk="1" hangingPunct="1">
              <a:buFontTx/>
              <a:buChar char="-"/>
            </a:pPr>
            <a:endParaRPr lang="en-US" altLang="cs-CZ" sz="1000" smtClean="0"/>
          </a:p>
          <a:p>
            <a:pPr eaLnBrk="1" hangingPunct="1"/>
            <a:endParaRPr lang="en-US" altLang="cs-CZ" smtClean="0"/>
          </a:p>
        </p:txBody>
      </p:sp>
    </p:spTree>
    <p:extLst>
      <p:ext uri="{BB962C8B-B14F-4D97-AF65-F5344CB8AC3E}">
        <p14:creationId xmlns:p14="http://schemas.microsoft.com/office/powerpoint/2010/main" val="470197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18D2BB-F811-443D-8B81-CBD168A544FE}" type="slidenum">
              <a:rPr lang="en-US" altLang="cs-CZ"/>
              <a:pPr fontAlgn="base">
                <a:spcBef>
                  <a:spcPct val="0"/>
                </a:spcBef>
                <a:spcAft>
                  <a:spcPct val="0"/>
                </a:spcAft>
              </a:pPr>
              <a:t>37</a:t>
            </a:fld>
            <a:endParaRPr lang="en-US" altLang="cs-CZ"/>
          </a:p>
        </p:txBody>
      </p:sp>
      <p:sp>
        <p:nvSpPr>
          <p:cNvPr id="81923" name="Rectangle 2"/>
          <p:cNvSpPr>
            <a:spLocks noRot="1" noChangeArrowheads="1" noTextEdit="1"/>
          </p:cNvSpPr>
          <p:nvPr>
            <p:ph type="sldImg"/>
          </p:nvPr>
        </p:nvSpPr>
        <p:spPr>
          <a:xfrm>
            <a:off x="719138" y="609600"/>
            <a:ext cx="5495925" cy="3886200"/>
          </a:xfrm>
          <a:ln/>
        </p:spPr>
      </p:sp>
      <p:sp>
        <p:nvSpPr>
          <p:cNvPr id="81924"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This slide speaks to the key point of having a complete master data profile for the implemented domains to be used for critical business decisions, customer interactions, etc. The completeness through MDM can not be matched by any individual system or application and would be extremely difficult (and time-consuming) to synthesize from multiple sources when needed.</a:t>
            </a:r>
          </a:p>
          <a:p>
            <a:pPr eaLnBrk="1" hangingPunct="1">
              <a:buFontTx/>
              <a:buChar char="-"/>
            </a:pPr>
            <a:r>
              <a:rPr lang="en-US" altLang="cs-CZ" sz="1000" smtClean="0"/>
              <a:t>Note that master data is not “one-dimensional” and MDM very much reflects that. Its capabilities to support hierarchies, groups, relationships, etc. allows for the master data to fully model and match real-world entities.</a:t>
            </a:r>
          </a:p>
          <a:p>
            <a:pPr eaLnBrk="1" hangingPunct="1"/>
            <a:endParaRPr lang="en-US" altLang="cs-CZ" smtClean="0"/>
          </a:p>
        </p:txBody>
      </p:sp>
    </p:spTree>
    <p:extLst>
      <p:ext uri="{BB962C8B-B14F-4D97-AF65-F5344CB8AC3E}">
        <p14:creationId xmlns:p14="http://schemas.microsoft.com/office/powerpoint/2010/main" val="4133883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1A49E8-54F7-44C2-81F9-05A96596B1C7}" type="slidenum">
              <a:rPr lang="en-US" altLang="cs-CZ"/>
              <a:pPr fontAlgn="base">
                <a:spcBef>
                  <a:spcPct val="0"/>
                </a:spcBef>
                <a:spcAft>
                  <a:spcPct val="0"/>
                </a:spcAft>
              </a:pPr>
              <a:t>38</a:t>
            </a:fld>
            <a:endParaRPr lang="en-US" altLang="cs-CZ"/>
          </a:p>
        </p:txBody>
      </p:sp>
      <p:sp>
        <p:nvSpPr>
          <p:cNvPr id="83971" name="Rectangle 2"/>
          <p:cNvSpPr>
            <a:spLocks noRot="1" noChangeArrowheads="1" noTextEdit="1"/>
          </p:cNvSpPr>
          <p:nvPr>
            <p:ph type="sldImg"/>
          </p:nvPr>
        </p:nvSpPr>
        <p:spPr>
          <a:xfrm>
            <a:off x="719138" y="609600"/>
            <a:ext cx="5495925" cy="3886200"/>
          </a:xfrm>
          <a:ln/>
        </p:spPr>
      </p:sp>
      <p:sp>
        <p:nvSpPr>
          <p:cNvPr id="83972" name="Rectangle 3"/>
          <p:cNvSpPr>
            <a:spLocks noGrp="1" noChangeArrowheads="1"/>
          </p:cNvSpPr>
          <p:nvPr>
            <p:ph type="body" idx="1"/>
          </p:nvPr>
        </p:nvSpPr>
        <p:spPr>
          <a:noFill/>
        </p:spPr>
        <p:txBody>
          <a:bodyPr/>
          <a:lstStyle/>
          <a:p>
            <a:pPr eaLnBrk="1" hangingPunct="1">
              <a:lnSpc>
                <a:spcPct val="80000"/>
              </a:lnSpc>
            </a:pPr>
            <a:r>
              <a:rPr lang="en-US" altLang="cs-CZ" sz="1000" b="1" smtClean="0"/>
              <a:t>Key points for this slide</a:t>
            </a:r>
          </a:p>
          <a:p>
            <a:pPr eaLnBrk="1" hangingPunct="1">
              <a:lnSpc>
                <a:spcPct val="80000"/>
              </a:lnSpc>
              <a:buFontTx/>
              <a:buChar char="-"/>
            </a:pPr>
            <a:r>
              <a:rPr lang="en-US" altLang="cs-CZ" sz="1000" smtClean="0"/>
              <a:t>Some customers may think of the data warehouse as a master data solution and even base an MDM strategy on data warehouse technology (operational data stores). Reality is that data warehouses have many shortcomings in truly being the MDM hub, performance, latency (not up-to-the-minute info) and no facilities to feed information back to the enterprise system just being some key ones.</a:t>
            </a:r>
          </a:p>
          <a:p>
            <a:pPr eaLnBrk="1" hangingPunct="1">
              <a:lnSpc>
                <a:spcPct val="80000"/>
              </a:lnSpc>
              <a:buFontTx/>
              <a:buChar char="-"/>
            </a:pPr>
            <a:r>
              <a:rPr lang="en-US" altLang="cs-CZ" sz="1000" smtClean="0"/>
              <a:t>More importantly MDM and data warehouses are synergetic. Key points are presented don the slide.</a:t>
            </a:r>
          </a:p>
          <a:p>
            <a:pPr eaLnBrk="1" hangingPunct="1">
              <a:lnSpc>
                <a:spcPct val="80000"/>
              </a:lnSpc>
            </a:pPr>
            <a:endParaRPr lang="en-US" altLang="cs-CZ" sz="1000" smtClean="0"/>
          </a:p>
        </p:txBody>
      </p:sp>
    </p:spTree>
    <p:extLst>
      <p:ext uri="{BB962C8B-B14F-4D97-AF65-F5344CB8AC3E}">
        <p14:creationId xmlns:p14="http://schemas.microsoft.com/office/powerpoint/2010/main" val="1399621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A1B9F0-C689-4909-AB6D-E1321858C3AC}" type="slidenum">
              <a:rPr lang="en-US" altLang="cs-CZ"/>
              <a:pPr fontAlgn="base">
                <a:spcBef>
                  <a:spcPct val="0"/>
                </a:spcBef>
                <a:spcAft>
                  <a:spcPct val="0"/>
                </a:spcAft>
              </a:pPr>
              <a:t>39</a:t>
            </a:fld>
            <a:endParaRPr lang="en-US" altLang="cs-CZ"/>
          </a:p>
        </p:txBody>
      </p:sp>
      <p:sp>
        <p:nvSpPr>
          <p:cNvPr id="86019" name="Rectangle 2"/>
          <p:cNvSpPr>
            <a:spLocks noRot="1" noChangeArrowheads="1" noTextEdit="1"/>
          </p:cNvSpPr>
          <p:nvPr>
            <p:ph type="sldImg"/>
          </p:nvPr>
        </p:nvSpPr>
        <p:spPr>
          <a:xfrm>
            <a:off x="720725" y="609600"/>
            <a:ext cx="5495925" cy="3886200"/>
          </a:xfrm>
          <a:ln/>
        </p:spPr>
      </p:sp>
      <p:sp>
        <p:nvSpPr>
          <p:cNvPr id="86020"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This is a wide-ranging IBM architecture stack and shows where MDM fits in.</a:t>
            </a:r>
          </a:p>
          <a:p>
            <a:pPr eaLnBrk="1" hangingPunct="1">
              <a:buFontTx/>
              <a:buChar char="-"/>
            </a:pPr>
            <a:r>
              <a:rPr lang="en-US" altLang="cs-CZ" sz="1000" smtClean="0"/>
              <a:t>It shows the breadth of IBM’s software portfolio and thus how we can serve a customer better than any competitor. This also implies the depth of knowledge that we can bring to bare in MDM projects.</a:t>
            </a:r>
          </a:p>
          <a:p>
            <a:pPr eaLnBrk="1" hangingPunct="1"/>
            <a:endParaRPr lang="en-US" altLang="cs-CZ" smtClean="0"/>
          </a:p>
        </p:txBody>
      </p:sp>
    </p:spTree>
    <p:extLst>
      <p:ext uri="{BB962C8B-B14F-4D97-AF65-F5344CB8AC3E}">
        <p14:creationId xmlns:p14="http://schemas.microsoft.com/office/powerpoint/2010/main" val="1487326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40</a:t>
            </a:fld>
            <a:endParaRPr lang="cs-CZ"/>
          </a:p>
        </p:txBody>
      </p:sp>
    </p:spTree>
    <p:extLst>
      <p:ext uri="{BB962C8B-B14F-4D97-AF65-F5344CB8AC3E}">
        <p14:creationId xmlns:p14="http://schemas.microsoft.com/office/powerpoint/2010/main" val="41812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893876-03D0-4DB6-BC2B-82C998AC77A4}" type="slidenum">
              <a:rPr lang="en-US" altLang="cs-CZ"/>
              <a:pPr fontAlgn="base">
                <a:spcBef>
                  <a:spcPct val="0"/>
                </a:spcBef>
                <a:spcAft>
                  <a:spcPct val="0"/>
                </a:spcAft>
              </a:pPr>
              <a:t>8</a:t>
            </a:fld>
            <a:endParaRPr lang="en-US" altLang="cs-CZ"/>
          </a:p>
        </p:txBody>
      </p:sp>
      <p:sp>
        <p:nvSpPr>
          <p:cNvPr id="22531" name="Rectangle 2"/>
          <p:cNvSpPr>
            <a:spLocks noRot="1" noChangeArrowheads="1" noTextEdit="1"/>
          </p:cNvSpPr>
          <p:nvPr>
            <p:ph type="sldImg"/>
          </p:nvPr>
        </p:nvSpPr>
        <p:spPr>
          <a:xfrm>
            <a:off x="1008063" y="684213"/>
            <a:ext cx="4849812" cy="3430587"/>
          </a:xfrm>
          <a:ln/>
        </p:spPr>
      </p:sp>
      <p:sp>
        <p:nvSpPr>
          <p:cNvPr id="22532" name="Rectangle 3"/>
          <p:cNvSpPr>
            <a:spLocks noGrp="1" noChangeArrowheads="1"/>
          </p:cNvSpPr>
          <p:nvPr>
            <p:ph type="body" idx="1"/>
          </p:nvPr>
        </p:nvSpPr>
        <p:spPr>
          <a:xfrm>
            <a:off x="914400" y="4343400"/>
            <a:ext cx="5029200" cy="4116388"/>
          </a:xfrm>
          <a:noFill/>
        </p:spPr>
        <p:txBody>
          <a:bodyPr/>
          <a:lstStyle/>
          <a:p>
            <a:pPr eaLnBrk="1" hangingPunct="1"/>
            <a:r>
              <a:rPr lang="en-NZ" altLang="cs-CZ" smtClean="0"/>
              <a:t>Now let’s address how Master Data Management addresses the challenges that Organizations face around Master Data.</a:t>
            </a:r>
          </a:p>
          <a:p>
            <a:pPr eaLnBrk="1" hangingPunct="1"/>
            <a:endParaRPr lang="en-NZ" altLang="cs-CZ" smtClean="0"/>
          </a:p>
          <a:p>
            <a:pPr eaLnBrk="1" hangingPunct="1"/>
            <a:r>
              <a:rPr lang="en-NZ" altLang="cs-CZ" smtClean="0"/>
              <a:t>Also point out that SAP is imposing the process and the analytics.</a:t>
            </a:r>
          </a:p>
          <a:p>
            <a:pPr eaLnBrk="1" hangingPunct="1"/>
            <a:endParaRPr lang="en-NZ" altLang="cs-CZ" smtClean="0"/>
          </a:p>
          <a:p>
            <a:pPr eaLnBrk="1" hangingPunct="1"/>
            <a:endParaRPr lang="en-NZ" altLang="cs-CZ" smtClean="0"/>
          </a:p>
        </p:txBody>
      </p:sp>
    </p:spTree>
    <p:extLst>
      <p:ext uri="{BB962C8B-B14F-4D97-AF65-F5344CB8AC3E}">
        <p14:creationId xmlns:p14="http://schemas.microsoft.com/office/powerpoint/2010/main" val="396032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B6CCE8-C26C-4D46-A529-36D7A90C8444}" type="slidenum">
              <a:rPr lang="en-US" altLang="cs-CZ"/>
              <a:pPr fontAlgn="base">
                <a:spcBef>
                  <a:spcPct val="0"/>
                </a:spcBef>
                <a:spcAft>
                  <a:spcPct val="0"/>
                </a:spcAft>
              </a:pPr>
              <a:t>9</a:t>
            </a:fld>
            <a:endParaRPr lang="en-US" altLang="cs-CZ"/>
          </a:p>
        </p:txBody>
      </p:sp>
      <p:sp>
        <p:nvSpPr>
          <p:cNvPr id="24579" name="Rectangle 2"/>
          <p:cNvSpPr>
            <a:spLocks noRot="1" noChangeArrowheads="1" noTextEdit="1"/>
          </p:cNvSpPr>
          <p:nvPr>
            <p:ph type="sldImg"/>
          </p:nvPr>
        </p:nvSpPr>
        <p:spPr>
          <a:xfrm>
            <a:off x="1004888" y="685800"/>
            <a:ext cx="4848225" cy="3429000"/>
          </a:xfrm>
          <a:ln/>
        </p:spPr>
      </p:sp>
      <p:sp>
        <p:nvSpPr>
          <p:cNvPr id="24580" name="Rectangle 3"/>
          <p:cNvSpPr>
            <a:spLocks noGrp="1" noChangeArrowheads="1"/>
          </p:cNvSpPr>
          <p:nvPr>
            <p:ph type="body" idx="1"/>
          </p:nvPr>
        </p:nvSpPr>
        <p:spPr>
          <a:xfrm>
            <a:off x="685800" y="4343400"/>
            <a:ext cx="5486400" cy="4114800"/>
          </a:xfrm>
          <a:noFill/>
        </p:spPr>
        <p:txBody>
          <a:bodyPr/>
          <a:lstStyle/>
          <a:p>
            <a:pPr eaLnBrk="1" hangingPunct="1"/>
            <a:r>
              <a:rPr lang="en-NZ" altLang="cs-CZ" smtClean="0"/>
              <a:t>Couple of additional points – </a:t>
            </a:r>
          </a:p>
          <a:p>
            <a:pPr eaLnBrk="1" hangingPunct="1"/>
            <a:endParaRPr lang="en-NZ" altLang="cs-CZ" smtClean="0"/>
          </a:p>
          <a:p>
            <a:pPr eaLnBrk="1" hangingPunct="1"/>
            <a:r>
              <a:rPr lang="en-NZ" altLang="cs-CZ" smtClean="0"/>
              <a:t>	the idea of common componetary </a:t>
            </a:r>
          </a:p>
          <a:p>
            <a:pPr eaLnBrk="1" hangingPunct="1"/>
            <a:r>
              <a:rPr lang="en-NZ" altLang="cs-CZ" smtClean="0"/>
              <a:t>	interoperability</a:t>
            </a:r>
          </a:p>
          <a:p>
            <a:pPr eaLnBrk="1" hangingPunct="1"/>
            <a:r>
              <a:rPr lang="en-NZ" altLang="cs-CZ" smtClean="0"/>
              <a:t>	the use of them in combination</a:t>
            </a:r>
          </a:p>
          <a:p>
            <a:pPr eaLnBrk="1" hangingPunct="1"/>
            <a:endParaRPr lang="en-NZ" altLang="cs-CZ" smtClean="0"/>
          </a:p>
          <a:p>
            <a:pPr eaLnBrk="1" hangingPunct="1"/>
            <a:r>
              <a:rPr lang="en-NZ" altLang="cs-CZ" smtClean="0"/>
              <a:t>And the fact that we will consider adding a third where the domain warrants as we are not going to try to stuff everything into these two models.  But we are not going to proliferate these like Oracle has.</a:t>
            </a:r>
          </a:p>
          <a:p>
            <a:pPr eaLnBrk="1" hangingPunct="1"/>
            <a:endParaRPr lang="en-NZ" altLang="cs-CZ" smtClean="0"/>
          </a:p>
          <a:p>
            <a:pPr eaLnBrk="1" hangingPunct="1"/>
            <a:r>
              <a:rPr lang="en-NZ" altLang="cs-CZ" smtClean="0"/>
              <a:t>This is not a question of vs. but of positioning!</a:t>
            </a:r>
          </a:p>
          <a:p>
            <a:pPr eaLnBrk="1" hangingPunct="1"/>
            <a:endParaRPr lang="en-NZ" altLang="cs-CZ" smtClean="0"/>
          </a:p>
          <a:p>
            <a:pPr eaLnBrk="1" hangingPunct="1"/>
            <a:r>
              <a:rPr lang="en-NZ" altLang="cs-CZ" smtClean="0"/>
              <a:t>Point out that How is something that will likely be developed.</a:t>
            </a:r>
          </a:p>
        </p:txBody>
      </p:sp>
    </p:spTree>
    <p:extLst>
      <p:ext uri="{BB962C8B-B14F-4D97-AF65-F5344CB8AC3E}">
        <p14:creationId xmlns:p14="http://schemas.microsoft.com/office/powerpoint/2010/main" val="214239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BE543D-0577-4DE5-872A-51380D6E3D99}" type="slidenum">
              <a:rPr lang="en-US" altLang="cs-CZ"/>
              <a:pPr fontAlgn="base">
                <a:spcBef>
                  <a:spcPct val="0"/>
                </a:spcBef>
                <a:spcAft>
                  <a:spcPct val="0"/>
                </a:spcAft>
              </a:pPr>
              <a:t>10</a:t>
            </a:fld>
            <a:endParaRPr lang="en-US" altLang="cs-CZ"/>
          </a:p>
        </p:txBody>
      </p:sp>
      <p:sp>
        <p:nvSpPr>
          <p:cNvPr id="26627" name="Rectangle 2"/>
          <p:cNvSpPr>
            <a:spLocks noRot="1" noChangeArrowheads="1" noTextEdit="1"/>
          </p:cNvSpPr>
          <p:nvPr>
            <p:ph type="sldImg"/>
          </p:nvPr>
        </p:nvSpPr>
        <p:spPr>
          <a:xfrm>
            <a:off x="1004888" y="685800"/>
            <a:ext cx="4848225" cy="3429000"/>
          </a:xfrm>
          <a:ln/>
        </p:spPr>
      </p:sp>
      <p:sp>
        <p:nvSpPr>
          <p:cNvPr id="26628" name="Rectangle 3"/>
          <p:cNvSpPr>
            <a:spLocks noGrp="1" noChangeArrowheads="1"/>
          </p:cNvSpPr>
          <p:nvPr>
            <p:ph type="body" idx="1"/>
          </p:nvPr>
        </p:nvSpPr>
        <p:spPr>
          <a:xfrm>
            <a:off x="685800" y="4343400"/>
            <a:ext cx="5486400" cy="4114800"/>
          </a:xfrm>
          <a:noFill/>
        </p:spPr>
        <p:txBody>
          <a:bodyPr/>
          <a:lstStyle/>
          <a:p>
            <a:pPr eaLnBrk="1" hangingPunct="1"/>
            <a:r>
              <a:rPr lang="en-NZ" altLang="cs-CZ" smtClean="0"/>
              <a:t>The competition can’t provide the same full stack nor do they go up as high up the stack.</a:t>
            </a:r>
          </a:p>
          <a:p>
            <a:pPr eaLnBrk="1" hangingPunct="1"/>
            <a:endParaRPr lang="en-NZ" altLang="cs-CZ" smtClean="0"/>
          </a:p>
          <a:p>
            <a:pPr eaLnBrk="1" hangingPunct="1"/>
            <a:r>
              <a:rPr lang="en-NZ" altLang="cs-CZ" smtClean="0"/>
              <a:t>Why? Look at from Customer Center side – Brochures say that we have hundreds of services, the debriefing from customers in winning is that the Services are very atomic.  </a:t>
            </a:r>
          </a:p>
          <a:p>
            <a:pPr eaLnBrk="1" hangingPunct="1"/>
            <a:endParaRPr lang="en-NZ" altLang="cs-CZ" smtClean="0"/>
          </a:p>
          <a:p>
            <a:pPr eaLnBrk="1" hangingPunct="1"/>
            <a:r>
              <a:rPr lang="en-NZ" altLang="cs-CZ" smtClean="0"/>
              <a:t>The thing that we win on is that the knowledge ABOVE the atomic services layer.  I.e. we can go in and say, you need these 24 services.</a:t>
            </a:r>
          </a:p>
          <a:p>
            <a:pPr eaLnBrk="1" hangingPunct="1"/>
            <a:endParaRPr lang="en-NZ" altLang="cs-CZ" smtClean="0"/>
          </a:p>
          <a:p>
            <a:pPr eaLnBrk="1" hangingPunct="1"/>
            <a:r>
              <a:rPr lang="en-NZ" altLang="cs-CZ" smtClean="0"/>
              <a:t>For PIM the differentiator is also at this higher level, above the basic functionality.  For example our ability to com Item, Vendor and Location.</a:t>
            </a:r>
          </a:p>
          <a:p>
            <a:pPr eaLnBrk="1" hangingPunct="1"/>
            <a:endParaRPr lang="en-NZ" altLang="cs-CZ" smtClean="0"/>
          </a:p>
        </p:txBody>
      </p:sp>
    </p:spTree>
    <p:extLst>
      <p:ext uri="{BB962C8B-B14F-4D97-AF65-F5344CB8AC3E}">
        <p14:creationId xmlns:p14="http://schemas.microsoft.com/office/powerpoint/2010/main" val="69439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1E96871-3C55-4C95-843E-BE8EF6DEAAFF}" type="slidenum">
              <a:rPr lang="en-US" altLang="cs-CZ"/>
              <a:pPr fontAlgn="base">
                <a:spcBef>
                  <a:spcPct val="0"/>
                </a:spcBef>
                <a:spcAft>
                  <a:spcPct val="0"/>
                </a:spcAft>
              </a:pPr>
              <a:t>11</a:t>
            </a:fld>
            <a:endParaRPr lang="en-US" altLang="cs-CZ"/>
          </a:p>
        </p:txBody>
      </p:sp>
      <p:sp>
        <p:nvSpPr>
          <p:cNvPr id="28675" name="Rectangle 2"/>
          <p:cNvSpPr>
            <a:spLocks noRot="1" noChangeArrowheads="1" noTextEdit="1"/>
          </p:cNvSpPr>
          <p:nvPr>
            <p:ph type="sldImg"/>
          </p:nvPr>
        </p:nvSpPr>
        <p:spPr>
          <a:xfrm>
            <a:off x="719138" y="609600"/>
            <a:ext cx="5495925" cy="3886200"/>
          </a:xfrm>
          <a:ln/>
        </p:spPr>
      </p:sp>
      <p:sp>
        <p:nvSpPr>
          <p:cNvPr id="28676" name="Rectangle 3"/>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Same as prior slide’s notes</a:t>
            </a:r>
          </a:p>
          <a:p>
            <a:pPr eaLnBrk="1" hangingPunct="1"/>
            <a:endParaRPr lang="en-US" altLang="cs-CZ" sz="1000" smtClean="0"/>
          </a:p>
        </p:txBody>
      </p:sp>
    </p:spTree>
    <p:extLst>
      <p:ext uri="{BB962C8B-B14F-4D97-AF65-F5344CB8AC3E}">
        <p14:creationId xmlns:p14="http://schemas.microsoft.com/office/powerpoint/2010/main" val="211565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9362D96-7443-4EA7-91C3-773D948CC74B}" type="slidenum">
              <a:rPr lang="en-US" altLang="cs-CZ"/>
              <a:pPr fontAlgn="base">
                <a:spcBef>
                  <a:spcPct val="0"/>
                </a:spcBef>
                <a:spcAft>
                  <a:spcPct val="0"/>
                </a:spcAft>
              </a:pPr>
              <a:t>12</a:t>
            </a:fld>
            <a:endParaRPr lang="en-US" altLang="cs-CZ"/>
          </a:p>
        </p:txBody>
      </p:sp>
      <p:sp>
        <p:nvSpPr>
          <p:cNvPr id="30723" name="Rectangle 4"/>
          <p:cNvSpPr>
            <a:spLocks noRot="1" noChangeArrowheads="1" noTextEdit="1"/>
          </p:cNvSpPr>
          <p:nvPr>
            <p:ph type="sldImg"/>
          </p:nvPr>
        </p:nvSpPr>
        <p:spPr>
          <a:xfrm>
            <a:off x="719138" y="609600"/>
            <a:ext cx="5495925" cy="3886200"/>
          </a:xfrm>
          <a:ln/>
        </p:spPr>
      </p:sp>
      <p:sp>
        <p:nvSpPr>
          <p:cNvPr id="30724"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Applications only contain a fragment of the data profile – the fragment that they need to perform their limited functional requirements (e.g., service a customer)  </a:t>
            </a:r>
          </a:p>
          <a:p>
            <a:pPr eaLnBrk="1" hangingPunct="1">
              <a:buFontTx/>
              <a:buChar char="-"/>
            </a:pPr>
            <a:r>
              <a:rPr lang="en-US" altLang="cs-CZ" sz="1000" smtClean="0"/>
              <a:t>Many orgs try to address this by synchronizing data across these systems or building a separate cross-reference index file – these approaches fail because they don’t account for new data that needs to be accessed by multiple systems (where should it be stored – in all of the apps?  In only one?) and it doesn’t address the functionality issue – many orgs are constantly synchronizing data among dozens of systems and the bottom line is – they never get it 100% correct, they are never up to date, and there is an incredible cost to trying to maintain an illusion of an enterprise understanding of master data entities</a:t>
            </a:r>
          </a:p>
          <a:p>
            <a:pPr eaLnBrk="1" hangingPunct="1"/>
            <a:endParaRPr lang="en-US" altLang="cs-CZ" sz="1000" smtClean="0"/>
          </a:p>
          <a:p>
            <a:pPr eaLnBrk="1" hangingPunct="1"/>
            <a:endParaRPr lang="en-US" altLang="cs-CZ" sz="1000" smtClean="0"/>
          </a:p>
        </p:txBody>
      </p:sp>
    </p:spTree>
    <p:extLst>
      <p:ext uri="{BB962C8B-B14F-4D97-AF65-F5344CB8AC3E}">
        <p14:creationId xmlns:p14="http://schemas.microsoft.com/office/powerpoint/2010/main" val="423917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E56C22-B43B-403D-8F82-C55B246FD292}" type="slidenum">
              <a:rPr lang="en-US" altLang="cs-CZ"/>
              <a:pPr fontAlgn="base">
                <a:spcBef>
                  <a:spcPct val="0"/>
                </a:spcBef>
                <a:spcAft>
                  <a:spcPct val="0"/>
                </a:spcAft>
              </a:pPr>
              <a:t>13</a:t>
            </a:fld>
            <a:endParaRPr lang="en-US" altLang="cs-CZ"/>
          </a:p>
        </p:txBody>
      </p:sp>
      <p:sp>
        <p:nvSpPr>
          <p:cNvPr id="32771" name="Rectangle 4"/>
          <p:cNvSpPr>
            <a:spLocks noRot="1" noChangeArrowheads="1" noTextEdit="1"/>
          </p:cNvSpPr>
          <p:nvPr>
            <p:ph type="sldImg"/>
          </p:nvPr>
        </p:nvSpPr>
        <p:spPr>
          <a:xfrm>
            <a:off x="719138" y="609600"/>
            <a:ext cx="5495925" cy="3886200"/>
          </a:xfrm>
          <a:ln/>
        </p:spPr>
      </p:sp>
      <p:sp>
        <p:nvSpPr>
          <p:cNvPr id="32772" name="Rectangle 5"/>
          <p:cNvSpPr>
            <a:spLocks noGrp="1" noChangeArrowheads="1"/>
          </p:cNvSpPr>
          <p:nvPr>
            <p:ph type="body" idx="1"/>
          </p:nvPr>
        </p:nvSpPr>
        <p:spPr>
          <a:noFill/>
        </p:spPr>
        <p:txBody>
          <a:bodyPr/>
          <a:lstStyle/>
          <a:p>
            <a:pPr eaLnBrk="1" hangingPunct="1"/>
            <a:r>
              <a:rPr lang="en-US" altLang="cs-CZ" sz="1000" b="1" smtClean="0"/>
              <a:t>Key points for this slide</a:t>
            </a:r>
          </a:p>
          <a:p>
            <a:pPr eaLnBrk="1" hangingPunct="1">
              <a:buFontTx/>
              <a:buChar char="-"/>
            </a:pPr>
            <a:r>
              <a:rPr lang="en-US" altLang="cs-CZ" sz="1000" smtClean="0"/>
              <a:t>Here’s a simple example – a customer who has multiple ways that her name is stored and multiple values for that name – multiple variants of her address  …  a product with multiple descriptions and prices … a location with multiple desriptions</a:t>
            </a:r>
          </a:p>
          <a:p>
            <a:pPr eaLnBrk="1" hangingPunct="1">
              <a:buFontTx/>
              <a:buChar char="-"/>
            </a:pPr>
            <a:r>
              <a:rPr lang="en-US" altLang="cs-CZ" sz="1000" smtClean="0"/>
              <a:t>What’s the end result – bad data pushes the burden of understanding outside the organization – to its customers (jane has to remember that we call her “Smith-Brown” and “Smith” and tell the CSR both names, she encounters different descriptions for the same product online and in the catalog, etc.  </a:t>
            </a:r>
          </a:p>
          <a:p>
            <a:pPr eaLnBrk="1" hangingPunct="1">
              <a:buFontTx/>
              <a:buChar char="-"/>
            </a:pPr>
            <a:r>
              <a:rPr lang="en-US" altLang="cs-CZ" sz="1000" smtClean="0"/>
              <a:t>Poor customer service and increased cost (e.g., customer call the call center more often because the bad data raises more questions than it answers)</a:t>
            </a:r>
          </a:p>
          <a:p>
            <a:pPr eaLnBrk="1" hangingPunct="1"/>
            <a:endParaRPr lang="en-US" altLang="cs-CZ" sz="1000" smtClean="0"/>
          </a:p>
        </p:txBody>
      </p:sp>
    </p:spTree>
    <p:extLst>
      <p:ext uri="{BB962C8B-B14F-4D97-AF65-F5344CB8AC3E}">
        <p14:creationId xmlns:p14="http://schemas.microsoft.com/office/powerpoint/2010/main" val="4064652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smtClean="0"/>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C21C2-5C46-4289-AE27-E1476BAA7EDA}"/>
              </a:ext>
            </a:extLst>
          </p:cNvPr>
          <p:cNvSpPr>
            <a:spLocks noGrp="1"/>
          </p:cNvSpPr>
          <p:nvPr>
            <p:ph type="title"/>
          </p:nvPr>
        </p:nvSpPr>
        <p:spPr>
          <a:xfrm>
            <a:off x="545810" y="656360"/>
            <a:ext cx="10147591" cy="525088"/>
          </a:xfrm>
        </p:spPr>
        <p:txBody>
          <a:bodyPr/>
          <a:lstStyle/>
          <a:p>
            <a:r>
              <a:rPr lang="cs-CZ"/>
              <a:t>Kliknutím lze upravit styl.</a:t>
            </a:r>
          </a:p>
        </p:txBody>
      </p:sp>
      <p:sp>
        <p:nvSpPr>
          <p:cNvPr id="3" name="Zástupný symbol pro objekt SmartArt 2">
            <a:extLst>
              <a:ext uri="{FF2B5EF4-FFF2-40B4-BE49-F238E27FC236}">
                <a16:creationId xmlns:a16="http://schemas.microsoft.com/office/drawing/2014/main" id="{7CFA4DD2-963C-4684-AA3A-22EC6B5DBF9F}"/>
              </a:ext>
            </a:extLst>
          </p:cNvPr>
          <p:cNvSpPr>
            <a:spLocks noGrp="1"/>
          </p:cNvSpPr>
          <p:nvPr>
            <p:ph type="dgm" idx="1"/>
          </p:nvPr>
        </p:nvSpPr>
        <p:spPr>
          <a:xfrm>
            <a:off x="802006" y="1559511"/>
            <a:ext cx="9093103" cy="4302219"/>
          </a:xfrm>
        </p:spPr>
        <p:txBody>
          <a:bodyPr/>
          <a:lstStyle/>
          <a:p>
            <a:pPr lvl="0"/>
            <a:endParaRPr lang="cs-CZ" noProof="0"/>
          </a:p>
        </p:txBody>
      </p:sp>
      <p:sp>
        <p:nvSpPr>
          <p:cNvPr id="4" name="Zástupný symbol pro číslo snímku 3">
            <a:extLst>
              <a:ext uri="{FF2B5EF4-FFF2-40B4-BE49-F238E27FC236}">
                <a16:creationId xmlns:a16="http://schemas.microsoft.com/office/drawing/2014/main" id="{9B5AE365-7702-4E23-9C9D-CEDCC590E349}"/>
              </a:ext>
            </a:extLst>
          </p:cNvPr>
          <p:cNvSpPr>
            <a:spLocks noGrp="1"/>
          </p:cNvSpPr>
          <p:nvPr>
            <p:ph type="sldNum" sz="quarter" idx="10"/>
          </p:nvPr>
        </p:nvSpPr>
        <p:spPr>
          <a:xfrm>
            <a:off x="180080" y="7160447"/>
            <a:ext cx="772301" cy="353559"/>
          </a:xfrm>
        </p:spPr>
        <p:txBody>
          <a:bodyPr/>
          <a:lstStyle>
            <a:lvl1pPr>
              <a:defRPr smtClean="0"/>
            </a:lvl1pPr>
          </a:lstStyle>
          <a:p>
            <a:pPr>
              <a:defRPr/>
            </a:pPr>
            <a:fld id="{C9CC6C57-D624-4857-81CD-FB993250805B}" type="slidenum">
              <a:rPr lang="en-US" altLang="cs-CZ"/>
              <a:pPr>
                <a:defRPr/>
              </a:pPr>
              <a:t>‹#›</a:t>
            </a:fld>
            <a:endParaRPr lang="en-US" altLang="cs-CZ"/>
          </a:p>
        </p:txBody>
      </p:sp>
    </p:spTree>
    <p:extLst>
      <p:ext uri="{BB962C8B-B14F-4D97-AF65-F5344CB8AC3E}">
        <p14:creationId xmlns:p14="http://schemas.microsoft.com/office/powerpoint/2010/main" val="171825361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FA26D8-6650-4BEB-A9B3-B0A466CC83FD}"/>
              </a:ext>
            </a:extLst>
          </p:cNvPr>
          <p:cNvSpPr>
            <a:spLocks noGrp="1"/>
          </p:cNvSpPr>
          <p:nvPr>
            <p:ph type="title"/>
          </p:nvPr>
        </p:nvSpPr>
        <p:spPr>
          <a:xfrm>
            <a:off x="545810" y="656360"/>
            <a:ext cx="10147591" cy="525088"/>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11D8B661-22F8-439D-96B1-4C0C8C17AAA4}"/>
              </a:ext>
            </a:extLst>
          </p:cNvPr>
          <p:cNvSpPr>
            <a:spLocks noGrp="1"/>
          </p:cNvSpPr>
          <p:nvPr>
            <p:ph type="body" sz="half" idx="1"/>
          </p:nvPr>
        </p:nvSpPr>
        <p:spPr>
          <a:xfrm>
            <a:off x="802005" y="1559511"/>
            <a:ext cx="4457440"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96130827-ADB9-43B4-9910-23E74C5FC925}"/>
              </a:ext>
            </a:extLst>
          </p:cNvPr>
          <p:cNvSpPr>
            <a:spLocks noGrp="1"/>
          </p:cNvSpPr>
          <p:nvPr>
            <p:ph sz="half" idx="2"/>
          </p:nvPr>
        </p:nvSpPr>
        <p:spPr>
          <a:xfrm>
            <a:off x="5437669" y="1559511"/>
            <a:ext cx="4457439"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a:extLst>
              <a:ext uri="{FF2B5EF4-FFF2-40B4-BE49-F238E27FC236}">
                <a16:creationId xmlns:a16="http://schemas.microsoft.com/office/drawing/2014/main" id="{D24E4E82-E7D5-4B32-ABDD-00D585DB7959}"/>
              </a:ext>
            </a:extLst>
          </p:cNvPr>
          <p:cNvSpPr>
            <a:spLocks noGrp="1"/>
          </p:cNvSpPr>
          <p:nvPr>
            <p:ph type="sldNum" sz="quarter" idx="10"/>
          </p:nvPr>
        </p:nvSpPr>
        <p:spPr>
          <a:xfrm>
            <a:off x="180080" y="7160447"/>
            <a:ext cx="772301" cy="353559"/>
          </a:xfrm>
        </p:spPr>
        <p:txBody>
          <a:bodyPr/>
          <a:lstStyle>
            <a:lvl1pPr>
              <a:defRPr smtClean="0"/>
            </a:lvl1pPr>
          </a:lstStyle>
          <a:p>
            <a:pPr>
              <a:defRPr/>
            </a:pPr>
            <a:fld id="{20E1E1C3-D843-4CFC-83B9-94F7A7FA626F}" type="slidenum">
              <a:rPr lang="en-US" altLang="cs-CZ"/>
              <a:pPr>
                <a:defRPr/>
              </a:pPr>
              <a:t>‹#›</a:t>
            </a:fld>
            <a:endParaRPr lang="en-US" altLang="cs-CZ"/>
          </a:p>
        </p:txBody>
      </p:sp>
    </p:spTree>
    <p:extLst>
      <p:ext uri="{BB962C8B-B14F-4D97-AF65-F5344CB8AC3E}">
        <p14:creationId xmlns:p14="http://schemas.microsoft.com/office/powerpoint/2010/main" val="22778454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B8886C-2A54-4652-9EA8-E82F985BC90D}"/>
              </a:ext>
            </a:extLst>
          </p:cNvPr>
          <p:cNvSpPr>
            <a:spLocks noGrp="1"/>
          </p:cNvSpPr>
          <p:nvPr>
            <p:ph type="title"/>
          </p:nvPr>
        </p:nvSpPr>
        <p:spPr>
          <a:xfrm>
            <a:off x="545810" y="656360"/>
            <a:ext cx="10147591" cy="525088"/>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EFD6CEF2-4004-4EF6-9AED-34014D78555A}"/>
              </a:ext>
            </a:extLst>
          </p:cNvPr>
          <p:cNvSpPr>
            <a:spLocks noGrp="1"/>
          </p:cNvSpPr>
          <p:nvPr>
            <p:ph type="tbl" idx="1"/>
          </p:nvPr>
        </p:nvSpPr>
        <p:spPr>
          <a:xfrm>
            <a:off x="802006" y="1559511"/>
            <a:ext cx="9093103" cy="4302219"/>
          </a:xfrm>
        </p:spPr>
        <p:txBody>
          <a:bodyPr/>
          <a:lstStyle/>
          <a:p>
            <a:pPr lvl="0"/>
            <a:endParaRPr lang="cs-CZ" noProof="0"/>
          </a:p>
        </p:txBody>
      </p:sp>
      <p:sp>
        <p:nvSpPr>
          <p:cNvPr id="4" name="Zástupný symbol pro číslo snímku 3">
            <a:extLst>
              <a:ext uri="{FF2B5EF4-FFF2-40B4-BE49-F238E27FC236}">
                <a16:creationId xmlns:a16="http://schemas.microsoft.com/office/drawing/2014/main" id="{D3C97585-3C4E-4BFB-9625-3483760ED2DB}"/>
              </a:ext>
            </a:extLst>
          </p:cNvPr>
          <p:cNvSpPr>
            <a:spLocks noGrp="1"/>
          </p:cNvSpPr>
          <p:nvPr>
            <p:ph type="sldNum" sz="quarter" idx="10"/>
          </p:nvPr>
        </p:nvSpPr>
        <p:spPr>
          <a:xfrm>
            <a:off x="180080" y="7160447"/>
            <a:ext cx="772301" cy="353559"/>
          </a:xfrm>
        </p:spPr>
        <p:txBody>
          <a:bodyPr/>
          <a:lstStyle>
            <a:lvl1pPr>
              <a:defRPr smtClean="0"/>
            </a:lvl1pPr>
          </a:lstStyle>
          <a:p>
            <a:pPr>
              <a:defRPr/>
            </a:pPr>
            <a:fld id="{DB62C70F-5CF1-4484-AC58-48550A807F81}" type="slidenum">
              <a:rPr lang="en-US" altLang="cs-CZ"/>
              <a:pPr>
                <a:defRPr/>
              </a:pPr>
              <a:t>‹#›</a:t>
            </a:fld>
            <a:endParaRPr lang="en-US" altLang="cs-CZ"/>
          </a:p>
        </p:txBody>
      </p:sp>
    </p:spTree>
    <p:extLst>
      <p:ext uri="{BB962C8B-B14F-4D97-AF65-F5344CB8AC3E}">
        <p14:creationId xmlns:p14="http://schemas.microsoft.com/office/powerpoint/2010/main" val="30023010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4B8CFA70-0A0B-4105-B9BA-26EA464C3C3A}"/>
              </a:ext>
            </a:extLst>
          </p:cNvPr>
          <p:cNvSpPr>
            <a:spLocks noGrp="1"/>
          </p:cNvSpPr>
          <p:nvPr>
            <p:ph/>
          </p:nvPr>
        </p:nvSpPr>
        <p:spPr>
          <a:xfrm>
            <a:off x="545810" y="656361"/>
            <a:ext cx="10147591" cy="520536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číslo snímku 2">
            <a:extLst>
              <a:ext uri="{FF2B5EF4-FFF2-40B4-BE49-F238E27FC236}">
                <a16:creationId xmlns:a16="http://schemas.microsoft.com/office/drawing/2014/main" id="{13F48FA2-4312-4BAB-8EC5-56DB1C411A31}"/>
              </a:ext>
            </a:extLst>
          </p:cNvPr>
          <p:cNvSpPr>
            <a:spLocks noGrp="1"/>
          </p:cNvSpPr>
          <p:nvPr>
            <p:ph type="sldNum" sz="quarter" idx="10"/>
          </p:nvPr>
        </p:nvSpPr>
        <p:spPr>
          <a:xfrm>
            <a:off x="180080" y="7160447"/>
            <a:ext cx="772301" cy="353559"/>
          </a:xfrm>
        </p:spPr>
        <p:txBody>
          <a:bodyPr/>
          <a:lstStyle>
            <a:lvl1pPr>
              <a:defRPr smtClean="0"/>
            </a:lvl1pPr>
          </a:lstStyle>
          <a:p>
            <a:pPr>
              <a:defRPr/>
            </a:pPr>
            <a:fld id="{31C468A6-B170-4F59-B42B-788F8790D7AF}" type="slidenum">
              <a:rPr lang="en-US" altLang="cs-CZ"/>
              <a:pPr>
                <a:defRPr/>
              </a:pPr>
              <a:t>‹#›</a:t>
            </a:fld>
            <a:endParaRPr lang="en-US" altLang="cs-CZ"/>
          </a:p>
        </p:txBody>
      </p:sp>
    </p:spTree>
    <p:extLst>
      <p:ext uri="{BB962C8B-B14F-4D97-AF65-F5344CB8AC3E}">
        <p14:creationId xmlns:p14="http://schemas.microsoft.com/office/powerpoint/2010/main" val="17424817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105B52-5052-4A62-9522-1FD8D477D100}"/>
              </a:ext>
            </a:extLst>
          </p:cNvPr>
          <p:cNvSpPr>
            <a:spLocks noGrp="1"/>
          </p:cNvSpPr>
          <p:nvPr>
            <p:ph type="title"/>
          </p:nvPr>
        </p:nvSpPr>
        <p:spPr>
          <a:xfrm>
            <a:off x="545810" y="656360"/>
            <a:ext cx="10147591" cy="525088"/>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21E1BF2-611D-420D-B5CD-34BB35386A7B}"/>
              </a:ext>
            </a:extLst>
          </p:cNvPr>
          <p:cNvSpPr>
            <a:spLocks noGrp="1"/>
          </p:cNvSpPr>
          <p:nvPr>
            <p:ph type="body" sz="half" idx="1"/>
          </p:nvPr>
        </p:nvSpPr>
        <p:spPr>
          <a:xfrm>
            <a:off x="802005" y="1559511"/>
            <a:ext cx="4457440" cy="43022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93905AF2-B720-4005-9B84-0609C5C24FA2}"/>
              </a:ext>
            </a:extLst>
          </p:cNvPr>
          <p:cNvSpPr>
            <a:spLocks noGrp="1"/>
          </p:cNvSpPr>
          <p:nvPr>
            <p:ph sz="quarter" idx="2"/>
          </p:nvPr>
        </p:nvSpPr>
        <p:spPr>
          <a:xfrm>
            <a:off x="5437669" y="1559511"/>
            <a:ext cx="4457439" cy="206709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a:extLst>
              <a:ext uri="{FF2B5EF4-FFF2-40B4-BE49-F238E27FC236}">
                <a16:creationId xmlns:a16="http://schemas.microsoft.com/office/drawing/2014/main" id="{13D68D99-8BC3-4CB9-81E5-BE8F6DAB1D59}"/>
              </a:ext>
            </a:extLst>
          </p:cNvPr>
          <p:cNvSpPr>
            <a:spLocks noGrp="1"/>
          </p:cNvSpPr>
          <p:nvPr>
            <p:ph sz="quarter" idx="3"/>
          </p:nvPr>
        </p:nvSpPr>
        <p:spPr>
          <a:xfrm>
            <a:off x="5437669" y="3794634"/>
            <a:ext cx="4457439" cy="206709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číslo snímku 5">
            <a:extLst>
              <a:ext uri="{FF2B5EF4-FFF2-40B4-BE49-F238E27FC236}">
                <a16:creationId xmlns:a16="http://schemas.microsoft.com/office/drawing/2014/main" id="{105E712B-16E8-485E-AAE1-456F391C4CD4}"/>
              </a:ext>
            </a:extLst>
          </p:cNvPr>
          <p:cNvSpPr>
            <a:spLocks noGrp="1"/>
          </p:cNvSpPr>
          <p:nvPr>
            <p:ph type="sldNum" sz="quarter" idx="10"/>
          </p:nvPr>
        </p:nvSpPr>
        <p:spPr>
          <a:xfrm>
            <a:off x="180080" y="7160447"/>
            <a:ext cx="772301" cy="353559"/>
          </a:xfrm>
        </p:spPr>
        <p:txBody>
          <a:bodyPr/>
          <a:lstStyle>
            <a:lvl1pPr>
              <a:defRPr smtClean="0"/>
            </a:lvl1pPr>
          </a:lstStyle>
          <a:p>
            <a:pPr>
              <a:defRPr/>
            </a:pPr>
            <a:fld id="{81AE4170-2B6B-4E8A-B883-64C8E088DB18}" type="slidenum">
              <a:rPr lang="en-US" altLang="cs-CZ"/>
              <a:pPr>
                <a:defRPr/>
              </a:pPr>
              <a:t>‹#›</a:t>
            </a:fld>
            <a:endParaRPr lang="en-US" altLang="cs-CZ"/>
          </a:p>
        </p:txBody>
      </p:sp>
    </p:spTree>
    <p:extLst>
      <p:ext uri="{BB962C8B-B14F-4D97-AF65-F5344CB8AC3E}">
        <p14:creationId xmlns:p14="http://schemas.microsoft.com/office/powerpoint/2010/main" val="34953651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smtClean="0"/>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t>03.03.2019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t>03.03.2019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t>03.03.2019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t>03.03.2019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t>03.03.2019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t>03.03.2019</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2" r:id="rId15"/>
    <p:sldLayoutId id="2147483773"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9.jpeg"/><Relationship Id="rId7" Type="http://schemas.openxmlformats.org/officeDocument/2006/relationships/image" Target="../media/image19.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18.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19.png"/><Relationship Id="rId12" Type="http://schemas.openxmlformats.org/officeDocument/2006/relationships/image" Target="../media/image17.pn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25.png"/><Relationship Id="rId9" Type="http://schemas.openxmlformats.org/officeDocument/2006/relationships/image" Target="../media/image18.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image" Target="../media/image33.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34.png"/><Relationship Id="rId15" Type="http://schemas.openxmlformats.org/officeDocument/2006/relationships/image" Target="../media/image26.png"/><Relationship Id="rId10" Type="http://schemas.openxmlformats.org/officeDocument/2006/relationships/image" Target="../media/image17.png"/><Relationship Id="rId4" Type="http://schemas.openxmlformats.org/officeDocument/2006/relationships/hyperlink" Target="http://www.cioinsight.com/" TargetMode="External"/><Relationship Id="rId9" Type="http://schemas.openxmlformats.org/officeDocument/2006/relationships/image" Target="../media/image15.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18" Type="http://schemas.openxmlformats.org/officeDocument/2006/relationships/oleObject" Target="../embeddings/oleObject2.bin"/><Relationship Id="rId3" Type="http://schemas.openxmlformats.org/officeDocument/2006/relationships/notesSlide" Target="../notesSlides/notesSlide11.xml"/><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35.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5.png"/><Relationship Id="rId1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26.png"/><Relationship Id="rId2" Type="http://schemas.openxmlformats.org/officeDocument/2006/relationships/notesSlide" Target="../notesSlides/notesSlide1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28.png"/><Relationship Id="rId4" Type="http://schemas.openxmlformats.org/officeDocument/2006/relationships/image" Target="../media/image10.png"/><Relationship Id="rId9" Type="http://schemas.openxmlformats.org/officeDocument/2006/relationships/image" Target="../media/image24.pn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21.png"/><Relationship Id="rId15" Type="http://schemas.openxmlformats.org/officeDocument/2006/relationships/image" Target="../media/image38.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3.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9.png"/><Relationship Id="rId5" Type="http://schemas.openxmlformats.org/officeDocument/2006/relationships/image" Target="../media/image21.png"/><Relationship Id="rId15" Type="http://schemas.openxmlformats.org/officeDocument/2006/relationships/image" Target="../media/image38.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3.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1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17.png"/><Relationship Id="rId17" Type="http://schemas.openxmlformats.org/officeDocument/2006/relationships/image" Target="../media/image27.png"/><Relationship Id="rId2" Type="http://schemas.openxmlformats.org/officeDocument/2006/relationships/notesSlide" Target="../notesSlides/notesSlide17.xml"/><Relationship Id="rId16" Type="http://schemas.openxmlformats.org/officeDocument/2006/relationships/image" Target="../media/image26.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5" Type="http://schemas.openxmlformats.org/officeDocument/2006/relationships/image" Target="../media/image19.png"/><Relationship Id="rId10" Type="http://schemas.openxmlformats.org/officeDocument/2006/relationships/image" Target="../media/image13.png"/><Relationship Id="rId19"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1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17.png"/><Relationship Id="rId17" Type="http://schemas.openxmlformats.org/officeDocument/2006/relationships/image" Target="../media/image27.png"/><Relationship Id="rId2" Type="http://schemas.openxmlformats.org/officeDocument/2006/relationships/notesSlide" Target="../notesSlides/notesSlide18.xml"/><Relationship Id="rId16" Type="http://schemas.openxmlformats.org/officeDocument/2006/relationships/image" Target="../media/image26.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5" Type="http://schemas.openxmlformats.org/officeDocument/2006/relationships/image" Target="../media/image19.png"/><Relationship Id="rId10" Type="http://schemas.openxmlformats.org/officeDocument/2006/relationships/image" Target="../media/image13.png"/><Relationship Id="rId19"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8.png"/><Relationship Id="rId1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3.png"/><Relationship Id="rId12" Type="http://schemas.openxmlformats.org/officeDocument/2006/relationships/image" Target="../media/image17.png"/><Relationship Id="rId17" Type="http://schemas.openxmlformats.org/officeDocument/2006/relationships/image" Target="../media/image27.png"/><Relationship Id="rId2" Type="http://schemas.openxmlformats.org/officeDocument/2006/relationships/notesSlide" Target="../notesSlides/notesSlide19.xml"/><Relationship Id="rId16" Type="http://schemas.openxmlformats.org/officeDocument/2006/relationships/image" Target="../media/image26.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21.png"/><Relationship Id="rId15" Type="http://schemas.openxmlformats.org/officeDocument/2006/relationships/image" Target="../media/image19.png"/><Relationship Id="rId10" Type="http://schemas.openxmlformats.org/officeDocument/2006/relationships/image" Target="../media/image13.png"/><Relationship Id="rId19"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12.png"/><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7.png"/><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2.png"/><Relationship Id="rId12" Type="http://schemas.openxmlformats.org/officeDocument/2006/relationships/image" Target="../media/image14.png"/><Relationship Id="rId17" Type="http://schemas.openxmlformats.org/officeDocument/2006/relationships/image" Target="../media/image27.png"/><Relationship Id="rId2" Type="http://schemas.openxmlformats.org/officeDocument/2006/relationships/notesSlide" Target="../notesSlides/notesSlide20.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3.png"/><Relationship Id="rId5" Type="http://schemas.openxmlformats.org/officeDocument/2006/relationships/image" Target="../media/image20.png"/><Relationship Id="rId15" Type="http://schemas.openxmlformats.org/officeDocument/2006/relationships/image" Target="../media/image19.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24.png"/><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7.png"/><Relationship Id="rId18" Type="http://schemas.openxmlformats.org/officeDocument/2006/relationships/image" Target="../media/image45.png"/><Relationship Id="rId26" Type="http://schemas.openxmlformats.org/officeDocument/2006/relationships/image" Target="../media/image10.png"/><Relationship Id="rId3" Type="http://schemas.openxmlformats.org/officeDocument/2006/relationships/image" Target="../media/image12.png"/><Relationship Id="rId21" Type="http://schemas.openxmlformats.org/officeDocument/2006/relationships/image" Target="../media/image20.png"/><Relationship Id="rId7" Type="http://schemas.openxmlformats.org/officeDocument/2006/relationships/image" Target="../media/image16.png"/><Relationship Id="rId12" Type="http://schemas.openxmlformats.org/officeDocument/2006/relationships/image" Target="../media/image26.png"/><Relationship Id="rId17" Type="http://schemas.openxmlformats.org/officeDocument/2006/relationships/image" Target="../media/image44.png"/><Relationship Id="rId25" Type="http://schemas.openxmlformats.org/officeDocument/2006/relationships/image" Target="../media/image24.png"/><Relationship Id="rId2" Type="http://schemas.openxmlformats.org/officeDocument/2006/relationships/notesSlide" Target="../notesSlides/notesSlide25.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5.png"/><Relationship Id="rId24" Type="http://schemas.openxmlformats.org/officeDocument/2006/relationships/image" Target="../media/image23.png"/><Relationship Id="rId5" Type="http://schemas.openxmlformats.org/officeDocument/2006/relationships/image" Target="../media/image14.png"/><Relationship Id="rId15" Type="http://schemas.openxmlformats.org/officeDocument/2006/relationships/image" Target="../media/image42.png"/><Relationship Id="rId23"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image" Target="../media/image46.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8.png"/><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2.png"/><Relationship Id="rId1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17.png"/><Relationship Id="rId2" Type="http://schemas.openxmlformats.org/officeDocument/2006/relationships/notesSlide" Target="../notesSlides/notesSlide27.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46.png"/><Relationship Id="rId5" Type="http://schemas.openxmlformats.org/officeDocument/2006/relationships/image" Target="../media/image26.png"/><Relationship Id="rId15" Type="http://schemas.openxmlformats.org/officeDocument/2006/relationships/image" Target="../media/image13.png"/><Relationship Id="rId10" Type="http://schemas.openxmlformats.org/officeDocument/2006/relationships/image" Target="../media/image45.png"/><Relationship Id="rId4" Type="http://schemas.openxmlformats.org/officeDocument/2006/relationships/image" Target="../media/image25.png"/><Relationship Id="rId9" Type="http://schemas.openxmlformats.org/officeDocument/2006/relationships/image" Target="../media/image44.png"/><Relationship Id="rId1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13.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12.png"/><Relationship Id="rId14"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13.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12.png"/><Relationship Id="rId1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13.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12.png"/><Relationship Id="rId1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51.png"/><Relationship Id="rId5" Type="http://schemas.openxmlformats.org/officeDocument/2006/relationships/image" Target="../media/image42.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altLang="en-US" dirty="0"/>
              <a:t>Master Data Management</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527215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6F2A6AAD-5CA5-4B2D-A358-D0EBAEB13188}"/>
              </a:ext>
            </a:extLst>
          </p:cNvPr>
          <p:cNvSpPr>
            <a:spLocks noGrp="1" noChangeArrowheads="1"/>
          </p:cNvSpPr>
          <p:nvPr>
            <p:ph type="title"/>
          </p:nvPr>
        </p:nvSpPr>
        <p:spPr>
          <a:xfrm>
            <a:off x="475637" y="588098"/>
            <a:ext cx="9911904" cy="525088"/>
          </a:xfrm>
        </p:spPr>
        <p:txBody>
          <a:bodyPr rtlCol="0">
            <a:normAutofit fontScale="90000"/>
          </a:bodyPr>
          <a:lstStyle/>
          <a:p>
            <a:pPr fontAlgn="auto">
              <a:spcAft>
                <a:spcPts val="0"/>
              </a:spcAft>
              <a:defRPr/>
            </a:pPr>
            <a:r>
              <a:rPr lang="en-US" altLang="cs-CZ"/>
              <a:t>MDM Builds on Infrastructure and Provides Context</a:t>
            </a:r>
          </a:p>
        </p:txBody>
      </p:sp>
      <p:sp>
        <p:nvSpPr>
          <p:cNvPr id="37" name="Zástupný symbol pro číslo snímku 2">
            <a:extLst>
              <a:ext uri="{FF2B5EF4-FFF2-40B4-BE49-F238E27FC236}">
                <a16:creationId xmlns:a16="http://schemas.microsoft.com/office/drawing/2014/main" id="{DAAED873-41F9-4648-B766-14AD9EDEDCB8}"/>
              </a:ext>
            </a:extLst>
          </p:cNvPr>
          <p:cNvSpPr>
            <a:spLocks noGrp="1"/>
          </p:cNvSpPr>
          <p:nvPr>
            <p:ph type="sldNum" sz="quarter" idx="12"/>
          </p:nvPr>
        </p:nvSpPr>
        <p:spPr/>
        <p:txBody>
          <a:bodyPr/>
          <a:lstStyle/>
          <a:p>
            <a:pPr>
              <a:defRPr/>
            </a:pPr>
            <a:fld id="{769D9D95-C8F9-49F4-B6A4-9C22BF34B302}" type="slidenum">
              <a:rPr lang="en-US" altLang="cs-CZ"/>
              <a:pPr>
                <a:defRPr/>
              </a:pPr>
              <a:t>10</a:t>
            </a:fld>
            <a:endParaRPr lang="en-US" altLang="cs-CZ"/>
          </a:p>
        </p:txBody>
      </p:sp>
      <p:grpSp>
        <p:nvGrpSpPr>
          <p:cNvPr id="770051" name="Group 3"/>
          <p:cNvGrpSpPr>
            <a:grpSpLocks/>
          </p:cNvGrpSpPr>
          <p:nvPr/>
        </p:nvGrpSpPr>
        <p:grpSpPr bwMode="auto">
          <a:xfrm>
            <a:off x="2511227" y="5102102"/>
            <a:ext cx="5431157" cy="1041423"/>
            <a:chOff x="1260" y="2915"/>
            <a:chExt cx="3103" cy="595"/>
          </a:xfrm>
        </p:grpSpPr>
        <p:sp>
          <p:nvSpPr>
            <p:cNvPr id="25633" name="Rectangle 4"/>
            <p:cNvSpPr>
              <a:spLocks noChangeArrowheads="1"/>
            </p:cNvSpPr>
            <p:nvPr/>
          </p:nvSpPr>
          <p:spPr bwMode="auto">
            <a:xfrm>
              <a:off x="1260" y="2915"/>
              <a:ext cx="3103" cy="595"/>
            </a:xfrm>
            <a:prstGeom prst="rect">
              <a:avLst/>
            </a:prstGeom>
            <a:solidFill>
              <a:srgbClr val="FFFFFF"/>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a:t>RDBMS, XML Repositories, Unstructured Content Rep.</a:t>
              </a:r>
            </a:p>
          </p:txBody>
        </p:sp>
        <p:pic>
          <p:nvPicPr>
            <p:cNvPr id="25634" name="Picture 5" descr="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 y="3131"/>
              <a:ext cx="25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6" descr="XML_database"/>
            <p:cNvPicPr>
              <a:picLocks noChangeAspect="1" noChangeArrowheads="1"/>
            </p:cNvPicPr>
            <p:nvPr/>
          </p:nvPicPr>
          <p:blipFill>
            <a:blip r:embed="rId4">
              <a:extLst>
                <a:ext uri="{28A0092B-C50C-407E-A947-70E740481C1C}">
                  <a14:useLocalDpi xmlns:a14="http://schemas.microsoft.com/office/drawing/2010/main" val="0"/>
                </a:ext>
              </a:extLst>
            </a:blip>
            <a:srcRect l="4965" t="4626" r="4965" b="3470"/>
            <a:stretch>
              <a:fillRect/>
            </a:stretch>
          </p:blipFill>
          <p:spPr bwMode="auto">
            <a:xfrm>
              <a:off x="3914" y="3093"/>
              <a:ext cx="254"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7" descr="datab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 y="3103"/>
              <a:ext cx="2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8" descr="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 y="3298"/>
              <a:ext cx="263"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0057" name="Group 9"/>
          <p:cNvGrpSpPr>
            <a:grpSpLocks/>
          </p:cNvGrpSpPr>
          <p:nvPr/>
        </p:nvGrpSpPr>
        <p:grpSpPr bwMode="auto">
          <a:xfrm>
            <a:off x="2514728" y="3976665"/>
            <a:ext cx="5431157" cy="1041424"/>
            <a:chOff x="1262" y="2272"/>
            <a:chExt cx="3103" cy="595"/>
          </a:xfrm>
        </p:grpSpPr>
        <p:sp>
          <p:nvSpPr>
            <p:cNvPr id="25629" name="Rectangle 10"/>
            <p:cNvSpPr>
              <a:spLocks noChangeArrowheads="1"/>
            </p:cNvSpPr>
            <p:nvPr/>
          </p:nvSpPr>
          <p:spPr bwMode="auto">
            <a:xfrm>
              <a:off x="1262" y="2272"/>
              <a:ext cx="3103" cy="595"/>
            </a:xfrm>
            <a:prstGeom prst="rect">
              <a:avLst/>
            </a:prstGeom>
            <a:solidFill>
              <a:srgbClr val="FFFFFF"/>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a:t>Standalone Business Object</a:t>
              </a:r>
            </a:p>
          </p:txBody>
        </p:sp>
        <p:grpSp>
          <p:nvGrpSpPr>
            <p:cNvPr id="25630" name="Group 11"/>
            <p:cNvGrpSpPr>
              <a:grpSpLocks/>
            </p:cNvGrpSpPr>
            <p:nvPr/>
          </p:nvGrpSpPr>
          <p:grpSpPr bwMode="auto">
            <a:xfrm>
              <a:off x="2580" y="2462"/>
              <a:ext cx="632" cy="221"/>
              <a:chOff x="2568" y="3074"/>
              <a:chExt cx="632" cy="221"/>
            </a:xfrm>
          </p:grpSpPr>
          <p:sp>
            <p:nvSpPr>
              <p:cNvPr id="25631" name="AutoShape 12"/>
              <p:cNvSpPr>
                <a:spLocks noChangeAspect="1" noChangeArrowheads="1"/>
              </p:cNvSpPr>
              <p:nvPr/>
            </p:nvSpPr>
            <p:spPr bwMode="auto">
              <a:xfrm>
                <a:off x="2568" y="3074"/>
                <a:ext cx="117" cy="221"/>
              </a:xfrm>
              <a:prstGeom prst="roundRect">
                <a:avLst>
                  <a:gd name="adj" fmla="val 16667"/>
                </a:avLst>
              </a:prstGeom>
              <a:gradFill rotWithShape="1">
                <a:gsLst>
                  <a:gs pos="0">
                    <a:srgbClr val="FF0000"/>
                  </a:gs>
                  <a:gs pos="100000">
                    <a:srgbClr val="660000"/>
                  </a:gs>
                </a:gsLst>
                <a:lin ang="2700000" scaled="1"/>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5632" name="Text Box 13"/>
              <p:cNvSpPr txBox="1">
                <a:spLocks noChangeArrowheads="1"/>
              </p:cNvSpPr>
              <p:nvPr/>
            </p:nvSpPr>
            <p:spPr bwMode="auto">
              <a:xfrm>
                <a:off x="2713" y="3087"/>
                <a:ext cx="48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cs-CZ" sz="1323"/>
                  <a:t>Customer</a:t>
                </a:r>
              </a:p>
            </p:txBody>
          </p:sp>
        </p:grpSp>
      </p:grpSp>
      <p:grpSp>
        <p:nvGrpSpPr>
          <p:cNvPr id="770062" name="Group 14"/>
          <p:cNvGrpSpPr>
            <a:grpSpLocks/>
          </p:cNvGrpSpPr>
          <p:nvPr/>
        </p:nvGrpSpPr>
        <p:grpSpPr bwMode="auto">
          <a:xfrm>
            <a:off x="2502476" y="2849476"/>
            <a:ext cx="5431156" cy="1041424"/>
            <a:chOff x="1255" y="1628"/>
            <a:chExt cx="3103" cy="595"/>
          </a:xfrm>
        </p:grpSpPr>
        <p:sp>
          <p:nvSpPr>
            <p:cNvPr id="25624" name="Rectangle 15"/>
            <p:cNvSpPr>
              <a:spLocks noChangeArrowheads="1"/>
            </p:cNvSpPr>
            <p:nvPr/>
          </p:nvSpPr>
          <p:spPr bwMode="auto">
            <a:xfrm>
              <a:off x="1255" y="1628"/>
              <a:ext cx="3103" cy="595"/>
            </a:xfrm>
            <a:prstGeom prst="rect">
              <a:avLst/>
            </a:prstGeom>
            <a:solidFill>
              <a:srgbClr val="FFFFFF"/>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a:t>Business Object with Interface Exposed as Services: </a:t>
              </a:r>
              <a:r>
                <a:rPr lang="en-GB" altLang="cs-CZ" u="sng"/>
                <a:t>Behavior</a:t>
              </a:r>
            </a:p>
          </p:txBody>
        </p:sp>
        <p:grpSp>
          <p:nvGrpSpPr>
            <p:cNvPr id="25625" name="Group 16"/>
            <p:cNvGrpSpPr>
              <a:grpSpLocks/>
            </p:cNvGrpSpPr>
            <p:nvPr/>
          </p:nvGrpSpPr>
          <p:grpSpPr bwMode="auto">
            <a:xfrm>
              <a:off x="2590" y="1845"/>
              <a:ext cx="632" cy="221"/>
              <a:chOff x="2568" y="3074"/>
              <a:chExt cx="632" cy="221"/>
            </a:xfrm>
          </p:grpSpPr>
          <p:sp>
            <p:nvSpPr>
              <p:cNvPr id="25627" name="AutoShape 17"/>
              <p:cNvSpPr>
                <a:spLocks noChangeAspect="1" noChangeArrowheads="1"/>
              </p:cNvSpPr>
              <p:nvPr/>
            </p:nvSpPr>
            <p:spPr bwMode="auto">
              <a:xfrm>
                <a:off x="2568" y="3074"/>
                <a:ext cx="117" cy="221"/>
              </a:xfrm>
              <a:prstGeom prst="roundRect">
                <a:avLst>
                  <a:gd name="adj" fmla="val 16667"/>
                </a:avLst>
              </a:prstGeom>
              <a:gradFill rotWithShape="1">
                <a:gsLst>
                  <a:gs pos="0">
                    <a:srgbClr val="FF0000"/>
                  </a:gs>
                  <a:gs pos="100000">
                    <a:srgbClr val="660000"/>
                  </a:gs>
                </a:gsLst>
                <a:lin ang="2700000" scaled="1"/>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5628" name="Text Box 18"/>
              <p:cNvSpPr txBox="1">
                <a:spLocks noChangeArrowheads="1"/>
              </p:cNvSpPr>
              <p:nvPr/>
            </p:nvSpPr>
            <p:spPr bwMode="auto">
              <a:xfrm>
                <a:off x="2713" y="3087"/>
                <a:ext cx="48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cs-CZ" sz="1323"/>
                  <a:t>Customer</a:t>
                </a:r>
              </a:p>
            </p:txBody>
          </p:sp>
        </p:grpSp>
        <p:sp>
          <p:nvSpPr>
            <p:cNvPr id="25626" name="Text Box 19"/>
            <p:cNvSpPr txBox="1">
              <a:spLocks noChangeArrowheads="1"/>
            </p:cNvSpPr>
            <p:nvPr/>
          </p:nvSpPr>
          <p:spPr bwMode="auto">
            <a:xfrm>
              <a:off x="3264" y="1849"/>
              <a:ext cx="1041" cy="344"/>
            </a:xfrm>
            <a:prstGeom prst="rect">
              <a:avLst/>
            </a:prstGeom>
            <a:solidFill>
              <a:srgbClr val="FFFFFF"/>
            </a:solidFill>
            <a:ln w="12700"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en-GB" altLang="cs-CZ" sz="1103"/>
                <a:t> checkCredit()</a:t>
              </a:r>
            </a:p>
            <a:p>
              <a:pPr eaLnBrk="1" hangingPunct="1">
                <a:buFont typeface="Wingdings" panose="05000000000000000000" pitchFamily="2" charset="2"/>
                <a:buChar char="§"/>
              </a:pPr>
              <a:r>
                <a:rPr lang="en-GB" altLang="cs-CZ" sz="1103"/>
                <a:t> fetchAddressHistory()</a:t>
              </a:r>
            </a:p>
            <a:p>
              <a:pPr eaLnBrk="1" hangingPunct="1">
                <a:buFont typeface="Wingdings" panose="05000000000000000000" pitchFamily="2" charset="2"/>
                <a:buChar char="§"/>
              </a:pPr>
              <a:r>
                <a:rPr lang="en-GB" altLang="cs-CZ" sz="1103"/>
                <a:t> mergeAccounts()</a:t>
              </a:r>
            </a:p>
          </p:txBody>
        </p:sp>
      </p:grpSp>
      <p:grpSp>
        <p:nvGrpSpPr>
          <p:cNvPr id="770068" name="Group 20"/>
          <p:cNvGrpSpPr>
            <a:grpSpLocks/>
          </p:cNvGrpSpPr>
          <p:nvPr/>
        </p:nvGrpSpPr>
        <p:grpSpPr bwMode="auto">
          <a:xfrm>
            <a:off x="2490224" y="1724037"/>
            <a:ext cx="5431157" cy="1067677"/>
            <a:chOff x="1248" y="985"/>
            <a:chExt cx="3103" cy="610"/>
          </a:xfrm>
        </p:grpSpPr>
        <p:sp>
          <p:nvSpPr>
            <p:cNvPr id="25612" name="Rectangle 21"/>
            <p:cNvSpPr>
              <a:spLocks noChangeArrowheads="1"/>
            </p:cNvSpPr>
            <p:nvPr/>
          </p:nvSpPr>
          <p:spPr bwMode="auto">
            <a:xfrm>
              <a:off x="1248" y="985"/>
              <a:ext cx="3103" cy="595"/>
            </a:xfrm>
            <a:prstGeom prst="rect">
              <a:avLst/>
            </a:prstGeom>
            <a:solidFill>
              <a:srgbClr val="FFFFFF"/>
            </a:solidFill>
            <a:ln w="38100"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a:t>Business Object in the </a:t>
              </a:r>
              <a:r>
                <a:rPr lang="en-GB" altLang="cs-CZ" u="sng"/>
                <a:t>Context</a:t>
              </a:r>
              <a:r>
                <a:rPr lang="en-GB" altLang="cs-CZ"/>
                <a:t> of Other Objects</a:t>
              </a:r>
            </a:p>
          </p:txBody>
        </p:sp>
        <p:grpSp>
          <p:nvGrpSpPr>
            <p:cNvPr id="25613" name="Group 22"/>
            <p:cNvGrpSpPr>
              <a:grpSpLocks/>
            </p:cNvGrpSpPr>
            <p:nvPr/>
          </p:nvGrpSpPr>
          <p:grpSpPr bwMode="auto">
            <a:xfrm>
              <a:off x="2592" y="1157"/>
              <a:ext cx="632" cy="221"/>
              <a:chOff x="2568" y="3074"/>
              <a:chExt cx="632" cy="221"/>
            </a:xfrm>
          </p:grpSpPr>
          <p:sp>
            <p:nvSpPr>
              <p:cNvPr id="25622" name="AutoShape 23"/>
              <p:cNvSpPr>
                <a:spLocks noChangeAspect="1" noChangeArrowheads="1"/>
              </p:cNvSpPr>
              <p:nvPr/>
            </p:nvSpPr>
            <p:spPr bwMode="auto">
              <a:xfrm>
                <a:off x="2568" y="3074"/>
                <a:ext cx="117" cy="221"/>
              </a:xfrm>
              <a:prstGeom prst="roundRect">
                <a:avLst>
                  <a:gd name="adj" fmla="val 16667"/>
                </a:avLst>
              </a:prstGeom>
              <a:gradFill rotWithShape="1">
                <a:gsLst>
                  <a:gs pos="0">
                    <a:srgbClr val="FF0000"/>
                  </a:gs>
                  <a:gs pos="100000">
                    <a:srgbClr val="660000"/>
                  </a:gs>
                </a:gsLst>
                <a:lin ang="2700000" scaled="1"/>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5623" name="Text Box 24"/>
              <p:cNvSpPr txBox="1">
                <a:spLocks noChangeArrowheads="1"/>
              </p:cNvSpPr>
              <p:nvPr/>
            </p:nvSpPr>
            <p:spPr bwMode="auto">
              <a:xfrm>
                <a:off x="2713" y="3087"/>
                <a:ext cx="487"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GB" altLang="cs-CZ" sz="1323"/>
                  <a:t>Customer</a:t>
                </a:r>
              </a:p>
            </p:txBody>
          </p:sp>
        </p:grpSp>
        <p:grpSp>
          <p:nvGrpSpPr>
            <p:cNvPr id="25614" name="Group 25"/>
            <p:cNvGrpSpPr>
              <a:grpSpLocks/>
            </p:cNvGrpSpPr>
            <p:nvPr/>
          </p:nvGrpSpPr>
          <p:grpSpPr bwMode="auto">
            <a:xfrm>
              <a:off x="1389" y="1153"/>
              <a:ext cx="536" cy="221"/>
              <a:chOff x="1377" y="1747"/>
              <a:chExt cx="536" cy="221"/>
            </a:xfrm>
          </p:grpSpPr>
          <p:sp>
            <p:nvSpPr>
              <p:cNvPr id="25620" name="AutoShape 26"/>
              <p:cNvSpPr>
                <a:spLocks noChangeAspect="1" noChangeArrowheads="1"/>
              </p:cNvSpPr>
              <p:nvPr/>
            </p:nvSpPr>
            <p:spPr bwMode="auto">
              <a:xfrm>
                <a:off x="1377" y="1747"/>
                <a:ext cx="117" cy="221"/>
              </a:xfrm>
              <a:prstGeom prst="roundRect">
                <a:avLst>
                  <a:gd name="adj" fmla="val 16667"/>
                </a:avLst>
              </a:prstGeom>
              <a:gradFill rotWithShape="1">
                <a:gsLst>
                  <a:gs pos="0">
                    <a:srgbClr val="33CC33"/>
                  </a:gs>
                  <a:gs pos="100000">
                    <a:srgbClr val="145214"/>
                  </a:gs>
                </a:gsLst>
                <a:lin ang="2700000" scaled="1"/>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5621" name="Text Box 27"/>
              <p:cNvSpPr txBox="1">
                <a:spLocks noChangeArrowheads="1"/>
              </p:cNvSpPr>
              <p:nvPr/>
            </p:nvSpPr>
            <p:spPr bwMode="auto">
              <a:xfrm>
                <a:off x="1498" y="1760"/>
                <a:ext cx="415"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sz="1323"/>
                  <a:t>Product</a:t>
                </a:r>
              </a:p>
            </p:txBody>
          </p:sp>
        </p:grpSp>
        <p:grpSp>
          <p:nvGrpSpPr>
            <p:cNvPr id="25615" name="Group 28"/>
            <p:cNvGrpSpPr>
              <a:grpSpLocks/>
            </p:cNvGrpSpPr>
            <p:nvPr/>
          </p:nvGrpSpPr>
          <p:grpSpPr bwMode="auto">
            <a:xfrm>
              <a:off x="1821" y="1374"/>
              <a:ext cx="1219" cy="221"/>
              <a:chOff x="1377" y="1747"/>
              <a:chExt cx="1219" cy="221"/>
            </a:xfrm>
          </p:grpSpPr>
          <p:sp>
            <p:nvSpPr>
              <p:cNvPr id="25618" name="AutoShape 29"/>
              <p:cNvSpPr>
                <a:spLocks noChangeAspect="1" noChangeArrowheads="1"/>
              </p:cNvSpPr>
              <p:nvPr/>
            </p:nvSpPr>
            <p:spPr bwMode="auto">
              <a:xfrm>
                <a:off x="1377" y="1747"/>
                <a:ext cx="117" cy="221"/>
              </a:xfrm>
              <a:prstGeom prst="roundRect">
                <a:avLst>
                  <a:gd name="adj" fmla="val 16667"/>
                </a:avLst>
              </a:prstGeom>
              <a:gradFill rotWithShape="1">
                <a:gsLst>
                  <a:gs pos="0">
                    <a:srgbClr val="CC99FF"/>
                  </a:gs>
                  <a:gs pos="100000">
                    <a:srgbClr val="523D66"/>
                  </a:gs>
                </a:gsLst>
                <a:lin ang="2700000" scaled="1"/>
              </a:gradFill>
              <a:ln w="9525"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5619" name="Text Box 30"/>
              <p:cNvSpPr txBox="1">
                <a:spLocks noChangeArrowheads="1"/>
              </p:cNvSpPr>
              <p:nvPr/>
            </p:nvSpPr>
            <p:spPr bwMode="auto">
              <a:xfrm>
                <a:off x="1498" y="1760"/>
                <a:ext cx="1098"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cs-CZ" sz="1323"/>
                  <a:t>Customer Specific Pricing</a:t>
                </a:r>
              </a:p>
            </p:txBody>
          </p:sp>
        </p:grpSp>
        <p:sp>
          <p:nvSpPr>
            <p:cNvPr id="25616" name="Line 31"/>
            <p:cNvSpPr>
              <a:spLocks noChangeShapeType="1"/>
            </p:cNvSpPr>
            <p:nvPr/>
          </p:nvSpPr>
          <p:spPr bwMode="auto">
            <a:xfrm>
              <a:off x="1543" y="1334"/>
              <a:ext cx="266"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sp>
          <p:nvSpPr>
            <p:cNvPr id="25617" name="Line 32"/>
            <p:cNvSpPr>
              <a:spLocks noChangeShapeType="1"/>
            </p:cNvSpPr>
            <p:nvPr/>
          </p:nvSpPr>
          <p:spPr bwMode="auto">
            <a:xfrm flipH="1">
              <a:off x="1982" y="1292"/>
              <a:ext cx="585" cy="1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cs-CZ"/>
            </a:p>
          </p:txBody>
        </p:sp>
      </p:grpSp>
      <p:grpSp>
        <p:nvGrpSpPr>
          <p:cNvPr id="770081" name="Group 33"/>
          <p:cNvGrpSpPr>
            <a:grpSpLocks/>
          </p:cNvGrpSpPr>
          <p:nvPr/>
        </p:nvGrpSpPr>
        <p:grpSpPr bwMode="auto">
          <a:xfrm>
            <a:off x="911460" y="1627772"/>
            <a:ext cx="1489499" cy="4904320"/>
            <a:chOff x="346" y="930"/>
            <a:chExt cx="851" cy="2802"/>
          </a:xfrm>
        </p:grpSpPr>
        <p:sp>
          <p:nvSpPr>
            <p:cNvPr id="25609" name="AutoShape 34"/>
            <p:cNvSpPr>
              <a:spLocks noChangeArrowheads="1"/>
            </p:cNvSpPr>
            <p:nvPr/>
          </p:nvSpPr>
          <p:spPr bwMode="auto">
            <a:xfrm rot="-5400000">
              <a:off x="-408" y="2187"/>
              <a:ext cx="2296" cy="264"/>
            </a:xfrm>
            <a:prstGeom prst="rightArrow">
              <a:avLst>
                <a:gd name="adj1" fmla="val 56065"/>
                <a:gd name="adj2" fmla="val 58825"/>
              </a:avLst>
            </a:prstGeom>
            <a:solidFill>
              <a:srgbClr val="C0C0C0"/>
            </a:solidFill>
            <a:ln w="28575" algn="ctr">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t>Value Proposition</a:t>
              </a:r>
            </a:p>
          </p:txBody>
        </p:sp>
        <p:sp>
          <p:nvSpPr>
            <p:cNvPr id="25610" name="Text Box 35"/>
            <p:cNvSpPr txBox="1">
              <a:spLocks noChangeArrowheads="1"/>
            </p:cNvSpPr>
            <p:nvPr/>
          </p:nvSpPr>
          <p:spPr bwMode="auto">
            <a:xfrm>
              <a:off x="346" y="3530"/>
              <a:ext cx="851" cy="20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t>Infrastructure</a:t>
              </a:r>
            </a:p>
          </p:txBody>
        </p:sp>
        <p:sp>
          <p:nvSpPr>
            <p:cNvPr id="25611" name="Text Box 36"/>
            <p:cNvSpPr txBox="1">
              <a:spLocks noChangeArrowheads="1"/>
            </p:cNvSpPr>
            <p:nvPr/>
          </p:nvSpPr>
          <p:spPr bwMode="auto">
            <a:xfrm>
              <a:off x="476" y="930"/>
              <a:ext cx="575" cy="20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t>Business</a:t>
              </a:r>
            </a:p>
          </p:txBody>
        </p:sp>
      </p:grpSp>
    </p:spTree>
    <p:extLst>
      <p:ext uri="{BB962C8B-B14F-4D97-AF65-F5344CB8AC3E}">
        <p14:creationId xmlns:p14="http://schemas.microsoft.com/office/powerpoint/2010/main" val="1377864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0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00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00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006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0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body" sz="half" idx="1"/>
          </p:nvPr>
        </p:nvSpPr>
        <p:spPr bwMode="auto">
          <a:xfrm>
            <a:off x="389872" y="2520421"/>
            <a:ext cx="4788800" cy="3780631"/>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tabLst>
                <a:tab pos="1380923" algn="l"/>
                <a:tab pos="1683710" algn="l"/>
              </a:tabLst>
            </a:pPr>
            <a:r>
              <a:rPr lang="en-US" altLang="cs-CZ" sz="1323"/>
              <a:t>Many organizations attempted to address only the symptoms and have used:</a:t>
            </a:r>
          </a:p>
          <a:p>
            <a:pPr marL="1008126" lvl="2" indent="-502313">
              <a:tabLst>
                <a:tab pos="1380923" algn="l"/>
                <a:tab pos="1683710" algn="l"/>
              </a:tabLst>
            </a:pPr>
            <a:r>
              <a:rPr lang="en-US" altLang="cs-CZ" sz="1323"/>
              <a:t>Data cleansing tools</a:t>
            </a:r>
          </a:p>
          <a:p>
            <a:pPr marL="1008126" lvl="2" indent="-502313">
              <a:tabLst>
                <a:tab pos="1380923" algn="l"/>
                <a:tab pos="1683710" algn="l"/>
              </a:tabLst>
            </a:pPr>
            <a:r>
              <a:rPr lang="en-US" altLang="cs-CZ" sz="1323"/>
              <a:t>Data integration tools</a:t>
            </a:r>
          </a:p>
          <a:p>
            <a:pPr marL="1008126" lvl="2" indent="-502313">
              <a:tabLst>
                <a:tab pos="1380923" algn="l"/>
                <a:tab pos="1683710" algn="l"/>
              </a:tabLst>
            </a:pPr>
            <a:r>
              <a:rPr lang="en-US" altLang="cs-CZ" sz="1323"/>
              <a:t>Data-centric MDM</a:t>
            </a:r>
          </a:p>
          <a:p>
            <a:pPr marL="512815" lvl="1" indent="-259032">
              <a:tabLst>
                <a:tab pos="1380923" algn="l"/>
                <a:tab pos="1683710" algn="l"/>
              </a:tabLst>
            </a:pPr>
            <a:r>
              <a:rPr lang="en-US" altLang="cs-CZ" sz="1323"/>
              <a:t>The result?  </a:t>
            </a:r>
            <a:r>
              <a:rPr lang="en-US" altLang="cs-CZ" sz="1323" i="1"/>
              <a:t>They didn’t solve the problem, data is </a:t>
            </a:r>
            <a:br>
              <a:rPr lang="en-US" altLang="cs-CZ" sz="1323" i="1"/>
            </a:br>
            <a:r>
              <a:rPr lang="en-US" altLang="cs-CZ" sz="1323" i="1"/>
              <a:t>still out-of-synch, and they have one more siloed repository</a:t>
            </a:r>
          </a:p>
          <a:p>
            <a:pPr>
              <a:tabLst>
                <a:tab pos="1380923" algn="l"/>
                <a:tab pos="1683710" algn="l"/>
              </a:tabLst>
            </a:pPr>
            <a:endParaRPr lang="en-US" altLang="cs-CZ" sz="1323"/>
          </a:p>
          <a:p>
            <a:pPr>
              <a:tabLst>
                <a:tab pos="1380923" algn="l"/>
                <a:tab pos="1683710" algn="l"/>
              </a:tabLst>
            </a:pPr>
            <a:r>
              <a:rPr lang="en-US" altLang="cs-CZ" sz="1323"/>
              <a:t>In order to solve the problem completely, address the </a:t>
            </a:r>
            <a:br>
              <a:rPr lang="en-US" altLang="cs-CZ" sz="1323"/>
            </a:br>
            <a:r>
              <a:rPr lang="en-US" altLang="cs-CZ" sz="1323"/>
              <a:t>root cause – the functionality that manages the data</a:t>
            </a:r>
          </a:p>
          <a:p>
            <a:pPr marL="512815" lvl="1" indent="-259032">
              <a:tabLst>
                <a:tab pos="1380923" algn="l"/>
                <a:tab pos="1683710" algn="l"/>
              </a:tabLst>
            </a:pPr>
            <a:r>
              <a:rPr lang="en-US" altLang="cs-CZ" sz="1323" b="1"/>
              <a:t>Collaboration </a:t>
            </a:r>
            <a:r>
              <a:rPr lang="en-US" altLang="cs-CZ" sz="1323"/>
              <a:t>– Data definition, creation, and synchronization with all consumers of data</a:t>
            </a:r>
          </a:p>
          <a:p>
            <a:pPr marL="512815" lvl="1" indent="-259032">
              <a:tabLst>
                <a:tab pos="1380923" algn="l"/>
                <a:tab pos="1683710" algn="l"/>
              </a:tabLst>
            </a:pPr>
            <a:r>
              <a:rPr lang="en-US" altLang="cs-CZ" sz="1323" b="1"/>
              <a:t>Operations</a:t>
            </a:r>
            <a:r>
              <a:rPr lang="en-US" altLang="cs-CZ" sz="1323"/>
              <a:t> 	 – SOA data management functionality</a:t>
            </a:r>
          </a:p>
          <a:p>
            <a:pPr marL="512815" lvl="1" indent="-259032">
              <a:tabLst>
                <a:tab pos="1380923" algn="l"/>
                <a:tab pos="1683710" algn="l"/>
              </a:tabLst>
            </a:pPr>
            <a:r>
              <a:rPr lang="en-US" altLang="cs-CZ" sz="1323" b="1"/>
              <a:t>Analytics</a:t>
            </a:r>
            <a:r>
              <a:rPr lang="en-US" altLang="cs-CZ" sz="1323"/>
              <a:t> 		 – Generate insight on master data</a:t>
            </a:r>
          </a:p>
        </p:txBody>
      </p:sp>
      <p:sp>
        <p:nvSpPr>
          <p:cNvPr id="140" name="Zástupný symbol pro číslo snímku 4">
            <a:extLst>
              <a:ext uri="{FF2B5EF4-FFF2-40B4-BE49-F238E27FC236}">
                <a16:creationId xmlns:a16="http://schemas.microsoft.com/office/drawing/2014/main" id="{5A61AFE7-C47D-4EE4-9999-5BB510FEC1A0}"/>
              </a:ext>
            </a:extLst>
          </p:cNvPr>
          <p:cNvSpPr>
            <a:spLocks noGrp="1"/>
          </p:cNvSpPr>
          <p:nvPr>
            <p:ph type="sldNum" sz="quarter" idx="10"/>
          </p:nvPr>
        </p:nvSpPr>
        <p:spPr/>
        <p:txBody>
          <a:bodyPr/>
          <a:lstStyle/>
          <a:p>
            <a:pPr>
              <a:defRPr/>
            </a:pPr>
            <a:fld id="{75875A16-2D3F-4FCF-8461-4185E317E0E3}" type="slidenum">
              <a:rPr lang="en-US" altLang="cs-CZ"/>
              <a:pPr>
                <a:defRPr/>
              </a:pPr>
              <a:t>11</a:t>
            </a:fld>
            <a:endParaRPr lang="en-US" altLang="cs-CZ"/>
          </a:p>
        </p:txBody>
      </p:sp>
      <p:sp>
        <p:nvSpPr>
          <p:cNvPr id="27652" name="Rectangle 2"/>
          <p:cNvSpPr>
            <a:spLocks noChangeArrowheads="1"/>
          </p:cNvSpPr>
          <p:nvPr/>
        </p:nvSpPr>
        <p:spPr bwMode="auto">
          <a:xfrm>
            <a:off x="389872" y="462077"/>
            <a:ext cx="9577599"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The key word in Master Data Management isn’t “Data” … it’s </a:t>
            </a:r>
            <a:r>
              <a:rPr lang="en-US" altLang="cs-CZ" sz="2646">
                <a:solidFill>
                  <a:schemeClr val="folHlink"/>
                </a:solidFill>
                <a:latin typeface="Arial" panose="020B0604020202020204" pitchFamily="34" charset="0"/>
                <a:cs typeface="Arial" panose="020B0604020202020204" pitchFamily="34" charset="0"/>
              </a:rPr>
              <a:t>”Management”</a:t>
            </a:r>
          </a:p>
        </p:txBody>
      </p:sp>
      <p:sp>
        <p:nvSpPr>
          <p:cNvPr id="27653" name="Rectangle 3"/>
          <p:cNvSpPr>
            <a:spLocks noChangeArrowheads="1"/>
          </p:cNvSpPr>
          <p:nvPr/>
        </p:nvSpPr>
        <p:spPr bwMode="auto">
          <a:xfrm>
            <a:off x="353117" y="1764294"/>
            <a:ext cx="3948659" cy="58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Don’t confuse the symptoms with the root cause</a:t>
            </a:r>
          </a:p>
        </p:txBody>
      </p:sp>
      <p:sp>
        <p:nvSpPr>
          <p:cNvPr id="650245" name="Text Box 5"/>
          <p:cNvSpPr txBox="1">
            <a:spLocks noChangeArrowheads="1"/>
          </p:cNvSpPr>
          <p:nvPr/>
        </p:nvSpPr>
        <p:spPr bwMode="auto">
          <a:xfrm>
            <a:off x="473887" y="6434075"/>
            <a:ext cx="9829641" cy="565345"/>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a:t>Other MDM vendors focus on the symptom (the data) and deliver data-centric tools.  IBM is the only vendor who delivers Multiform MDM addressing the Management of master data for all uses and all domains.  </a:t>
            </a:r>
          </a:p>
        </p:txBody>
      </p:sp>
      <p:grpSp>
        <p:nvGrpSpPr>
          <p:cNvPr id="27655" name="Group 6"/>
          <p:cNvGrpSpPr>
            <a:grpSpLocks/>
          </p:cNvGrpSpPr>
          <p:nvPr/>
        </p:nvGrpSpPr>
        <p:grpSpPr bwMode="auto">
          <a:xfrm>
            <a:off x="4940634" y="1764295"/>
            <a:ext cx="5362896" cy="4330223"/>
            <a:chOff x="2496" y="1200"/>
            <a:chExt cx="3064" cy="2474"/>
          </a:xfrm>
        </p:grpSpPr>
        <p:sp>
          <p:nvSpPr>
            <p:cNvPr id="650247" name="Rectangle 7">
              <a:extLst>
                <a:ext uri="{FF2B5EF4-FFF2-40B4-BE49-F238E27FC236}">
                  <a16:creationId xmlns:a16="http://schemas.microsoft.com/office/drawing/2014/main" id="{1982B46A-10BC-462D-A32B-FA09E05D910F}"/>
                </a:ext>
              </a:extLst>
            </p:cNvPr>
            <p:cNvSpPr>
              <a:spLocks noChangeArrowheads="1"/>
            </p:cNvSpPr>
            <p:nvPr/>
          </p:nvSpPr>
          <p:spPr bwMode="auto">
            <a:xfrm>
              <a:off x="4832" y="1200"/>
              <a:ext cx="672" cy="2400"/>
            </a:xfrm>
            <a:prstGeom prst="rect">
              <a:avLst/>
            </a:prstGeom>
            <a:gradFill rotWithShape="1">
              <a:gsLst>
                <a:gs pos="0">
                  <a:schemeClr val="bg1"/>
                </a:gs>
                <a:gs pos="50000">
                  <a:srgbClr val="FFCC00"/>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0248" name="Rectangle 8">
              <a:extLst>
                <a:ext uri="{FF2B5EF4-FFF2-40B4-BE49-F238E27FC236}">
                  <a16:creationId xmlns:a16="http://schemas.microsoft.com/office/drawing/2014/main" id="{BF3B0C3F-8583-4991-B92D-BF6D80515137}"/>
                </a:ext>
              </a:extLst>
            </p:cNvPr>
            <p:cNvSpPr>
              <a:spLocks noChangeArrowheads="1"/>
            </p:cNvSpPr>
            <p:nvPr/>
          </p:nvSpPr>
          <p:spPr bwMode="auto">
            <a:xfrm>
              <a:off x="4114" y="1200"/>
              <a:ext cx="691" cy="2400"/>
            </a:xfrm>
            <a:prstGeom prst="rect">
              <a:avLst/>
            </a:prstGeom>
            <a:gradFill rotWithShape="1">
              <a:gsLst>
                <a:gs pos="0">
                  <a:schemeClr val="bg1"/>
                </a:gs>
                <a:gs pos="50000">
                  <a:srgbClr val="6CC42A"/>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0249" name="Rectangle 9">
              <a:extLst>
                <a:ext uri="{FF2B5EF4-FFF2-40B4-BE49-F238E27FC236}">
                  <a16:creationId xmlns:a16="http://schemas.microsoft.com/office/drawing/2014/main" id="{F2F0161F-C9C5-41B4-82CC-F8A0BE274EFF}"/>
                </a:ext>
              </a:extLst>
            </p:cNvPr>
            <p:cNvSpPr>
              <a:spLocks noChangeArrowheads="1"/>
            </p:cNvSpPr>
            <p:nvPr/>
          </p:nvSpPr>
          <p:spPr bwMode="auto">
            <a:xfrm>
              <a:off x="3392" y="1200"/>
              <a:ext cx="691" cy="2400"/>
            </a:xfrm>
            <a:prstGeom prst="rect">
              <a:avLst/>
            </a:prstGeom>
            <a:gradFill rotWithShape="1">
              <a:gsLst>
                <a:gs pos="0">
                  <a:schemeClr val="bg1"/>
                </a:gs>
                <a:gs pos="50000">
                  <a:srgbClr val="FF0066"/>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0250" name="Rectangle 10">
              <a:extLst>
                <a:ext uri="{FF2B5EF4-FFF2-40B4-BE49-F238E27FC236}">
                  <a16:creationId xmlns:a16="http://schemas.microsoft.com/office/drawing/2014/main" id="{437522A3-880D-499F-9BBA-7702F9A95FB9}"/>
                </a:ext>
              </a:extLst>
            </p:cNvPr>
            <p:cNvSpPr>
              <a:spLocks noChangeArrowheads="1"/>
            </p:cNvSpPr>
            <p:nvPr/>
          </p:nvSpPr>
          <p:spPr bwMode="auto">
            <a:xfrm>
              <a:off x="2658" y="1200"/>
              <a:ext cx="691" cy="2474"/>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27660" name="Rectangle 11"/>
            <p:cNvSpPr>
              <a:spLocks noChangeArrowheads="1"/>
            </p:cNvSpPr>
            <p:nvPr/>
          </p:nvSpPr>
          <p:spPr bwMode="auto">
            <a:xfrm>
              <a:off x="2496" y="1958"/>
              <a:ext cx="3039" cy="584"/>
            </a:xfrm>
            <a:prstGeom prst="rect">
              <a:avLst/>
            </a:prstGeom>
            <a:solidFill>
              <a:srgbClr val="FFFF66">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7661" name="Rectangle 12"/>
            <p:cNvSpPr>
              <a:spLocks noChangeArrowheads="1"/>
            </p:cNvSpPr>
            <p:nvPr/>
          </p:nvSpPr>
          <p:spPr bwMode="auto">
            <a:xfrm>
              <a:off x="2496" y="2537"/>
              <a:ext cx="3039" cy="681"/>
            </a:xfrm>
            <a:prstGeom prst="rect">
              <a:avLst/>
            </a:prstGeom>
            <a:solidFill>
              <a:srgbClr val="8DDC24">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pic>
          <p:nvPicPr>
            <p:cNvPr id="27662" name="Picture 13" descr="brick-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1" y="1435"/>
              <a:ext cx="59" cy="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4"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 y="1495"/>
              <a:ext cx="49"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5"/>
            <p:cNvSpPr>
              <a:spLocks noChangeArrowheads="1"/>
            </p:cNvSpPr>
            <p:nvPr/>
          </p:nvSpPr>
          <p:spPr bwMode="auto">
            <a:xfrm>
              <a:off x="2792" y="1361"/>
              <a:ext cx="42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662">
                  <a:latin typeface="Arial" panose="020B0604020202020204" pitchFamily="34" charset="0"/>
                </a:rPr>
                <a:t>Web Site</a:t>
              </a:r>
            </a:p>
          </p:txBody>
        </p:sp>
        <p:sp>
          <p:nvSpPr>
            <p:cNvPr id="27665" name="Rectangle 16"/>
            <p:cNvSpPr>
              <a:spLocks noChangeArrowheads="1"/>
            </p:cNvSpPr>
            <p:nvPr/>
          </p:nvSpPr>
          <p:spPr bwMode="auto">
            <a:xfrm>
              <a:off x="3431" y="1361"/>
              <a:ext cx="575"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662">
                  <a:latin typeface="Arial" panose="020B0604020202020204" pitchFamily="34" charset="0"/>
                </a:rPr>
                <a:t>Contact Center</a:t>
              </a:r>
            </a:p>
          </p:txBody>
        </p:sp>
        <p:sp>
          <p:nvSpPr>
            <p:cNvPr id="27666" name="Rectangle 17"/>
            <p:cNvSpPr>
              <a:spLocks noChangeArrowheads="1"/>
            </p:cNvSpPr>
            <p:nvPr/>
          </p:nvSpPr>
          <p:spPr bwMode="auto">
            <a:xfrm>
              <a:off x="4075" y="1361"/>
              <a:ext cx="795"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662">
                  <a:latin typeface="Arial" panose="020B0604020202020204" pitchFamily="34" charset="0"/>
                </a:rPr>
                <a:t>Enterprise Systems</a:t>
              </a:r>
            </a:p>
          </p:txBody>
        </p:sp>
        <p:sp>
          <p:nvSpPr>
            <p:cNvPr id="27667" name="Rectangle 18"/>
            <p:cNvSpPr>
              <a:spLocks noChangeArrowheads="1"/>
            </p:cNvSpPr>
            <p:nvPr/>
          </p:nvSpPr>
          <p:spPr bwMode="auto">
            <a:xfrm>
              <a:off x="4822" y="1361"/>
              <a:ext cx="686"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662">
                  <a:latin typeface="Arial" panose="020B0604020202020204" pitchFamily="34" charset="0"/>
                </a:rPr>
                <a:t>Data Warehouse</a:t>
              </a:r>
            </a:p>
          </p:txBody>
        </p:sp>
        <p:pic>
          <p:nvPicPr>
            <p:cNvPr id="27668" name="Picture 19"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 y="2553"/>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20"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2" y="2720"/>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21"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2" y="2802"/>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22"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2" y="3056"/>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23"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2" y="3146"/>
              <a:ext cx="66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Rectangle 24"/>
            <p:cNvSpPr>
              <a:spLocks noChangeArrowheads="1"/>
            </p:cNvSpPr>
            <p:nvPr/>
          </p:nvSpPr>
          <p:spPr bwMode="auto">
            <a:xfrm>
              <a:off x="2832" y="2530"/>
              <a:ext cx="314"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Customer</a:t>
              </a:r>
            </a:p>
          </p:txBody>
        </p:sp>
        <p:sp>
          <p:nvSpPr>
            <p:cNvPr id="27674" name="Rectangle 25"/>
            <p:cNvSpPr>
              <a:spLocks noChangeArrowheads="1"/>
            </p:cNvSpPr>
            <p:nvPr/>
          </p:nvSpPr>
          <p:spPr bwMode="auto">
            <a:xfrm>
              <a:off x="2857" y="2702"/>
              <a:ext cx="271"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solidFill>
                    <a:schemeClr val="bg1"/>
                  </a:solidFill>
                  <a:latin typeface="Arial" panose="020B0604020202020204" pitchFamily="34" charset="0"/>
                </a:rPr>
                <a:t>Product</a:t>
              </a:r>
            </a:p>
          </p:txBody>
        </p:sp>
        <p:sp>
          <p:nvSpPr>
            <p:cNvPr id="27675" name="Rectangle 26"/>
            <p:cNvSpPr>
              <a:spLocks noChangeArrowheads="1"/>
            </p:cNvSpPr>
            <p:nvPr/>
          </p:nvSpPr>
          <p:spPr bwMode="auto">
            <a:xfrm>
              <a:off x="2848" y="2785"/>
              <a:ext cx="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Location</a:t>
              </a:r>
            </a:p>
          </p:txBody>
        </p:sp>
        <p:sp>
          <p:nvSpPr>
            <p:cNvPr id="27676" name="Rectangle 27"/>
            <p:cNvSpPr>
              <a:spLocks noChangeArrowheads="1"/>
            </p:cNvSpPr>
            <p:nvPr/>
          </p:nvSpPr>
          <p:spPr bwMode="auto">
            <a:xfrm>
              <a:off x="2882" y="3037"/>
              <a:ext cx="22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Order</a:t>
              </a:r>
            </a:p>
          </p:txBody>
        </p:sp>
        <p:sp>
          <p:nvSpPr>
            <p:cNvPr id="27677" name="Rectangle 28"/>
            <p:cNvSpPr>
              <a:spLocks noChangeArrowheads="1"/>
            </p:cNvSpPr>
            <p:nvPr/>
          </p:nvSpPr>
          <p:spPr bwMode="auto">
            <a:xfrm>
              <a:off x="2766" y="3133"/>
              <a:ext cx="45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Analytic / Insight</a:t>
              </a:r>
            </a:p>
          </p:txBody>
        </p:sp>
        <p:pic>
          <p:nvPicPr>
            <p:cNvPr id="27678" name="Picture 29"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2" y="2886"/>
              <a:ext cx="66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9" name="Rectangle 30"/>
            <p:cNvSpPr>
              <a:spLocks noChangeArrowheads="1"/>
            </p:cNvSpPr>
            <p:nvPr/>
          </p:nvSpPr>
          <p:spPr bwMode="auto">
            <a:xfrm>
              <a:off x="2868" y="2866"/>
              <a:ext cx="28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Supplier</a:t>
              </a:r>
            </a:p>
          </p:txBody>
        </p:sp>
        <p:pic>
          <p:nvPicPr>
            <p:cNvPr id="27680" name="Picture 31"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4" y="2635"/>
              <a:ext cx="6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1" name="Rectangle 32"/>
            <p:cNvSpPr>
              <a:spLocks noChangeArrowheads="1"/>
            </p:cNvSpPr>
            <p:nvPr/>
          </p:nvSpPr>
          <p:spPr bwMode="auto">
            <a:xfrm>
              <a:off x="2734" y="2612"/>
              <a:ext cx="54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Customer / Shipping</a:t>
              </a:r>
            </a:p>
          </p:txBody>
        </p:sp>
        <p:pic>
          <p:nvPicPr>
            <p:cNvPr id="27682" name="Picture 33" descr="channel_we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9" y="1474"/>
              <a:ext cx="34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3" name="Group 34"/>
            <p:cNvGrpSpPr>
              <a:grpSpLocks/>
            </p:cNvGrpSpPr>
            <p:nvPr/>
          </p:nvGrpSpPr>
          <p:grpSpPr bwMode="auto">
            <a:xfrm>
              <a:off x="2668" y="1986"/>
              <a:ext cx="669" cy="534"/>
              <a:chOff x="1984" y="1729"/>
              <a:chExt cx="870" cy="693"/>
            </a:xfrm>
          </p:grpSpPr>
          <p:grpSp>
            <p:nvGrpSpPr>
              <p:cNvPr id="27783" name="Group 35"/>
              <p:cNvGrpSpPr>
                <a:grpSpLocks/>
              </p:cNvGrpSpPr>
              <p:nvPr/>
            </p:nvGrpSpPr>
            <p:grpSpPr bwMode="auto">
              <a:xfrm>
                <a:off x="1984" y="2136"/>
                <a:ext cx="870" cy="286"/>
                <a:chOff x="1984" y="2136"/>
                <a:chExt cx="870" cy="286"/>
              </a:xfrm>
            </p:grpSpPr>
            <p:pic>
              <p:nvPicPr>
                <p:cNvPr id="27787" name="Picture 36"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8" name="Picture 37"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84" name="Picture 38"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5" name="Picture 39"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6" name="Picture 40"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84" name="Rectangle 41"/>
            <p:cNvSpPr>
              <a:spLocks noChangeArrowheads="1"/>
            </p:cNvSpPr>
            <p:nvPr/>
          </p:nvSpPr>
          <p:spPr bwMode="auto">
            <a:xfrm>
              <a:off x="2880" y="1993"/>
              <a:ext cx="375"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Business</a:t>
              </a:r>
            </a:p>
            <a:p>
              <a:pPr eaLnBrk="1" hangingPunct="1">
                <a:lnSpc>
                  <a:spcPct val="85000"/>
                </a:lnSpc>
              </a:pPr>
              <a:r>
                <a:rPr lang="en-US" altLang="cs-CZ" sz="662">
                  <a:latin typeface="Arial" panose="020B0604020202020204" pitchFamily="34" charset="0"/>
                </a:rPr>
                <a:t>Processes</a:t>
              </a:r>
            </a:p>
          </p:txBody>
        </p:sp>
        <p:sp>
          <p:nvSpPr>
            <p:cNvPr id="27685" name="Rectangle 42"/>
            <p:cNvSpPr>
              <a:spLocks noChangeArrowheads="1"/>
            </p:cNvSpPr>
            <p:nvPr/>
          </p:nvSpPr>
          <p:spPr bwMode="auto">
            <a:xfrm>
              <a:off x="2873" y="2136"/>
              <a:ext cx="417"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Operational</a:t>
              </a:r>
            </a:p>
            <a:p>
              <a:pPr eaLnBrk="1" hangingPunct="1">
                <a:lnSpc>
                  <a:spcPct val="85000"/>
                </a:lnSpc>
              </a:pPr>
              <a:r>
                <a:rPr lang="en-US" altLang="cs-CZ" sz="662">
                  <a:latin typeface="Arial" panose="020B0604020202020204" pitchFamily="34" charset="0"/>
                </a:rPr>
                <a:t>Functions</a:t>
              </a:r>
            </a:p>
          </p:txBody>
        </p:sp>
        <p:sp>
          <p:nvSpPr>
            <p:cNvPr id="27686" name="Rectangle 43"/>
            <p:cNvSpPr>
              <a:spLocks noChangeArrowheads="1"/>
            </p:cNvSpPr>
            <p:nvPr/>
          </p:nvSpPr>
          <p:spPr bwMode="auto">
            <a:xfrm>
              <a:off x="2869" y="2274"/>
              <a:ext cx="38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Collaboration</a:t>
              </a:r>
            </a:p>
          </p:txBody>
        </p:sp>
        <p:sp>
          <p:nvSpPr>
            <p:cNvPr id="27687" name="Rectangle 44"/>
            <p:cNvSpPr>
              <a:spLocks noChangeArrowheads="1"/>
            </p:cNvSpPr>
            <p:nvPr/>
          </p:nvSpPr>
          <p:spPr bwMode="auto">
            <a:xfrm>
              <a:off x="2878" y="2415"/>
              <a:ext cx="29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Analytics</a:t>
              </a:r>
            </a:p>
          </p:txBody>
        </p:sp>
        <p:pic>
          <p:nvPicPr>
            <p:cNvPr id="27688" name="Picture 45"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9" y="2428"/>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Picture 46"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24" y="2286"/>
              <a:ext cx="7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Picture 47"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9" y="2011"/>
              <a:ext cx="1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Picture 48"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6" y="2146"/>
              <a:ext cx="10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49"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 y="1495"/>
              <a:ext cx="49"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Picture 50"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 y="2553"/>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51"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 y="2720"/>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Picture 52"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 y="2802"/>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Picture 53"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0" y="3056"/>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Picture 54"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0" y="3146"/>
              <a:ext cx="66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8" name="Rectangle 55"/>
            <p:cNvSpPr>
              <a:spLocks noChangeArrowheads="1"/>
            </p:cNvSpPr>
            <p:nvPr/>
          </p:nvSpPr>
          <p:spPr bwMode="auto">
            <a:xfrm>
              <a:off x="3560" y="2530"/>
              <a:ext cx="314"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Customer</a:t>
              </a:r>
            </a:p>
          </p:txBody>
        </p:sp>
        <p:sp>
          <p:nvSpPr>
            <p:cNvPr id="27699" name="Rectangle 56"/>
            <p:cNvSpPr>
              <a:spLocks noChangeArrowheads="1"/>
            </p:cNvSpPr>
            <p:nvPr/>
          </p:nvSpPr>
          <p:spPr bwMode="auto">
            <a:xfrm>
              <a:off x="3584" y="2702"/>
              <a:ext cx="271"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solidFill>
                    <a:schemeClr val="bg1"/>
                  </a:solidFill>
                  <a:latin typeface="Arial" panose="020B0604020202020204" pitchFamily="34" charset="0"/>
                </a:rPr>
                <a:t>Product</a:t>
              </a:r>
            </a:p>
          </p:txBody>
        </p:sp>
        <p:sp>
          <p:nvSpPr>
            <p:cNvPr id="27700" name="Rectangle 57"/>
            <p:cNvSpPr>
              <a:spLocks noChangeArrowheads="1"/>
            </p:cNvSpPr>
            <p:nvPr/>
          </p:nvSpPr>
          <p:spPr bwMode="auto">
            <a:xfrm>
              <a:off x="3575" y="2785"/>
              <a:ext cx="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Location</a:t>
              </a:r>
            </a:p>
          </p:txBody>
        </p:sp>
        <p:sp>
          <p:nvSpPr>
            <p:cNvPr id="27701" name="Rectangle 58"/>
            <p:cNvSpPr>
              <a:spLocks noChangeArrowheads="1"/>
            </p:cNvSpPr>
            <p:nvPr/>
          </p:nvSpPr>
          <p:spPr bwMode="auto">
            <a:xfrm>
              <a:off x="3609" y="3037"/>
              <a:ext cx="22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Order</a:t>
              </a:r>
            </a:p>
          </p:txBody>
        </p:sp>
        <p:sp>
          <p:nvSpPr>
            <p:cNvPr id="27702" name="Rectangle 59"/>
            <p:cNvSpPr>
              <a:spLocks noChangeArrowheads="1"/>
            </p:cNvSpPr>
            <p:nvPr/>
          </p:nvSpPr>
          <p:spPr bwMode="auto">
            <a:xfrm>
              <a:off x="3494" y="3133"/>
              <a:ext cx="45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Analytic / Insight</a:t>
              </a:r>
            </a:p>
          </p:txBody>
        </p:sp>
        <p:grpSp>
          <p:nvGrpSpPr>
            <p:cNvPr id="27703" name="Group 60"/>
            <p:cNvGrpSpPr>
              <a:grpSpLocks/>
            </p:cNvGrpSpPr>
            <p:nvPr/>
          </p:nvGrpSpPr>
          <p:grpSpPr bwMode="auto">
            <a:xfrm>
              <a:off x="3395" y="1986"/>
              <a:ext cx="669" cy="534"/>
              <a:chOff x="1984" y="1729"/>
              <a:chExt cx="870" cy="693"/>
            </a:xfrm>
          </p:grpSpPr>
          <p:grpSp>
            <p:nvGrpSpPr>
              <p:cNvPr id="27777" name="Group 61"/>
              <p:cNvGrpSpPr>
                <a:grpSpLocks/>
              </p:cNvGrpSpPr>
              <p:nvPr/>
            </p:nvGrpSpPr>
            <p:grpSpPr bwMode="auto">
              <a:xfrm>
                <a:off x="1984" y="2136"/>
                <a:ext cx="870" cy="286"/>
                <a:chOff x="1984" y="2136"/>
                <a:chExt cx="870" cy="286"/>
              </a:xfrm>
            </p:grpSpPr>
            <p:pic>
              <p:nvPicPr>
                <p:cNvPr id="27781" name="Picture 62"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2" name="Picture 63"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78" name="Picture 64"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9" name="Picture 65"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0" name="Picture 66"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04" name="Rectangle 67"/>
            <p:cNvSpPr>
              <a:spLocks noChangeArrowheads="1"/>
            </p:cNvSpPr>
            <p:nvPr/>
          </p:nvSpPr>
          <p:spPr bwMode="auto">
            <a:xfrm>
              <a:off x="3607" y="1993"/>
              <a:ext cx="375"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Business</a:t>
              </a:r>
            </a:p>
            <a:p>
              <a:pPr eaLnBrk="1" hangingPunct="1">
                <a:lnSpc>
                  <a:spcPct val="85000"/>
                </a:lnSpc>
              </a:pPr>
              <a:r>
                <a:rPr lang="en-US" altLang="cs-CZ" sz="662">
                  <a:latin typeface="Arial" panose="020B0604020202020204" pitchFamily="34" charset="0"/>
                </a:rPr>
                <a:t>Processes</a:t>
              </a:r>
            </a:p>
          </p:txBody>
        </p:sp>
        <p:sp>
          <p:nvSpPr>
            <p:cNvPr id="27705" name="Rectangle 68"/>
            <p:cNvSpPr>
              <a:spLocks noChangeArrowheads="1"/>
            </p:cNvSpPr>
            <p:nvPr/>
          </p:nvSpPr>
          <p:spPr bwMode="auto">
            <a:xfrm>
              <a:off x="3600" y="2136"/>
              <a:ext cx="41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Operational</a:t>
              </a:r>
            </a:p>
            <a:p>
              <a:pPr eaLnBrk="1" hangingPunct="1">
                <a:lnSpc>
                  <a:spcPct val="85000"/>
                </a:lnSpc>
              </a:pPr>
              <a:r>
                <a:rPr lang="en-US" altLang="cs-CZ" sz="662">
                  <a:latin typeface="Arial" panose="020B0604020202020204" pitchFamily="34" charset="0"/>
                </a:rPr>
                <a:t>Functions</a:t>
              </a:r>
            </a:p>
          </p:txBody>
        </p:sp>
        <p:sp>
          <p:nvSpPr>
            <p:cNvPr id="27706" name="Rectangle 69"/>
            <p:cNvSpPr>
              <a:spLocks noChangeArrowheads="1"/>
            </p:cNvSpPr>
            <p:nvPr/>
          </p:nvSpPr>
          <p:spPr bwMode="auto">
            <a:xfrm>
              <a:off x="3596" y="2274"/>
              <a:ext cx="38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Collaboration</a:t>
              </a:r>
            </a:p>
          </p:txBody>
        </p:sp>
        <p:sp>
          <p:nvSpPr>
            <p:cNvPr id="27707" name="Rectangle 70"/>
            <p:cNvSpPr>
              <a:spLocks noChangeArrowheads="1"/>
            </p:cNvSpPr>
            <p:nvPr/>
          </p:nvSpPr>
          <p:spPr bwMode="auto">
            <a:xfrm>
              <a:off x="3605" y="2415"/>
              <a:ext cx="29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Analytics</a:t>
              </a:r>
            </a:p>
          </p:txBody>
        </p:sp>
        <p:pic>
          <p:nvPicPr>
            <p:cNvPr id="27708" name="Picture 71"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6" y="2428"/>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9" name="Picture 72"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 y="2286"/>
              <a:ext cx="7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0" name="Picture 73"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6" y="2011"/>
              <a:ext cx="1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Picture 74"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33" y="2146"/>
              <a:ext cx="10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2" name="Picture 75"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4" y="1495"/>
              <a:ext cx="49"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Picture 76"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 y="2720"/>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4" name="Picture 77"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4" y="2802"/>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5" name="Picture 78"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4" y="3056"/>
              <a:ext cx="669"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6" name="Picture 79"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4" y="3146"/>
              <a:ext cx="66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7" name="Rectangle 80"/>
            <p:cNvSpPr>
              <a:spLocks noChangeArrowheads="1"/>
            </p:cNvSpPr>
            <p:nvPr/>
          </p:nvSpPr>
          <p:spPr bwMode="auto">
            <a:xfrm>
              <a:off x="4326" y="2702"/>
              <a:ext cx="271"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solidFill>
                    <a:schemeClr val="bg1"/>
                  </a:solidFill>
                  <a:latin typeface="Arial" panose="020B0604020202020204" pitchFamily="34" charset="0"/>
                </a:rPr>
                <a:t>Product</a:t>
              </a:r>
            </a:p>
          </p:txBody>
        </p:sp>
        <p:sp>
          <p:nvSpPr>
            <p:cNvPr id="27718" name="Rectangle 81"/>
            <p:cNvSpPr>
              <a:spLocks noChangeArrowheads="1"/>
            </p:cNvSpPr>
            <p:nvPr/>
          </p:nvSpPr>
          <p:spPr bwMode="auto">
            <a:xfrm>
              <a:off x="4319" y="2789"/>
              <a:ext cx="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Location</a:t>
              </a:r>
            </a:p>
          </p:txBody>
        </p:sp>
        <p:sp>
          <p:nvSpPr>
            <p:cNvPr id="27719" name="Rectangle 82"/>
            <p:cNvSpPr>
              <a:spLocks noChangeArrowheads="1"/>
            </p:cNvSpPr>
            <p:nvPr/>
          </p:nvSpPr>
          <p:spPr bwMode="auto">
            <a:xfrm>
              <a:off x="4349" y="3037"/>
              <a:ext cx="22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Order</a:t>
              </a:r>
            </a:p>
          </p:txBody>
        </p:sp>
        <p:sp>
          <p:nvSpPr>
            <p:cNvPr id="27720" name="Rectangle 83"/>
            <p:cNvSpPr>
              <a:spLocks noChangeArrowheads="1"/>
            </p:cNvSpPr>
            <p:nvPr/>
          </p:nvSpPr>
          <p:spPr bwMode="auto">
            <a:xfrm>
              <a:off x="4237" y="3133"/>
              <a:ext cx="45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Analytic / Insight</a:t>
              </a:r>
            </a:p>
          </p:txBody>
        </p:sp>
        <p:pic>
          <p:nvPicPr>
            <p:cNvPr id="27721" name="Picture 84"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6" y="2635"/>
              <a:ext cx="6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22" name="Rectangle 85"/>
            <p:cNvSpPr>
              <a:spLocks noChangeArrowheads="1"/>
            </p:cNvSpPr>
            <p:nvPr/>
          </p:nvSpPr>
          <p:spPr bwMode="auto">
            <a:xfrm>
              <a:off x="4196" y="2612"/>
              <a:ext cx="54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Customer / Shipping</a:t>
              </a:r>
            </a:p>
          </p:txBody>
        </p:sp>
        <p:grpSp>
          <p:nvGrpSpPr>
            <p:cNvPr id="27723" name="Group 86"/>
            <p:cNvGrpSpPr>
              <a:grpSpLocks/>
            </p:cNvGrpSpPr>
            <p:nvPr/>
          </p:nvGrpSpPr>
          <p:grpSpPr bwMode="auto">
            <a:xfrm>
              <a:off x="4120" y="1986"/>
              <a:ext cx="669" cy="534"/>
              <a:chOff x="1984" y="1729"/>
              <a:chExt cx="870" cy="693"/>
            </a:xfrm>
          </p:grpSpPr>
          <p:grpSp>
            <p:nvGrpSpPr>
              <p:cNvPr id="27771" name="Group 87"/>
              <p:cNvGrpSpPr>
                <a:grpSpLocks/>
              </p:cNvGrpSpPr>
              <p:nvPr/>
            </p:nvGrpSpPr>
            <p:grpSpPr bwMode="auto">
              <a:xfrm>
                <a:off x="1984" y="2136"/>
                <a:ext cx="870" cy="286"/>
                <a:chOff x="1984" y="2136"/>
                <a:chExt cx="870" cy="286"/>
              </a:xfrm>
            </p:grpSpPr>
            <p:pic>
              <p:nvPicPr>
                <p:cNvPr id="27775" name="Picture 88"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6" name="Picture 89"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72" name="Picture 90"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3" name="Picture 91"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4" name="Picture 92"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24" name="Rectangle 93"/>
            <p:cNvSpPr>
              <a:spLocks noChangeArrowheads="1"/>
            </p:cNvSpPr>
            <p:nvPr/>
          </p:nvSpPr>
          <p:spPr bwMode="auto">
            <a:xfrm>
              <a:off x="4332" y="1993"/>
              <a:ext cx="375"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Business</a:t>
              </a:r>
            </a:p>
            <a:p>
              <a:pPr eaLnBrk="1" hangingPunct="1">
                <a:lnSpc>
                  <a:spcPct val="85000"/>
                </a:lnSpc>
              </a:pPr>
              <a:r>
                <a:rPr lang="en-US" altLang="cs-CZ" sz="662">
                  <a:latin typeface="Arial" panose="020B0604020202020204" pitchFamily="34" charset="0"/>
                </a:rPr>
                <a:t>Processes</a:t>
              </a:r>
            </a:p>
          </p:txBody>
        </p:sp>
        <p:sp>
          <p:nvSpPr>
            <p:cNvPr id="27725" name="Rectangle 94"/>
            <p:cNvSpPr>
              <a:spLocks noChangeArrowheads="1"/>
            </p:cNvSpPr>
            <p:nvPr/>
          </p:nvSpPr>
          <p:spPr bwMode="auto">
            <a:xfrm>
              <a:off x="4326" y="2136"/>
              <a:ext cx="416"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Operational</a:t>
              </a:r>
            </a:p>
            <a:p>
              <a:pPr eaLnBrk="1" hangingPunct="1">
                <a:lnSpc>
                  <a:spcPct val="85000"/>
                </a:lnSpc>
              </a:pPr>
              <a:r>
                <a:rPr lang="en-US" altLang="cs-CZ" sz="662">
                  <a:latin typeface="Arial" panose="020B0604020202020204" pitchFamily="34" charset="0"/>
                </a:rPr>
                <a:t>Functions</a:t>
              </a:r>
            </a:p>
          </p:txBody>
        </p:sp>
        <p:sp>
          <p:nvSpPr>
            <p:cNvPr id="27726" name="Rectangle 95"/>
            <p:cNvSpPr>
              <a:spLocks noChangeArrowheads="1"/>
            </p:cNvSpPr>
            <p:nvPr/>
          </p:nvSpPr>
          <p:spPr bwMode="auto">
            <a:xfrm>
              <a:off x="4321" y="2274"/>
              <a:ext cx="38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Collaboration</a:t>
              </a:r>
            </a:p>
          </p:txBody>
        </p:sp>
        <p:sp>
          <p:nvSpPr>
            <p:cNvPr id="27727" name="Rectangle 96"/>
            <p:cNvSpPr>
              <a:spLocks noChangeArrowheads="1"/>
            </p:cNvSpPr>
            <p:nvPr/>
          </p:nvSpPr>
          <p:spPr bwMode="auto">
            <a:xfrm>
              <a:off x="4330" y="2415"/>
              <a:ext cx="29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Analytics</a:t>
              </a:r>
            </a:p>
          </p:txBody>
        </p:sp>
        <p:pic>
          <p:nvPicPr>
            <p:cNvPr id="27728" name="Picture 97"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61" y="2428"/>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9" name="Picture 98"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76" y="2286"/>
              <a:ext cx="7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0" name="Picture 99"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1" y="2011"/>
              <a:ext cx="1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1" name="Picture 100"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58" y="2146"/>
              <a:ext cx="10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2" name="Picture 101"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 y="1495"/>
              <a:ext cx="50" cy="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3" name="Picture 102"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2" y="2553"/>
              <a:ext cx="67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4" name="Picture 103"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2" y="2720"/>
              <a:ext cx="67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5" name="Picture 104"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2" y="2802"/>
              <a:ext cx="67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6" name="Picture 105"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2" y="3056"/>
              <a:ext cx="67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7" name="Picture 106"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2" y="3146"/>
              <a:ext cx="6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38" name="Rectangle 107"/>
            <p:cNvSpPr>
              <a:spLocks noChangeArrowheads="1"/>
            </p:cNvSpPr>
            <p:nvPr/>
          </p:nvSpPr>
          <p:spPr bwMode="auto">
            <a:xfrm>
              <a:off x="5002" y="2530"/>
              <a:ext cx="314"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Customer</a:t>
              </a:r>
            </a:p>
          </p:txBody>
        </p:sp>
        <p:sp>
          <p:nvSpPr>
            <p:cNvPr id="27739" name="Rectangle 108"/>
            <p:cNvSpPr>
              <a:spLocks noChangeArrowheads="1"/>
            </p:cNvSpPr>
            <p:nvPr/>
          </p:nvSpPr>
          <p:spPr bwMode="auto">
            <a:xfrm>
              <a:off x="5028" y="2702"/>
              <a:ext cx="271"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solidFill>
                    <a:schemeClr val="bg1"/>
                  </a:solidFill>
                  <a:latin typeface="Arial" panose="020B0604020202020204" pitchFamily="34" charset="0"/>
                </a:rPr>
                <a:t>Product</a:t>
              </a:r>
            </a:p>
          </p:txBody>
        </p:sp>
        <p:sp>
          <p:nvSpPr>
            <p:cNvPr id="27740" name="Rectangle 109"/>
            <p:cNvSpPr>
              <a:spLocks noChangeArrowheads="1"/>
            </p:cNvSpPr>
            <p:nvPr/>
          </p:nvSpPr>
          <p:spPr bwMode="auto">
            <a:xfrm>
              <a:off x="5019" y="2785"/>
              <a:ext cx="28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Location</a:t>
              </a:r>
            </a:p>
          </p:txBody>
        </p:sp>
        <p:sp>
          <p:nvSpPr>
            <p:cNvPr id="27741" name="Rectangle 110"/>
            <p:cNvSpPr>
              <a:spLocks noChangeArrowheads="1"/>
            </p:cNvSpPr>
            <p:nvPr/>
          </p:nvSpPr>
          <p:spPr bwMode="auto">
            <a:xfrm>
              <a:off x="5052" y="3037"/>
              <a:ext cx="22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Order</a:t>
              </a:r>
            </a:p>
          </p:txBody>
        </p:sp>
        <p:sp>
          <p:nvSpPr>
            <p:cNvPr id="27742" name="Rectangle 111"/>
            <p:cNvSpPr>
              <a:spLocks noChangeArrowheads="1"/>
            </p:cNvSpPr>
            <p:nvPr/>
          </p:nvSpPr>
          <p:spPr bwMode="auto">
            <a:xfrm>
              <a:off x="4937" y="3133"/>
              <a:ext cx="45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Analytic / Insight</a:t>
              </a:r>
            </a:p>
          </p:txBody>
        </p:sp>
        <p:pic>
          <p:nvPicPr>
            <p:cNvPr id="27743" name="Picture 112"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2" y="2886"/>
              <a:ext cx="67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4" name="Rectangle 113"/>
            <p:cNvSpPr>
              <a:spLocks noChangeArrowheads="1"/>
            </p:cNvSpPr>
            <p:nvPr/>
          </p:nvSpPr>
          <p:spPr bwMode="auto">
            <a:xfrm>
              <a:off x="5039" y="2866"/>
              <a:ext cx="282"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Supplier</a:t>
              </a:r>
            </a:p>
          </p:txBody>
        </p:sp>
        <p:grpSp>
          <p:nvGrpSpPr>
            <p:cNvPr id="27745" name="Group 114"/>
            <p:cNvGrpSpPr>
              <a:grpSpLocks/>
            </p:cNvGrpSpPr>
            <p:nvPr/>
          </p:nvGrpSpPr>
          <p:grpSpPr bwMode="auto">
            <a:xfrm>
              <a:off x="4838" y="1986"/>
              <a:ext cx="669" cy="534"/>
              <a:chOff x="1984" y="1729"/>
              <a:chExt cx="870" cy="693"/>
            </a:xfrm>
          </p:grpSpPr>
          <p:grpSp>
            <p:nvGrpSpPr>
              <p:cNvPr id="27765" name="Group 115"/>
              <p:cNvGrpSpPr>
                <a:grpSpLocks/>
              </p:cNvGrpSpPr>
              <p:nvPr/>
            </p:nvGrpSpPr>
            <p:grpSpPr bwMode="auto">
              <a:xfrm>
                <a:off x="1984" y="2136"/>
                <a:ext cx="870" cy="286"/>
                <a:chOff x="1984" y="2136"/>
                <a:chExt cx="870" cy="286"/>
              </a:xfrm>
            </p:grpSpPr>
            <p:pic>
              <p:nvPicPr>
                <p:cNvPr id="27769" name="Picture 116"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0" name="Picture 117"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766" name="Picture 118"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7" name="Picture 119"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8" name="Picture 120"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46" name="Rectangle 121"/>
            <p:cNvSpPr>
              <a:spLocks noChangeArrowheads="1"/>
            </p:cNvSpPr>
            <p:nvPr/>
          </p:nvSpPr>
          <p:spPr bwMode="auto">
            <a:xfrm>
              <a:off x="5051" y="1993"/>
              <a:ext cx="37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Business</a:t>
              </a:r>
            </a:p>
            <a:p>
              <a:pPr eaLnBrk="1" hangingPunct="1">
                <a:lnSpc>
                  <a:spcPct val="85000"/>
                </a:lnSpc>
              </a:pPr>
              <a:r>
                <a:rPr lang="en-US" altLang="cs-CZ" sz="662">
                  <a:latin typeface="Arial" panose="020B0604020202020204" pitchFamily="34" charset="0"/>
                </a:rPr>
                <a:t>Processes</a:t>
              </a:r>
            </a:p>
          </p:txBody>
        </p:sp>
        <p:sp>
          <p:nvSpPr>
            <p:cNvPr id="27747" name="Rectangle 122"/>
            <p:cNvSpPr>
              <a:spLocks noChangeArrowheads="1"/>
            </p:cNvSpPr>
            <p:nvPr/>
          </p:nvSpPr>
          <p:spPr bwMode="auto">
            <a:xfrm>
              <a:off x="5044" y="2136"/>
              <a:ext cx="415"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662">
                  <a:latin typeface="Arial" panose="020B0604020202020204" pitchFamily="34" charset="0"/>
                </a:rPr>
                <a:t>Operational</a:t>
              </a:r>
            </a:p>
            <a:p>
              <a:pPr eaLnBrk="1" hangingPunct="1">
                <a:lnSpc>
                  <a:spcPct val="85000"/>
                </a:lnSpc>
              </a:pPr>
              <a:r>
                <a:rPr lang="en-US" altLang="cs-CZ" sz="662">
                  <a:latin typeface="Arial" panose="020B0604020202020204" pitchFamily="34" charset="0"/>
                </a:rPr>
                <a:t>Functions</a:t>
              </a:r>
            </a:p>
          </p:txBody>
        </p:sp>
        <p:sp>
          <p:nvSpPr>
            <p:cNvPr id="27748" name="Rectangle 123"/>
            <p:cNvSpPr>
              <a:spLocks noChangeArrowheads="1"/>
            </p:cNvSpPr>
            <p:nvPr/>
          </p:nvSpPr>
          <p:spPr bwMode="auto">
            <a:xfrm>
              <a:off x="5040" y="2274"/>
              <a:ext cx="38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Collaboration</a:t>
              </a:r>
            </a:p>
          </p:txBody>
        </p:sp>
        <p:sp>
          <p:nvSpPr>
            <p:cNvPr id="27749" name="Rectangle 124"/>
            <p:cNvSpPr>
              <a:spLocks noChangeArrowheads="1"/>
            </p:cNvSpPr>
            <p:nvPr/>
          </p:nvSpPr>
          <p:spPr bwMode="auto">
            <a:xfrm>
              <a:off x="5048" y="2415"/>
              <a:ext cx="29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662">
                  <a:latin typeface="Arial" panose="020B0604020202020204" pitchFamily="34" charset="0"/>
                </a:rPr>
                <a:t>Analytics</a:t>
              </a:r>
            </a:p>
          </p:txBody>
        </p:sp>
        <p:pic>
          <p:nvPicPr>
            <p:cNvPr id="27750" name="Picture 125"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9" y="2428"/>
              <a:ext cx="10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 name="Picture 126"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4" y="2286"/>
              <a:ext cx="7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2" name="Picture 127"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89" y="2011"/>
              <a:ext cx="1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3" name="Picture 128"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6" y="2146"/>
              <a:ext cx="107"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4" name="Picture 129" descr="channel_data-warehous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5" y="1485"/>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5" name="Picture 130" descr="channel_er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8" y="1484"/>
              <a:ext cx="35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6" name="Picture 131" descr="channel_cs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60" y="1485"/>
              <a:ext cx="348"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7" name="Picture 132" descr="block_gree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6" y="2978"/>
              <a:ext cx="66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8" name="Rectangle 133"/>
            <p:cNvSpPr>
              <a:spLocks noChangeArrowheads="1"/>
            </p:cNvSpPr>
            <p:nvPr/>
          </p:nvSpPr>
          <p:spPr bwMode="auto">
            <a:xfrm>
              <a:off x="4321" y="2958"/>
              <a:ext cx="279"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662">
                  <a:latin typeface="Arial" panose="020B0604020202020204" pitchFamily="34" charset="0"/>
                </a:rPr>
                <a:t>Account</a:t>
              </a:r>
            </a:p>
          </p:txBody>
        </p:sp>
        <p:pic>
          <p:nvPicPr>
            <p:cNvPr id="27759" name="Picture 134" descr="brick-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 y="1435"/>
              <a:ext cx="59" cy="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0" name="Picture 135" descr="brick-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 y="1435"/>
              <a:ext cx="60" cy="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1" name="Picture 136" descr="brick-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 y="1435"/>
              <a:ext cx="59" cy="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2" name="Picture 137" descr="brick-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 y="1435"/>
              <a:ext cx="59" cy="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63" name="Rectangle 138"/>
            <p:cNvSpPr>
              <a:spLocks noChangeArrowheads="1"/>
            </p:cNvSpPr>
            <p:nvPr/>
          </p:nvSpPr>
          <p:spPr bwMode="auto">
            <a:xfrm rot="16200000">
              <a:off x="2320" y="2189"/>
              <a:ext cx="496" cy="1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Root Cause</a:t>
              </a:r>
            </a:p>
          </p:txBody>
        </p:sp>
        <p:sp>
          <p:nvSpPr>
            <p:cNvPr id="27764" name="Rectangle 139"/>
            <p:cNvSpPr>
              <a:spLocks noChangeArrowheads="1"/>
            </p:cNvSpPr>
            <p:nvPr/>
          </p:nvSpPr>
          <p:spPr bwMode="auto">
            <a:xfrm rot="16200000">
              <a:off x="2359" y="2824"/>
              <a:ext cx="420" cy="1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Symptom</a:t>
              </a:r>
            </a:p>
          </p:txBody>
        </p:sp>
      </p:grpSp>
    </p:spTree>
    <p:extLst>
      <p:ext uri="{BB962C8B-B14F-4D97-AF65-F5344CB8AC3E}">
        <p14:creationId xmlns:p14="http://schemas.microsoft.com/office/powerpoint/2010/main" val="3930076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0245"/>
                                        </p:tgtEl>
                                        <p:attrNameLst>
                                          <p:attrName>style.visibility</p:attrName>
                                        </p:attrNameLst>
                                      </p:cBhvr>
                                      <p:to>
                                        <p:strVal val="visible"/>
                                      </p:to>
                                    </p:set>
                                    <p:animEffect transition="in" filter="fade">
                                      <p:cBhvr>
                                        <p:cTn id="7" dur="500"/>
                                        <p:tgtEl>
                                          <p:spTgt spid="65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73886" y="805135"/>
            <a:ext cx="9493585" cy="1494750"/>
          </a:xfrm>
        </p:spPr>
        <p:txBody>
          <a:bodyPr/>
          <a:lstStyle/>
          <a:p>
            <a:r>
              <a:rPr lang="en-US" altLang="cs-CZ" sz="2646" b="1"/>
              <a:t>Symptom - Islands of key business data = no master data</a:t>
            </a:r>
            <a:br>
              <a:rPr lang="en-US" altLang="cs-CZ" sz="2646" b="1"/>
            </a:br>
            <a:r>
              <a:rPr lang="en-US" altLang="cs-CZ" sz="1544" b="1"/>
              <a:t/>
            </a:r>
            <a:br>
              <a:rPr lang="en-US" altLang="cs-CZ" sz="1544" b="1"/>
            </a:br>
            <a:r>
              <a:rPr lang="en-US" altLang="cs-CZ" sz="1985">
                <a:solidFill>
                  <a:schemeClr val="folHlink"/>
                </a:solidFill>
              </a:rPr>
              <a:t>Slow time to market for products,</a:t>
            </a:r>
            <a:br>
              <a:rPr lang="en-US" altLang="cs-CZ" sz="1985">
                <a:solidFill>
                  <a:schemeClr val="folHlink"/>
                </a:solidFill>
              </a:rPr>
            </a:br>
            <a:r>
              <a:rPr lang="en-US" altLang="cs-CZ" sz="1985">
                <a:solidFill>
                  <a:schemeClr val="folHlink"/>
                </a:solidFill>
              </a:rPr>
              <a:t>poor customer satisfaction,</a:t>
            </a:r>
            <a:br>
              <a:rPr lang="en-US" altLang="cs-CZ" sz="1985">
                <a:solidFill>
                  <a:schemeClr val="folHlink"/>
                </a:solidFill>
              </a:rPr>
            </a:br>
            <a:r>
              <a:rPr lang="en-US" altLang="cs-CZ" sz="1985">
                <a:solidFill>
                  <a:schemeClr val="folHlink"/>
                </a:solidFill>
              </a:rPr>
              <a:t>missed revenue opportunities</a:t>
            </a:r>
          </a:p>
        </p:txBody>
      </p:sp>
      <p:sp>
        <p:nvSpPr>
          <p:cNvPr id="29699" name="Rectangle 3"/>
          <p:cNvSpPr>
            <a:spLocks noGrp="1" noChangeArrowheads="1"/>
          </p:cNvSpPr>
          <p:nvPr>
            <p:ph type="body" sz="half" idx="1"/>
          </p:nvPr>
        </p:nvSpPr>
        <p:spPr bwMode="auto">
          <a:xfrm>
            <a:off x="472137" y="2418904"/>
            <a:ext cx="3782381" cy="4218204"/>
          </a:xfrm>
        </p:spPr>
        <p:txBody>
          <a:bodyPr wrap="square" numCol="1" anchor="t" anchorCtr="0" compatLnSpc="1">
            <a:prstTxWarp prst="textNoShape">
              <a:avLst/>
            </a:prstTxWarp>
          </a:bodyPr>
          <a:lstStyle/>
          <a:p>
            <a:r>
              <a:rPr lang="en-US" altLang="cs-CZ" sz="1544"/>
              <a:t>Today most companies have multiple repositories for key business data like customers, products, suppliers, locations, and accounts</a:t>
            </a:r>
          </a:p>
          <a:p>
            <a:r>
              <a:rPr lang="en-US" altLang="cs-CZ" sz="1544"/>
              <a:t>This results in:</a:t>
            </a:r>
          </a:p>
          <a:p>
            <a:pPr marL="512815" lvl="1" indent="-259032"/>
            <a:r>
              <a:rPr lang="en-US" altLang="cs-CZ" sz="1433"/>
              <a:t>Inability to understand the value of the customer </a:t>
            </a:r>
          </a:p>
          <a:p>
            <a:pPr marL="512815" lvl="1" indent="-259032"/>
            <a:r>
              <a:rPr lang="en-US" altLang="cs-CZ" sz="1433"/>
              <a:t>Inconsistency in product data across systems</a:t>
            </a:r>
          </a:p>
          <a:p>
            <a:pPr marL="512815" lvl="1" indent="-259032"/>
            <a:r>
              <a:rPr lang="en-US" altLang="cs-CZ" sz="1433"/>
              <a:t>Missed revenue opportunity due to slow product introduction process</a:t>
            </a:r>
          </a:p>
          <a:p>
            <a:pPr marL="512815" lvl="1" indent="-259032"/>
            <a:r>
              <a:rPr lang="en-US" altLang="cs-CZ" sz="1433"/>
              <a:t>Inconsistent customer service across channels</a:t>
            </a:r>
          </a:p>
        </p:txBody>
      </p:sp>
      <p:sp>
        <p:nvSpPr>
          <p:cNvPr id="65" name="Zástupný symbol pro číslo snímku 4">
            <a:extLst>
              <a:ext uri="{FF2B5EF4-FFF2-40B4-BE49-F238E27FC236}">
                <a16:creationId xmlns:a16="http://schemas.microsoft.com/office/drawing/2014/main" id="{092E33FE-5094-4320-B59A-9D445E789067}"/>
              </a:ext>
            </a:extLst>
          </p:cNvPr>
          <p:cNvSpPr>
            <a:spLocks noGrp="1"/>
          </p:cNvSpPr>
          <p:nvPr>
            <p:ph type="sldNum" sz="quarter" idx="10"/>
          </p:nvPr>
        </p:nvSpPr>
        <p:spPr/>
        <p:txBody>
          <a:bodyPr/>
          <a:lstStyle/>
          <a:p>
            <a:pPr>
              <a:defRPr/>
            </a:pPr>
            <a:fld id="{3F4DB2ED-9226-4398-875A-089C115084ED}" type="slidenum">
              <a:rPr lang="en-US" altLang="cs-CZ"/>
              <a:pPr>
                <a:defRPr/>
              </a:pPr>
              <a:t>12</a:t>
            </a:fld>
            <a:endParaRPr lang="en-US" altLang="cs-CZ"/>
          </a:p>
        </p:txBody>
      </p:sp>
      <p:sp>
        <p:nvSpPr>
          <p:cNvPr id="652292" name="Rectangle 4">
            <a:extLst>
              <a:ext uri="{FF2B5EF4-FFF2-40B4-BE49-F238E27FC236}">
                <a16:creationId xmlns:a16="http://schemas.microsoft.com/office/drawing/2014/main" id="{F47EF864-47B8-4AA2-A3E2-328B2E04E1D1}"/>
              </a:ext>
            </a:extLst>
          </p:cNvPr>
          <p:cNvSpPr>
            <a:spLocks noChangeArrowheads="1"/>
          </p:cNvSpPr>
          <p:nvPr/>
        </p:nvSpPr>
        <p:spPr bwMode="auto">
          <a:xfrm flipH="1">
            <a:off x="8637250" y="1955077"/>
            <a:ext cx="1298717" cy="4027422"/>
          </a:xfrm>
          <a:prstGeom prst="rect">
            <a:avLst/>
          </a:prstGeom>
          <a:gradFill rotWithShape="1">
            <a:gsLst>
              <a:gs pos="0">
                <a:schemeClr val="bg1"/>
              </a:gs>
              <a:gs pos="50000">
                <a:srgbClr val="FFCC00"/>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2293" name="Rectangle 5">
            <a:extLst>
              <a:ext uri="{FF2B5EF4-FFF2-40B4-BE49-F238E27FC236}">
                <a16:creationId xmlns:a16="http://schemas.microsoft.com/office/drawing/2014/main" id="{B04B8780-46E0-4E9C-8D8A-E1D9BFB72FEB}"/>
              </a:ext>
            </a:extLst>
          </p:cNvPr>
          <p:cNvSpPr>
            <a:spLocks noChangeArrowheads="1"/>
          </p:cNvSpPr>
          <p:nvPr/>
        </p:nvSpPr>
        <p:spPr bwMode="auto">
          <a:xfrm flipH="1">
            <a:off x="7268521" y="1955077"/>
            <a:ext cx="1288215" cy="4027422"/>
          </a:xfrm>
          <a:prstGeom prst="rect">
            <a:avLst/>
          </a:prstGeom>
          <a:gradFill rotWithShape="1">
            <a:gsLst>
              <a:gs pos="0">
                <a:schemeClr val="bg1"/>
              </a:gs>
              <a:gs pos="50000">
                <a:srgbClr val="6CC42A"/>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2294" name="Rectangle 6">
            <a:extLst>
              <a:ext uri="{FF2B5EF4-FFF2-40B4-BE49-F238E27FC236}">
                <a16:creationId xmlns:a16="http://schemas.microsoft.com/office/drawing/2014/main" id="{7F03515C-4058-4D3C-853A-102CD7A69BA4}"/>
              </a:ext>
            </a:extLst>
          </p:cNvPr>
          <p:cNvSpPr>
            <a:spLocks noChangeArrowheads="1"/>
          </p:cNvSpPr>
          <p:nvPr/>
        </p:nvSpPr>
        <p:spPr bwMode="auto">
          <a:xfrm flipH="1">
            <a:off x="5906794" y="1955077"/>
            <a:ext cx="1288215" cy="4027422"/>
          </a:xfrm>
          <a:prstGeom prst="rect">
            <a:avLst/>
          </a:prstGeom>
          <a:gradFill rotWithShape="1">
            <a:gsLst>
              <a:gs pos="0">
                <a:schemeClr val="bg1"/>
              </a:gs>
              <a:gs pos="50000">
                <a:srgbClr val="FF0066"/>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2295" name="Rectangle 7">
            <a:extLst>
              <a:ext uri="{FF2B5EF4-FFF2-40B4-BE49-F238E27FC236}">
                <a16:creationId xmlns:a16="http://schemas.microsoft.com/office/drawing/2014/main" id="{35DF1F1B-BCB5-4D66-8933-681F6620F6A8}"/>
              </a:ext>
            </a:extLst>
          </p:cNvPr>
          <p:cNvSpPr>
            <a:spLocks noChangeArrowheads="1"/>
          </p:cNvSpPr>
          <p:nvPr/>
        </p:nvSpPr>
        <p:spPr bwMode="auto">
          <a:xfrm flipH="1">
            <a:off x="4506560" y="2000585"/>
            <a:ext cx="1310969" cy="4149942"/>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pic>
        <p:nvPicPr>
          <p:cNvPr id="29705" name="Picture 8"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917" y="3176781"/>
            <a:ext cx="99766"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9"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143" y="3378064"/>
            <a:ext cx="99766"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0"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871" y="3378064"/>
            <a:ext cx="99766"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0600" y="3378064"/>
            <a:ext cx="101517"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12"/>
          <p:cNvSpPr>
            <a:spLocks noChangeArrowheads="1"/>
          </p:cNvSpPr>
          <p:nvPr/>
        </p:nvSpPr>
        <p:spPr bwMode="auto">
          <a:xfrm>
            <a:off x="4788358" y="2359394"/>
            <a:ext cx="79988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Web Site</a:t>
            </a:r>
          </a:p>
        </p:txBody>
      </p:sp>
      <p:sp>
        <p:nvSpPr>
          <p:cNvPr id="29710" name="Rectangle 13"/>
          <p:cNvSpPr>
            <a:spLocks noChangeArrowheads="1"/>
          </p:cNvSpPr>
          <p:nvPr/>
        </p:nvSpPr>
        <p:spPr bwMode="auto">
          <a:xfrm>
            <a:off x="5931298" y="2359394"/>
            <a:ext cx="1200700"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Contact Center</a:t>
            </a:r>
          </a:p>
        </p:txBody>
      </p:sp>
      <p:sp>
        <p:nvSpPr>
          <p:cNvPr id="29711" name="Rectangle 14"/>
          <p:cNvSpPr>
            <a:spLocks noChangeArrowheads="1"/>
          </p:cNvSpPr>
          <p:nvPr/>
        </p:nvSpPr>
        <p:spPr bwMode="auto">
          <a:xfrm>
            <a:off x="7217763" y="2359394"/>
            <a:ext cx="142823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Enterprise Systems</a:t>
            </a:r>
          </a:p>
        </p:txBody>
      </p:sp>
      <p:sp>
        <p:nvSpPr>
          <p:cNvPr id="29712" name="Rectangle 15"/>
          <p:cNvSpPr>
            <a:spLocks noChangeArrowheads="1"/>
          </p:cNvSpPr>
          <p:nvPr/>
        </p:nvSpPr>
        <p:spPr bwMode="auto">
          <a:xfrm>
            <a:off x="8644251" y="2359394"/>
            <a:ext cx="1307469"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Data Warehouse</a:t>
            </a:r>
          </a:p>
        </p:txBody>
      </p:sp>
      <p:pic>
        <p:nvPicPr>
          <p:cNvPr id="29713" name="Picture 16" descr="channel_data-ware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8546" y="2690200"/>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7" descr="channel_cs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594" y="2688449"/>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8" descr="channel_e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818" y="2686699"/>
            <a:ext cx="717620"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19" descr="channel_w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6117" y="2663945"/>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0"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7563"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1"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7563" y="3973163"/>
            <a:ext cx="1274213" cy="2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22"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7563"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23"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7563"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24"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7563" y="4729290"/>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25"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7563"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26"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9792"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27"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9792"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28"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99792"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29"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9792"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30"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1252"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31"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51252"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32"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1252"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33"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51252" y="4729290"/>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34"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51252"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5"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3772" y="3973163"/>
            <a:ext cx="1274213" cy="2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36"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3772"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37"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73772"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38"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3772" y="4993584"/>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39"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3772"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7" name="Rectangle 40"/>
          <p:cNvSpPr>
            <a:spLocks noChangeArrowheads="1"/>
          </p:cNvSpPr>
          <p:nvPr/>
        </p:nvSpPr>
        <p:spPr bwMode="auto">
          <a:xfrm>
            <a:off x="4772918" y="3733374"/>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Customer</a:t>
            </a:r>
          </a:p>
        </p:txBody>
      </p:sp>
      <p:sp>
        <p:nvSpPr>
          <p:cNvPr id="29738" name="Rectangle 41"/>
          <p:cNvSpPr>
            <a:spLocks noChangeArrowheads="1"/>
          </p:cNvSpPr>
          <p:nvPr/>
        </p:nvSpPr>
        <p:spPr bwMode="auto">
          <a:xfrm>
            <a:off x="4507361" y="3980164"/>
            <a:ext cx="1335622"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Customer / Shipping</a:t>
            </a:r>
          </a:p>
        </p:txBody>
      </p:sp>
      <p:sp>
        <p:nvSpPr>
          <p:cNvPr id="29739" name="Rectangle 42"/>
          <p:cNvSpPr>
            <a:spLocks noChangeArrowheads="1"/>
          </p:cNvSpPr>
          <p:nvPr/>
        </p:nvSpPr>
        <p:spPr bwMode="auto">
          <a:xfrm>
            <a:off x="4827273" y="4233957"/>
            <a:ext cx="62228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Product</a:t>
            </a:r>
          </a:p>
        </p:txBody>
      </p:sp>
      <p:sp>
        <p:nvSpPr>
          <p:cNvPr id="29740" name="Rectangle 43"/>
          <p:cNvSpPr>
            <a:spLocks noChangeArrowheads="1"/>
          </p:cNvSpPr>
          <p:nvPr/>
        </p:nvSpPr>
        <p:spPr bwMode="auto">
          <a:xfrm>
            <a:off x="4802132" y="4477247"/>
            <a:ext cx="66556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Location</a:t>
            </a:r>
          </a:p>
        </p:txBody>
      </p:sp>
      <p:sp>
        <p:nvSpPr>
          <p:cNvPr id="29741" name="Rectangle 44"/>
          <p:cNvSpPr>
            <a:spLocks noChangeArrowheads="1"/>
          </p:cNvSpPr>
          <p:nvPr/>
        </p:nvSpPr>
        <p:spPr bwMode="auto">
          <a:xfrm>
            <a:off x="4805845" y="4734541"/>
            <a:ext cx="651139"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Supplier</a:t>
            </a:r>
          </a:p>
        </p:txBody>
      </p:sp>
      <p:sp>
        <p:nvSpPr>
          <p:cNvPr id="29742" name="Rectangle 45"/>
          <p:cNvSpPr>
            <a:spLocks noChangeArrowheads="1"/>
          </p:cNvSpPr>
          <p:nvPr/>
        </p:nvSpPr>
        <p:spPr bwMode="auto">
          <a:xfrm>
            <a:off x="4920934" y="5245626"/>
            <a:ext cx="50847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Order</a:t>
            </a:r>
          </a:p>
        </p:txBody>
      </p:sp>
      <p:sp>
        <p:nvSpPr>
          <p:cNvPr id="29743" name="Rectangle 46"/>
          <p:cNvSpPr>
            <a:spLocks noChangeArrowheads="1"/>
          </p:cNvSpPr>
          <p:nvPr/>
        </p:nvSpPr>
        <p:spPr bwMode="auto">
          <a:xfrm>
            <a:off x="6129395" y="3733374"/>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Customer</a:t>
            </a:r>
          </a:p>
        </p:txBody>
      </p:sp>
      <p:sp>
        <p:nvSpPr>
          <p:cNvPr id="29744" name="Rectangle 47"/>
          <p:cNvSpPr>
            <a:spLocks noChangeArrowheads="1"/>
          </p:cNvSpPr>
          <p:nvPr/>
        </p:nvSpPr>
        <p:spPr bwMode="auto">
          <a:xfrm>
            <a:off x="6181999" y="4233957"/>
            <a:ext cx="62228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Product</a:t>
            </a:r>
          </a:p>
        </p:txBody>
      </p:sp>
      <p:sp>
        <p:nvSpPr>
          <p:cNvPr id="29745" name="Rectangle 48"/>
          <p:cNvSpPr>
            <a:spLocks noChangeArrowheads="1"/>
          </p:cNvSpPr>
          <p:nvPr/>
        </p:nvSpPr>
        <p:spPr bwMode="auto">
          <a:xfrm>
            <a:off x="6158608" y="4477247"/>
            <a:ext cx="66556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Location</a:t>
            </a:r>
          </a:p>
        </p:txBody>
      </p:sp>
      <p:sp>
        <p:nvSpPr>
          <p:cNvPr id="29746" name="Rectangle 49"/>
          <p:cNvSpPr>
            <a:spLocks noChangeArrowheads="1"/>
          </p:cNvSpPr>
          <p:nvPr/>
        </p:nvSpPr>
        <p:spPr bwMode="auto">
          <a:xfrm>
            <a:off x="6307166" y="5245626"/>
            <a:ext cx="50847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Order</a:t>
            </a:r>
          </a:p>
        </p:txBody>
      </p:sp>
      <p:sp>
        <p:nvSpPr>
          <p:cNvPr id="29747" name="Rectangle 50"/>
          <p:cNvSpPr>
            <a:spLocks noChangeArrowheads="1"/>
          </p:cNvSpPr>
          <p:nvPr/>
        </p:nvSpPr>
        <p:spPr bwMode="auto">
          <a:xfrm>
            <a:off x="7250070" y="3980164"/>
            <a:ext cx="1335622"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Customer / Shipping</a:t>
            </a:r>
          </a:p>
        </p:txBody>
      </p:sp>
      <p:sp>
        <p:nvSpPr>
          <p:cNvPr id="29748" name="Rectangle 51"/>
          <p:cNvSpPr>
            <a:spLocks noChangeArrowheads="1"/>
          </p:cNvSpPr>
          <p:nvPr/>
        </p:nvSpPr>
        <p:spPr bwMode="auto">
          <a:xfrm>
            <a:off x="7578733" y="4233957"/>
            <a:ext cx="62228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Product</a:t>
            </a:r>
          </a:p>
        </p:txBody>
      </p:sp>
      <p:sp>
        <p:nvSpPr>
          <p:cNvPr id="29749" name="Rectangle 52"/>
          <p:cNvSpPr>
            <a:spLocks noChangeArrowheads="1"/>
          </p:cNvSpPr>
          <p:nvPr/>
        </p:nvSpPr>
        <p:spPr bwMode="auto">
          <a:xfrm>
            <a:off x="7551841" y="4477247"/>
            <a:ext cx="66556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Location</a:t>
            </a:r>
          </a:p>
        </p:txBody>
      </p:sp>
      <p:sp>
        <p:nvSpPr>
          <p:cNvPr id="29750" name="Rectangle 53"/>
          <p:cNvSpPr>
            <a:spLocks noChangeArrowheads="1"/>
          </p:cNvSpPr>
          <p:nvPr/>
        </p:nvSpPr>
        <p:spPr bwMode="auto">
          <a:xfrm>
            <a:off x="7560510" y="4993584"/>
            <a:ext cx="64472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Account</a:t>
            </a:r>
          </a:p>
        </p:txBody>
      </p:sp>
      <p:sp>
        <p:nvSpPr>
          <p:cNvPr id="29751" name="Rectangle 54"/>
          <p:cNvSpPr>
            <a:spLocks noChangeArrowheads="1"/>
          </p:cNvSpPr>
          <p:nvPr/>
        </p:nvSpPr>
        <p:spPr bwMode="auto">
          <a:xfrm>
            <a:off x="7640889" y="5245626"/>
            <a:ext cx="50847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Order</a:t>
            </a:r>
          </a:p>
        </p:txBody>
      </p:sp>
      <p:sp>
        <p:nvSpPr>
          <p:cNvPr id="29752" name="Rectangle 55"/>
          <p:cNvSpPr>
            <a:spLocks noChangeArrowheads="1"/>
          </p:cNvSpPr>
          <p:nvPr/>
        </p:nvSpPr>
        <p:spPr bwMode="auto">
          <a:xfrm>
            <a:off x="8917610" y="3733374"/>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Customer</a:t>
            </a:r>
          </a:p>
        </p:txBody>
      </p:sp>
      <p:sp>
        <p:nvSpPr>
          <p:cNvPr id="29753" name="Rectangle 56"/>
          <p:cNvSpPr>
            <a:spLocks noChangeArrowheads="1"/>
          </p:cNvSpPr>
          <p:nvPr/>
        </p:nvSpPr>
        <p:spPr bwMode="auto">
          <a:xfrm>
            <a:off x="8970214" y="4233957"/>
            <a:ext cx="62228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Product</a:t>
            </a:r>
          </a:p>
        </p:txBody>
      </p:sp>
      <p:sp>
        <p:nvSpPr>
          <p:cNvPr id="29754" name="Rectangle 57"/>
          <p:cNvSpPr>
            <a:spLocks noChangeArrowheads="1"/>
          </p:cNvSpPr>
          <p:nvPr/>
        </p:nvSpPr>
        <p:spPr bwMode="auto">
          <a:xfrm>
            <a:off x="8946824" y="4477247"/>
            <a:ext cx="66556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Location</a:t>
            </a:r>
          </a:p>
        </p:txBody>
      </p:sp>
      <p:sp>
        <p:nvSpPr>
          <p:cNvPr id="29755" name="Rectangle 58"/>
          <p:cNvSpPr>
            <a:spLocks noChangeArrowheads="1"/>
          </p:cNvSpPr>
          <p:nvPr/>
        </p:nvSpPr>
        <p:spPr bwMode="auto">
          <a:xfrm>
            <a:off x="8948786" y="4734541"/>
            <a:ext cx="651139"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Supplier</a:t>
            </a:r>
          </a:p>
        </p:txBody>
      </p:sp>
      <p:sp>
        <p:nvSpPr>
          <p:cNvPr id="29756" name="Rectangle 59"/>
          <p:cNvSpPr>
            <a:spLocks noChangeArrowheads="1"/>
          </p:cNvSpPr>
          <p:nvPr/>
        </p:nvSpPr>
        <p:spPr bwMode="auto">
          <a:xfrm>
            <a:off x="9046374" y="5245626"/>
            <a:ext cx="50847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Order</a:t>
            </a:r>
          </a:p>
        </p:txBody>
      </p:sp>
      <p:pic>
        <p:nvPicPr>
          <p:cNvPr id="29757" name="Picture 60"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35967"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8" name="Picture 61"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7530"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9" name="Picture 62"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5009"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0" name="Picture 63"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60237"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1" name="Picture 64"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36549"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151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451133" y="675613"/>
            <a:ext cx="9493585" cy="1221704"/>
          </a:xfrm>
        </p:spPr>
        <p:txBody>
          <a:bodyPr/>
          <a:lstStyle/>
          <a:p>
            <a:r>
              <a:rPr lang="en-US" altLang="cs-CZ" sz="2646" b="1"/>
              <a:t>Symptom - A Distortion of  reality</a:t>
            </a:r>
            <a:br>
              <a:rPr lang="en-US" altLang="cs-CZ" sz="2646" b="1"/>
            </a:br>
            <a:r>
              <a:rPr lang="en-US" altLang="cs-CZ" sz="1544" b="1"/>
              <a:t/>
            </a:r>
            <a:br>
              <a:rPr lang="en-US" altLang="cs-CZ" sz="1544" b="1"/>
            </a:br>
            <a:r>
              <a:rPr lang="en-US" altLang="cs-CZ" sz="1985">
                <a:solidFill>
                  <a:schemeClr val="folHlink"/>
                </a:solidFill>
              </a:rPr>
              <a:t>Siloed data does not accurately represent key business facts</a:t>
            </a:r>
            <a:br>
              <a:rPr lang="en-US" altLang="cs-CZ" sz="1985">
                <a:solidFill>
                  <a:schemeClr val="folHlink"/>
                </a:solidFill>
              </a:rPr>
            </a:br>
            <a:endParaRPr lang="en-US" altLang="cs-CZ" sz="1985">
              <a:solidFill>
                <a:schemeClr val="folHlink"/>
              </a:solidFill>
            </a:endParaRPr>
          </a:p>
        </p:txBody>
      </p:sp>
      <p:sp>
        <p:nvSpPr>
          <p:cNvPr id="86" name="Zástupný symbol pro číslo snímku 4">
            <a:extLst>
              <a:ext uri="{FF2B5EF4-FFF2-40B4-BE49-F238E27FC236}">
                <a16:creationId xmlns:a16="http://schemas.microsoft.com/office/drawing/2014/main" id="{F7F1E096-140F-4BC4-AACE-11785879B627}"/>
              </a:ext>
            </a:extLst>
          </p:cNvPr>
          <p:cNvSpPr>
            <a:spLocks noGrp="1"/>
          </p:cNvSpPr>
          <p:nvPr>
            <p:ph type="sldNum" sz="quarter" idx="10"/>
          </p:nvPr>
        </p:nvSpPr>
        <p:spPr/>
        <p:txBody>
          <a:bodyPr/>
          <a:lstStyle/>
          <a:p>
            <a:pPr>
              <a:defRPr/>
            </a:pPr>
            <a:fld id="{060826AB-4A07-450E-A136-48588582A17F}" type="slidenum">
              <a:rPr lang="en-US" altLang="cs-CZ"/>
              <a:pPr>
                <a:defRPr/>
              </a:pPr>
              <a:t>13</a:t>
            </a:fld>
            <a:endParaRPr lang="en-US" altLang="cs-CZ"/>
          </a:p>
        </p:txBody>
      </p:sp>
      <p:sp>
        <p:nvSpPr>
          <p:cNvPr id="654338" name="Rectangle 2">
            <a:extLst>
              <a:ext uri="{FF2B5EF4-FFF2-40B4-BE49-F238E27FC236}">
                <a16:creationId xmlns:a16="http://schemas.microsoft.com/office/drawing/2014/main" id="{6EA87439-0C17-457F-A07F-95B931DF1455}"/>
              </a:ext>
            </a:extLst>
          </p:cNvPr>
          <p:cNvSpPr>
            <a:spLocks noChangeArrowheads="1"/>
          </p:cNvSpPr>
          <p:nvPr/>
        </p:nvSpPr>
        <p:spPr bwMode="auto">
          <a:xfrm flipH="1">
            <a:off x="8637250" y="1955077"/>
            <a:ext cx="1298717" cy="4027422"/>
          </a:xfrm>
          <a:prstGeom prst="rect">
            <a:avLst/>
          </a:prstGeom>
          <a:gradFill rotWithShape="1">
            <a:gsLst>
              <a:gs pos="0">
                <a:schemeClr val="bg1"/>
              </a:gs>
              <a:gs pos="50000">
                <a:srgbClr val="FFCC00"/>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4339" name="Rectangle 3">
            <a:extLst>
              <a:ext uri="{FF2B5EF4-FFF2-40B4-BE49-F238E27FC236}">
                <a16:creationId xmlns:a16="http://schemas.microsoft.com/office/drawing/2014/main" id="{814342A3-3C11-42B0-923C-218B635C4A72}"/>
              </a:ext>
            </a:extLst>
          </p:cNvPr>
          <p:cNvSpPr>
            <a:spLocks noChangeArrowheads="1"/>
          </p:cNvSpPr>
          <p:nvPr/>
        </p:nvSpPr>
        <p:spPr bwMode="auto">
          <a:xfrm flipH="1">
            <a:off x="7268521" y="1955077"/>
            <a:ext cx="1288215" cy="4027422"/>
          </a:xfrm>
          <a:prstGeom prst="rect">
            <a:avLst/>
          </a:prstGeom>
          <a:gradFill rotWithShape="1">
            <a:gsLst>
              <a:gs pos="0">
                <a:schemeClr val="bg1"/>
              </a:gs>
              <a:gs pos="50000">
                <a:srgbClr val="6CC42A"/>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4340" name="Rectangle 4">
            <a:extLst>
              <a:ext uri="{FF2B5EF4-FFF2-40B4-BE49-F238E27FC236}">
                <a16:creationId xmlns:a16="http://schemas.microsoft.com/office/drawing/2014/main" id="{4B0702B5-D8A1-44DB-97ED-005585AE67A7}"/>
              </a:ext>
            </a:extLst>
          </p:cNvPr>
          <p:cNvSpPr>
            <a:spLocks noChangeArrowheads="1"/>
          </p:cNvSpPr>
          <p:nvPr/>
        </p:nvSpPr>
        <p:spPr bwMode="auto">
          <a:xfrm flipH="1">
            <a:off x="5906794" y="1955077"/>
            <a:ext cx="1288215" cy="4027422"/>
          </a:xfrm>
          <a:prstGeom prst="rect">
            <a:avLst/>
          </a:prstGeom>
          <a:gradFill rotWithShape="1">
            <a:gsLst>
              <a:gs pos="0">
                <a:schemeClr val="bg1"/>
              </a:gs>
              <a:gs pos="50000">
                <a:srgbClr val="FF0066"/>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4341" name="Rectangle 5">
            <a:extLst>
              <a:ext uri="{FF2B5EF4-FFF2-40B4-BE49-F238E27FC236}">
                <a16:creationId xmlns:a16="http://schemas.microsoft.com/office/drawing/2014/main" id="{ED2C2BF2-B5BE-4B3A-B723-F11249724EA7}"/>
              </a:ext>
            </a:extLst>
          </p:cNvPr>
          <p:cNvSpPr>
            <a:spLocks noChangeArrowheads="1"/>
          </p:cNvSpPr>
          <p:nvPr/>
        </p:nvSpPr>
        <p:spPr bwMode="auto">
          <a:xfrm flipH="1">
            <a:off x="4506560" y="2000585"/>
            <a:ext cx="1310969" cy="4149942"/>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31752" name="Text Box 7"/>
          <p:cNvSpPr txBox="1">
            <a:spLocks noChangeArrowheads="1"/>
          </p:cNvSpPr>
          <p:nvPr/>
        </p:nvSpPr>
        <p:spPr bwMode="auto">
          <a:xfrm>
            <a:off x="557901" y="1764294"/>
            <a:ext cx="3528589"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764">
                <a:solidFill>
                  <a:schemeClr val="accent1"/>
                </a:solidFill>
              </a:rPr>
              <a:t>Key Business Information</a:t>
            </a:r>
          </a:p>
        </p:txBody>
      </p:sp>
      <p:sp>
        <p:nvSpPr>
          <p:cNvPr id="31753" name="Text Box 8"/>
          <p:cNvSpPr txBox="1">
            <a:spLocks noChangeArrowheads="1"/>
          </p:cNvSpPr>
          <p:nvPr/>
        </p:nvSpPr>
        <p:spPr bwMode="auto">
          <a:xfrm>
            <a:off x="4756852" y="1781797"/>
            <a:ext cx="4893817"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764">
                <a:solidFill>
                  <a:schemeClr val="accent1"/>
                </a:solidFill>
              </a:rPr>
              <a:t>Current Representation of Key Business Facts</a:t>
            </a:r>
          </a:p>
        </p:txBody>
      </p:sp>
      <p:sp>
        <p:nvSpPr>
          <p:cNvPr id="31754" name="Line 9"/>
          <p:cNvSpPr>
            <a:spLocks noChangeShapeType="1"/>
          </p:cNvSpPr>
          <p:nvPr/>
        </p:nvSpPr>
        <p:spPr bwMode="auto">
          <a:xfrm flipV="1">
            <a:off x="3927214" y="1916570"/>
            <a:ext cx="0" cy="394865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54346" name="Text Box 10"/>
          <p:cNvSpPr txBox="1">
            <a:spLocks noChangeArrowheads="1"/>
          </p:cNvSpPr>
          <p:nvPr/>
        </p:nvSpPr>
        <p:spPr bwMode="auto">
          <a:xfrm>
            <a:off x="447633" y="6217038"/>
            <a:ext cx="9787634" cy="791132"/>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a:t>Applications force you to manage data in silos and are not capable of accurately representing the key facts you need to run your business.  Master Data Management is designed to manage a complete and accurate profile of all key data and provide each application with the appropriate profile.</a:t>
            </a:r>
          </a:p>
        </p:txBody>
      </p:sp>
      <p:pic>
        <p:nvPicPr>
          <p:cNvPr id="31756" name="Picture 11"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884" y="3378064"/>
            <a:ext cx="99767"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612" y="3378064"/>
            <a:ext cx="99767"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3"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097" y="3378064"/>
            <a:ext cx="101517"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4" descr="pipe_vertical-h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655" y="3378064"/>
            <a:ext cx="99767" cy="207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15"/>
          <p:cNvSpPr>
            <a:spLocks noChangeArrowheads="1"/>
          </p:cNvSpPr>
          <p:nvPr/>
        </p:nvSpPr>
        <p:spPr bwMode="auto">
          <a:xfrm>
            <a:off x="4730597" y="2359394"/>
            <a:ext cx="799884"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Web Site</a:t>
            </a:r>
          </a:p>
        </p:txBody>
      </p:sp>
      <p:sp>
        <p:nvSpPr>
          <p:cNvPr id="31761" name="Rectangle 16"/>
          <p:cNvSpPr>
            <a:spLocks noChangeArrowheads="1"/>
          </p:cNvSpPr>
          <p:nvPr/>
        </p:nvSpPr>
        <p:spPr bwMode="auto">
          <a:xfrm>
            <a:off x="5842034" y="2359394"/>
            <a:ext cx="1200700"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Contact Center</a:t>
            </a:r>
          </a:p>
        </p:txBody>
      </p:sp>
      <p:sp>
        <p:nvSpPr>
          <p:cNvPr id="31762" name="Rectangle 17"/>
          <p:cNvSpPr>
            <a:spLocks noChangeArrowheads="1"/>
          </p:cNvSpPr>
          <p:nvPr/>
        </p:nvSpPr>
        <p:spPr bwMode="auto">
          <a:xfrm>
            <a:off x="8595243" y="2359394"/>
            <a:ext cx="1307469"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Data Warehouse</a:t>
            </a:r>
          </a:p>
        </p:txBody>
      </p:sp>
      <p:pic>
        <p:nvPicPr>
          <p:cNvPr id="31763" name="Picture 18" descr="channel_data-ware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043" y="2690200"/>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19" descr="channel_cs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335" y="2688449"/>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20" descr="channel_e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9560" y="2686699"/>
            <a:ext cx="717620"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21" descr="channel_w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354" y="2663945"/>
            <a:ext cx="710619" cy="71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22"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0060"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3"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0060" y="3973163"/>
            <a:ext cx="1274213" cy="2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24"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0060"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5"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0060"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26"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0060" y="4729290"/>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27"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0060"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28"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2289"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29"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2289"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0"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289"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1"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2289"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2"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3749" y="3721122"/>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3"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3749"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34"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33749"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5"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33749" y="4729290"/>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36"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3749"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37"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6269" y="3973163"/>
            <a:ext cx="1274213" cy="23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38"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6269" y="4223455"/>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4" name="Picture 39" descr="block_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6269" y="4480748"/>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 name="Picture 40"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6269" y="4993584"/>
            <a:ext cx="1274213"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41"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56269" y="5240375"/>
            <a:ext cx="1274213"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42"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18464"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8" name="Picture 43"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00027"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9" name="Picture 44"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9548"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0" name="Picture 45"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77506"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46" descr="brick-w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42734" y="2166862"/>
            <a:ext cx="115519" cy="37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4383" name="Group 47"/>
          <p:cNvGrpSpPr>
            <a:grpSpLocks/>
          </p:cNvGrpSpPr>
          <p:nvPr/>
        </p:nvGrpSpPr>
        <p:grpSpPr bwMode="auto">
          <a:xfrm>
            <a:off x="561401" y="5124856"/>
            <a:ext cx="3777131" cy="738623"/>
            <a:chOff x="146" y="2928"/>
            <a:chExt cx="2158" cy="422"/>
          </a:xfrm>
        </p:grpSpPr>
        <p:sp>
          <p:nvSpPr>
            <p:cNvPr id="31828" name="Rectangle 48"/>
            <p:cNvSpPr>
              <a:spLocks noChangeAspect="1" noChangeArrowheads="1"/>
            </p:cNvSpPr>
            <p:nvPr/>
          </p:nvSpPr>
          <p:spPr bwMode="auto">
            <a:xfrm>
              <a:off x="624" y="2977"/>
              <a:ext cx="8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a:latin typeface="Myriad Web" pitchFamily="34" charset="0"/>
                </a:rPr>
                <a:t>A Location …</a:t>
              </a:r>
              <a:endParaRPr lang="en-US" altLang="cs-CZ" baseline="-25000">
                <a:latin typeface="Myriad Web" pitchFamily="34" charset="0"/>
              </a:endParaRPr>
            </a:p>
          </p:txBody>
        </p:sp>
        <p:sp>
          <p:nvSpPr>
            <p:cNvPr id="31829" name="Text Box 49"/>
            <p:cNvSpPr txBox="1">
              <a:spLocks noChangeArrowheads="1"/>
            </p:cNvSpPr>
            <p:nvPr/>
          </p:nvSpPr>
          <p:spPr bwMode="auto">
            <a:xfrm>
              <a:off x="960" y="3159"/>
              <a:ext cx="1344"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sz="1103"/>
                <a:t>Store #: 555</a:t>
              </a:r>
            </a:p>
          </p:txBody>
        </p:sp>
        <p:pic>
          <p:nvPicPr>
            <p:cNvPr id="31830" name="Picture 50" descr="channel_store-fro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 y="2928"/>
              <a:ext cx="42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4387" name="Group 51"/>
          <p:cNvGrpSpPr>
            <a:grpSpLocks/>
          </p:cNvGrpSpPr>
          <p:nvPr/>
        </p:nvGrpSpPr>
        <p:grpSpPr bwMode="auto">
          <a:xfrm>
            <a:off x="561401" y="2408403"/>
            <a:ext cx="4197201" cy="1459744"/>
            <a:chOff x="146" y="1376"/>
            <a:chExt cx="2398" cy="834"/>
          </a:xfrm>
        </p:grpSpPr>
        <p:sp>
          <p:nvSpPr>
            <p:cNvPr id="31825" name="Rectangle 52"/>
            <p:cNvSpPr>
              <a:spLocks noChangeAspect="1" noChangeArrowheads="1"/>
            </p:cNvSpPr>
            <p:nvPr/>
          </p:nvSpPr>
          <p:spPr bwMode="auto">
            <a:xfrm>
              <a:off x="650" y="1431"/>
              <a:ext cx="8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a:latin typeface="Myriad Web" pitchFamily="34" charset="0"/>
                </a:rPr>
                <a:t>A Customer …</a:t>
              </a:r>
              <a:endParaRPr lang="en-US" altLang="cs-CZ" baseline="-25000">
                <a:latin typeface="Myriad Web" pitchFamily="34" charset="0"/>
              </a:endParaRPr>
            </a:p>
          </p:txBody>
        </p:sp>
        <p:sp>
          <p:nvSpPr>
            <p:cNvPr id="31826" name="Text Box 53"/>
            <p:cNvSpPr txBox="1">
              <a:spLocks noChangeArrowheads="1"/>
            </p:cNvSpPr>
            <p:nvPr/>
          </p:nvSpPr>
          <p:spPr bwMode="auto">
            <a:xfrm>
              <a:off x="960" y="1575"/>
              <a:ext cx="1584"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1103"/>
                <a:t>Name: Jane Smith</a:t>
              </a:r>
            </a:p>
            <a:p>
              <a:pPr eaLnBrk="1" hangingPunct="1"/>
              <a:r>
                <a:rPr lang="en-US" altLang="cs-CZ" sz="1103"/>
                <a:t>Address: 123 Oak</a:t>
              </a:r>
            </a:p>
            <a:p>
              <a:pPr eaLnBrk="1" hangingPunct="1"/>
              <a:r>
                <a:rPr lang="en-US" altLang="cs-CZ" sz="1103"/>
                <a:t>Account #: 44444</a:t>
              </a:r>
            </a:p>
            <a:p>
              <a:pPr eaLnBrk="1" hangingPunct="1"/>
              <a:r>
                <a:rPr lang="en-US" altLang="cs-CZ" sz="1103"/>
                <a:t>Transaction: purchased </a:t>
              </a:r>
            </a:p>
            <a:p>
              <a:pPr eaLnBrk="1" hangingPunct="1"/>
              <a:r>
                <a:rPr lang="en-US" altLang="cs-CZ" sz="1103"/>
                <a:t>a gas grill</a:t>
              </a:r>
            </a:p>
            <a:p>
              <a:pPr eaLnBrk="1" hangingPunct="1"/>
              <a:endParaRPr lang="en-US" altLang="cs-CZ" sz="1103"/>
            </a:p>
          </p:txBody>
        </p:sp>
        <p:pic>
          <p:nvPicPr>
            <p:cNvPr id="31827" name="Picture 54" descr="channel_custom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 y="1376"/>
              <a:ext cx="42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54391" name="Group 55"/>
          <p:cNvGrpSpPr>
            <a:grpSpLocks/>
          </p:cNvGrpSpPr>
          <p:nvPr/>
        </p:nvGrpSpPr>
        <p:grpSpPr bwMode="auto">
          <a:xfrm>
            <a:off x="561401" y="3941661"/>
            <a:ext cx="3777131" cy="1013421"/>
            <a:chOff x="146" y="2252"/>
            <a:chExt cx="2158" cy="579"/>
          </a:xfrm>
        </p:grpSpPr>
        <p:sp>
          <p:nvSpPr>
            <p:cNvPr id="31822" name="Rectangle 56"/>
            <p:cNvSpPr>
              <a:spLocks noChangeAspect="1" noChangeArrowheads="1"/>
            </p:cNvSpPr>
            <p:nvPr/>
          </p:nvSpPr>
          <p:spPr bwMode="auto">
            <a:xfrm>
              <a:off x="601" y="2305"/>
              <a:ext cx="86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a:latin typeface="Myriad Web" pitchFamily="34" charset="0"/>
                </a:rPr>
                <a:t>A Product …</a:t>
              </a:r>
              <a:endParaRPr lang="en-US" altLang="cs-CZ" baseline="-25000">
                <a:latin typeface="Myriad Web" pitchFamily="34" charset="0"/>
              </a:endParaRPr>
            </a:p>
          </p:txBody>
        </p:sp>
        <p:sp>
          <p:nvSpPr>
            <p:cNvPr id="31823" name="Text Box 57"/>
            <p:cNvSpPr txBox="1">
              <a:spLocks noChangeArrowheads="1"/>
            </p:cNvSpPr>
            <p:nvPr/>
          </p:nvSpPr>
          <p:spPr bwMode="auto">
            <a:xfrm>
              <a:off x="960" y="2487"/>
              <a:ext cx="1344"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1103"/>
                <a:t>Name: Gas Grill</a:t>
              </a:r>
            </a:p>
            <a:p>
              <a:pPr eaLnBrk="1" hangingPunct="1"/>
              <a:r>
                <a:rPr lang="en-US" altLang="cs-CZ" sz="1103"/>
                <a:t>SKU: 1111111</a:t>
              </a:r>
            </a:p>
            <a:p>
              <a:pPr eaLnBrk="1" hangingPunct="1"/>
              <a:r>
                <a:rPr lang="en-US" altLang="cs-CZ" sz="1103"/>
                <a:t>Current Price: $550</a:t>
              </a:r>
            </a:p>
          </p:txBody>
        </p:sp>
        <p:pic>
          <p:nvPicPr>
            <p:cNvPr id="31824" name="Picture 58" descr="channel_barcod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6" y="2252"/>
              <a:ext cx="429"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4395" name="Rectangle 59"/>
          <p:cNvSpPr>
            <a:spLocks noChangeArrowheads="1"/>
          </p:cNvSpPr>
          <p:nvPr/>
        </p:nvSpPr>
        <p:spPr bwMode="auto">
          <a:xfrm>
            <a:off x="3935964" y="3721122"/>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54396" name="Rectangle 60"/>
          <p:cNvSpPr>
            <a:spLocks noChangeArrowheads="1"/>
          </p:cNvSpPr>
          <p:nvPr/>
        </p:nvSpPr>
        <p:spPr bwMode="auto">
          <a:xfrm>
            <a:off x="3935964" y="3973164"/>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54397" name="Rectangle 61"/>
          <p:cNvSpPr>
            <a:spLocks noChangeArrowheads="1"/>
          </p:cNvSpPr>
          <p:nvPr/>
        </p:nvSpPr>
        <p:spPr bwMode="auto">
          <a:xfrm>
            <a:off x="3935964" y="4225206"/>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54398" name="Rectangle 62"/>
          <p:cNvSpPr>
            <a:spLocks noChangeArrowheads="1"/>
          </p:cNvSpPr>
          <p:nvPr/>
        </p:nvSpPr>
        <p:spPr bwMode="auto">
          <a:xfrm>
            <a:off x="3935964" y="4477248"/>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54399" name="Rectangle 63"/>
          <p:cNvSpPr>
            <a:spLocks noChangeArrowheads="1"/>
          </p:cNvSpPr>
          <p:nvPr/>
        </p:nvSpPr>
        <p:spPr bwMode="auto">
          <a:xfrm>
            <a:off x="3935964" y="4729290"/>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54400" name="Rectangle 64"/>
          <p:cNvSpPr>
            <a:spLocks noChangeArrowheads="1"/>
          </p:cNvSpPr>
          <p:nvPr/>
        </p:nvSpPr>
        <p:spPr bwMode="auto">
          <a:xfrm>
            <a:off x="3935964" y="5243876"/>
            <a:ext cx="6322056" cy="220537"/>
          </a:xfrm>
          <a:prstGeom prst="rect">
            <a:avLst/>
          </a:prstGeom>
          <a:solidFill>
            <a:srgbClr val="FE0202">
              <a:alpha val="50195"/>
            </a:srgbClr>
          </a:solidFill>
          <a:ln w="3175"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31801" name="Rectangle 65"/>
          <p:cNvSpPr>
            <a:spLocks noChangeArrowheads="1"/>
          </p:cNvSpPr>
          <p:nvPr/>
        </p:nvSpPr>
        <p:spPr bwMode="auto">
          <a:xfrm>
            <a:off x="4712135" y="3722872"/>
            <a:ext cx="82105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Jane Smith</a:t>
            </a:r>
          </a:p>
        </p:txBody>
      </p:sp>
      <p:sp>
        <p:nvSpPr>
          <p:cNvPr id="31802" name="Rectangle 66"/>
          <p:cNvSpPr>
            <a:spLocks noChangeArrowheads="1"/>
          </p:cNvSpPr>
          <p:nvPr/>
        </p:nvSpPr>
        <p:spPr bwMode="auto">
          <a:xfrm>
            <a:off x="4629385" y="3980164"/>
            <a:ext cx="103906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123 Oak Street</a:t>
            </a:r>
          </a:p>
        </p:txBody>
      </p:sp>
      <p:sp>
        <p:nvSpPr>
          <p:cNvPr id="31803" name="Rectangle 67"/>
          <p:cNvSpPr>
            <a:spLocks noChangeArrowheads="1"/>
          </p:cNvSpPr>
          <p:nvPr/>
        </p:nvSpPr>
        <p:spPr bwMode="auto">
          <a:xfrm>
            <a:off x="4621418" y="4233957"/>
            <a:ext cx="998991"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Gas Grill $550</a:t>
            </a:r>
          </a:p>
        </p:txBody>
      </p:sp>
      <p:sp>
        <p:nvSpPr>
          <p:cNvPr id="31804" name="Rectangle 68"/>
          <p:cNvSpPr>
            <a:spLocks noChangeArrowheads="1"/>
          </p:cNvSpPr>
          <p:nvPr/>
        </p:nvSpPr>
        <p:spPr bwMode="auto">
          <a:xfrm>
            <a:off x="4750164" y="4477247"/>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Store 555</a:t>
            </a:r>
          </a:p>
        </p:txBody>
      </p:sp>
      <p:sp>
        <p:nvSpPr>
          <p:cNvPr id="31805" name="Rectangle 69"/>
          <p:cNvSpPr>
            <a:spLocks noChangeArrowheads="1"/>
          </p:cNvSpPr>
          <p:nvPr/>
        </p:nvSpPr>
        <p:spPr bwMode="auto">
          <a:xfrm>
            <a:off x="4755481" y="4734541"/>
            <a:ext cx="716863"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Grills Inc.</a:t>
            </a:r>
          </a:p>
        </p:txBody>
      </p:sp>
      <p:sp>
        <p:nvSpPr>
          <p:cNvPr id="31806" name="Rectangle 70"/>
          <p:cNvSpPr>
            <a:spLocks noChangeArrowheads="1"/>
          </p:cNvSpPr>
          <p:nvPr/>
        </p:nvSpPr>
        <p:spPr bwMode="auto">
          <a:xfrm>
            <a:off x="4495467" y="5245626"/>
            <a:ext cx="1324402"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Purchased Gas Grill</a:t>
            </a:r>
          </a:p>
        </p:txBody>
      </p:sp>
      <p:sp>
        <p:nvSpPr>
          <p:cNvPr id="31807" name="Rectangle 71"/>
          <p:cNvSpPr>
            <a:spLocks noChangeArrowheads="1"/>
          </p:cNvSpPr>
          <p:nvPr/>
        </p:nvSpPr>
        <p:spPr bwMode="auto">
          <a:xfrm>
            <a:off x="6155025" y="3722872"/>
            <a:ext cx="64472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J. Smith</a:t>
            </a:r>
          </a:p>
        </p:txBody>
      </p:sp>
      <p:sp>
        <p:nvSpPr>
          <p:cNvPr id="31808" name="Rectangle 72"/>
          <p:cNvSpPr>
            <a:spLocks noChangeArrowheads="1"/>
          </p:cNvSpPr>
          <p:nvPr/>
        </p:nvSpPr>
        <p:spPr bwMode="auto">
          <a:xfrm>
            <a:off x="5976144" y="4233957"/>
            <a:ext cx="998991"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Gas Grill $700</a:t>
            </a:r>
          </a:p>
        </p:txBody>
      </p:sp>
      <p:sp>
        <p:nvSpPr>
          <p:cNvPr id="31809" name="Rectangle 73"/>
          <p:cNvSpPr>
            <a:spLocks noChangeArrowheads="1"/>
          </p:cNvSpPr>
          <p:nvPr/>
        </p:nvSpPr>
        <p:spPr bwMode="auto">
          <a:xfrm>
            <a:off x="5999240" y="4477247"/>
            <a:ext cx="94929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Oakmill Store</a:t>
            </a:r>
          </a:p>
        </p:txBody>
      </p:sp>
      <p:sp>
        <p:nvSpPr>
          <p:cNvPr id="31810" name="Rectangle 74"/>
          <p:cNvSpPr>
            <a:spLocks noChangeArrowheads="1"/>
          </p:cNvSpPr>
          <p:nvPr/>
        </p:nvSpPr>
        <p:spPr bwMode="auto">
          <a:xfrm>
            <a:off x="5953835" y="5245626"/>
            <a:ext cx="1180130"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Purchased Tongs</a:t>
            </a:r>
          </a:p>
        </p:txBody>
      </p:sp>
      <p:sp>
        <p:nvSpPr>
          <p:cNvPr id="31811" name="Rectangle 75"/>
          <p:cNvSpPr>
            <a:spLocks noChangeArrowheads="1"/>
          </p:cNvSpPr>
          <p:nvPr/>
        </p:nvSpPr>
        <p:spPr bwMode="auto">
          <a:xfrm>
            <a:off x="7332606" y="3980164"/>
            <a:ext cx="1132041"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Ship to: 123 Oak</a:t>
            </a:r>
          </a:p>
        </p:txBody>
      </p:sp>
      <p:sp>
        <p:nvSpPr>
          <p:cNvPr id="31812" name="Rectangle 76"/>
          <p:cNvSpPr>
            <a:spLocks noChangeArrowheads="1"/>
          </p:cNvSpPr>
          <p:nvPr/>
        </p:nvSpPr>
        <p:spPr bwMode="auto">
          <a:xfrm>
            <a:off x="7338413" y="4233957"/>
            <a:ext cx="1067920"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Prop. Grill $550</a:t>
            </a:r>
          </a:p>
        </p:txBody>
      </p:sp>
      <p:sp>
        <p:nvSpPr>
          <p:cNvPr id="31813" name="Rectangle 77"/>
          <p:cNvSpPr>
            <a:spLocks noChangeArrowheads="1"/>
          </p:cNvSpPr>
          <p:nvPr/>
        </p:nvSpPr>
        <p:spPr bwMode="auto">
          <a:xfrm>
            <a:off x="7499873" y="4477247"/>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Store 555</a:t>
            </a:r>
          </a:p>
        </p:txBody>
      </p:sp>
      <p:sp>
        <p:nvSpPr>
          <p:cNvPr id="31814" name="Rectangle 78"/>
          <p:cNvSpPr>
            <a:spLocks noChangeArrowheads="1"/>
          </p:cNvSpPr>
          <p:nvPr/>
        </p:nvSpPr>
        <p:spPr bwMode="auto">
          <a:xfrm>
            <a:off x="7543007" y="4993584"/>
            <a:ext cx="64472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Account</a:t>
            </a:r>
          </a:p>
        </p:txBody>
      </p:sp>
      <p:sp>
        <p:nvSpPr>
          <p:cNvPr id="31815" name="Rectangle 79"/>
          <p:cNvSpPr>
            <a:spLocks noChangeArrowheads="1"/>
          </p:cNvSpPr>
          <p:nvPr/>
        </p:nvSpPr>
        <p:spPr bwMode="auto">
          <a:xfrm>
            <a:off x="7346869" y="5245626"/>
            <a:ext cx="106150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Purchased Gas</a:t>
            </a:r>
          </a:p>
        </p:txBody>
      </p:sp>
      <p:sp>
        <p:nvSpPr>
          <p:cNvPr id="31816" name="Rectangle 80"/>
          <p:cNvSpPr>
            <a:spLocks noChangeArrowheads="1"/>
          </p:cNvSpPr>
          <p:nvPr/>
        </p:nvSpPr>
        <p:spPr bwMode="auto">
          <a:xfrm>
            <a:off x="8656451" y="3722872"/>
            <a:ext cx="122180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Jane Smith-Brown</a:t>
            </a:r>
          </a:p>
        </p:txBody>
      </p:sp>
      <p:sp>
        <p:nvSpPr>
          <p:cNvPr id="31817" name="Rectangle 81"/>
          <p:cNvSpPr>
            <a:spLocks noChangeArrowheads="1"/>
          </p:cNvSpPr>
          <p:nvPr/>
        </p:nvSpPr>
        <p:spPr bwMode="auto">
          <a:xfrm>
            <a:off x="8800427" y="4233957"/>
            <a:ext cx="926857"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Propane Grill</a:t>
            </a:r>
          </a:p>
        </p:txBody>
      </p:sp>
      <p:sp>
        <p:nvSpPr>
          <p:cNvPr id="31818" name="Rectangle 82"/>
          <p:cNvSpPr>
            <a:spLocks noChangeArrowheads="1"/>
          </p:cNvSpPr>
          <p:nvPr/>
        </p:nvSpPr>
        <p:spPr bwMode="auto">
          <a:xfrm>
            <a:off x="8894856" y="4477247"/>
            <a:ext cx="734495"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Store 555</a:t>
            </a:r>
          </a:p>
        </p:txBody>
      </p:sp>
      <p:sp>
        <p:nvSpPr>
          <p:cNvPr id="31819" name="Rectangle 83"/>
          <p:cNvSpPr>
            <a:spLocks noChangeArrowheads="1"/>
          </p:cNvSpPr>
          <p:nvPr/>
        </p:nvSpPr>
        <p:spPr bwMode="auto">
          <a:xfrm>
            <a:off x="8768578" y="4734541"/>
            <a:ext cx="976549"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Big Grill Corp.</a:t>
            </a:r>
          </a:p>
        </p:txBody>
      </p:sp>
      <p:sp>
        <p:nvSpPr>
          <p:cNvPr id="31820" name="Rectangle 84"/>
          <p:cNvSpPr>
            <a:spLocks noChangeArrowheads="1"/>
          </p:cNvSpPr>
          <p:nvPr/>
        </p:nvSpPr>
        <p:spPr bwMode="auto">
          <a:xfrm>
            <a:off x="8620906" y="5245626"/>
            <a:ext cx="1324402"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solidFill>
                  <a:schemeClr val="bg1"/>
                </a:solidFill>
                <a:latin typeface="Arial" panose="020B0604020202020204" pitchFamily="34" charset="0"/>
              </a:rPr>
              <a:t>Purchased Gas Grill</a:t>
            </a:r>
          </a:p>
        </p:txBody>
      </p:sp>
      <p:sp>
        <p:nvSpPr>
          <p:cNvPr id="31821" name="Rectangle 85"/>
          <p:cNvSpPr>
            <a:spLocks noChangeArrowheads="1"/>
          </p:cNvSpPr>
          <p:nvPr/>
        </p:nvSpPr>
        <p:spPr bwMode="auto">
          <a:xfrm>
            <a:off x="7223014" y="2359394"/>
            <a:ext cx="1428238" cy="21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cs-CZ" sz="992">
                <a:latin typeface="Arial" panose="020B0604020202020204" pitchFamily="34" charset="0"/>
              </a:rPr>
              <a:t>Enterprise Systems</a:t>
            </a:r>
          </a:p>
        </p:txBody>
      </p:sp>
    </p:spTree>
    <p:extLst>
      <p:ext uri="{BB962C8B-B14F-4D97-AF65-F5344CB8AC3E}">
        <p14:creationId xmlns:p14="http://schemas.microsoft.com/office/powerpoint/2010/main" val="2030617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54341"/>
                                        </p:tgtEl>
                                        <p:attrNameLst>
                                          <p:attrName>style.visibility</p:attrName>
                                        </p:attrNameLst>
                                      </p:cBhvr>
                                      <p:to>
                                        <p:strVal val="visible"/>
                                      </p:to>
                                    </p:set>
                                    <p:animEffect transition="in" filter="fade">
                                      <p:cBhvr>
                                        <p:cTn id="7" dur="500"/>
                                        <p:tgtEl>
                                          <p:spTgt spid="65434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54340"/>
                                        </p:tgtEl>
                                        <p:attrNameLst>
                                          <p:attrName>style.visibility</p:attrName>
                                        </p:attrNameLst>
                                      </p:cBhvr>
                                      <p:to>
                                        <p:strVal val="visible"/>
                                      </p:to>
                                    </p:set>
                                    <p:animEffect transition="in" filter="fade">
                                      <p:cBhvr>
                                        <p:cTn id="11" dur="500"/>
                                        <p:tgtEl>
                                          <p:spTgt spid="65434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54339"/>
                                        </p:tgtEl>
                                        <p:attrNameLst>
                                          <p:attrName>style.visibility</p:attrName>
                                        </p:attrNameLst>
                                      </p:cBhvr>
                                      <p:to>
                                        <p:strVal val="visible"/>
                                      </p:to>
                                    </p:set>
                                    <p:animEffect transition="in" filter="fade">
                                      <p:cBhvr>
                                        <p:cTn id="15" dur="500"/>
                                        <p:tgtEl>
                                          <p:spTgt spid="65433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54338"/>
                                        </p:tgtEl>
                                        <p:attrNameLst>
                                          <p:attrName>style.visibility</p:attrName>
                                        </p:attrNameLst>
                                      </p:cBhvr>
                                      <p:to>
                                        <p:strVal val="visible"/>
                                      </p:to>
                                    </p:set>
                                    <p:animEffect transition="in" filter="fade">
                                      <p:cBhvr>
                                        <p:cTn id="19" dur="500"/>
                                        <p:tgtEl>
                                          <p:spTgt spid="654338"/>
                                        </p:tgtEl>
                                      </p:cBhvr>
                                    </p:animEffect>
                                  </p:childTnLst>
                                </p:cTn>
                              </p:par>
                            </p:childTnLst>
                          </p:cTn>
                        </p:par>
                        <p:par>
                          <p:cTn id="20" fill="hold" nodeType="afterGroup">
                            <p:stCondLst>
                              <p:cond delay="2000"/>
                            </p:stCondLst>
                            <p:childTnLst>
                              <p:par>
                                <p:cTn id="21" presetID="54" presetClass="entr" presetSubtype="0" accel="100000" fill="hold" nodeType="afterEffect">
                                  <p:stCondLst>
                                    <p:cond delay="0"/>
                                  </p:stCondLst>
                                  <p:childTnLst>
                                    <p:set>
                                      <p:cBhvr>
                                        <p:cTn id="22" dur="1" fill="hold">
                                          <p:stCondLst>
                                            <p:cond delay="0"/>
                                          </p:stCondLst>
                                        </p:cTn>
                                        <p:tgtEl>
                                          <p:spTgt spid="654395"/>
                                        </p:tgtEl>
                                        <p:attrNameLst>
                                          <p:attrName>style.visibility</p:attrName>
                                        </p:attrNameLst>
                                      </p:cBhvr>
                                      <p:to>
                                        <p:strVal val="visible"/>
                                      </p:to>
                                    </p:set>
                                    <p:anim calcmode="lin" valueType="num">
                                      <p:cBhvr>
                                        <p:cTn id="23" dur="500" fill="hold"/>
                                        <p:tgtEl>
                                          <p:spTgt spid="654395"/>
                                        </p:tgtEl>
                                        <p:attrNameLst>
                                          <p:attrName>ppt_w</p:attrName>
                                        </p:attrNameLst>
                                      </p:cBhvr>
                                      <p:tavLst>
                                        <p:tav tm="0">
                                          <p:val>
                                            <p:strVal val="#ppt_w*0.05"/>
                                          </p:val>
                                        </p:tav>
                                        <p:tav tm="100000">
                                          <p:val>
                                            <p:strVal val="#ppt_w"/>
                                          </p:val>
                                        </p:tav>
                                      </p:tavLst>
                                    </p:anim>
                                    <p:anim calcmode="lin" valueType="num">
                                      <p:cBhvr>
                                        <p:cTn id="24" dur="500" fill="hold"/>
                                        <p:tgtEl>
                                          <p:spTgt spid="654395"/>
                                        </p:tgtEl>
                                        <p:attrNameLst>
                                          <p:attrName>ppt_h</p:attrName>
                                        </p:attrNameLst>
                                      </p:cBhvr>
                                      <p:tavLst>
                                        <p:tav tm="0">
                                          <p:val>
                                            <p:strVal val="#ppt_h"/>
                                          </p:val>
                                        </p:tav>
                                        <p:tav tm="100000">
                                          <p:val>
                                            <p:strVal val="#ppt_h"/>
                                          </p:val>
                                        </p:tav>
                                      </p:tavLst>
                                    </p:anim>
                                    <p:anim calcmode="lin" valueType="num">
                                      <p:cBhvr>
                                        <p:cTn id="25" dur="500" fill="hold"/>
                                        <p:tgtEl>
                                          <p:spTgt spid="654395"/>
                                        </p:tgtEl>
                                        <p:attrNameLst>
                                          <p:attrName>ppt_x</p:attrName>
                                        </p:attrNameLst>
                                      </p:cBhvr>
                                      <p:tavLst>
                                        <p:tav tm="0">
                                          <p:val>
                                            <p:strVal val="#ppt_x-.2"/>
                                          </p:val>
                                        </p:tav>
                                        <p:tav tm="100000">
                                          <p:val>
                                            <p:strVal val="#ppt_x"/>
                                          </p:val>
                                        </p:tav>
                                      </p:tavLst>
                                    </p:anim>
                                    <p:anim calcmode="lin" valueType="num">
                                      <p:cBhvr>
                                        <p:cTn id="26" dur="500" fill="hold"/>
                                        <p:tgtEl>
                                          <p:spTgt spid="654395"/>
                                        </p:tgtEl>
                                        <p:attrNameLst>
                                          <p:attrName>ppt_y</p:attrName>
                                        </p:attrNameLst>
                                      </p:cBhvr>
                                      <p:tavLst>
                                        <p:tav tm="0">
                                          <p:val>
                                            <p:strVal val="#ppt_y"/>
                                          </p:val>
                                        </p:tav>
                                        <p:tav tm="100000">
                                          <p:val>
                                            <p:strVal val="#ppt_y"/>
                                          </p:val>
                                        </p:tav>
                                      </p:tavLst>
                                    </p:anim>
                                    <p:animEffect transition="in" filter="fade">
                                      <p:cBhvr>
                                        <p:cTn id="27" dur="500"/>
                                        <p:tgtEl>
                                          <p:spTgt spid="654395"/>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54396"/>
                                        </p:tgtEl>
                                        <p:attrNameLst>
                                          <p:attrName>style.visibility</p:attrName>
                                        </p:attrNameLst>
                                      </p:cBhvr>
                                      <p:to>
                                        <p:strVal val="visible"/>
                                      </p:to>
                                    </p:set>
                                    <p:anim calcmode="lin" valueType="num">
                                      <p:cBhvr>
                                        <p:cTn id="30" dur="500" fill="hold"/>
                                        <p:tgtEl>
                                          <p:spTgt spid="654396"/>
                                        </p:tgtEl>
                                        <p:attrNameLst>
                                          <p:attrName>ppt_w</p:attrName>
                                        </p:attrNameLst>
                                      </p:cBhvr>
                                      <p:tavLst>
                                        <p:tav tm="0">
                                          <p:val>
                                            <p:strVal val="#ppt_w*0.05"/>
                                          </p:val>
                                        </p:tav>
                                        <p:tav tm="100000">
                                          <p:val>
                                            <p:strVal val="#ppt_w"/>
                                          </p:val>
                                        </p:tav>
                                      </p:tavLst>
                                    </p:anim>
                                    <p:anim calcmode="lin" valueType="num">
                                      <p:cBhvr>
                                        <p:cTn id="31" dur="500" fill="hold"/>
                                        <p:tgtEl>
                                          <p:spTgt spid="654396"/>
                                        </p:tgtEl>
                                        <p:attrNameLst>
                                          <p:attrName>ppt_h</p:attrName>
                                        </p:attrNameLst>
                                      </p:cBhvr>
                                      <p:tavLst>
                                        <p:tav tm="0">
                                          <p:val>
                                            <p:strVal val="#ppt_h"/>
                                          </p:val>
                                        </p:tav>
                                        <p:tav tm="100000">
                                          <p:val>
                                            <p:strVal val="#ppt_h"/>
                                          </p:val>
                                        </p:tav>
                                      </p:tavLst>
                                    </p:anim>
                                    <p:anim calcmode="lin" valueType="num">
                                      <p:cBhvr>
                                        <p:cTn id="32" dur="500" fill="hold"/>
                                        <p:tgtEl>
                                          <p:spTgt spid="654396"/>
                                        </p:tgtEl>
                                        <p:attrNameLst>
                                          <p:attrName>ppt_x</p:attrName>
                                        </p:attrNameLst>
                                      </p:cBhvr>
                                      <p:tavLst>
                                        <p:tav tm="0">
                                          <p:val>
                                            <p:strVal val="#ppt_x-.2"/>
                                          </p:val>
                                        </p:tav>
                                        <p:tav tm="100000">
                                          <p:val>
                                            <p:strVal val="#ppt_x"/>
                                          </p:val>
                                        </p:tav>
                                      </p:tavLst>
                                    </p:anim>
                                    <p:anim calcmode="lin" valueType="num">
                                      <p:cBhvr>
                                        <p:cTn id="33" dur="500" fill="hold"/>
                                        <p:tgtEl>
                                          <p:spTgt spid="654396"/>
                                        </p:tgtEl>
                                        <p:attrNameLst>
                                          <p:attrName>ppt_y</p:attrName>
                                        </p:attrNameLst>
                                      </p:cBhvr>
                                      <p:tavLst>
                                        <p:tav tm="0">
                                          <p:val>
                                            <p:strVal val="#ppt_y"/>
                                          </p:val>
                                        </p:tav>
                                        <p:tav tm="100000">
                                          <p:val>
                                            <p:strVal val="#ppt_y"/>
                                          </p:val>
                                        </p:tav>
                                      </p:tavLst>
                                    </p:anim>
                                    <p:animEffect transition="in" filter="fade">
                                      <p:cBhvr>
                                        <p:cTn id="34" dur="500"/>
                                        <p:tgtEl>
                                          <p:spTgt spid="654396"/>
                                        </p:tgtEl>
                                      </p:cBhvr>
                                    </p:animEffect>
                                  </p:childTnLst>
                                </p:cTn>
                              </p:par>
                              <p:par>
                                <p:cTn id="35" presetID="10" presetClass="entr" presetSubtype="0" fill="hold" nodeType="withEffect">
                                  <p:stCondLst>
                                    <p:cond delay="0"/>
                                  </p:stCondLst>
                                  <p:childTnLst>
                                    <p:set>
                                      <p:cBhvr>
                                        <p:cTn id="36" dur="1" fill="hold">
                                          <p:stCondLst>
                                            <p:cond delay="0"/>
                                          </p:stCondLst>
                                        </p:cTn>
                                        <p:tgtEl>
                                          <p:spTgt spid="654387"/>
                                        </p:tgtEl>
                                        <p:attrNameLst>
                                          <p:attrName>style.visibility</p:attrName>
                                        </p:attrNameLst>
                                      </p:cBhvr>
                                      <p:to>
                                        <p:strVal val="visible"/>
                                      </p:to>
                                    </p:set>
                                    <p:animEffect transition="in" filter="fade">
                                      <p:cBhvr>
                                        <p:cTn id="37" dur="500"/>
                                        <p:tgtEl>
                                          <p:spTgt spid="6543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654397"/>
                                        </p:tgtEl>
                                        <p:attrNameLst>
                                          <p:attrName>style.visibility</p:attrName>
                                        </p:attrNameLst>
                                      </p:cBhvr>
                                      <p:to>
                                        <p:strVal val="visible"/>
                                      </p:to>
                                    </p:set>
                                    <p:anim calcmode="lin" valueType="num">
                                      <p:cBhvr>
                                        <p:cTn id="42" dur="500" fill="hold"/>
                                        <p:tgtEl>
                                          <p:spTgt spid="654397"/>
                                        </p:tgtEl>
                                        <p:attrNameLst>
                                          <p:attrName>ppt_w</p:attrName>
                                        </p:attrNameLst>
                                      </p:cBhvr>
                                      <p:tavLst>
                                        <p:tav tm="0">
                                          <p:val>
                                            <p:strVal val="#ppt_w*0.05"/>
                                          </p:val>
                                        </p:tav>
                                        <p:tav tm="100000">
                                          <p:val>
                                            <p:strVal val="#ppt_w"/>
                                          </p:val>
                                        </p:tav>
                                      </p:tavLst>
                                    </p:anim>
                                    <p:anim calcmode="lin" valueType="num">
                                      <p:cBhvr>
                                        <p:cTn id="43" dur="500" fill="hold"/>
                                        <p:tgtEl>
                                          <p:spTgt spid="654397"/>
                                        </p:tgtEl>
                                        <p:attrNameLst>
                                          <p:attrName>ppt_h</p:attrName>
                                        </p:attrNameLst>
                                      </p:cBhvr>
                                      <p:tavLst>
                                        <p:tav tm="0">
                                          <p:val>
                                            <p:strVal val="#ppt_h"/>
                                          </p:val>
                                        </p:tav>
                                        <p:tav tm="100000">
                                          <p:val>
                                            <p:strVal val="#ppt_h"/>
                                          </p:val>
                                        </p:tav>
                                      </p:tavLst>
                                    </p:anim>
                                    <p:anim calcmode="lin" valueType="num">
                                      <p:cBhvr>
                                        <p:cTn id="44" dur="500" fill="hold"/>
                                        <p:tgtEl>
                                          <p:spTgt spid="654397"/>
                                        </p:tgtEl>
                                        <p:attrNameLst>
                                          <p:attrName>ppt_x</p:attrName>
                                        </p:attrNameLst>
                                      </p:cBhvr>
                                      <p:tavLst>
                                        <p:tav tm="0">
                                          <p:val>
                                            <p:strVal val="#ppt_x-.2"/>
                                          </p:val>
                                        </p:tav>
                                        <p:tav tm="100000">
                                          <p:val>
                                            <p:strVal val="#ppt_x"/>
                                          </p:val>
                                        </p:tav>
                                      </p:tavLst>
                                    </p:anim>
                                    <p:anim calcmode="lin" valueType="num">
                                      <p:cBhvr>
                                        <p:cTn id="45" dur="500" fill="hold"/>
                                        <p:tgtEl>
                                          <p:spTgt spid="654397"/>
                                        </p:tgtEl>
                                        <p:attrNameLst>
                                          <p:attrName>ppt_y</p:attrName>
                                        </p:attrNameLst>
                                      </p:cBhvr>
                                      <p:tavLst>
                                        <p:tav tm="0">
                                          <p:val>
                                            <p:strVal val="#ppt_y"/>
                                          </p:val>
                                        </p:tav>
                                        <p:tav tm="100000">
                                          <p:val>
                                            <p:strVal val="#ppt_y"/>
                                          </p:val>
                                        </p:tav>
                                      </p:tavLst>
                                    </p:anim>
                                    <p:animEffect transition="in" filter="fade">
                                      <p:cBhvr>
                                        <p:cTn id="46" dur="500"/>
                                        <p:tgtEl>
                                          <p:spTgt spid="654397"/>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654399"/>
                                        </p:tgtEl>
                                        <p:attrNameLst>
                                          <p:attrName>style.visibility</p:attrName>
                                        </p:attrNameLst>
                                      </p:cBhvr>
                                      <p:to>
                                        <p:strVal val="visible"/>
                                      </p:to>
                                    </p:set>
                                    <p:anim calcmode="lin" valueType="num">
                                      <p:cBhvr>
                                        <p:cTn id="49" dur="500" fill="hold"/>
                                        <p:tgtEl>
                                          <p:spTgt spid="654399"/>
                                        </p:tgtEl>
                                        <p:attrNameLst>
                                          <p:attrName>ppt_w</p:attrName>
                                        </p:attrNameLst>
                                      </p:cBhvr>
                                      <p:tavLst>
                                        <p:tav tm="0">
                                          <p:val>
                                            <p:strVal val="#ppt_w*0.05"/>
                                          </p:val>
                                        </p:tav>
                                        <p:tav tm="100000">
                                          <p:val>
                                            <p:strVal val="#ppt_w"/>
                                          </p:val>
                                        </p:tav>
                                      </p:tavLst>
                                    </p:anim>
                                    <p:anim calcmode="lin" valueType="num">
                                      <p:cBhvr>
                                        <p:cTn id="50" dur="500" fill="hold"/>
                                        <p:tgtEl>
                                          <p:spTgt spid="654399"/>
                                        </p:tgtEl>
                                        <p:attrNameLst>
                                          <p:attrName>ppt_h</p:attrName>
                                        </p:attrNameLst>
                                      </p:cBhvr>
                                      <p:tavLst>
                                        <p:tav tm="0">
                                          <p:val>
                                            <p:strVal val="#ppt_h"/>
                                          </p:val>
                                        </p:tav>
                                        <p:tav tm="100000">
                                          <p:val>
                                            <p:strVal val="#ppt_h"/>
                                          </p:val>
                                        </p:tav>
                                      </p:tavLst>
                                    </p:anim>
                                    <p:anim calcmode="lin" valueType="num">
                                      <p:cBhvr>
                                        <p:cTn id="51" dur="500" fill="hold"/>
                                        <p:tgtEl>
                                          <p:spTgt spid="654399"/>
                                        </p:tgtEl>
                                        <p:attrNameLst>
                                          <p:attrName>ppt_x</p:attrName>
                                        </p:attrNameLst>
                                      </p:cBhvr>
                                      <p:tavLst>
                                        <p:tav tm="0">
                                          <p:val>
                                            <p:strVal val="#ppt_x-.2"/>
                                          </p:val>
                                        </p:tav>
                                        <p:tav tm="100000">
                                          <p:val>
                                            <p:strVal val="#ppt_x"/>
                                          </p:val>
                                        </p:tav>
                                      </p:tavLst>
                                    </p:anim>
                                    <p:anim calcmode="lin" valueType="num">
                                      <p:cBhvr>
                                        <p:cTn id="52" dur="500" fill="hold"/>
                                        <p:tgtEl>
                                          <p:spTgt spid="654399"/>
                                        </p:tgtEl>
                                        <p:attrNameLst>
                                          <p:attrName>ppt_y</p:attrName>
                                        </p:attrNameLst>
                                      </p:cBhvr>
                                      <p:tavLst>
                                        <p:tav tm="0">
                                          <p:val>
                                            <p:strVal val="#ppt_y"/>
                                          </p:val>
                                        </p:tav>
                                        <p:tav tm="100000">
                                          <p:val>
                                            <p:strVal val="#ppt_y"/>
                                          </p:val>
                                        </p:tav>
                                      </p:tavLst>
                                    </p:anim>
                                    <p:animEffect transition="in" filter="fade">
                                      <p:cBhvr>
                                        <p:cTn id="53" dur="500"/>
                                        <p:tgtEl>
                                          <p:spTgt spid="654399"/>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654400"/>
                                        </p:tgtEl>
                                        <p:attrNameLst>
                                          <p:attrName>style.visibility</p:attrName>
                                        </p:attrNameLst>
                                      </p:cBhvr>
                                      <p:to>
                                        <p:strVal val="visible"/>
                                      </p:to>
                                    </p:set>
                                    <p:anim calcmode="lin" valueType="num">
                                      <p:cBhvr>
                                        <p:cTn id="56" dur="500" fill="hold"/>
                                        <p:tgtEl>
                                          <p:spTgt spid="654400"/>
                                        </p:tgtEl>
                                        <p:attrNameLst>
                                          <p:attrName>ppt_w</p:attrName>
                                        </p:attrNameLst>
                                      </p:cBhvr>
                                      <p:tavLst>
                                        <p:tav tm="0">
                                          <p:val>
                                            <p:strVal val="#ppt_w*0.05"/>
                                          </p:val>
                                        </p:tav>
                                        <p:tav tm="100000">
                                          <p:val>
                                            <p:strVal val="#ppt_w"/>
                                          </p:val>
                                        </p:tav>
                                      </p:tavLst>
                                    </p:anim>
                                    <p:anim calcmode="lin" valueType="num">
                                      <p:cBhvr>
                                        <p:cTn id="57" dur="500" fill="hold"/>
                                        <p:tgtEl>
                                          <p:spTgt spid="654400"/>
                                        </p:tgtEl>
                                        <p:attrNameLst>
                                          <p:attrName>ppt_h</p:attrName>
                                        </p:attrNameLst>
                                      </p:cBhvr>
                                      <p:tavLst>
                                        <p:tav tm="0">
                                          <p:val>
                                            <p:strVal val="#ppt_h"/>
                                          </p:val>
                                        </p:tav>
                                        <p:tav tm="100000">
                                          <p:val>
                                            <p:strVal val="#ppt_h"/>
                                          </p:val>
                                        </p:tav>
                                      </p:tavLst>
                                    </p:anim>
                                    <p:anim calcmode="lin" valueType="num">
                                      <p:cBhvr>
                                        <p:cTn id="58" dur="500" fill="hold"/>
                                        <p:tgtEl>
                                          <p:spTgt spid="654400"/>
                                        </p:tgtEl>
                                        <p:attrNameLst>
                                          <p:attrName>ppt_x</p:attrName>
                                        </p:attrNameLst>
                                      </p:cBhvr>
                                      <p:tavLst>
                                        <p:tav tm="0">
                                          <p:val>
                                            <p:strVal val="#ppt_x-.2"/>
                                          </p:val>
                                        </p:tav>
                                        <p:tav tm="100000">
                                          <p:val>
                                            <p:strVal val="#ppt_x"/>
                                          </p:val>
                                        </p:tav>
                                      </p:tavLst>
                                    </p:anim>
                                    <p:anim calcmode="lin" valueType="num">
                                      <p:cBhvr>
                                        <p:cTn id="59" dur="500" fill="hold"/>
                                        <p:tgtEl>
                                          <p:spTgt spid="654400"/>
                                        </p:tgtEl>
                                        <p:attrNameLst>
                                          <p:attrName>ppt_y</p:attrName>
                                        </p:attrNameLst>
                                      </p:cBhvr>
                                      <p:tavLst>
                                        <p:tav tm="0">
                                          <p:val>
                                            <p:strVal val="#ppt_y"/>
                                          </p:val>
                                        </p:tav>
                                        <p:tav tm="100000">
                                          <p:val>
                                            <p:strVal val="#ppt_y"/>
                                          </p:val>
                                        </p:tav>
                                      </p:tavLst>
                                    </p:anim>
                                    <p:animEffect transition="in" filter="fade">
                                      <p:cBhvr>
                                        <p:cTn id="60" dur="500"/>
                                        <p:tgtEl>
                                          <p:spTgt spid="654400"/>
                                        </p:tgtEl>
                                      </p:cBhvr>
                                    </p:animEffect>
                                  </p:childTnLst>
                                </p:cTn>
                              </p:par>
                              <p:par>
                                <p:cTn id="61" presetID="10" presetClass="entr" presetSubtype="0" fill="hold" nodeType="withEffect">
                                  <p:stCondLst>
                                    <p:cond delay="0"/>
                                  </p:stCondLst>
                                  <p:childTnLst>
                                    <p:set>
                                      <p:cBhvr>
                                        <p:cTn id="62" dur="1" fill="hold">
                                          <p:stCondLst>
                                            <p:cond delay="0"/>
                                          </p:stCondLst>
                                        </p:cTn>
                                        <p:tgtEl>
                                          <p:spTgt spid="654391"/>
                                        </p:tgtEl>
                                        <p:attrNameLst>
                                          <p:attrName>style.visibility</p:attrName>
                                        </p:attrNameLst>
                                      </p:cBhvr>
                                      <p:to>
                                        <p:strVal val="visible"/>
                                      </p:to>
                                    </p:set>
                                    <p:animEffect transition="in" filter="fade">
                                      <p:cBhvr>
                                        <p:cTn id="63" dur="500"/>
                                        <p:tgtEl>
                                          <p:spTgt spid="65439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654398"/>
                                        </p:tgtEl>
                                        <p:attrNameLst>
                                          <p:attrName>style.visibility</p:attrName>
                                        </p:attrNameLst>
                                      </p:cBhvr>
                                      <p:to>
                                        <p:strVal val="visible"/>
                                      </p:to>
                                    </p:set>
                                    <p:anim calcmode="lin" valueType="num">
                                      <p:cBhvr>
                                        <p:cTn id="68" dur="500" fill="hold"/>
                                        <p:tgtEl>
                                          <p:spTgt spid="654398"/>
                                        </p:tgtEl>
                                        <p:attrNameLst>
                                          <p:attrName>ppt_w</p:attrName>
                                        </p:attrNameLst>
                                      </p:cBhvr>
                                      <p:tavLst>
                                        <p:tav tm="0">
                                          <p:val>
                                            <p:strVal val="#ppt_w*0.05"/>
                                          </p:val>
                                        </p:tav>
                                        <p:tav tm="100000">
                                          <p:val>
                                            <p:strVal val="#ppt_w"/>
                                          </p:val>
                                        </p:tav>
                                      </p:tavLst>
                                    </p:anim>
                                    <p:anim calcmode="lin" valueType="num">
                                      <p:cBhvr>
                                        <p:cTn id="69" dur="500" fill="hold"/>
                                        <p:tgtEl>
                                          <p:spTgt spid="654398"/>
                                        </p:tgtEl>
                                        <p:attrNameLst>
                                          <p:attrName>ppt_h</p:attrName>
                                        </p:attrNameLst>
                                      </p:cBhvr>
                                      <p:tavLst>
                                        <p:tav tm="0">
                                          <p:val>
                                            <p:strVal val="#ppt_h"/>
                                          </p:val>
                                        </p:tav>
                                        <p:tav tm="100000">
                                          <p:val>
                                            <p:strVal val="#ppt_h"/>
                                          </p:val>
                                        </p:tav>
                                      </p:tavLst>
                                    </p:anim>
                                    <p:anim calcmode="lin" valueType="num">
                                      <p:cBhvr>
                                        <p:cTn id="70" dur="500" fill="hold"/>
                                        <p:tgtEl>
                                          <p:spTgt spid="654398"/>
                                        </p:tgtEl>
                                        <p:attrNameLst>
                                          <p:attrName>ppt_x</p:attrName>
                                        </p:attrNameLst>
                                      </p:cBhvr>
                                      <p:tavLst>
                                        <p:tav tm="0">
                                          <p:val>
                                            <p:strVal val="#ppt_x-.2"/>
                                          </p:val>
                                        </p:tav>
                                        <p:tav tm="100000">
                                          <p:val>
                                            <p:strVal val="#ppt_x"/>
                                          </p:val>
                                        </p:tav>
                                      </p:tavLst>
                                    </p:anim>
                                    <p:anim calcmode="lin" valueType="num">
                                      <p:cBhvr>
                                        <p:cTn id="71" dur="500" fill="hold"/>
                                        <p:tgtEl>
                                          <p:spTgt spid="654398"/>
                                        </p:tgtEl>
                                        <p:attrNameLst>
                                          <p:attrName>ppt_y</p:attrName>
                                        </p:attrNameLst>
                                      </p:cBhvr>
                                      <p:tavLst>
                                        <p:tav tm="0">
                                          <p:val>
                                            <p:strVal val="#ppt_y"/>
                                          </p:val>
                                        </p:tav>
                                        <p:tav tm="100000">
                                          <p:val>
                                            <p:strVal val="#ppt_y"/>
                                          </p:val>
                                        </p:tav>
                                      </p:tavLst>
                                    </p:anim>
                                    <p:animEffect transition="in" filter="fade">
                                      <p:cBhvr>
                                        <p:cTn id="72" dur="500"/>
                                        <p:tgtEl>
                                          <p:spTgt spid="654398"/>
                                        </p:tgtEl>
                                      </p:cBhvr>
                                    </p:animEffect>
                                  </p:childTnLst>
                                </p:cTn>
                              </p:par>
                              <p:par>
                                <p:cTn id="73" presetID="10" presetClass="entr" presetSubtype="0" fill="hold" nodeType="withEffect">
                                  <p:stCondLst>
                                    <p:cond delay="0"/>
                                  </p:stCondLst>
                                  <p:childTnLst>
                                    <p:set>
                                      <p:cBhvr>
                                        <p:cTn id="74" dur="1" fill="hold">
                                          <p:stCondLst>
                                            <p:cond delay="0"/>
                                          </p:stCondLst>
                                        </p:cTn>
                                        <p:tgtEl>
                                          <p:spTgt spid="654383"/>
                                        </p:tgtEl>
                                        <p:attrNameLst>
                                          <p:attrName>style.visibility</p:attrName>
                                        </p:attrNameLst>
                                      </p:cBhvr>
                                      <p:to>
                                        <p:strVal val="visible"/>
                                      </p:to>
                                    </p:set>
                                    <p:animEffect transition="in" filter="fade">
                                      <p:cBhvr>
                                        <p:cTn id="75" dur="500"/>
                                        <p:tgtEl>
                                          <p:spTgt spid="65438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54346"/>
                                        </p:tgtEl>
                                        <p:attrNameLst>
                                          <p:attrName>style.visibility</p:attrName>
                                        </p:attrNameLst>
                                      </p:cBhvr>
                                      <p:to>
                                        <p:strVal val="visible"/>
                                      </p:to>
                                    </p:set>
                                    <p:animEffect transition="in" filter="fade">
                                      <p:cBhvr>
                                        <p:cTn id="80" dur="500"/>
                                        <p:tgtEl>
                                          <p:spTgt spid="65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5">
            <a:extLst>
              <a:ext uri="{FF2B5EF4-FFF2-40B4-BE49-F238E27FC236}">
                <a16:creationId xmlns:a16="http://schemas.microsoft.com/office/drawing/2014/main" id="{D0472051-F841-48E7-9DD6-8ABD3201493F}"/>
              </a:ext>
            </a:extLst>
          </p:cNvPr>
          <p:cNvSpPr>
            <a:spLocks noGrp="1" noChangeArrowheads="1"/>
          </p:cNvSpPr>
          <p:nvPr>
            <p:ph type="title"/>
          </p:nvPr>
        </p:nvSpPr>
        <p:spPr>
          <a:xfrm>
            <a:off x="305859" y="519837"/>
            <a:ext cx="10081683" cy="827888"/>
          </a:xfrm>
        </p:spPr>
        <p:txBody>
          <a:bodyPr rtlCol="0">
            <a:normAutofit fontScale="90000"/>
          </a:bodyPr>
          <a:lstStyle/>
          <a:p>
            <a:pPr fontAlgn="auto">
              <a:spcAft>
                <a:spcPts val="0"/>
              </a:spcAft>
              <a:defRPr/>
            </a:pPr>
            <a:r>
              <a:rPr lang="en-US" altLang="cs-CZ"/>
              <a:t>Symptom - A deeper look at the customer data problem</a:t>
            </a:r>
            <a:br>
              <a:rPr lang="en-US" altLang="cs-CZ"/>
            </a:br>
            <a:r>
              <a:rPr lang="en-US" altLang="cs-CZ" sz="2205" i="1">
                <a:solidFill>
                  <a:schemeClr val="folHlink"/>
                </a:solidFill>
              </a:rPr>
              <a:t>Reduce customer satisfaction, decrease revenue, hinder relationships</a:t>
            </a:r>
          </a:p>
        </p:txBody>
      </p:sp>
      <p:sp>
        <p:nvSpPr>
          <p:cNvPr id="124975" name="Rectangle 47"/>
          <p:cNvSpPr>
            <a:spLocks noGrp="1" noChangeArrowheads="1"/>
          </p:cNvSpPr>
          <p:nvPr>
            <p:ph idx="1"/>
          </p:nvPr>
        </p:nvSpPr>
        <p:spPr bwMode="auto">
          <a:xfrm>
            <a:off x="445882" y="2534423"/>
            <a:ext cx="3948659" cy="756126"/>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altLang="cs-CZ" sz="1985"/>
              <a:t>Is a high value web customer</a:t>
            </a:r>
          </a:p>
        </p:txBody>
      </p:sp>
      <p:sp>
        <p:nvSpPr>
          <p:cNvPr id="60" name="Zástupný symbol pro číslo snímku 3">
            <a:extLst>
              <a:ext uri="{FF2B5EF4-FFF2-40B4-BE49-F238E27FC236}">
                <a16:creationId xmlns:a16="http://schemas.microsoft.com/office/drawing/2014/main" id="{0D62A733-076A-4A6E-9EB5-5AEDD366D421}"/>
              </a:ext>
            </a:extLst>
          </p:cNvPr>
          <p:cNvSpPr>
            <a:spLocks noGrp="1"/>
          </p:cNvSpPr>
          <p:nvPr>
            <p:ph type="sldNum" sz="quarter" idx="12"/>
          </p:nvPr>
        </p:nvSpPr>
        <p:spPr/>
        <p:txBody>
          <a:bodyPr/>
          <a:lstStyle/>
          <a:p>
            <a:pPr>
              <a:defRPr/>
            </a:pPr>
            <a:fld id="{0FCC017E-7473-4534-992F-86824BE7F2DE}" type="slidenum">
              <a:rPr lang="en-US" altLang="cs-CZ"/>
              <a:pPr>
                <a:defRPr/>
              </a:pPr>
              <a:t>14</a:t>
            </a:fld>
            <a:endParaRPr lang="en-US" altLang="cs-CZ"/>
          </a:p>
        </p:txBody>
      </p:sp>
      <p:sp>
        <p:nvSpPr>
          <p:cNvPr id="124976" name="Rectangle 48"/>
          <p:cNvSpPr>
            <a:spLocks noChangeArrowheads="1"/>
          </p:cNvSpPr>
          <p:nvPr/>
        </p:nvSpPr>
        <p:spPr bwMode="auto">
          <a:xfrm>
            <a:off x="445882" y="3122521"/>
            <a:ext cx="3948659" cy="75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Tx/>
              <a:buChar char="§"/>
            </a:pPr>
            <a:r>
              <a:rPr lang="en-US" altLang="cs-CZ" sz="1985">
                <a:latin typeface="Arial" panose="020B0604020202020204" pitchFamily="34" charset="0"/>
                <a:cs typeface="Arial" panose="020B0604020202020204" pitchFamily="34" charset="0"/>
              </a:rPr>
              <a:t>Yet… to the call center she is completely unknown</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a:latin typeface="Arial" panose="020B0604020202020204" pitchFamily="34" charset="0"/>
                <a:cs typeface="Arial" panose="020B0604020202020204" pitchFamily="34" charset="0"/>
              </a:rPr>
              <a:t>Poor customer service</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a:latin typeface="Arial" panose="020B0604020202020204" pitchFamily="34" charset="0"/>
                <a:cs typeface="Arial" panose="020B0604020202020204" pitchFamily="34" charset="0"/>
              </a:rPr>
              <a:t>High cost of service due to “multi call resolution”</a:t>
            </a:r>
          </a:p>
        </p:txBody>
      </p:sp>
      <p:sp>
        <p:nvSpPr>
          <p:cNvPr id="124977" name="Rectangle 49"/>
          <p:cNvSpPr>
            <a:spLocks noChangeArrowheads="1"/>
          </p:cNvSpPr>
          <p:nvPr/>
        </p:nvSpPr>
        <p:spPr bwMode="auto">
          <a:xfrm>
            <a:off x="445882" y="4886816"/>
            <a:ext cx="3780631" cy="75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Tx/>
              <a:buChar char="§"/>
            </a:pPr>
            <a:r>
              <a:rPr lang="en-US" altLang="cs-CZ" sz="1985">
                <a:latin typeface="Arial" panose="020B0604020202020204" pitchFamily="34" charset="0"/>
                <a:cs typeface="Arial" panose="020B0604020202020204" pitchFamily="34" charset="0"/>
              </a:rPr>
              <a:t>Inability to act on customer insight leads to missed sales opportunities</a:t>
            </a:r>
          </a:p>
        </p:txBody>
      </p:sp>
      <p:grpSp>
        <p:nvGrpSpPr>
          <p:cNvPr id="33799" name="Group 51"/>
          <p:cNvGrpSpPr>
            <a:grpSpLocks/>
          </p:cNvGrpSpPr>
          <p:nvPr/>
        </p:nvGrpSpPr>
        <p:grpSpPr bwMode="auto">
          <a:xfrm>
            <a:off x="473887" y="1344224"/>
            <a:ext cx="1144691" cy="1107936"/>
            <a:chOff x="144" y="720"/>
            <a:chExt cx="912" cy="864"/>
          </a:xfrm>
        </p:grpSpPr>
        <p:pic>
          <p:nvPicPr>
            <p:cNvPr id="33851" name="Picture 52"/>
            <p:cNvPicPr>
              <a:picLocks noChangeAspect="1" noChangeArrowheads="1"/>
            </p:cNvPicPr>
            <p:nvPr/>
          </p:nvPicPr>
          <p:blipFill>
            <a:blip r:embed="rId3">
              <a:extLst>
                <a:ext uri="{28A0092B-C50C-407E-A947-70E740481C1C}">
                  <a14:useLocalDpi xmlns:a14="http://schemas.microsoft.com/office/drawing/2010/main" val="0"/>
                </a:ext>
              </a:extLst>
            </a:blip>
            <a:srcRect l="1866" t="4482" r="17067" b="14845"/>
            <a:stretch>
              <a:fillRect/>
            </a:stretch>
          </p:blipFill>
          <p:spPr bwMode="auto">
            <a:xfrm>
              <a:off x="144" y="720"/>
              <a:ext cx="912" cy="86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pic>
        <p:sp>
          <p:nvSpPr>
            <p:cNvPr id="33852" name="AutoShape 53"/>
            <p:cNvSpPr>
              <a:spLocks noChangeArrowheads="1"/>
            </p:cNvSpPr>
            <p:nvPr/>
          </p:nvSpPr>
          <p:spPr bwMode="auto">
            <a:xfrm>
              <a:off x="202" y="777"/>
              <a:ext cx="826" cy="791"/>
            </a:xfrm>
            <a:custGeom>
              <a:avLst/>
              <a:gdLst>
                <a:gd name="T0" fmla="*/ 413 w 21600"/>
                <a:gd name="T1" fmla="*/ 0 h 21600"/>
                <a:gd name="T2" fmla="*/ 121 w 21600"/>
                <a:gd name="T3" fmla="*/ 116 h 21600"/>
                <a:gd name="T4" fmla="*/ 0 w 21600"/>
                <a:gd name="T5" fmla="*/ 396 h 21600"/>
                <a:gd name="T6" fmla="*/ 121 w 21600"/>
                <a:gd name="T7" fmla="*/ 675 h 21600"/>
                <a:gd name="T8" fmla="*/ 413 w 21600"/>
                <a:gd name="T9" fmla="*/ 791 h 21600"/>
                <a:gd name="T10" fmla="*/ 705 w 21600"/>
                <a:gd name="T11" fmla="*/ 675 h 21600"/>
                <a:gd name="T12" fmla="*/ 826 w 21600"/>
                <a:gd name="T13" fmla="*/ 396 h 21600"/>
                <a:gd name="T14" fmla="*/ 705 w 21600"/>
                <a:gd name="T15" fmla="*/ 116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8 h 21600"/>
                <a:gd name="T26" fmla="*/ 18436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60" y="10800"/>
                  </a:moveTo>
                  <a:cubicBezTo>
                    <a:pt x="1560" y="15903"/>
                    <a:pt x="5697" y="20040"/>
                    <a:pt x="10800" y="20040"/>
                  </a:cubicBezTo>
                  <a:cubicBezTo>
                    <a:pt x="15903" y="20040"/>
                    <a:pt x="20040" y="15903"/>
                    <a:pt x="20040" y="10800"/>
                  </a:cubicBezTo>
                  <a:cubicBezTo>
                    <a:pt x="20040" y="5697"/>
                    <a:pt x="15903" y="1560"/>
                    <a:pt x="10800" y="1560"/>
                  </a:cubicBezTo>
                  <a:cubicBezTo>
                    <a:pt x="5697" y="1560"/>
                    <a:pt x="1560" y="5697"/>
                    <a:pt x="1560" y="10800"/>
                  </a:cubicBezTo>
                  <a:close/>
                </a:path>
              </a:pathLst>
            </a:custGeom>
            <a:solidFill>
              <a:srgbClr val="EAEAEA"/>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53882" dir="13500000" algn="ctr" rotWithShape="0">
                      <a:srgbClr val="808080">
                        <a:alpha val="50000"/>
                      </a:srgbClr>
                    </a:outerShdw>
                  </a:effectLst>
                </a14:hiddenEffects>
              </a:ext>
            </a:extLst>
          </p:spPr>
          <p:txBody>
            <a:bodyPr wrap="none" anchor="ctr"/>
            <a:lstStyle/>
            <a:p>
              <a:endParaRPr lang="cs-CZ"/>
            </a:p>
          </p:txBody>
        </p:sp>
      </p:grpSp>
      <p:sp>
        <p:nvSpPr>
          <p:cNvPr id="33800" name="Rectangle 96"/>
          <p:cNvSpPr>
            <a:spLocks noChangeAspect="1" noChangeArrowheads="1"/>
          </p:cNvSpPr>
          <p:nvPr/>
        </p:nvSpPr>
        <p:spPr bwMode="auto">
          <a:xfrm>
            <a:off x="8730015" y="2730456"/>
            <a:ext cx="1713536"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882">
                <a:latin typeface="Gill Sans" pitchFamily="34" charset="0"/>
              </a:rPr>
              <a:t>Name: Jane F. Smith</a:t>
            </a:r>
            <a:endParaRPr lang="en-US" altLang="cs-CZ" sz="882"/>
          </a:p>
        </p:txBody>
      </p:sp>
      <p:grpSp>
        <p:nvGrpSpPr>
          <p:cNvPr id="125142" name="Group 214"/>
          <p:cNvGrpSpPr>
            <a:grpSpLocks/>
          </p:cNvGrpSpPr>
          <p:nvPr/>
        </p:nvGrpSpPr>
        <p:grpSpPr bwMode="auto">
          <a:xfrm>
            <a:off x="1170503" y="6369313"/>
            <a:ext cx="8737459" cy="971412"/>
            <a:chOff x="528" y="3468"/>
            <a:chExt cx="4992" cy="555"/>
          </a:xfrm>
        </p:grpSpPr>
        <p:sp>
          <p:nvSpPr>
            <p:cNvPr id="33849" name="Text Box 111"/>
            <p:cNvSpPr txBox="1">
              <a:spLocks noChangeArrowheads="1"/>
            </p:cNvSpPr>
            <p:nvPr/>
          </p:nvSpPr>
          <p:spPr bwMode="auto">
            <a:xfrm>
              <a:off x="528" y="3660"/>
              <a:ext cx="4992" cy="363"/>
            </a:xfrm>
            <a:prstGeom prst="rect">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764"/>
                <a:t>“77% of 144 CIOs surveyed identified single view of customer as</a:t>
              </a:r>
            </a:p>
            <a:p>
              <a:pPr algn="ctr" eaLnBrk="1" hangingPunct="1"/>
              <a:r>
                <a:rPr lang="en-US" altLang="cs-CZ" sz="1764"/>
                <a:t> the single most important benefit of MDM”</a:t>
              </a:r>
            </a:p>
          </p:txBody>
        </p:sp>
        <p:pic>
          <p:nvPicPr>
            <p:cNvPr id="33850" name="Picture 112" descr="CIO Insigh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31429"/>
            <a:stretch>
              <a:fillRect/>
            </a:stretch>
          </p:blipFill>
          <p:spPr bwMode="auto">
            <a:xfrm>
              <a:off x="672" y="3468"/>
              <a:ext cx="1440" cy="2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3802" name="Picture 116"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825" y="1914820"/>
            <a:ext cx="103267"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17"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6363"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18"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781"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119"/>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33806" name="Rectangle 120"/>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33807" name="Rectangle 121"/>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Data Warehouse</a:t>
            </a:r>
          </a:p>
        </p:txBody>
      </p:sp>
      <p:pic>
        <p:nvPicPr>
          <p:cNvPr id="125050" name="Picture 122"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051" name="Picture 123"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052" name="Picture 124"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053" name="Picture 125"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171"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5919"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174"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Rectangle 175"/>
          <p:cNvSpPr>
            <a:spLocks noChangeArrowheads="1"/>
          </p:cNvSpPr>
          <p:nvPr/>
        </p:nvSpPr>
        <p:spPr bwMode="auto">
          <a:xfrm>
            <a:off x="5211789" y="3248543"/>
            <a:ext cx="1353255"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Name: Jane Smith</a:t>
            </a:r>
          </a:p>
        </p:txBody>
      </p:sp>
      <p:sp>
        <p:nvSpPr>
          <p:cNvPr id="33815" name="Rectangle 178"/>
          <p:cNvSpPr>
            <a:spLocks noChangeArrowheads="1"/>
          </p:cNvSpPr>
          <p:nvPr/>
        </p:nvSpPr>
        <p:spPr bwMode="auto">
          <a:xfrm>
            <a:off x="5078674" y="5264879"/>
            <a:ext cx="1636987"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Customer Value: HIGH</a:t>
            </a:r>
          </a:p>
        </p:txBody>
      </p:sp>
      <p:pic>
        <p:nvPicPr>
          <p:cNvPr id="33816" name="Picture 179"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568263"/>
            <a:ext cx="1522754" cy="3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7" name="Rectangle 180"/>
          <p:cNvSpPr>
            <a:spLocks noChangeArrowheads="1"/>
          </p:cNvSpPr>
          <p:nvPr/>
        </p:nvSpPr>
        <p:spPr bwMode="auto">
          <a:xfrm>
            <a:off x="5311791" y="4557761"/>
            <a:ext cx="122501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Sales History:</a:t>
            </a:r>
          </a:p>
          <a:p>
            <a:pPr algn="ctr" eaLnBrk="1" hangingPunct="1"/>
            <a:r>
              <a:rPr lang="en-US" altLang="cs-CZ" sz="882">
                <a:latin typeface="Arial" panose="020B0604020202020204" pitchFamily="34" charset="0"/>
              </a:rPr>
              <a:t>Products 1234, 5748</a:t>
            </a:r>
          </a:p>
        </p:txBody>
      </p:sp>
      <p:pic>
        <p:nvPicPr>
          <p:cNvPr id="33818" name="Picture 181"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0668" y="3568847"/>
            <a:ext cx="1522754" cy="2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9" name="Rectangle 182"/>
          <p:cNvSpPr>
            <a:spLocks noChangeArrowheads="1"/>
          </p:cNvSpPr>
          <p:nvPr/>
        </p:nvSpPr>
        <p:spPr bwMode="auto">
          <a:xfrm>
            <a:off x="5141937" y="3586350"/>
            <a:ext cx="1547218"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Address: 437 Easy St</a:t>
            </a:r>
          </a:p>
        </p:txBody>
      </p:sp>
      <p:pic>
        <p:nvPicPr>
          <p:cNvPr id="33820" name="Picture 183"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3457"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Picture 185"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3457" y="4202452"/>
            <a:ext cx="1522754" cy="3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2" name="Picture 186"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3457"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3" name="Rectangle 187"/>
          <p:cNvSpPr>
            <a:spLocks noChangeArrowheads="1"/>
          </p:cNvSpPr>
          <p:nvPr/>
        </p:nvSpPr>
        <p:spPr bwMode="auto">
          <a:xfrm>
            <a:off x="7092266" y="3248543"/>
            <a:ext cx="104387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Name:           </a:t>
            </a:r>
          </a:p>
        </p:txBody>
      </p:sp>
      <p:sp>
        <p:nvSpPr>
          <p:cNvPr id="33824" name="Rectangle 189"/>
          <p:cNvSpPr>
            <a:spLocks noChangeArrowheads="1"/>
          </p:cNvSpPr>
          <p:nvPr/>
        </p:nvSpPr>
        <p:spPr bwMode="auto">
          <a:xfrm>
            <a:off x="6918996" y="4211204"/>
            <a:ext cx="1386918"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Preferences:          </a:t>
            </a:r>
          </a:p>
        </p:txBody>
      </p:sp>
      <p:sp>
        <p:nvSpPr>
          <p:cNvPr id="33825" name="Rectangle 190"/>
          <p:cNvSpPr>
            <a:spLocks noChangeArrowheads="1"/>
          </p:cNvSpPr>
          <p:nvPr/>
        </p:nvSpPr>
        <p:spPr bwMode="auto">
          <a:xfrm>
            <a:off x="6883958" y="5264879"/>
            <a:ext cx="148149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Customer Value:      </a:t>
            </a:r>
          </a:p>
        </p:txBody>
      </p:sp>
      <p:pic>
        <p:nvPicPr>
          <p:cNvPr id="33826" name="Picture 191"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2244"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192" descr="block_pur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244" y="3892650"/>
            <a:ext cx="1522754" cy="2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93"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202452"/>
            <a:ext cx="1522754" cy="3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194"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244"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0" name="Rectangle 195"/>
          <p:cNvSpPr>
            <a:spLocks noChangeArrowheads="1"/>
          </p:cNvSpPr>
          <p:nvPr/>
        </p:nvSpPr>
        <p:spPr bwMode="auto">
          <a:xfrm>
            <a:off x="8575633" y="3248543"/>
            <a:ext cx="1519967"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Name: Jane F. Smith</a:t>
            </a:r>
          </a:p>
        </p:txBody>
      </p:sp>
      <p:sp>
        <p:nvSpPr>
          <p:cNvPr id="33831" name="Rectangle 196"/>
          <p:cNvSpPr>
            <a:spLocks noChangeArrowheads="1"/>
          </p:cNvSpPr>
          <p:nvPr/>
        </p:nvSpPr>
        <p:spPr bwMode="auto">
          <a:xfrm>
            <a:off x="8648495" y="3843642"/>
            <a:ext cx="1372492"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Cross-sell/Upsell Items:</a:t>
            </a:r>
          </a:p>
          <a:p>
            <a:pPr algn="ctr" eaLnBrk="1" hangingPunct="1"/>
            <a:r>
              <a:rPr lang="en-US" altLang="cs-CZ" sz="882">
                <a:solidFill>
                  <a:schemeClr val="bg1"/>
                </a:solidFill>
                <a:latin typeface="Arial" panose="020B0604020202020204" pitchFamily="34" charset="0"/>
              </a:rPr>
              <a:t>5432, 4355</a:t>
            </a:r>
          </a:p>
        </p:txBody>
      </p:sp>
      <p:sp>
        <p:nvSpPr>
          <p:cNvPr id="33832" name="Rectangle 197"/>
          <p:cNvSpPr>
            <a:spLocks noChangeArrowheads="1"/>
          </p:cNvSpPr>
          <p:nvPr/>
        </p:nvSpPr>
        <p:spPr bwMode="auto">
          <a:xfrm>
            <a:off x="8615993" y="4211204"/>
            <a:ext cx="1426994"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Preferences:           </a:t>
            </a:r>
          </a:p>
        </p:txBody>
      </p:sp>
      <p:sp>
        <p:nvSpPr>
          <p:cNvPr id="33833" name="Rectangle 198"/>
          <p:cNvSpPr>
            <a:spLocks noChangeArrowheads="1"/>
          </p:cNvSpPr>
          <p:nvPr/>
        </p:nvSpPr>
        <p:spPr bwMode="auto">
          <a:xfrm>
            <a:off x="8523249" y="5264879"/>
            <a:ext cx="1636987"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Customer Value: HIGH</a:t>
            </a:r>
          </a:p>
        </p:txBody>
      </p:sp>
      <p:pic>
        <p:nvPicPr>
          <p:cNvPr id="33834" name="Picture 199"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568263"/>
            <a:ext cx="1522754" cy="3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201"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6994" y="3568847"/>
            <a:ext cx="1522754" cy="2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36" name="Rectangle 202"/>
          <p:cNvSpPr>
            <a:spLocks noChangeArrowheads="1"/>
          </p:cNvSpPr>
          <p:nvPr/>
        </p:nvSpPr>
        <p:spPr bwMode="auto">
          <a:xfrm>
            <a:off x="8591468" y="3584599"/>
            <a:ext cx="154080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Address: 123 Main St</a:t>
            </a:r>
          </a:p>
        </p:txBody>
      </p:sp>
      <p:pic>
        <p:nvPicPr>
          <p:cNvPr id="33837" name="Picture 203" descr="channel_we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204" descr="channel_er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205" descr="channel_cs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206" descr="block_g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2244" y="4934075"/>
            <a:ext cx="1522754" cy="2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1" name="Rectangle 207"/>
          <p:cNvSpPr>
            <a:spLocks noChangeArrowheads="1"/>
          </p:cNvSpPr>
          <p:nvPr/>
        </p:nvSpPr>
        <p:spPr bwMode="auto">
          <a:xfrm>
            <a:off x="8757748" y="4944577"/>
            <a:ext cx="1217000"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Account:            </a:t>
            </a:r>
          </a:p>
        </p:txBody>
      </p:sp>
      <p:sp>
        <p:nvSpPr>
          <p:cNvPr id="125035" name="Rectangle 107"/>
          <p:cNvSpPr>
            <a:spLocks noChangeArrowheads="1"/>
          </p:cNvSpPr>
          <p:nvPr/>
        </p:nvSpPr>
        <p:spPr bwMode="auto">
          <a:xfrm>
            <a:off x="6858952" y="3108519"/>
            <a:ext cx="1596267" cy="2604435"/>
          </a:xfrm>
          <a:prstGeom prst="rect">
            <a:avLst/>
          </a:prstGeom>
          <a:solidFill>
            <a:srgbClr val="FF0000">
              <a:alpha val="20000"/>
            </a:srgbClr>
          </a:solidFill>
          <a:ln w="2857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pic>
        <p:nvPicPr>
          <p:cNvPr id="33843" name="Picture 210"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1708" y="3549592"/>
            <a:ext cx="1522754"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4" name="Rectangle 211"/>
          <p:cNvSpPr>
            <a:spLocks noChangeArrowheads="1"/>
          </p:cNvSpPr>
          <p:nvPr/>
        </p:nvSpPr>
        <p:spPr bwMode="auto">
          <a:xfrm>
            <a:off x="6994804" y="3565346"/>
            <a:ext cx="1303562"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Address:              </a:t>
            </a:r>
          </a:p>
        </p:txBody>
      </p:sp>
      <p:sp>
        <p:nvSpPr>
          <p:cNvPr id="33845" name="Rectangle 212"/>
          <p:cNvSpPr>
            <a:spLocks noChangeArrowheads="1"/>
          </p:cNvSpPr>
          <p:nvPr/>
        </p:nvSpPr>
        <p:spPr bwMode="auto">
          <a:xfrm>
            <a:off x="8765118" y="4549010"/>
            <a:ext cx="1225014"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Sales History:</a:t>
            </a:r>
          </a:p>
          <a:p>
            <a:pPr algn="ctr" eaLnBrk="1" hangingPunct="1"/>
            <a:r>
              <a:rPr lang="en-US" altLang="cs-CZ" sz="882">
                <a:latin typeface="Arial" panose="020B0604020202020204" pitchFamily="34" charset="0"/>
              </a:rPr>
              <a:t>Products 5748, 6574</a:t>
            </a:r>
          </a:p>
        </p:txBody>
      </p:sp>
      <p:sp>
        <p:nvSpPr>
          <p:cNvPr id="125036" name="Rectangle 108"/>
          <p:cNvSpPr>
            <a:spLocks noChangeArrowheads="1"/>
          </p:cNvSpPr>
          <p:nvPr/>
        </p:nvSpPr>
        <p:spPr bwMode="auto">
          <a:xfrm>
            <a:off x="8588241" y="3848893"/>
            <a:ext cx="1563012" cy="336056"/>
          </a:xfrm>
          <a:prstGeom prst="rect">
            <a:avLst/>
          </a:prstGeom>
          <a:solidFill>
            <a:srgbClr val="FF0000">
              <a:alpha val="20000"/>
            </a:srgbClr>
          </a:solidFill>
          <a:ln w="2857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125141" name="Rectangle 213"/>
          <p:cNvSpPr>
            <a:spLocks noChangeArrowheads="1"/>
          </p:cNvSpPr>
          <p:nvPr/>
        </p:nvSpPr>
        <p:spPr bwMode="auto">
          <a:xfrm>
            <a:off x="5126163" y="5235124"/>
            <a:ext cx="1563012" cy="336056"/>
          </a:xfrm>
          <a:prstGeom prst="rect">
            <a:avLst/>
          </a:prstGeom>
          <a:solidFill>
            <a:srgbClr val="FF0000">
              <a:alpha val="20000"/>
            </a:srgbClr>
          </a:solidFill>
          <a:ln w="28575"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125041" name="Text Box 113"/>
          <p:cNvSpPr txBox="1">
            <a:spLocks noChangeArrowheads="1"/>
          </p:cNvSpPr>
          <p:nvPr/>
        </p:nvSpPr>
        <p:spPr bwMode="auto">
          <a:xfrm>
            <a:off x="2276687" y="1783786"/>
            <a:ext cx="6448077" cy="3617380"/>
          </a:xfrm>
          <a:prstGeom prst="rect">
            <a:avLst/>
          </a:prstGeom>
          <a:solidFill>
            <a:schemeClr val="bg1"/>
          </a:solidFill>
          <a:ln w="25400" algn="ctr">
            <a:solidFill>
              <a:schemeClr val="bg2"/>
            </a:solidFill>
            <a:miter lim="800000"/>
            <a:headEnd/>
            <a:tailEnd/>
          </a:ln>
          <a:effectLst>
            <a:outerShdw dist="53882" dir="2700000" algn="ctr" rotWithShape="0">
              <a:srgbClr val="3366CC">
                <a:alpha val="50000"/>
              </a:srgbClr>
            </a:outerShdw>
          </a:effectLst>
        </p:spPr>
        <p:txBody>
          <a:bodyPr lIns="201634" tIns="201634" rIns="201634" bIns="201634" anchor="ctr">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spcAft>
                <a:spcPct val="20000"/>
              </a:spcAft>
            </a:pPr>
            <a:r>
              <a:rPr lang="en-US" altLang="cs-CZ">
                <a:solidFill>
                  <a:srgbClr val="002766"/>
                </a:solidFill>
                <a:latin typeface="Arial" panose="020B0604020202020204" pitchFamily="34" charset="0"/>
              </a:rPr>
              <a:t>Companies quantify impact of bad customer data:</a:t>
            </a:r>
          </a:p>
          <a:p>
            <a:pPr eaLnBrk="1" hangingPunct="1">
              <a:spcBef>
                <a:spcPct val="50000"/>
              </a:spcBef>
              <a:spcAft>
                <a:spcPct val="20000"/>
              </a:spcAft>
              <a:buFont typeface="Wingdings" panose="05000000000000000000" pitchFamily="2" charset="2"/>
              <a:buChar char="§"/>
            </a:pPr>
            <a:r>
              <a:rPr lang="en-US" altLang="cs-CZ" sz="1764">
                <a:solidFill>
                  <a:srgbClr val="002766"/>
                </a:solidFill>
                <a:latin typeface="Arial" panose="020B0604020202020204" pitchFamily="34" charset="0"/>
              </a:rPr>
              <a:t>66% indicate profitability of company as a whole was negatively affected by poor information quality </a:t>
            </a:r>
          </a:p>
          <a:p>
            <a:pPr eaLnBrk="1" hangingPunct="1">
              <a:spcBef>
                <a:spcPct val="50000"/>
              </a:spcBef>
              <a:spcAft>
                <a:spcPct val="20000"/>
              </a:spcAft>
              <a:buFont typeface="Wingdings" panose="05000000000000000000" pitchFamily="2" charset="2"/>
              <a:buChar char="§"/>
            </a:pPr>
            <a:r>
              <a:rPr lang="en-US" altLang="cs-CZ" sz="1764">
                <a:solidFill>
                  <a:srgbClr val="002766"/>
                </a:solidFill>
                <a:latin typeface="Arial" panose="020B0604020202020204" pitchFamily="34" charset="0"/>
              </a:rPr>
              <a:t>75% indicate bad customer data quality is harming customer service, quality and loyalty</a:t>
            </a:r>
          </a:p>
          <a:p>
            <a:pPr eaLnBrk="1" hangingPunct="1">
              <a:spcBef>
                <a:spcPct val="50000"/>
              </a:spcBef>
              <a:spcAft>
                <a:spcPct val="20000"/>
              </a:spcAft>
              <a:buFont typeface="Wingdings" panose="05000000000000000000" pitchFamily="2" charset="2"/>
              <a:buChar char="§"/>
            </a:pPr>
            <a:r>
              <a:rPr lang="en-US" altLang="cs-CZ" sz="1764">
                <a:solidFill>
                  <a:srgbClr val="002766"/>
                </a:solidFill>
                <a:latin typeface="Arial" panose="020B0604020202020204" pitchFamily="34" charset="0"/>
              </a:rPr>
              <a:t>52% identified integration of diverse systems as a major source of inaccurate information</a:t>
            </a:r>
          </a:p>
          <a:p>
            <a:pPr eaLnBrk="1" hangingPunct="1">
              <a:spcBef>
                <a:spcPct val="50000"/>
              </a:spcBef>
              <a:spcAft>
                <a:spcPct val="20000"/>
              </a:spcAft>
              <a:buFont typeface="Wingdings" panose="05000000000000000000" pitchFamily="2" charset="2"/>
              <a:buChar char="§"/>
            </a:pPr>
            <a:r>
              <a:rPr lang="en-US" altLang="cs-CZ" sz="1764">
                <a:solidFill>
                  <a:srgbClr val="002766"/>
                </a:solidFill>
                <a:latin typeface="Arial" panose="020B0604020202020204" pitchFamily="34" charset="0"/>
              </a:rPr>
              <a:t>Industry Drivers: Privacy Management, Basel II, “Do not Call” compliance, Patriot Act, Sarbanes Oxley, HIPAA</a:t>
            </a:r>
          </a:p>
        </p:txBody>
      </p:sp>
    </p:spTree>
    <p:extLst>
      <p:ext uri="{BB962C8B-B14F-4D97-AF65-F5344CB8AC3E}">
        <p14:creationId xmlns:p14="http://schemas.microsoft.com/office/powerpoint/2010/main" val="92558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5050"/>
                                        </p:tgtEl>
                                        <p:attrNameLst>
                                          <p:attrName>style.visibility</p:attrName>
                                        </p:attrNameLst>
                                      </p:cBhvr>
                                      <p:to>
                                        <p:strVal val="visible"/>
                                      </p:to>
                                    </p:set>
                                    <p:animEffect transition="in" filter="wipe(down)">
                                      <p:cBhvr>
                                        <p:cTn id="7" dur="2000"/>
                                        <p:tgtEl>
                                          <p:spTgt spid="125050"/>
                                        </p:tgtEl>
                                      </p:cBhvr>
                                    </p:animEffect>
                                  </p:childTnLst>
                                </p:cTn>
                              </p:par>
                              <p:par>
                                <p:cTn id="8" presetID="22" presetClass="entr" presetSubtype="4" fill="hold" nodeType="withEffect">
                                  <p:stCondLst>
                                    <p:cond delay="0"/>
                                  </p:stCondLst>
                                  <p:childTnLst>
                                    <p:set>
                                      <p:cBhvr>
                                        <p:cTn id="9" dur="1" fill="hold">
                                          <p:stCondLst>
                                            <p:cond delay="0"/>
                                          </p:stCondLst>
                                        </p:cTn>
                                        <p:tgtEl>
                                          <p:spTgt spid="125051"/>
                                        </p:tgtEl>
                                        <p:attrNameLst>
                                          <p:attrName>style.visibility</p:attrName>
                                        </p:attrNameLst>
                                      </p:cBhvr>
                                      <p:to>
                                        <p:strVal val="visible"/>
                                      </p:to>
                                    </p:set>
                                    <p:animEffect transition="in" filter="wipe(down)">
                                      <p:cBhvr>
                                        <p:cTn id="10" dur="2000"/>
                                        <p:tgtEl>
                                          <p:spTgt spid="125051"/>
                                        </p:tgtEl>
                                      </p:cBhvr>
                                    </p:animEffect>
                                  </p:childTnLst>
                                </p:cTn>
                              </p:par>
                              <p:par>
                                <p:cTn id="11" presetID="22" presetClass="entr" presetSubtype="4" fill="hold" nodeType="withEffect">
                                  <p:stCondLst>
                                    <p:cond delay="0"/>
                                  </p:stCondLst>
                                  <p:childTnLst>
                                    <p:set>
                                      <p:cBhvr>
                                        <p:cTn id="12" dur="1" fill="hold">
                                          <p:stCondLst>
                                            <p:cond delay="0"/>
                                          </p:stCondLst>
                                        </p:cTn>
                                        <p:tgtEl>
                                          <p:spTgt spid="125052"/>
                                        </p:tgtEl>
                                        <p:attrNameLst>
                                          <p:attrName>style.visibility</p:attrName>
                                        </p:attrNameLst>
                                      </p:cBhvr>
                                      <p:to>
                                        <p:strVal val="visible"/>
                                      </p:to>
                                    </p:set>
                                    <p:animEffect transition="in" filter="wipe(down)">
                                      <p:cBhvr>
                                        <p:cTn id="13" dur="2000"/>
                                        <p:tgtEl>
                                          <p:spTgt spid="125052"/>
                                        </p:tgtEl>
                                      </p:cBhvr>
                                    </p:animEffect>
                                  </p:childTnLst>
                                </p:cTn>
                              </p:par>
                              <p:par>
                                <p:cTn id="14" presetID="22" presetClass="entr" presetSubtype="4" fill="hold" nodeType="withEffect">
                                  <p:stCondLst>
                                    <p:cond delay="0"/>
                                  </p:stCondLst>
                                  <p:childTnLst>
                                    <p:set>
                                      <p:cBhvr>
                                        <p:cTn id="15" dur="1" fill="hold">
                                          <p:stCondLst>
                                            <p:cond delay="0"/>
                                          </p:stCondLst>
                                        </p:cTn>
                                        <p:tgtEl>
                                          <p:spTgt spid="125053"/>
                                        </p:tgtEl>
                                        <p:attrNameLst>
                                          <p:attrName>style.visibility</p:attrName>
                                        </p:attrNameLst>
                                      </p:cBhvr>
                                      <p:to>
                                        <p:strVal val="visible"/>
                                      </p:to>
                                    </p:set>
                                    <p:animEffect transition="in" filter="wipe(down)">
                                      <p:cBhvr>
                                        <p:cTn id="16" dur="2000"/>
                                        <p:tgtEl>
                                          <p:spTgt spid="125053"/>
                                        </p:tgtEl>
                                      </p:cBhvr>
                                    </p:animEffect>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25050"/>
                                        </p:tgtEl>
                                      </p:cBhvr>
                                    </p:animEffect>
                                    <p:animScale>
                                      <p:cBhvr>
                                        <p:cTn id="20" dur="250" autoRev="1" fill="hold"/>
                                        <p:tgtEl>
                                          <p:spTgt spid="125050"/>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25051"/>
                                        </p:tgtEl>
                                      </p:cBhvr>
                                    </p:animEffect>
                                    <p:animScale>
                                      <p:cBhvr>
                                        <p:cTn id="23" dur="250" autoRev="1" fill="hold"/>
                                        <p:tgtEl>
                                          <p:spTgt spid="125051"/>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125052"/>
                                        </p:tgtEl>
                                      </p:cBhvr>
                                    </p:animEffect>
                                    <p:animScale>
                                      <p:cBhvr>
                                        <p:cTn id="26" dur="250" autoRev="1" fill="hold"/>
                                        <p:tgtEl>
                                          <p:spTgt spid="125052"/>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125053"/>
                                        </p:tgtEl>
                                      </p:cBhvr>
                                    </p:animEffect>
                                    <p:animScale>
                                      <p:cBhvr>
                                        <p:cTn id="29" dur="250" autoRev="1" fill="hold"/>
                                        <p:tgtEl>
                                          <p:spTgt spid="125053"/>
                                        </p:tgtEl>
                                      </p:cBhvr>
                                      <p:by x="105000" y="105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4975">
                                            <p:txEl>
                                              <p:pRg st="0" end="0"/>
                                            </p:txEl>
                                          </p:spTgt>
                                        </p:tgtEl>
                                        <p:attrNameLst>
                                          <p:attrName>style.visibility</p:attrName>
                                        </p:attrNameLst>
                                      </p:cBhvr>
                                      <p:to>
                                        <p:strVal val="visible"/>
                                      </p:to>
                                    </p:set>
                                    <p:animEffect transition="in" filter="fade">
                                      <p:cBhvr>
                                        <p:cTn id="34" dur="1000"/>
                                        <p:tgtEl>
                                          <p:spTgt spid="124975">
                                            <p:txEl>
                                              <p:pRg st="0" end="0"/>
                                            </p:txEl>
                                          </p:spTgt>
                                        </p:tgtEl>
                                      </p:cBhvr>
                                    </p:animEffect>
                                  </p:childTnLst>
                                </p:cTn>
                              </p:par>
                            </p:childTnLst>
                          </p:cTn>
                        </p:par>
                        <p:par>
                          <p:cTn id="35" fill="hold" nodeType="afterGroup">
                            <p:stCondLst>
                              <p:cond delay="1000"/>
                            </p:stCondLst>
                            <p:childTnLst>
                              <p:par>
                                <p:cTn id="36" presetID="10" presetClass="entr" presetSubtype="0" fill="hold" nodeType="afterEffect">
                                  <p:stCondLst>
                                    <p:cond delay="0"/>
                                  </p:stCondLst>
                                  <p:childTnLst>
                                    <p:set>
                                      <p:cBhvr>
                                        <p:cTn id="37" dur="1" fill="hold">
                                          <p:stCondLst>
                                            <p:cond delay="0"/>
                                          </p:stCondLst>
                                        </p:cTn>
                                        <p:tgtEl>
                                          <p:spTgt spid="125141"/>
                                        </p:tgtEl>
                                        <p:attrNameLst>
                                          <p:attrName>style.visibility</p:attrName>
                                        </p:attrNameLst>
                                      </p:cBhvr>
                                      <p:to>
                                        <p:strVal val="visible"/>
                                      </p:to>
                                    </p:set>
                                    <p:animEffect transition="in" filter="fade">
                                      <p:cBhvr>
                                        <p:cTn id="38" dur="1000"/>
                                        <p:tgtEl>
                                          <p:spTgt spid="1251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4976">
                                            <p:txEl>
                                              <p:pRg st="0" end="0"/>
                                            </p:txEl>
                                          </p:spTgt>
                                        </p:tgtEl>
                                        <p:attrNameLst>
                                          <p:attrName>style.visibility</p:attrName>
                                        </p:attrNameLst>
                                      </p:cBhvr>
                                      <p:to>
                                        <p:strVal val="visible"/>
                                      </p:to>
                                    </p:set>
                                    <p:animEffect transition="in" filter="fade">
                                      <p:cBhvr>
                                        <p:cTn id="43" dur="1000"/>
                                        <p:tgtEl>
                                          <p:spTgt spid="12497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4976">
                                            <p:txEl>
                                              <p:pRg st="1" end="1"/>
                                            </p:txEl>
                                          </p:spTgt>
                                        </p:tgtEl>
                                        <p:attrNameLst>
                                          <p:attrName>style.visibility</p:attrName>
                                        </p:attrNameLst>
                                      </p:cBhvr>
                                      <p:to>
                                        <p:strVal val="visible"/>
                                      </p:to>
                                    </p:set>
                                    <p:animEffect transition="in" filter="fade">
                                      <p:cBhvr>
                                        <p:cTn id="46" dur="1000"/>
                                        <p:tgtEl>
                                          <p:spTgt spid="124976">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4976">
                                            <p:txEl>
                                              <p:pRg st="2" end="2"/>
                                            </p:txEl>
                                          </p:spTgt>
                                        </p:tgtEl>
                                        <p:attrNameLst>
                                          <p:attrName>style.visibility</p:attrName>
                                        </p:attrNameLst>
                                      </p:cBhvr>
                                      <p:to>
                                        <p:strVal val="visible"/>
                                      </p:to>
                                    </p:set>
                                    <p:animEffect transition="in" filter="fade">
                                      <p:cBhvr>
                                        <p:cTn id="49" dur="1000"/>
                                        <p:tgtEl>
                                          <p:spTgt spid="124976">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25035"/>
                                        </p:tgtEl>
                                        <p:attrNameLst>
                                          <p:attrName>style.visibility</p:attrName>
                                        </p:attrNameLst>
                                      </p:cBhvr>
                                      <p:to>
                                        <p:strVal val="visible"/>
                                      </p:to>
                                    </p:set>
                                    <p:animEffect transition="in" filter="fade">
                                      <p:cBhvr>
                                        <p:cTn id="52" dur="2000"/>
                                        <p:tgtEl>
                                          <p:spTgt spid="1250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4977">
                                            <p:txEl>
                                              <p:pRg st="0" end="0"/>
                                            </p:txEl>
                                          </p:spTgt>
                                        </p:tgtEl>
                                        <p:attrNameLst>
                                          <p:attrName>style.visibility</p:attrName>
                                        </p:attrNameLst>
                                      </p:cBhvr>
                                      <p:to>
                                        <p:strVal val="visible"/>
                                      </p:to>
                                    </p:set>
                                    <p:animEffect transition="in" filter="fade">
                                      <p:cBhvr>
                                        <p:cTn id="57" dur="1000"/>
                                        <p:tgtEl>
                                          <p:spTgt spid="124977">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25036"/>
                                        </p:tgtEl>
                                        <p:attrNameLst>
                                          <p:attrName>style.visibility</p:attrName>
                                        </p:attrNameLst>
                                      </p:cBhvr>
                                      <p:to>
                                        <p:strVal val="visible"/>
                                      </p:to>
                                    </p:set>
                                    <p:animEffect transition="in" filter="fade">
                                      <p:cBhvr>
                                        <p:cTn id="60" dur="1000"/>
                                        <p:tgtEl>
                                          <p:spTgt spid="1250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25142"/>
                                        </p:tgtEl>
                                        <p:attrNameLst>
                                          <p:attrName>style.visibility</p:attrName>
                                        </p:attrNameLst>
                                      </p:cBhvr>
                                      <p:to>
                                        <p:strVal val="visible"/>
                                      </p:to>
                                    </p:set>
                                    <p:animEffect transition="in" filter="fade">
                                      <p:cBhvr>
                                        <p:cTn id="65" dur="2000"/>
                                        <p:tgtEl>
                                          <p:spTgt spid="12514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decel="50000" fill="hold" grpId="0" nodeType="clickEffect">
                                  <p:stCondLst>
                                    <p:cond delay="0"/>
                                  </p:stCondLst>
                                  <p:childTnLst>
                                    <p:set>
                                      <p:cBhvr>
                                        <p:cTn id="69" dur="1" fill="hold">
                                          <p:stCondLst>
                                            <p:cond delay="0"/>
                                          </p:stCondLst>
                                        </p:cTn>
                                        <p:tgtEl>
                                          <p:spTgt spid="125041"/>
                                        </p:tgtEl>
                                        <p:attrNameLst>
                                          <p:attrName>style.visibility</p:attrName>
                                        </p:attrNameLst>
                                      </p:cBhvr>
                                      <p:to>
                                        <p:strVal val="visible"/>
                                      </p:to>
                                    </p:set>
                                    <p:anim calcmode="lin" valueType="num">
                                      <p:cBhvr additive="base">
                                        <p:cTn id="70" dur="1000" fill="hold"/>
                                        <p:tgtEl>
                                          <p:spTgt spid="125041"/>
                                        </p:tgtEl>
                                        <p:attrNameLst>
                                          <p:attrName>ppt_x</p:attrName>
                                        </p:attrNameLst>
                                      </p:cBhvr>
                                      <p:tavLst>
                                        <p:tav tm="0">
                                          <p:val>
                                            <p:strVal val="0-#ppt_w/2"/>
                                          </p:val>
                                        </p:tav>
                                        <p:tav tm="100000">
                                          <p:val>
                                            <p:strVal val="#ppt_x"/>
                                          </p:val>
                                        </p:tav>
                                      </p:tavLst>
                                    </p:anim>
                                    <p:anim calcmode="lin" valueType="num">
                                      <p:cBhvr additive="base">
                                        <p:cTn id="71" dur="1000" fill="hold"/>
                                        <p:tgtEl>
                                          <p:spTgt spid="1250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build="p"/>
      <p:bldP spid="124976" grpId="0" build="p"/>
      <p:bldP spid="124977" grpId="0" build="p"/>
      <p:bldP spid="12504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31" name="Rectangle 7">
            <a:extLst>
              <a:ext uri="{FF2B5EF4-FFF2-40B4-BE49-F238E27FC236}">
                <a16:creationId xmlns:a16="http://schemas.microsoft.com/office/drawing/2014/main" id="{09DBCBE4-F50E-4271-B997-A0C784316FB9}"/>
              </a:ext>
            </a:extLst>
          </p:cNvPr>
          <p:cNvSpPr>
            <a:spLocks noGrp="1" noChangeArrowheads="1"/>
          </p:cNvSpPr>
          <p:nvPr>
            <p:ph type="title"/>
          </p:nvPr>
        </p:nvSpPr>
        <p:spPr>
          <a:xfrm>
            <a:off x="423129" y="589849"/>
            <a:ext cx="9911904" cy="875146"/>
          </a:xfrm>
        </p:spPr>
        <p:txBody>
          <a:bodyPr rtlCol="0">
            <a:normAutofit fontScale="90000"/>
          </a:bodyPr>
          <a:lstStyle/>
          <a:p>
            <a:pPr fontAlgn="auto">
              <a:spcAft>
                <a:spcPts val="0"/>
              </a:spcAft>
              <a:defRPr/>
            </a:pPr>
            <a:r>
              <a:rPr lang="en-US" altLang="cs-CZ"/>
              <a:t>Symptom - A deeper look at the product data problem</a:t>
            </a:r>
            <a:br>
              <a:rPr lang="en-US" altLang="cs-CZ"/>
            </a:br>
            <a:r>
              <a:rPr lang="en-US" altLang="cs-CZ" sz="1985" i="1">
                <a:solidFill>
                  <a:srgbClr val="C24F00"/>
                </a:solidFill>
              </a:rPr>
              <a:t>Inconsistent Shopping Experience due to inconsistent data across channels.</a:t>
            </a:r>
          </a:p>
        </p:txBody>
      </p:sp>
      <p:graphicFrame>
        <p:nvGraphicFramePr>
          <p:cNvPr id="35843" name="Object 65"/>
          <p:cNvGraphicFramePr>
            <a:graphicFrameLocks noGrp="1" noChangeAspect="1"/>
          </p:cNvGraphicFramePr>
          <p:nvPr>
            <p:ph idx="1"/>
          </p:nvPr>
        </p:nvGraphicFramePr>
        <p:xfrm>
          <a:off x="655917" y="1591017"/>
          <a:ext cx="920654" cy="934656"/>
        </p:xfrm>
        <a:graphic>
          <a:graphicData uri="http://schemas.openxmlformats.org/presentationml/2006/ole">
            <mc:AlternateContent xmlns:mc="http://schemas.openxmlformats.org/markup-compatibility/2006">
              <mc:Choice xmlns:v="urn:schemas-microsoft-com:vml" Requires="v">
                <p:oleObj spid="_x0000_s2050" name="Bitmap Image" r:id="rId4" imgW="666667" imgH="676369" progId="Paint.Picture">
                  <p:embed/>
                </p:oleObj>
              </mc:Choice>
              <mc:Fallback>
                <p:oleObj name="Bitmap Image" r:id="rId4" imgW="666667" imgH="676369" progId="Paint.Picture">
                  <p:embed/>
                  <p:pic>
                    <p:nvPicPr>
                      <p:cNvPr id="35843" name="Object 6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917" y="1591017"/>
                        <a:ext cx="920654" cy="93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 name="Zástupný symbol pro číslo snímku 3">
            <a:extLst>
              <a:ext uri="{FF2B5EF4-FFF2-40B4-BE49-F238E27FC236}">
                <a16:creationId xmlns:a16="http://schemas.microsoft.com/office/drawing/2014/main" id="{B81C0B5A-7689-4F5B-A4FF-A748F824ED85}"/>
              </a:ext>
            </a:extLst>
          </p:cNvPr>
          <p:cNvSpPr>
            <a:spLocks noGrp="1"/>
          </p:cNvSpPr>
          <p:nvPr>
            <p:ph type="sldNum" sz="quarter" idx="12"/>
          </p:nvPr>
        </p:nvSpPr>
        <p:spPr/>
        <p:txBody>
          <a:bodyPr/>
          <a:lstStyle/>
          <a:p>
            <a:pPr>
              <a:defRPr/>
            </a:pPr>
            <a:fld id="{2596595D-9FA1-41AC-80FC-F1ED32A9EAF5}" type="slidenum">
              <a:rPr lang="en-US" altLang="cs-CZ"/>
              <a:pPr>
                <a:defRPr/>
              </a:pPr>
              <a:t>15</a:t>
            </a:fld>
            <a:endParaRPr lang="en-US" altLang="cs-CZ"/>
          </a:p>
        </p:txBody>
      </p:sp>
      <p:sp>
        <p:nvSpPr>
          <p:cNvPr id="129045" name="Rectangle 21">
            <a:extLst>
              <a:ext uri="{FF2B5EF4-FFF2-40B4-BE49-F238E27FC236}">
                <a16:creationId xmlns:a16="http://schemas.microsoft.com/office/drawing/2014/main" id="{39F13579-4BA7-4979-9085-5F2E98EC29A6}"/>
              </a:ext>
            </a:extLst>
          </p:cNvPr>
          <p:cNvSpPr>
            <a:spLocks noGrp="1" noChangeArrowheads="1"/>
          </p:cNvSpPr>
          <p:nvPr>
            <p:ph type="body" idx="4294967295"/>
          </p:nvPr>
        </p:nvSpPr>
        <p:spPr>
          <a:xfrm>
            <a:off x="305858" y="2758460"/>
            <a:ext cx="3948659" cy="756126"/>
          </a:xfrm>
        </p:spPr>
        <p:txBody>
          <a:bodyPr>
            <a:normAutofit fontScale="92500" lnSpcReduction="20000"/>
          </a:bodyPr>
          <a:lstStyle/>
          <a:p>
            <a:pPr fontAlgn="auto">
              <a:spcAft>
                <a:spcPts val="0"/>
              </a:spcAft>
              <a:defRPr/>
            </a:pPr>
            <a:r>
              <a:rPr lang="en-US" altLang="cs-CZ" sz="1764"/>
              <a:t>Product SKU 11111</a:t>
            </a:r>
          </a:p>
          <a:p>
            <a:pPr fontAlgn="auto">
              <a:spcAft>
                <a:spcPts val="0"/>
              </a:spcAft>
              <a:defRPr/>
            </a:pPr>
            <a:r>
              <a:rPr lang="en-US" altLang="cs-CZ" sz="1764"/>
              <a:t>Product short description: Outdoor gas grill</a:t>
            </a:r>
          </a:p>
          <a:p>
            <a:pPr fontAlgn="auto">
              <a:spcAft>
                <a:spcPts val="0"/>
              </a:spcAft>
              <a:defRPr/>
            </a:pPr>
            <a:endParaRPr lang="en-US" altLang="cs-CZ" sz="1764"/>
          </a:p>
        </p:txBody>
      </p:sp>
      <p:sp>
        <p:nvSpPr>
          <p:cNvPr id="35846" name="Rectangle 22"/>
          <p:cNvSpPr>
            <a:spLocks noChangeArrowheads="1"/>
          </p:cNvSpPr>
          <p:nvPr/>
        </p:nvSpPr>
        <p:spPr bwMode="auto">
          <a:xfrm>
            <a:off x="585906" y="3798134"/>
            <a:ext cx="3897901" cy="75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Features: auto-shut off, rubber wheels, rotisserie, sound system</a:t>
            </a:r>
          </a:p>
          <a:p>
            <a:pPr eaLnBrk="1" hangingPunct="1">
              <a:lnSpc>
                <a:spcPct val="10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Price: Regular $700</a:t>
            </a:r>
          </a:p>
          <a:p>
            <a:pPr eaLnBrk="1" hangingPunct="1">
              <a:lnSpc>
                <a:spcPct val="10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Price: Sale $550 Expiry Sep. 30</a:t>
            </a:r>
          </a:p>
          <a:p>
            <a:pPr eaLnBrk="1" hangingPunct="1">
              <a:lnSpc>
                <a:spcPct val="10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Warranty 1 year</a:t>
            </a:r>
          </a:p>
          <a:p>
            <a:pPr eaLnBrk="1" hangingPunct="1">
              <a:lnSpc>
                <a:spcPct val="10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Return Policy 30 days</a:t>
            </a:r>
          </a:p>
        </p:txBody>
      </p:sp>
      <p:sp>
        <p:nvSpPr>
          <p:cNvPr id="35847" name="Rectangle 23"/>
          <p:cNvSpPr>
            <a:spLocks noChangeAspect="1" noChangeArrowheads="1"/>
          </p:cNvSpPr>
          <p:nvPr/>
        </p:nvSpPr>
        <p:spPr bwMode="auto">
          <a:xfrm>
            <a:off x="2033398" y="1808052"/>
            <a:ext cx="1521003" cy="2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a:latin typeface="Myriad Web" pitchFamily="34" charset="0"/>
              </a:rPr>
              <a:t>Outdoor Gas Grill</a:t>
            </a:r>
            <a:endParaRPr lang="en-US" altLang="cs-CZ" baseline="-25000">
              <a:latin typeface="Myriad Web" pitchFamily="34" charset="0"/>
            </a:endParaRPr>
          </a:p>
        </p:txBody>
      </p:sp>
      <p:sp>
        <p:nvSpPr>
          <p:cNvPr id="35848" name="Rectangle 104"/>
          <p:cNvSpPr>
            <a:spLocks noChangeAspect="1" noChangeArrowheads="1"/>
          </p:cNvSpPr>
          <p:nvPr/>
        </p:nvSpPr>
        <p:spPr bwMode="auto">
          <a:xfrm>
            <a:off x="8852536" y="2747959"/>
            <a:ext cx="1713536"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882">
                <a:latin typeface="Gill Sans" pitchFamily="34" charset="0"/>
              </a:rPr>
              <a:t>Name: Jane F. Smith</a:t>
            </a:r>
            <a:endParaRPr lang="en-US" altLang="cs-CZ" sz="882"/>
          </a:p>
        </p:txBody>
      </p:sp>
      <p:sp>
        <p:nvSpPr>
          <p:cNvPr id="35849" name="Rectangle 125"/>
          <p:cNvSpPr>
            <a:spLocks noChangeAspect="1" noChangeArrowheads="1"/>
          </p:cNvSpPr>
          <p:nvPr/>
        </p:nvSpPr>
        <p:spPr bwMode="auto">
          <a:xfrm>
            <a:off x="1074237" y="4034424"/>
            <a:ext cx="1932323" cy="2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endParaRPr lang="cs-CZ" altLang="cs-CZ" sz="992">
              <a:latin typeface="Microsoft Sans Serif" panose="020B0604020202020204" pitchFamily="34" charset="0"/>
            </a:endParaRPr>
          </a:p>
        </p:txBody>
      </p:sp>
      <p:sp>
        <p:nvSpPr>
          <p:cNvPr id="35850" name="Rectangle 134"/>
          <p:cNvSpPr>
            <a:spLocks noChangeAspect="1" noChangeArrowheads="1"/>
          </p:cNvSpPr>
          <p:nvPr/>
        </p:nvSpPr>
        <p:spPr bwMode="auto">
          <a:xfrm>
            <a:off x="8372956" y="4025672"/>
            <a:ext cx="1713536"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latin typeface="Microsoft Sans Serif" panose="020B0604020202020204" pitchFamily="34" charset="0"/>
              </a:rPr>
              <a:t>Price: $700</a:t>
            </a:r>
          </a:p>
        </p:txBody>
      </p:sp>
      <p:sp>
        <p:nvSpPr>
          <p:cNvPr id="35851" name="Rectangle 136"/>
          <p:cNvSpPr>
            <a:spLocks noChangeAspect="1" noChangeArrowheads="1"/>
          </p:cNvSpPr>
          <p:nvPr/>
        </p:nvSpPr>
        <p:spPr bwMode="auto">
          <a:xfrm>
            <a:off x="8367704" y="5198368"/>
            <a:ext cx="1764295"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solidFill>
                  <a:srgbClr val="FFFFFF"/>
                </a:solidFill>
                <a:latin typeface="Microsoft Sans Serif" panose="020B0604020202020204" pitchFamily="34" charset="0"/>
              </a:rPr>
              <a:t>Features: sound system, rotisserie </a:t>
            </a:r>
            <a:endParaRPr lang="en-US" altLang="cs-CZ" sz="992">
              <a:latin typeface="Microsoft Sans Serif" panose="020B0604020202020204" pitchFamily="34" charset="0"/>
            </a:endParaRPr>
          </a:p>
        </p:txBody>
      </p:sp>
      <p:sp>
        <p:nvSpPr>
          <p:cNvPr id="35852" name="Rectangle 137"/>
          <p:cNvSpPr>
            <a:spLocks noChangeAspect="1" noChangeArrowheads="1"/>
          </p:cNvSpPr>
          <p:nvPr/>
        </p:nvSpPr>
        <p:spPr bwMode="auto">
          <a:xfrm>
            <a:off x="8357203" y="5691951"/>
            <a:ext cx="1916571"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solidFill>
                  <a:srgbClr val="FFFFFF"/>
                </a:solidFill>
                <a:latin typeface="Microsoft Sans Serif" panose="020B0604020202020204" pitchFamily="34" charset="0"/>
              </a:rPr>
              <a:t>Return Policy: 30 days</a:t>
            </a:r>
            <a:endParaRPr lang="en-US" altLang="cs-CZ" sz="992">
              <a:latin typeface="Microsoft Sans Serif" panose="020B0604020202020204" pitchFamily="34" charset="0"/>
            </a:endParaRPr>
          </a:p>
        </p:txBody>
      </p:sp>
      <p:sp>
        <p:nvSpPr>
          <p:cNvPr id="35853" name="Rectangle 139"/>
          <p:cNvSpPr>
            <a:spLocks noChangeAspect="1" noChangeArrowheads="1"/>
          </p:cNvSpPr>
          <p:nvPr/>
        </p:nvSpPr>
        <p:spPr bwMode="auto">
          <a:xfrm>
            <a:off x="8362454" y="3644109"/>
            <a:ext cx="1713536"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latin typeface="Microsoft Sans Serif" panose="020B0604020202020204" pitchFamily="34" charset="0"/>
              </a:rPr>
              <a:t>Product: Gas Grill</a:t>
            </a:r>
          </a:p>
        </p:txBody>
      </p:sp>
      <p:sp>
        <p:nvSpPr>
          <p:cNvPr id="35854" name="Rectangle 142"/>
          <p:cNvSpPr>
            <a:spLocks noChangeAspect="1" noChangeArrowheads="1"/>
          </p:cNvSpPr>
          <p:nvPr/>
        </p:nvSpPr>
        <p:spPr bwMode="auto">
          <a:xfrm>
            <a:off x="1126746" y="5670947"/>
            <a:ext cx="1916569"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solidFill>
                  <a:srgbClr val="FFFFFF"/>
                </a:solidFill>
                <a:latin typeface="Microsoft Sans Serif" panose="020B0604020202020204" pitchFamily="34" charset="0"/>
              </a:rPr>
              <a:t>Return Policy: 30 days</a:t>
            </a:r>
            <a:endParaRPr lang="en-US" altLang="cs-CZ" sz="992">
              <a:latin typeface="Microsoft Sans Serif" panose="020B0604020202020204" pitchFamily="34" charset="0"/>
            </a:endParaRPr>
          </a:p>
        </p:txBody>
      </p:sp>
      <p:sp>
        <p:nvSpPr>
          <p:cNvPr id="35855" name="Rectangle 154"/>
          <p:cNvSpPr>
            <a:spLocks noChangeAspect="1" noChangeArrowheads="1"/>
          </p:cNvSpPr>
          <p:nvPr/>
        </p:nvSpPr>
        <p:spPr bwMode="auto">
          <a:xfrm>
            <a:off x="8365954" y="4813303"/>
            <a:ext cx="1764295"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solidFill>
                  <a:srgbClr val="FFFFFF"/>
                </a:solidFill>
                <a:latin typeface="Microsoft Sans Serif" panose="020B0604020202020204" pitchFamily="34" charset="0"/>
              </a:rPr>
              <a:t>Warranty: 1-year</a:t>
            </a:r>
            <a:endParaRPr lang="en-US" altLang="cs-CZ" sz="992">
              <a:latin typeface="Microsoft Sans Serif" panose="020B0604020202020204" pitchFamily="34" charset="0"/>
            </a:endParaRPr>
          </a:p>
        </p:txBody>
      </p:sp>
      <p:sp>
        <p:nvSpPr>
          <p:cNvPr id="129184" name="Text Box 160"/>
          <p:cNvSpPr txBox="1">
            <a:spLocks noChangeArrowheads="1"/>
          </p:cNvSpPr>
          <p:nvPr/>
        </p:nvSpPr>
        <p:spPr bwMode="auto">
          <a:xfrm>
            <a:off x="1230013" y="6406069"/>
            <a:ext cx="8737459" cy="635302"/>
          </a:xfrm>
          <a:prstGeom prst="rect">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764"/>
              <a:t>“79% of Retailers and 61% of CPG manufacturers rank</a:t>
            </a:r>
          </a:p>
          <a:p>
            <a:pPr algn="ctr" eaLnBrk="1" hangingPunct="1"/>
            <a:r>
              <a:rPr lang="en-US" altLang="cs-CZ" sz="1764"/>
              <a:t>“item management” as their top priority”</a:t>
            </a:r>
          </a:p>
        </p:txBody>
      </p:sp>
      <p:sp>
        <p:nvSpPr>
          <p:cNvPr id="35857" name="Rectangle 163"/>
          <p:cNvSpPr>
            <a:spLocks noChangeAspect="1" noChangeArrowheads="1"/>
          </p:cNvSpPr>
          <p:nvPr/>
        </p:nvSpPr>
        <p:spPr bwMode="auto">
          <a:xfrm>
            <a:off x="8730015" y="2730456"/>
            <a:ext cx="1713536" cy="26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882">
                <a:latin typeface="Gill Sans" pitchFamily="34" charset="0"/>
              </a:rPr>
              <a:t>Name: Jane F. Smith</a:t>
            </a:r>
            <a:endParaRPr lang="en-US" altLang="cs-CZ" sz="882"/>
          </a:p>
        </p:txBody>
      </p:sp>
      <p:pic>
        <p:nvPicPr>
          <p:cNvPr id="35858" name="Picture 164"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825" y="1914820"/>
            <a:ext cx="103267"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165"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6363"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0" name="Picture 166" descr="pipe_vertical-versio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781"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1" name="Rectangle 167"/>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35862" name="Rectangle 168"/>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35863" name="Rectangle 169"/>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Store</a:t>
            </a:r>
          </a:p>
        </p:txBody>
      </p:sp>
      <p:pic>
        <p:nvPicPr>
          <p:cNvPr id="129194" name="Picture 170"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95" name="Picture 171"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96" name="Picture 172"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197" name="Picture 173" descr="brick-w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174"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5919"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Picture 175"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0" name="Rectangle 176"/>
          <p:cNvSpPr>
            <a:spLocks noChangeArrowheads="1"/>
          </p:cNvSpPr>
          <p:nvPr/>
        </p:nvSpPr>
        <p:spPr bwMode="auto">
          <a:xfrm>
            <a:off x="5128653" y="3248543"/>
            <a:ext cx="152477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Product: Outdoor grill</a:t>
            </a:r>
          </a:p>
        </p:txBody>
      </p:sp>
      <p:sp>
        <p:nvSpPr>
          <p:cNvPr id="35871" name="Rectangle 177"/>
          <p:cNvSpPr>
            <a:spLocks noChangeArrowheads="1"/>
          </p:cNvSpPr>
          <p:nvPr/>
        </p:nvSpPr>
        <p:spPr bwMode="auto">
          <a:xfrm>
            <a:off x="5096380" y="5264879"/>
            <a:ext cx="1603324"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Return Policy: 30 days</a:t>
            </a:r>
          </a:p>
        </p:txBody>
      </p:sp>
      <p:pic>
        <p:nvPicPr>
          <p:cNvPr id="35872" name="Picture 178"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568263"/>
            <a:ext cx="1522754" cy="3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3" name="Rectangle 179"/>
          <p:cNvSpPr>
            <a:spLocks noChangeArrowheads="1"/>
          </p:cNvSpPr>
          <p:nvPr/>
        </p:nvSpPr>
        <p:spPr bwMode="auto">
          <a:xfrm>
            <a:off x="5196447" y="4557761"/>
            <a:ext cx="1457450"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Features: Auto shut-off,</a:t>
            </a:r>
          </a:p>
          <a:p>
            <a:pPr algn="ctr" eaLnBrk="1" hangingPunct="1"/>
            <a:r>
              <a:rPr lang="en-US" altLang="cs-CZ" sz="882">
                <a:latin typeface="Arial" panose="020B0604020202020204" pitchFamily="34" charset="0"/>
              </a:rPr>
              <a:t>Rubber wheels, rotisserie</a:t>
            </a:r>
          </a:p>
        </p:txBody>
      </p:sp>
      <p:pic>
        <p:nvPicPr>
          <p:cNvPr id="35874" name="Picture 180"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0668" y="3568847"/>
            <a:ext cx="1522754" cy="2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5" name="Rectangle 181"/>
          <p:cNvSpPr>
            <a:spLocks noChangeArrowheads="1"/>
          </p:cNvSpPr>
          <p:nvPr/>
        </p:nvSpPr>
        <p:spPr bwMode="auto">
          <a:xfrm>
            <a:off x="5160592" y="3586350"/>
            <a:ext cx="1515158"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Price: $550 *Special*</a:t>
            </a:r>
          </a:p>
        </p:txBody>
      </p:sp>
      <p:pic>
        <p:nvPicPr>
          <p:cNvPr id="35876" name="Picture 182"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3457"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183"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3457" y="4202452"/>
            <a:ext cx="1522754" cy="3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184"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3457"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9" name="Rectangle 185"/>
          <p:cNvSpPr>
            <a:spLocks noChangeArrowheads="1"/>
          </p:cNvSpPr>
          <p:nvPr/>
        </p:nvSpPr>
        <p:spPr bwMode="auto">
          <a:xfrm>
            <a:off x="6963373" y="3248543"/>
            <a:ext cx="1305165"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Product: Gas Grill</a:t>
            </a:r>
          </a:p>
        </p:txBody>
      </p:sp>
      <p:sp>
        <p:nvSpPr>
          <p:cNvPr id="35880" name="Rectangle 186"/>
          <p:cNvSpPr>
            <a:spLocks noChangeArrowheads="1"/>
          </p:cNvSpPr>
          <p:nvPr/>
        </p:nvSpPr>
        <p:spPr bwMode="auto">
          <a:xfrm>
            <a:off x="6996961" y="4211204"/>
            <a:ext cx="123623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Warranty: 1-year</a:t>
            </a:r>
          </a:p>
        </p:txBody>
      </p:sp>
      <p:sp>
        <p:nvSpPr>
          <p:cNvPr id="35881" name="Rectangle 187"/>
          <p:cNvSpPr>
            <a:spLocks noChangeArrowheads="1"/>
          </p:cNvSpPr>
          <p:nvPr/>
        </p:nvSpPr>
        <p:spPr bwMode="auto">
          <a:xfrm>
            <a:off x="6823918" y="5264879"/>
            <a:ext cx="1603324"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Return Policy: 30 days</a:t>
            </a:r>
          </a:p>
        </p:txBody>
      </p:sp>
      <p:pic>
        <p:nvPicPr>
          <p:cNvPr id="35882" name="Picture 188" descr="block_gr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2244" y="3215287"/>
            <a:ext cx="1522754" cy="31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3" name="Picture 189" descr="block_pur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244" y="3892650"/>
            <a:ext cx="1522754" cy="2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4" name="Picture 190"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202452"/>
            <a:ext cx="1522754" cy="3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5" name="Picture 191" descr="block_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244" y="5238625"/>
            <a:ext cx="1522754" cy="30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6" name="Rectangle 192"/>
          <p:cNvSpPr>
            <a:spLocks noChangeArrowheads="1"/>
          </p:cNvSpPr>
          <p:nvPr/>
        </p:nvSpPr>
        <p:spPr bwMode="auto">
          <a:xfrm>
            <a:off x="8759176" y="3248543"/>
            <a:ext cx="1152880"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Product:           </a:t>
            </a:r>
          </a:p>
        </p:txBody>
      </p:sp>
      <p:sp>
        <p:nvSpPr>
          <p:cNvPr id="35887" name="Rectangle 193"/>
          <p:cNvSpPr>
            <a:spLocks noChangeArrowheads="1"/>
          </p:cNvSpPr>
          <p:nvPr/>
        </p:nvSpPr>
        <p:spPr bwMode="auto">
          <a:xfrm>
            <a:off x="8648495" y="3843642"/>
            <a:ext cx="1372492"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Cross-sell/Upsell Items:</a:t>
            </a:r>
          </a:p>
          <a:p>
            <a:pPr algn="ctr" eaLnBrk="1" hangingPunct="1"/>
            <a:r>
              <a:rPr lang="en-US" altLang="cs-CZ" sz="882">
                <a:solidFill>
                  <a:schemeClr val="bg1"/>
                </a:solidFill>
                <a:latin typeface="Arial" panose="020B0604020202020204" pitchFamily="34" charset="0"/>
              </a:rPr>
              <a:t>    </a:t>
            </a:r>
          </a:p>
        </p:txBody>
      </p:sp>
      <p:sp>
        <p:nvSpPr>
          <p:cNvPr id="35888" name="Rectangle 194"/>
          <p:cNvSpPr>
            <a:spLocks noChangeArrowheads="1"/>
          </p:cNvSpPr>
          <p:nvPr/>
        </p:nvSpPr>
        <p:spPr bwMode="auto">
          <a:xfrm>
            <a:off x="8711447" y="4211204"/>
            <a:ext cx="1237838"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Warranty:           </a:t>
            </a:r>
          </a:p>
        </p:txBody>
      </p:sp>
      <p:sp>
        <p:nvSpPr>
          <p:cNvPr id="35889" name="Rectangle 195"/>
          <p:cNvSpPr>
            <a:spLocks noChangeArrowheads="1"/>
          </p:cNvSpPr>
          <p:nvPr/>
        </p:nvSpPr>
        <p:spPr bwMode="auto">
          <a:xfrm>
            <a:off x="8646606" y="5264879"/>
            <a:ext cx="1388521"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Return Policy:        </a:t>
            </a:r>
          </a:p>
        </p:txBody>
      </p:sp>
      <p:pic>
        <p:nvPicPr>
          <p:cNvPr id="35890" name="Picture 196"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568263"/>
            <a:ext cx="1522754" cy="3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1" name="Picture 197"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96994" y="3568847"/>
            <a:ext cx="1522754" cy="29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2" name="Rectangle 198"/>
          <p:cNvSpPr>
            <a:spLocks noChangeArrowheads="1"/>
          </p:cNvSpPr>
          <p:nvPr/>
        </p:nvSpPr>
        <p:spPr bwMode="auto">
          <a:xfrm>
            <a:off x="8847947" y="3584599"/>
            <a:ext cx="1027845"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Price:            </a:t>
            </a:r>
          </a:p>
        </p:txBody>
      </p:sp>
      <p:pic>
        <p:nvPicPr>
          <p:cNvPr id="35893" name="Picture 199" descr="channel_we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4" name="Picture 200" descr="channel_er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5" name="Picture 201" descr="channel_cs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6" name="Picture 202" descr="block_gree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2244" y="4934075"/>
            <a:ext cx="1522754" cy="2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7" name="Rectangle 203"/>
          <p:cNvSpPr>
            <a:spLocks noChangeArrowheads="1"/>
          </p:cNvSpPr>
          <p:nvPr/>
        </p:nvSpPr>
        <p:spPr bwMode="auto">
          <a:xfrm>
            <a:off x="8836293" y="4944577"/>
            <a:ext cx="105990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Stock:            </a:t>
            </a:r>
          </a:p>
        </p:txBody>
      </p:sp>
      <p:pic>
        <p:nvPicPr>
          <p:cNvPr id="35898" name="Picture 205"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1708" y="3549592"/>
            <a:ext cx="1522754"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9" name="Rectangle 206"/>
          <p:cNvSpPr>
            <a:spLocks noChangeArrowheads="1"/>
          </p:cNvSpPr>
          <p:nvPr/>
        </p:nvSpPr>
        <p:spPr bwMode="auto">
          <a:xfrm>
            <a:off x="6918006" y="3565346"/>
            <a:ext cx="146065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Price: $550 *Special</a:t>
            </a:r>
          </a:p>
        </p:txBody>
      </p:sp>
      <p:sp>
        <p:nvSpPr>
          <p:cNvPr id="35900" name="Rectangle 207"/>
          <p:cNvSpPr>
            <a:spLocks noChangeArrowheads="1"/>
          </p:cNvSpPr>
          <p:nvPr/>
        </p:nvSpPr>
        <p:spPr bwMode="auto">
          <a:xfrm>
            <a:off x="9047245" y="4549010"/>
            <a:ext cx="660757"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Features:</a:t>
            </a:r>
          </a:p>
          <a:p>
            <a:pPr algn="ctr" eaLnBrk="1" hangingPunct="1"/>
            <a:r>
              <a:rPr lang="en-US" altLang="cs-CZ" sz="882">
                <a:latin typeface="Arial" panose="020B0604020202020204" pitchFamily="34" charset="0"/>
              </a:rPr>
              <a:t>   </a:t>
            </a:r>
          </a:p>
        </p:txBody>
      </p:sp>
      <p:graphicFrame>
        <p:nvGraphicFramePr>
          <p:cNvPr id="35901" name="Object 119"/>
          <p:cNvGraphicFramePr>
            <a:graphicFrameLocks noChangeAspect="1"/>
          </p:cNvGraphicFramePr>
          <p:nvPr/>
        </p:nvGraphicFramePr>
        <p:xfrm>
          <a:off x="8980307" y="1983081"/>
          <a:ext cx="729872" cy="649358"/>
        </p:xfrm>
        <a:graphic>
          <a:graphicData uri="http://schemas.openxmlformats.org/presentationml/2006/ole">
            <mc:AlternateContent xmlns:mc="http://schemas.openxmlformats.org/markup-compatibility/2006">
              <mc:Choice xmlns:v="urn:schemas-microsoft-com:vml" Requires="v">
                <p:oleObj spid="_x0000_s2051" name="Photo Editor Photo" r:id="rId18" imgW="1714739" imgH="2190476" progId="MSPhotoEd.3">
                  <p:embed/>
                </p:oleObj>
              </mc:Choice>
              <mc:Fallback>
                <p:oleObj name="Photo Editor Photo" r:id="rId18" imgW="1714739" imgH="2190476" progId="MSPhotoEd.3">
                  <p:embed/>
                  <p:pic>
                    <p:nvPicPr>
                      <p:cNvPr id="35901" name="Object 119"/>
                      <p:cNvPicPr>
                        <a:picLocks noChangeAspect="1" noChangeArrowheads="1"/>
                      </p:cNvPicPr>
                      <p:nvPr/>
                    </p:nvPicPr>
                    <p:blipFill>
                      <a:blip r:embed="rId19">
                        <a:grayscl/>
                        <a:extLst>
                          <a:ext uri="{28A0092B-C50C-407E-A947-70E740481C1C}">
                            <a14:useLocalDpi xmlns:a14="http://schemas.microsoft.com/office/drawing/2010/main" val="0"/>
                          </a:ext>
                        </a:extLst>
                      </a:blip>
                      <a:srcRect t="18736"/>
                      <a:stretch>
                        <a:fillRect/>
                      </a:stretch>
                    </p:blipFill>
                    <p:spPr bwMode="auto">
                      <a:xfrm>
                        <a:off x="8980307" y="1983081"/>
                        <a:ext cx="729872" cy="64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902" name="Picture 210" descr="block_pur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7669" y="3885649"/>
            <a:ext cx="1522754" cy="2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3" name="Rectangle 211"/>
          <p:cNvSpPr>
            <a:spLocks noChangeArrowheads="1"/>
          </p:cNvSpPr>
          <p:nvPr/>
        </p:nvSpPr>
        <p:spPr bwMode="auto">
          <a:xfrm>
            <a:off x="5203920" y="3836640"/>
            <a:ext cx="1372492"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Cross-sell/Upsell Items:</a:t>
            </a:r>
          </a:p>
          <a:p>
            <a:pPr algn="ctr" eaLnBrk="1" hangingPunct="1"/>
            <a:r>
              <a:rPr lang="en-US" altLang="cs-CZ" sz="882">
                <a:solidFill>
                  <a:schemeClr val="bg1"/>
                </a:solidFill>
                <a:latin typeface="Arial" panose="020B0604020202020204" pitchFamily="34" charset="0"/>
              </a:rPr>
              <a:t>5432, 4355</a:t>
            </a:r>
          </a:p>
        </p:txBody>
      </p:sp>
      <p:pic>
        <p:nvPicPr>
          <p:cNvPr id="35904" name="Picture 212"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68171" y="4219955"/>
            <a:ext cx="1522754" cy="33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Rectangle 213"/>
          <p:cNvSpPr>
            <a:spLocks noChangeArrowheads="1"/>
          </p:cNvSpPr>
          <p:nvPr/>
        </p:nvSpPr>
        <p:spPr bwMode="auto">
          <a:xfrm>
            <a:off x="5279924" y="4228706"/>
            <a:ext cx="1236236" cy="26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1103">
                <a:latin typeface="Arial" panose="020B0604020202020204" pitchFamily="34" charset="0"/>
              </a:rPr>
              <a:t>Warranty: 1-year</a:t>
            </a:r>
          </a:p>
        </p:txBody>
      </p:sp>
      <p:pic>
        <p:nvPicPr>
          <p:cNvPr id="35906" name="Picture 214"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709" y="4568263"/>
            <a:ext cx="1522754" cy="31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7" name="Rectangle 215"/>
          <p:cNvSpPr>
            <a:spLocks noChangeArrowheads="1"/>
          </p:cNvSpPr>
          <p:nvPr/>
        </p:nvSpPr>
        <p:spPr bwMode="auto">
          <a:xfrm>
            <a:off x="6937177" y="4557761"/>
            <a:ext cx="1439818" cy="36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Features: Sound system,</a:t>
            </a:r>
          </a:p>
          <a:p>
            <a:pPr algn="ctr" eaLnBrk="1" hangingPunct="1"/>
            <a:r>
              <a:rPr lang="en-US" altLang="cs-CZ" sz="882">
                <a:latin typeface="Arial" panose="020B0604020202020204" pitchFamily="34" charset="0"/>
              </a:rPr>
              <a:t>Rotisserie</a:t>
            </a:r>
          </a:p>
        </p:txBody>
      </p:sp>
      <p:sp>
        <p:nvSpPr>
          <p:cNvPr id="129181" name="Text Box 157"/>
          <p:cNvSpPr txBox="1">
            <a:spLocks noChangeArrowheads="1"/>
          </p:cNvSpPr>
          <p:nvPr/>
        </p:nvSpPr>
        <p:spPr bwMode="auto">
          <a:xfrm>
            <a:off x="2080655" y="1622159"/>
            <a:ext cx="6642360" cy="4133163"/>
          </a:xfrm>
          <a:prstGeom prst="rect">
            <a:avLst/>
          </a:prstGeom>
          <a:solidFill>
            <a:srgbClr val="FFFFFF"/>
          </a:solidFill>
          <a:ln w="25400" algn="ctr">
            <a:solidFill>
              <a:schemeClr val="bg2"/>
            </a:solidFill>
            <a:miter lim="800000"/>
            <a:headEnd/>
            <a:tailEnd/>
          </a:ln>
          <a:effectLst>
            <a:outerShdw dist="53882" dir="2700000" algn="ctr" rotWithShape="0">
              <a:srgbClr val="3366CC">
                <a:alpha val="50000"/>
              </a:srgbClr>
            </a:outerShdw>
          </a:effectLst>
        </p:spPr>
        <p:txBody>
          <a:bodyPr lIns="201634" tIns="201634" rIns="201634" bIns="201634" anchor="ctr">
            <a:spAutoFit/>
          </a:bodyPr>
          <a:lstStyle>
            <a:lvl1pPr>
              <a:tabLst>
                <a:tab pos="1208088" algn="l"/>
              </a:tabLst>
              <a:defRPr>
                <a:solidFill>
                  <a:schemeClr val="tx1"/>
                </a:solidFill>
                <a:latin typeface="Calibri" panose="020F0502020204030204" pitchFamily="34" charset="0"/>
              </a:defRPr>
            </a:lvl1pPr>
            <a:lvl2pPr marL="742950" indent="-285750">
              <a:tabLst>
                <a:tab pos="1208088" algn="l"/>
              </a:tabLst>
              <a:defRPr>
                <a:solidFill>
                  <a:schemeClr val="tx1"/>
                </a:solidFill>
                <a:latin typeface="Calibri" panose="020F0502020204030204" pitchFamily="34" charset="0"/>
              </a:defRPr>
            </a:lvl2pPr>
            <a:lvl3pPr marL="1143000" indent="-228600">
              <a:tabLst>
                <a:tab pos="1208088" algn="l"/>
              </a:tabLst>
              <a:defRPr>
                <a:solidFill>
                  <a:schemeClr val="tx1"/>
                </a:solidFill>
                <a:latin typeface="Calibri" panose="020F0502020204030204" pitchFamily="34" charset="0"/>
              </a:defRPr>
            </a:lvl3pPr>
            <a:lvl4pPr marL="1600200" indent="-228600">
              <a:tabLst>
                <a:tab pos="1208088" algn="l"/>
              </a:tabLst>
              <a:defRPr>
                <a:solidFill>
                  <a:schemeClr val="tx1"/>
                </a:solidFill>
                <a:latin typeface="Calibri" panose="020F0502020204030204" pitchFamily="34" charset="0"/>
              </a:defRPr>
            </a:lvl4pPr>
            <a:lvl5pPr marL="2057400" indent="-228600">
              <a:tabLst>
                <a:tab pos="1208088" algn="l"/>
              </a:tabLst>
              <a:defRPr>
                <a:solidFill>
                  <a:schemeClr val="tx1"/>
                </a:solidFill>
                <a:latin typeface="Calibri" panose="020F0502020204030204" pitchFamily="34" charset="0"/>
              </a:defRPr>
            </a:lvl5pPr>
            <a:lvl6pPr marL="2514600" indent="-228600" fontAlgn="base">
              <a:spcBef>
                <a:spcPct val="0"/>
              </a:spcBef>
              <a:spcAft>
                <a:spcPct val="0"/>
              </a:spcAft>
              <a:tabLst>
                <a:tab pos="1208088" algn="l"/>
              </a:tabLst>
              <a:defRPr>
                <a:solidFill>
                  <a:schemeClr val="tx1"/>
                </a:solidFill>
                <a:latin typeface="Calibri" panose="020F0502020204030204" pitchFamily="34" charset="0"/>
              </a:defRPr>
            </a:lvl6pPr>
            <a:lvl7pPr marL="2971800" indent="-228600" fontAlgn="base">
              <a:spcBef>
                <a:spcPct val="0"/>
              </a:spcBef>
              <a:spcAft>
                <a:spcPct val="0"/>
              </a:spcAft>
              <a:tabLst>
                <a:tab pos="1208088" algn="l"/>
              </a:tabLst>
              <a:defRPr>
                <a:solidFill>
                  <a:schemeClr val="tx1"/>
                </a:solidFill>
                <a:latin typeface="Calibri" panose="020F0502020204030204" pitchFamily="34" charset="0"/>
              </a:defRPr>
            </a:lvl7pPr>
            <a:lvl8pPr marL="3429000" indent="-228600" fontAlgn="base">
              <a:spcBef>
                <a:spcPct val="0"/>
              </a:spcBef>
              <a:spcAft>
                <a:spcPct val="0"/>
              </a:spcAft>
              <a:tabLst>
                <a:tab pos="1208088" algn="l"/>
              </a:tabLst>
              <a:defRPr>
                <a:solidFill>
                  <a:schemeClr val="tx1"/>
                </a:solidFill>
                <a:latin typeface="Calibri" panose="020F0502020204030204" pitchFamily="34" charset="0"/>
              </a:defRPr>
            </a:lvl8pPr>
            <a:lvl9pPr marL="3886200" indent="-228600" fontAlgn="base">
              <a:spcBef>
                <a:spcPct val="0"/>
              </a:spcBef>
              <a:spcAft>
                <a:spcPct val="0"/>
              </a:spcAft>
              <a:tabLst>
                <a:tab pos="1208088" algn="l"/>
              </a:tabLst>
              <a:defRPr>
                <a:solidFill>
                  <a:schemeClr val="tx1"/>
                </a:solidFill>
                <a:latin typeface="Calibri" panose="020F0502020204030204" pitchFamily="34" charset="0"/>
              </a:defRPr>
            </a:lvl9pPr>
          </a:lstStyle>
          <a:p>
            <a:pPr eaLnBrk="1" hangingPunct="1">
              <a:spcBef>
                <a:spcPct val="50000"/>
              </a:spcBef>
              <a:spcAft>
                <a:spcPct val="20000"/>
              </a:spcAft>
            </a:pPr>
            <a:r>
              <a:rPr lang="en-US" altLang="cs-CZ">
                <a:solidFill>
                  <a:srgbClr val="000099"/>
                </a:solidFill>
                <a:latin typeface="Arial" panose="020B0604020202020204" pitchFamily="34" charset="0"/>
              </a:rPr>
              <a:t>Gaining control over product information results:</a:t>
            </a:r>
            <a:r>
              <a:rPr lang="en-US" altLang="cs-CZ" sz="1764">
                <a:solidFill>
                  <a:srgbClr val="000099"/>
                </a:solidFill>
                <a:latin typeface="Arial" panose="020B0604020202020204" pitchFamily="34" charset="0"/>
              </a:rPr>
              <a:t> </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Errors in data – 30% of data in retailers systems is wrong</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Lost productivity – 25 minutes manual cleansing per SKU, per year</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Slow time to market – 4 weeks to introduce new products</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Invoice deductions – 43% of invoices result in deductions</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Failed scans – up to 70,000 per week (1 large US Retailer)</a:t>
            </a:r>
          </a:p>
          <a:p>
            <a:pPr>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Lost sales – up to 3.5% per year</a:t>
            </a:r>
          </a:p>
          <a:p>
            <a:pPr>
              <a:buClr>
                <a:schemeClr val="accent1"/>
              </a:buClr>
            </a:pPr>
            <a:r>
              <a:rPr lang="en-US" altLang="cs-CZ" sz="1764">
                <a:solidFill>
                  <a:srgbClr val="000099"/>
                </a:solidFill>
                <a:latin typeface="Arial" panose="020B0604020202020204" pitchFamily="34" charset="0"/>
              </a:rPr>
              <a:t>			            </a:t>
            </a:r>
            <a:r>
              <a:rPr lang="en-US" altLang="cs-CZ" sz="1103">
                <a:solidFill>
                  <a:srgbClr val="000099"/>
                </a:solidFill>
                <a:latin typeface="Arial" panose="020B0604020202020204" pitchFamily="34" charset="0"/>
              </a:rPr>
              <a:t>Source: A.T. Kearney, GMA, AMR</a:t>
            </a:r>
          </a:p>
          <a:p>
            <a:pPr eaLnBrk="1" hangingPunct="1">
              <a:spcBef>
                <a:spcPct val="50000"/>
              </a:spcBef>
              <a:spcAft>
                <a:spcPct val="20000"/>
              </a:spcAft>
              <a:buClr>
                <a:schemeClr val="accent1"/>
              </a:buClr>
              <a:buFont typeface="Wingdings" panose="05000000000000000000" pitchFamily="2" charset="2"/>
              <a:buChar char="§"/>
            </a:pPr>
            <a:r>
              <a:rPr lang="en-US" altLang="cs-CZ" sz="1764">
                <a:solidFill>
                  <a:srgbClr val="000099"/>
                </a:solidFill>
                <a:latin typeface="Arial" panose="020B0604020202020204" pitchFamily="34" charset="0"/>
              </a:rPr>
              <a:t> Industry Drivers: RFID, Waste Electrical and Electronic Equipment Recycling, Product Information Exchange Standards, Return of Hazardous Substances, Global Data Synchronization, Sarbanes Oxley, etc.              </a:t>
            </a:r>
            <a:r>
              <a:rPr lang="en-US" altLang="cs-CZ" sz="882">
                <a:solidFill>
                  <a:srgbClr val="000099"/>
                </a:solidFill>
                <a:latin typeface="Arial" panose="020B0604020202020204" pitchFamily="34" charset="0"/>
              </a:rPr>
              <a:t>(Yankee Group, 2005)</a:t>
            </a:r>
            <a:r>
              <a:rPr lang="en-US" altLang="cs-CZ" sz="1764">
                <a:solidFill>
                  <a:srgbClr val="000099"/>
                </a:solidFill>
                <a:latin typeface="Arial" panose="020B0604020202020204" pitchFamily="34" charset="0"/>
              </a:rPr>
              <a:t> </a:t>
            </a:r>
          </a:p>
        </p:txBody>
      </p:sp>
    </p:spTree>
    <p:extLst>
      <p:ext uri="{BB962C8B-B14F-4D97-AF65-F5344CB8AC3E}">
        <p14:creationId xmlns:p14="http://schemas.microsoft.com/office/powerpoint/2010/main" val="3479917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9194"/>
                                        </p:tgtEl>
                                        <p:attrNameLst>
                                          <p:attrName>style.visibility</p:attrName>
                                        </p:attrNameLst>
                                      </p:cBhvr>
                                      <p:to>
                                        <p:strVal val="visible"/>
                                      </p:to>
                                    </p:set>
                                    <p:animEffect transition="in" filter="wipe(down)">
                                      <p:cBhvr>
                                        <p:cTn id="7" dur="2000"/>
                                        <p:tgtEl>
                                          <p:spTgt spid="129194"/>
                                        </p:tgtEl>
                                      </p:cBhvr>
                                    </p:animEffect>
                                  </p:childTnLst>
                                </p:cTn>
                              </p:par>
                              <p:par>
                                <p:cTn id="8" presetID="22" presetClass="entr" presetSubtype="4" fill="hold" nodeType="withEffect">
                                  <p:stCondLst>
                                    <p:cond delay="0"/>
                                  </p:stCondLst>
                                  <p:childTnLst>
                                    <p:set>
                                      <p:cBhvr>
                                        <p:cTn id="9" dur="1" fill="hold">
                                          <p:stCondLst>
                                            <p:cond delay="0"/>
                                          </p:stCondLst>
                                        </p:cTn>
                                        <p:tgtEl>
                                          <p:spTgt spid="129195"/>
                                        </p:tgtEl>
                                        <p:attrNameLst>
                                          <p:attrName>style.visibility</p:attrName>
                                        </p:attrNameLst>
                                      </p:cBhvr>
                                      <p:to>
                                        <p:strVal val="visible"/>
                                      </p:to>
                                    </p:set>
                                    <p:animEffect transition="in" filter="wipe(down)">
                                      <p:cBhvr>
                                        <p:cTn id="10" dur="2000"/>
                                        <p:tgtEl>
                                          <p:spTgt spid="129195"/>
                                        </p:tgtEl>
                                      </p:cBhvr>
                                    </p:animEffect>
                                  </p:childTnLst>
                                </p:cTn>
                              </p:par>
                              <p:par>
                                <p:cTn id="11" presetID="22" presetClass="entr" presetSubtype="4" fill="hold" nodeType="withEffect">
                                  <p:stCondLst>
                                    <p:cond delay="0"/>
                                  </p:stCondLst>
                                  <p:childTnLst>
                                    <p:set>
                                      <p:cBhvr>
                                        <p:cTn id="12" dur="1" fill="hold">
                                          <p:stCondLst>
                                            <p:cond delay="0"/>
                                          </p:stCondLst>
                                        </p:cTn>
                                        <p:tgtEl>
                                          <p:spTgt spid="129196"/>
                                        </p:tgtEl>
                                        <p:attrNameLst>
                                          <p:attrName>style.visibility</p:attrName>
                                        </p:attrNameLst>
                                      </p:cBhvr>
                                      <p:to>
                                        <p:strVal val="visible"/>
                                      </p:to>
                                    </p:set>
                                    <p:animEffect transition="in" filter="wipe(down)">
                                      <p:cBhvr>
                                        <p:cTn id="13" dur="2000"/>
                                        <p:tgtEl>
                                          <p:spTgt spid="129196"/>
                                        </p:tgtEl>
                                      </p:cBhvr>
                                    </p:animEffect>
                                  </p:childTnLst>
                                </p:cTn>
                              </p:par>
                              <p:par>
                                <p:cTn id="14" presetID="22" presetClass="entr" presetSubtype="4" fill="hold" nodeType="withEffect">
                                  <p:stCondLst>
                                    <p:cond delay="0"/>
                                  </p:stCondLst>
                                  <p:childTnLst>
                                    <p:set>
                                      <p:cBhvr>
                                        <p:cTn id="15" dur="1" fill="hold">
                                          <p:stCondLst>
                                            <p:cond delay="0"/>
                                          </p:stCondLst>
                                        </p:cTn>
                                        <p:tgtEl>
                                          <p:spTgt spid="129197"/>
                                        </p:tgtEl>
                                        <p:attrNameLst>
                                          <p:attrName>style.visibility</p:attrName>
                                        </p:attrNameLst>
                                      </p:cBhvr>
                                      <p:to>
                                        <p:strVal val="visible"/>
                                      </p:to>
                                    </p:set>
                                    <p:animEffect transition="in" filter="wipe(down)">
                                      <p:cBhvr>
                                        <p:cTn id="16" dur="2000"/>
                                        <p:tgtEl>
                                          <p:spTgt spid="129197"/>
                                        </p:tgtEl>
                                      </p:cBhvr>
                                    </p:animEffect>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transition="out" filter="fade">
                                      <p:cBhvr>
                                        <p:cTn id="19" dur="500" tmFilter="0, 0; .2, .5; .8, .5; 1, 0"/>
                                        <p:tgtEl>
                                          <p:spTgt spid="129194"/>
                                        </p:tgtEl>
                                      </p:cBhvr>
                                    </p:animEffect>
                                    <p:animScale>
                                      <p:cBhvr>
                                        <p:cTn id="20" dur="250" autoRev="1" fill="hold"/>
                                        <p:tgtEl>
                                          <p:spTgt spid="129194"/>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29195"/>
                                        </p:tgtEl>
                                      </p:cBhvr>
                                    </p:animEffect>
                                    <p:animScale>
                                      <p:cBhvr>
                                        <p:cTn id="23" dur="250" autoRev="1" fill="hold"/>
                                        <p:tgtEl>
                                          <p:spTgt spid="129195"/>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129196"/>
                                        </p:tgtEl>
                                      </p:cBhvr>
                                    </p:animEffect>
                                    <p:animScale>
                                      <p:cBhvr>
                                        <p:cTn id="26" dur="250" autoRev="1" fill="hold"/>
                                        <p:tgtEl>
                                          <p:spTgt spid="129196"/>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129197"/>
                                        </p:tgtEl>
                                      </p:cBhvr>
                                    </p:animEffect>
                                    <p:animScale>
                                      <p:cBhvr>
                                        <p:cTn id="29" dur="250" autoRev="1" fill="hold"/>
                                        <p:tgtEl>
                                          <p:spTgt spid="129197"/>
                                        </p:tgtEl>
                                      </p:cBhvr>
                                      <p:by x="105000" y="105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918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decel="50000" fill="hold" grpId="0" nodeType="clickEffect">
                                  <p:stCondLst>
                                    <p:cond delay="0"/>
                                  </p:stCondLst>
                                  <p:childTnLst>
                                    <p:set>
                                      <p:cBhvr>
                                        <p:cTn id="37" dur="1" fill="hold">
                                          <p:stCondLst>
                                            <p:cond delay="0"/>
                                          </p:stCondLst>
                                        </p:cTn>
                                        <p:tgtEl>
                                          <p:spTgt spid="129181"/>
                                        </p:tgtEl>
                                        <p:attrNameLst>
                                          <p:attrName>style.visibility</p:attrName>
                                        </p:attrNameLst>
                                      </p:cBhvr>
                                      <p:to>
                                        <p:strVal val="visible"/>
                                      </p:to>
                                    </p:set>
                                    <p:anim calcmode="lin" valueType="num">
                                      <p:cBhvr additive="base">
                                        <p:cTn id="38" dur="1000" fill="hold"/>
                                        <p:tgtEl>
                                          <p:spTgt spid="129181"/>
                                        </p:tgtEl>
                                        <p:attrNameLst>
                                          <p:attrName>ppt_x</p:attrName>
                                        </p:attrNameLst>
                                      </p:cBhvr>
                                      <p:tavLst>
                                        <p:tav tm="0">
                                          <p:val>
                                            <p:strVal val="0-#ppt_w/2"/>
                                          </p:val>
                                        </p:tav>
                                        <p:tav tm="100000">
                                          <p:val>
                                            <p:strVal val="#ppt_x"/>
                                          </p:val>
                                        </p:tav>
                                      </p:tavLst>
                                    </p:anim>
                                    <p:anim calcmode="lin" valueType="num">
                                      <p:cBhvr additive="base">
                                        <p:cTn id="39" dur="1000" fill="hold"/>
                                        <p:tgtEl>
                                          <p:spTgt spid="129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84" grpId="0" animBg="1"/>
      <p:bldP spid="1291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475638" y="630105"/>
            <a:ext cx="9091018" cy="463828"/>
          </a:xfrm>
          <a:noFill/>
        </p:spPr>
        <p:txBody>
          <a:bodyPr/>
          <a:lstStyle/>
          <a:p>
            <a:r>
              <a:rPr lang="en-US" altLang="cs-CZ" sz="2646" b="1"/>
              <a:t>Root Cause – Current systems are a barrier </a:t>
            </a:r>
          </a:p>
        </p:txBody>
      </p:sp>
      <p:sp>
        <p:nvSpPr>
          <p:cNvPr id="141" name="Zástupný symbol pro číslo snímku 3">
            <a:extLst>
              <a:ext uri="{FF2B5EF4-FFF2-40B4-BE49-F238E27FC236}">
                <a16:creationId xmlns:a16="http://schemas.microsoft.com/office/drawing/2014/main" id="{C3F5A3B1-AE36-4B91-A42A-CCE0589B95EE}"/>
              </a:ext>
            </a:extLst>
          </p:cNvPr>
          <p:cNvSpPr>
            <a:spLocks noGrp="1"/>
          </p:cNvSpPr>
          <p:nvPr>
            <p:ph type="sldNum" sz="quarter" idx="12"/>
          </p:nvPr>
        </p:nvSpPr>
        <p:spPr/>
        <p:txBody>
          <a:bodyPr/>
          <a:lstStyle/>
          <a:p>
            <a:pPr>
              <a:defRPr/>
            </a:pPr>
            <a:fld id="{C257F6AC-D632-453E-A3DF-1A1752EE6531}" type="slidenum">
              <a:rPr lang="en-US" altLang="cs-CZ"/>
              <a:pPr>
                <a:defRPr/>
              </a:pPr>
              <a:t>16</a:t>
            </a:fld>
            <a:endParaRPr lang="en-US" altLang="cs-CZ"/>
          </a:p>
        </p:txBody>
      </p:sp>
      <p:sp>
        <p:nvSpPr>
          <p:cNvPr id="656386" name="Rectangle 2">
            <a:extLst>
              <a:ext uri="{FF2B5EF4-FFF2-40B4-BE49-F238E27FC236}">
                <a16:creationId xmlns:a16="http://schemas.microsoft.com/office/drawing/2014/main" id="{C3E5CFBB-C02C-4A5E-8B72-5C56B865674F}"/>
              </a:ext>
            </a:extLst>
          </p:cNvPr>
          <p:cNvSpPr>
            <a:spLocks noChangeArrowheads="1"/>
          </p:cNvSpPr>
          <p:nvPr/>
        </p:nvSpPr>
        <p:spPr bwMode="auto">
          <a:xfrm flipH="1">
            <a:off x="8712512" y="1298717"/>
            <a:ext cx="1517503" cy="4725789"/>
          </a:xfrm>
          <a:prstGeom prst="rect">
            <a:avLst/>
          </a:prstGeom>
          <a:gradFill rotWithShape="1">
            <a:gsLst>
              <a:gs pos="0">
                <a:schemeClr val="bg1"/>
              </a:gs>
              <a:gs pos="50000">
                <a:srgbClr val="FFCC00"/>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6387" name="Rectangle 3">
            <a:extLst>
              <a:ext uri="{FF2B5EF4-FFF2-40B4-BE49-F238E27FC236}">
                <a16:creationId xmlns:a16="http://schemas.microsoft.com/office/drawing/2014/main" id="{1BB54258-8B58-44CC-AC05-EC8510780658}"/>
              </a:ext>
            </a:extLst>
          </p:cNvPr>
          <p:cNvSpPr>
            <a:spLocks noChangeArrowheads="1"/>
          </p:cNvSpPr>
          <p:nvPr/>
        </p:nvSpPr>
        <p:spPr bwMode="auto">
          <a:xfrm flipH="1">
            <a:off x="7109246" y="1298717"/>
            <a:ext cx="1514002" cy="4725789"/>
          </a:xfrm>
          <a:prstGeom prst="rect">
            <a:avLst/>
          </a:prstGeom>
          <a:gradFill rotWithShape="1">
            <a:gsLst>
              <a:gs pos="0">
                <a:schemeClr val="bg1"/>
              </a:gs>
              <a:gs pos="50000">
                <a:srgbClr val="6CC42A"/>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6388" name="Rectangle 4">
            <a:extLst>
              <a:ext uri="{FF2B5EF4-FFF2-40B4-BE49-F238E27FC236}">
                <a16:creationId xmlns:a16="http://schemas.microsoft.com/office/drawing/2014/main" id="{FD06D62D-55E5-4AB8-B809-C429BD497EDD}"/>
              </a:ext>
            </a:extLst>
          </p:cNvPr>
          <p:cNvSpPr>
            <a:spLocks noChangeArrowheads="1"/>
          </p:cNvSpPr>
          <p:nvPr/>
        </p:nvSpPr>
        <p:spPr bwMode="auto">
          <a:xfrm flipH="1">
            <a:off x="5435965" y="1298717"/>
            <a:ext cx="1552509" cy="4725789"/>
          </a:xfrm>
          <a:prstGeom prst="rect">
            <a:avLst/>
          </a:prstGeom>
          <a:gradFill rotWithShape="1">
            <a:gsLst>
              <a:gs pos="0">
                <a:schemeClr val="bg1"/>
              </a:gs>
              <a:gs pos="50000">
                <a:srgbClr val="FF0066"/>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6389" name="Rectangle 5">
            <a:extLst>
              <a:ext uri="{FF2B5EF4-FFF2-40B4-BE49-F238E27FC236}">
                <a16:creationId xmlns:a16="http://schemas.microsoft.com/office/drawing/2014/main" id="{93018E8A-D159-405F-89B9-19C7C67A0371}"/>
              </a:ext>
            </a:extLst>
          </p:cNvPr>
          <p:cNvSpPr>
            <a:spLocks noChangeArrowheads="1"/>
          </p:cNvSpPr>
          <p:nvPr/>
        </p:nvSpPr>
        <p:spPr bwMode="auto">
          <a:xfrm flipH="1">
            <a:off x="3792441" y="1344225"/>
            <a:ext cx="1531506" cy="4869313"/>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37896" name="Rectangle 7"/>
          <p:cNvSpPr>
            <a:spLocks noChangeArrowheads="1"/>
          </p:cNvSpPr>
          <p:nvPr/>
        </p:nvSpPr>
        <p:spPr bwMode="auto">
          <a:xfrm>
            <a:off x="473887" y="1176196"/>
            <a:ext cx="3371063"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The “Master” Data Challenge</a:t>
            </a:r>
          </a:p>
        </p:txBody>
      </p:sp>
      <p:sp>
        <p:nvSpPr>
          <p:cNvPr id="37897" name="Rectangle 8"/>
          <p:cNvSpPr>
            <a:spLocks noChangeArrowheads="1"/>
          </p:cNvSpPr>
          <p:nvPr/>
        </p:nvSpPr>
        <p:spPr bwMode="auto">
          <a:xfrm>
            <a:off x="494890" y="1974330"/>
            <a:ext cx="3161028" cy="361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Which one is (or could be) the master for all key business data items?</a:t>
            </a:r>
          </a:p>
          <a:p>
            <a:pPr eaLnBrk="1" hangingPunct="1">
              <a:lnSpc>
                <a:spcPct val="8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Unfortunately, none of them can </a:t>
            </a:r>
          </a:p>
          <a:p>
            <a:pPr eaLnBrk="1" hangingPunct="1">
              <a:lnSpc>
                <a:spcPct val="80000"/>
              </a:lnSpc>
              <a:spcBef>
                <a:spcPct val="35000"/>
              </a:spcBef>
              <a:spcAft>
                <a:spcPct val="15000"/>
              </a:spcAft>
              <a:buClr>
                <a:srgbClr val="006699"/>
              </a:buClr>
              <a:buFontTx/>
              <a:buChar char="§"/>
            </a:pPr>
            <a:r>
              <a:rPr lang="en-US" altLang="cs-CZ" sz="1764">
                <a:latin typeface="Arial" panose="020B0604020202020204" pitchFamily="34" charset="0"/>
                <a:cs typeface="Arial" panose="020B0604020202020204" pitchFamily="34" charset="0"/>
              </a:rPr>
              <a:t>They are all consumers (users) of data … they are not managers of that data</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Different definitions of data</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Different usage requirements for data</a:t>
            </a:r>
            <a:r>
              <a:rPr lang="en-US" altLang="cs-CZ" sz="1764">
                <a:latin typeface="Arial" panose="020B0604020202020204" pitchFamily="34" charset="0"/>
                <a:cs typeface="Arial" panose="020B0604020202020204" pitchFamily="34" charset="0"/>
              </a:rPr>
              <a:t> </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Only care about data from the narrow POV of their application business process</a:t>
            </a:r>
          </a:p>
          <a:p>
            <a:pPr eaLnBrk="1" hangingPunct="1">
              <a:lnSpc>
                <a:spcPct val="80000"/>
              </a:lnSpc>
              <a:spcBef>
                <a:spcPct val="35000"/>
              </a:spcBef>
              <a:spcAft>
                <a:spcPct val="15000"/>
              </a:spcAft>
              <a:buClr>
                <a:srgbClr val="006699"/>
              </a:buClr>
              <a:buFontTx/>
              <a:buChar char="§"/>
            </a:pPr>
            <a:endParaRPr lang="en-US" altLang="cs-CZ" sz="1764">
              <a:latin typeface="Arial" panose="020B0604020202020204" pitchFamily="34" charset="0"/>
              <a:cs typeface="Arial" panose="020B0604020202020204" pitchFamily="34" charset="0"/>
            </a:endParaRPr>
          </a:p>
        </p:txBody>
      </p:sp>
      <p:pic>
        <p:nvPicPr>
          <p:cNvPr id="37898" name="Picture 13"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514" y="1711786"/>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4"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307" y="1848309"/>
            <a:ext cx="112019" cy="38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Rectangle 15"/>
          <p:cNvSpPr>
            <a:spLocks noChangeArrowheads="1"/>
          </p:cNvSpPr>
          <p:nvPr/>
        </p:nvSpPr>
        <p:spPr bwMode="auto">
          <a:xfrm>
            <a:off x="4054985" y="1542008"/>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37901" name="Rectangle 16"/>
          <p:cNvSpPr>
            <a:spLocks noChangeArrowheads="1"/>
          </p:cNvSpPr>
          <p:nvPr/>
        </p:nvSpPr>
        <p:spPr bwMode="auto">
          <a:xfrm>
            <a:off x="5509478" y="1542008"/>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37902" name="Rectangle 17"/>
          <p:cNvSpPr>
            <a:spLocks noChangeArrowheads="1"/>
          </p:cNvSpPr>
          <p:nvPr/>
        </p:nvSpPr>
        <p:spPr bwMode="auto">
          <a:xfrm>
            <a:off x="6955220" y="1542008"/>
            <a:ext cx="177304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sp>
        <p:nvSpPr>
          <p:cNvPr id="37903" name="Rectangle 18"/>
          <p:cNvSpPr>
            <a:spLocks noChangeArrowheads="1"/>
          </p:cNvSpPr>
          <p:nvPr/>
        </p:nvSpPr>
        <p:spPr bwMode="auto">
          <a:xfrm>
            <a:off x="8674007" y="1542008"/>
            <a:ext cx="156301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Data Warehouse</a:t>
            </a:r>
          </a:p>
        </p:txBody>
      </p:sp>
      <p:pic>
        <p:nvPicPr>
          <p:cNvPr id="37904" name="Picture 19"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939" y="4284715"/>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0"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939" y="4664530"/>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1"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939" y="485181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2"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1939" y="542940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23"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939" y="563244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Rectangle 24"/>
          <p:cNvSpPr>
            <a:spLocks noChangeArrowheads="1"/>
          </p:cNvSpPr>
          <p:nvPr/>
        </p:nvSpPr>
        <p:spPr bwMode="auto">
          <a:xfrm>
            <a:off x="4175021" y="4261962"/>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37910" name="Rectangle 25"/>
          <p:cNvSpPr>
            <a:spLocks noChangeArrowheads="1"/>
          </p:cNvSpPr>
          <p:nvPr/>
        </p:nvSpPr>
        <p:spPr bwMode="auto">
          <a:xfrm>
            <a:off x="4225514" y="4636525"/>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37911" name="Rectangle 26"/>
          <p:cNvSpPr>
            <a:spLocks noChangeArrowheads="1"/>
          </p:cNvSpPr>
          <p:nvPr/>
        </p:nvSpPr>
        <p:spPr bwMode="auto">
          <a:xfrm>
            <a:off x="4202778" y="4804553"/>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37912" name="Rectangle 27"/>
          <p:cNvSpPr>
            <a:spLocks noChangeArrowheads="1"/>
          </p:cNvSpPr>
          <p:nvPr/>
        </p:nvSpPr>
        <p:spPr bwMode="auto">
          <a:xfrm>
            <a:off x="4284760" y="5399652"/>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37913" name="Rectangle 28"/>
          <p:cNvSpPr>
            <a:spLocks noChangeArrowheads="1"/>
          </p:cNvSpPr>
          <p:nvPr/>
        </p:nvSpPr>
        <p:spPr bwMode="auto">
          <a:xfrm>
            <a:off x="4012832" y="5604436"/>
            <a:ext cx="1010212"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pic>
        <p:nvPicPr>
          <p:cNvPr id="37914" name="Picture 29"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1939" y="5040841"/>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Rectangle 30"/>
          <p:cNvSpPr>
            <a:spLocks noChangeArrowheads="1"/>
          </p:cNvSpPr>
          <p:nvPr/>
        </p:nvSpPr>
        <p:spPr bwMode="auto">
          <a:xfrm>
            <a:off x="4251197" y="5009336"/>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37916" name="Picture 31"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7191" y="447024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Rectangle 32"/>
          <p:cNvSpPr>
            <a:spLocks noChangeArrowheads="1"/>
          </p:cNvSpPr>
          <p:nvPr/>
        </p:nvSpPr>
        <p:spPr bwMode="auto">
          <a:xfrm>
            <a:off x="3934449" y="443174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pic>
        <p:nvPicPr>
          <p:cNvPr id="37918" name="Picture 33" descr="channel_we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8998" y="1799300"/>
            <a:ext cx="792883"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19" name="Group 34"/>
          <p:cNvGrpSpPr>
            <a:grpSpLocks/>
          </p:cNvGrpSpPr>
          <p:nvPr/>
        </p:nvGrpSpPr>
        <p:grpSpPr bwMode="auto">
          <a:xfrm>
            <a:off x="3771438" y="2940491"/>
            <a:ext cx="1522754" cy="1239207"/>
            <a:chOff x="1980" y="1715"/>
            <a:chExt cx="870" cy="708"/>
          </a:xfrm>
        </p:grpSpPr>
        <p:grpSp>
          <p:nvGrpSpPr>
            <p:cNvPr id="38015" name="Group 35"/>
            <p:cNvGrpSpPr>
              <a:grpSpLocks/>
            </p:cNvGrpSpPr>
            <p:nvPr/>
          </p:nvGrpSpPr>
          <p:grpSpPr bwMode="auto">
            <a:xfrm>
              <a:off x="1980" y="1729"/>
              <a:ext cx="870" cy="693"/>
              <a:chOff x="1984" y="1729"/>
              <a:chExt cx="870" cy="693"/>
            </a:xfrm>
          </p:grpSpPr>
          <p:grpSp>
            <p:nvGrpSpPr>
              <p:cNvPr id="38024" name="Group 36"/>
              <p:cNvGrpSpPr>
                <a:grpSpLocks/>
              </p:cNvGrpSpPr>
              <p:nvPr/>
            </p:nvGrpSpPr>
            <p:grpSpPr bwMode="auto">
              <a:xfrm>
                <a:off x="1984" y="2136"/>
                <a:ext cx="870" cy="286"/>
                <a:chOff x="1984" y="2136"/>
                <a:chExt cx="870" cy="286"/>
              </a:xfrm>
            </p:grpSpPr>
            <p:pic>
              <p:nvPicPr>
                <p:cNvPr id="38028" name="Picture 37"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9" name="Picture 38"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025" name="Picture 39"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6" name="Picture 40"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7" name="Picture 41"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016" name="Rectangle 42"/>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38017" name="Rectangle 43"/>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38018" name="Rectangle 44"/>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38019" name="Rectangle 45"/>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38020" name="Picture 46"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1" name="Picture 47"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2" name="Picture 48"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23" name="Picture 49"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20" name="Picture 50"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083" y="1848309"/>
            <a:ext cx="112019" cy="38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1"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716" y="4284715"/>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52"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7716" y="4664530"/>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53"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7716" y="485181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54"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7716" y="542940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55"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37716" y="563244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Rectangle 56"/>
          <p:cNvSpPr>
            <a:spLocks noChangeArrowheads="1"/>
          </p:cNvSpPr>
          <p:nvPr/>
        </p:nvSpPr>
        <p:spPr bwMode="auto">
          <a:xfrm>
            <a:off x="5830797" y="4261962"/>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37927" name="Rectangle 57"/>
          <p:cNvSpPr>
            <a:spLocks noChangeArrowheads="1"/>
          </p:cNvSpPr>
          <p:nvPr/>
        </p:nvSpPr>
        <p:spPr bwMode="auto">
          <a:xfrm>
            <a:off x="5881291" y="4636525"/>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37928" name="Rectangle 58"/>
          <p:cNvSpPr>
            <a:spLocks noChangeArrowheads="1"/>
          </p:cNvSpPr>
          <p:nvPr/>
        </p:nvSpPr>
        <p:spPr bwMode="auto">
          <a:xfrm>
            <a:off x="5858555" y="4804553"/>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37929" name="Rectangle 59"/>
          <p:cNvSpPr>
            <a:spLocks noChangeArrowheads="1"/>
          </p:cNvSpPr>
          <p:nvPr/>
        </p:nvSpPr>
        <p:spPr bwMode="auto">
          <a:xfrm>
            <a:off x="5940536" y="5399652"/>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37930" name="Rectangle 60"/>
          <p:cNvSpPr>
            <a:spLocks noChangeArrowheads="1"/>
          </p:cNvSpPr>
          <p:nvPr/>
        </p:nvSpPr>
        <p:spPr bwMode="auto">
          <a:xfrm>
            <a:off x="5668608" y="5604436"/>
            <a:ext cx="1010212"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grpSp>
        <p:nvGrpSpPr>
          <p:cNvPr id="37931" name="Group 61"/>
          <p:cNvGrpSpPr>
            <a:grpSpLocks/>
          </p:cNvGrpSpPr>
          <p:nvPr/>
        </p:nvGrpSpPr>
        <p:grpSpPr bwMode="auto">
          <a:xfrm>
            <a:off x="5427214" y="2940491"/>
            <a:ext cx="1522754" cy="1239207"/>
            <a:chOff x="1980" y="1715"/>
            <a:chExt cx="870" cy="708"/>
          </a:xfrm>
        </p:grpSpPr>
        <p:grpSp>
          <p:nvGrpSpPr>
            <p:cNvPr id="38000" name="Group 62"/>
            <p:cNvGrpSpPr>
              <a:grpSpLocks/>
            </p:cNvGrpSpPr>
            <p:nvPr/>
          </p:nvGrpSpPr>
          <p:grpSpPr bwMode="auto">
            <a:xfrm>
              <a:off x="1980" y="1729"/>
              <a:ext cx="870" cy="693"/>
              <a:chOff x="1984" y="1729"/>
              <a:chExt cx="870" cy="693"/>
            </a:xfrm>
          </p:grpSpPr>
          <p:grpSp>
            <p:nvGrpSpPr>
              <p:cNvPr id="38009" name="Group 63"/>
              <p:cNvGrpSpPr>
                <a:grpSpLocks/>
              </p:cNvGrpSpPr>
              <p:nvPr/>
            </p:nvGrpSpPr>
            <p:grpSpPr bwMode="auto">
              <a:xfrm>
                <a:off x="1984" y="2136"/>
                <a:ext cx="870" cy="286"/>
                <a:chOff x="1984" y="2136"/>
                <a:chExt cx="870" cy="286"/>
              </a:xfrm>
            </p:grpSpPr>
            <p:pic>
              <p:nvPicPr>
                <p:cNvPr id="38013" name="Picture 64"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14" name="Picture 65"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010" name="Picture 66"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11" name="Picture 67"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12" name="Picture 68"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001" name="Rectangle 69"/>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38002" name="Rectangle 70"/>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38003" name="Rectangle 71"/>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38004" name="Rectangle 72"/>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38005" name="Picture 73"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06" name="Picture 74"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07" name="Picture 75"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08" name="Picture 76"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32" name="Picture 77"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59" y="1848309"/>
            <a:ext cx="112019" cy="38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3" name="Picture 78"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491" y="4664530"/>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4" name="Picture 79"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491" y="485181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80"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491" y="542940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81"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491" y="563244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7" name="Rectangle 82"/>
          <p:cNvSpPr>
            <a:spLocks noChangeArrowheads="1"/>
          </p:cNvSpPr>
          <p:nvPr/>
        </p:nvSpPr>
        <p:spPr bwMode="auto">
          <a:xfrm>
            <a:off x="7570323" y="4636525"/>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37938" name="Rectangle 83"/>
          <p:cNvSpPr>
            <a:spLocks noChangeArrowheads="1"/>
          </p:cNvSpPr>
          <p:nvPr/>
        </p:nvSpPr>
        <p:spPr bwMode="auto">
          <a:xfrm>
            <a:off x="7549337" y="4813304"/>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37939" name="Rectangle 84"/>
          <p:cNvSpPr>
            <a:spLocks noChangeArrowheads="1"/>
          </p:cNvSpPr>
          <p:nvPr/>
        </p:nvSpPr>
        <p:spPr bwMode="auto">
          <a:xfrm>
            <a:off x="7620817" y="5399652"/>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37940" name="Rectangle 85"/>
          <p:cNvSpPr>
            <a:spLocks noChangeArrowheads="1"/>
          </p:cNvSpPr>
          <p:nvPr/>
        </p:nvSpPr>
        <p:spPr bwMode="auto">
          <a:xfrm>
            <a:off x="7357639" y="5604436"/>
            <a:ext cx="1010212"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pic>
        <p:nvPicPr>
          <p:cNvPr id="37941" name="Picture 86" descr="block_grey-yello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1743" y="447024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2" name="Rectangle 87"/>
          <p:cNvSpPr>
            <a:spLocks noChangeArrowheads="1"/>
          </p:cNvSpPr>
          <p:nvPr/>
        </p:nvSpPr>
        <p:spPr bwMode="auto">
          <a:xfrm>
            <a:off x="7260004" y="443174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nvGrpSpPr>
          <p:cNvPr id="37943" name="Group 88"/>
          <p:cNvGrpSpPr>
            <a:grpSpLocks/>
          </p:cNvGrpSpPr>
          <p:nvPr/>
        </p:nvGrpSpPr>
        <p:grpSpPr bwMode="auto">
          <a:xfrm>
            <a:off x="7075989" y="2940491"/>
            <a:ext cx="1522754" cy="1239207"/>
            <a:chOff x="1980" y="1715"/>
            <a:chExt cx="870" cy="708"/>
          </a:xfrm>
        </p:grpSpPr>
        <p:grpSp>
          <p:nvGrpSpPr>
            <p:cNvPr id="37985" name="Group 89"/>
            <p:cNvGrpSpPr>
              <a:grpSpLocks/>
            </p:cNvGrpSpPr>
            <p:nvPr/>
          </p:nvGrpSpPr>
          <p:grpSpPr bwMode="auto">
            <a:xfrm>
              <a:off x="1980" y="1729"/>
              <a:ext cx="870" cy="693"/>
              <a:chOff x="1984" y="1729"/>
              <a:chExt cx="870" cy="693"/>
            </a:xfrm>
          </p:grpSpPr>
          <p:grpSp>
            <p:nvGrpSpPr>
              <p:cNvPr id="37994" name="Group 90"/>
              <p:cNvGrpSpPr>
                <a:grpSpLocks/>
              </p:cNvGrpSpPr>
              <p:nvPr/>
            </p:nvGrpSpPr>
            <p:grpSpPr bwMode="auto">
              <a:xfrm>
                <a:off x="1984" y="2136"/>
                <a:ext cx="870" cy="286"/>
                <a:chOff x="1984" y="2136"/>
                <a:chExt cx="870" cy="286"/>
              </a:xfrm>
            </p:grpSpPr>
            <p:pic>
              <p:nvPicPr>
                <p:cNvPr id="37998" name="Picture 91"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9" name="Picture 92"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95" name="Picture 93"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6" name="Picture 94"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7" name="Picture 95"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86" name="Rectangle 96"/>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37987" name="Rectangle 97"/>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37988" name="Rectangle 98"/>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37989" name="Rectangle 99"/>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37990" name="Picture 100"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1" name="Picture 101"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2" name="Picture 102"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3" name="Picture 103"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44" name="Picture 104" descr="pipe_vertical-ver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632" y="1848309"/>
            <a:ext cx="112019" cy="386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5" name="Picture 105" descr="block_gr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1264" y="4284715"/>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6" name="Picture 106" descr="block_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1264" y="4664530"/>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7" name="Picture 107" descr="block_ye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1264" y="485181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8" name="Picture 108" descr="block_bl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1264" y="5429406"/>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9" name="Picture 109" descr="block_cl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21264" y="5632440"/>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0" name="Rectangle 110"/>
          <p:cNvSpPr>
            <a:spLocks noChangeArrowheads="1"/>
          </p:cNvSpPr>
          <p:nvPr/>
        </p:nvSpPr>
        <p:spPr bwMode="auto">
          <a:xfrm>
            <a:off x="9114345" y="4261962"/>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37951" name="Rectangle 111"/>
          <p:cNvSpPr>
            <a:spLocks noChangeArrowheads="1"/>
          </p:cNvSpPr>
          <p:nvPr/>
        </p:nvSpPr>
        <p:spPr bwMode="auto">
          <a:xfrm>
            <a:off x="9164839" y="4636525"/>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37952" name="Rectangle 112"/>
          <p:cNvSpPr>
            <a:spLocks noChangeArrowheads="1"/>
          </p:cNvSpPr>
          <p:nvPr/>
        </p:nvSpPr>
        <p:spPr bwMode="auto">
          <a:xfrm>
            <a:off x="9142103" y="4804553"/>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37953" name="Rectangle 113"/>
          <p:cNvSpPr>
            <a:spLocks noChangeArrowheads="1"/>
          </p:cNvSpPr>
          <p:nvPr/>
        </p:nvSpPr>
        <p:spPr bwMode="auto">
          <a:xfrm>
            <a:off x="9224084" y="5399652"/>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37954" name="Rectangle 114"/>
          <p:cNvSpPr>
            <a:spLocks noChangeArrowheads="1"/>
          </p:cNvSpPr>
          <p:nvPr/>
        </p:nvSpPr>
        <p:spPr bwMode="auto">
          <a:xfrm>
            <a:off x="8952156" y="5604436"/>
            <a:ext cx="1010212"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pic>
        <p:nvPicPr>
          <p:cNvPr id="37955" name="Picture 115"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1264" y="5040841"/>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6" name="Rectangle 116"/>
          <p:cNvSpPr>
            <a:spLocks noChangeArrowheads="1"/>
          </p:cNvSpPr>
          <p:nvPr/>
        </p:nvSpPr>
        <p:spPr bwMode="auto">
          <a:xfrm>
            <a:off x="9190521" y="5009336"/>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grpSp>
        <p:nvGrpSpPr>
          <p:cNvPr id="37957" name="Group 117"/>
          <p:cNvGrpSpPr>
            <a:grpSpLocks/>
          </p:cNvGrpSpPr>
          <p:nvPr/>
        </p:nvGrpSpPr>
        <p:grpSpPr bwMode="auto">
          <a:xfrm>
            <a:off x="8710762" y="2940491"/>
            <a:ext cx="1522754" cy="1239207"/>
            <a:chOff x="1980" y="1715"/>
            <a:chExt cx="870" cy="708"/>
          </a:xfrm>
        </p:grpSpPr>
        <p:grpSp>
          <p:nvGrpSpPr>
            <p:cNvPr id="37970" name="Group 118"/>
            <p:cNvGrpSpPr>
              <a:grpSpLocks/>
            </p:cNvGrpSpPr>
            <p:nvPr/>
          </p:nvGrpSpPr>
          <p:grpSpPr bwMode="auto">
            <a:xfrm>
              <a:off x="1980" y="1729"/>
              <a:ext cx="870" cy="693"/>
              <a:chOff x="1984" y="1729"/>
              <a:chExt cx="870" cy="693"/>
            </a:xfrm>
          </p:grpSpPr>
          <p:grpSp>
            <p:nvGrpSpPr>
              <p:cNvPr id="37979" name="Group 119"/>
              <p:cNvGrpSpPr>
                <a:grpSpLocks/>
              </p:cNvGrpSpPr>
              <p:nvPr/>
            </p:nvGrpSpPr>
            <p:grpSpPr bwMode="auto">
              <a:xfrm>
                <a:off x="1984" y="2136"/>
                <a:ext cx="870" cy="286"/>
                <a:chOff x="1984" y="2136"/>
                <a:chExt cx="870" cy="286"/>
              </a:xfrm>
            </p:grpSpPr>
            <p:pic>
              <p:nvPicPr>
                <p:cNvPr id="37983" name="Picture 120"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4" name="Picture 121"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80" name="Picture 122"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1" name="Picture 123"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82" name="Picture 124" descr="block_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71" name="Rectangle 125"/>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37972" name="Rectangle 126"/>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37973" name="Rectangle 127"/>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37974" name="Rectangle 128"/>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37975" name="Picture 129" descr="mdm_icon_analyti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6" name="Picture 130" descr="mdm_icon_collaborati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7" name="Picture 131" descr="mdm_icon_busi-proce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8" name="Picture 132" descr="mdm_icon_operat-func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58" name="Picture 133" descr="channel_data-warehous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15080" y="1825556"/>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59" name="Picture 134" descr="channel_erp"/>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36549" y="1822055"/>
            <a:ext cx="801634"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0" name="Picture 135" descr="channel_cs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01776" y="1823804"/>
            <a:ext cx="792883"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1" name="Picture 136" descr="block_gree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89992" y="5250877"/>
            <a:ext cx="1522754" cy="1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2" name="Rectangle 137"/>
          <p:cNvSpPr>
            <a:spLocks noChangeArrowheads="1"/>
          </p:cNvSpPr>
          <p:nvPr/>
        </p:nvSpPr>
        <p:spPr bwMode="auto">
          <a:xfrm>
            <a:off x="7558081" y="5205369"/>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pic>
        <p:nvPicPr>
          <p:cNvPr id="37963" name="Picture 138"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447" y="1711786"/>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4" name="Picture 139"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927" y="1711786"/>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5" name="Picture 140"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472" y="1711786"/>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66" name="Picture 141"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997" y="1711786"/>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6530" name="Group 146"/>
          <p:cNvGrpSpPr>
            <a:grpSpLocks/>
          </p:cNvGrpSpPr>
          <p:nvPr/>
        </p:nvGrpSpPr>
        <p:grpSpPr bwMode="auto">
          <a:xfrm>
            <a:off x="473887" y="6049010"/>
            <a:ext cx="9829641" cy="950409"/>
            <a:chOff x="96" y="3456"/>
            <a:chExt cx="5616" cy="543"/>
          </a:xfrm>
        </p:grpSpPr>
        <p:sp>
          <p:nvSpPr>
            <p:cNvPr id="37968" name="Text Box 143"/>
            <p:cNvSpPr txBox="1">
              <a:spLocks noChangeArrowheads="1"/>
            </p:cNvSpPr>
            <p:nvPr/>
          </p:nvSpPr>
          <p:spPr bwMode="auto">
            <a:xfrm>
              <a:off x="96" y="3648"/>
              <a:ext cx="5616" cy="351"/>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a:t>“Through 2010, fewer than 20 percent of large organizations will satisfy their single view of the customer requirement solely by using the data model and database beneath a vendors application suite.”</a:t>
              </a:r>
            </a:p>
          </p:txBody>
        </p:sp>
        <p:pic>
          <p:nvPicPr>
            <p:cNvPr id="37969" name="Picture 144" descr="gartner_logo_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 y="3456"/>
              <a:ext cx="76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879902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6530"/>
                                        </p:tgtEl>
                                        <p:attrNameLst>
                                          <p:attrName>style.visibility</p:attrName>
                                        </p:attrNameLst>
                                      </p:cBhvr>
                                      <p:to>
                                        <p:strVal val="visible"/>
                                      </p:to>
                                    </p:set>
                                    <p:animEffect transition="in" filter="fade">
                                      <p:cBhvr>
                                        <p:cTn id="7" dur="500"/>
                                        <p:tgtEl>
                                          <p:spTgt spid="656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40" name="Rectangle 8">
            <a:extLst>
              <a:ext uri="{FF2B5EF4-FFF2-40B4-BE49-F238E27FC236}">
                <a16:creationId xmlns:a16="http://schemas.microsoft.com/office/drawing/2014/main" id="{DA19F96F-5D6F-43D4-B523-E613489DA137}"/>
              </a:ext>
            </a:extLst>
          </p:cNvPr>
          <p:cNvSpPr>
            <a:spLocks noGrp="1" noChangeArrowheads="1"/>
          </p:cNvSpPr>
          <p:nvPr>
            <p:ph type="title"/>
          </p:nvPr>
        </p:nvSpPr>
        <p:spPr>
          <a:xfrm>
            <a:off x="445882" y="610852"/>
            <a:ext cx="9269548" cy="826138"/>
          </a:xfrm>
        </p:spPr>
        <p:txBody>
          <a:bodyPr rtlCol="0">
            <a:normAutofit fontScale="90000"/>
          </a:bodyPr>
          <a:lstStyle/>
          <a:p>
            <a:pPr fontAlgn="auto">
              <a:spcAft>
                <a:spcPts val="0"/>
              </a:spcAft>
              <a:defRPr/>
            </a:pPr>
            <a:r>
              <a:rPr lang="en-US" altLang="cs-CZ" sz="2646" b="1"/>
              <a:t>Root Cause – Current Applications have caused the master data problem</a:t>
            </a:r>
          </a:p>
        </p:txBody>
      </p:sp>
      <p:sp>
        <p:nvSpPr>
          <p:cNvPr id="100" name="Zástupný symbol pro číslo snímku 3">
            <a:extLst>
              <a:ext uri="{FF2B5EF4-FFF2-40B4-BE49-F238E27FC236}">
                <a16:creationId xmlns:a16="http://schemas.microsoft.com/office/drawing/2014/main" id="{C878F6EE-83B1-4ADA-A853-7E954D530C4E}"/>
              </a:ext>
            </a:extLst>
          </p:cNvPr>
          <p:cNvSpPr>
            <a:spLocks noGrp="1"/>
          </p:cNvSpPr>
          <p:nvPr>
            <p:ph type="sldNum" sz="quarter" idx="12"/>
          </p:nvPr>
        </p:nvSpPr>
        <p:spPr/>
        <p:txBody>
          <a:bodyPr/>
          <a:lstStyle/>
          <a:p>
            <a:pPr>
              <a:defRPr/>
            </a:pPr>
            <a:fld id="{0D976B84-6308-4255-9A01-6355C3A435E8}" type="slidenum">
              <a:rPr lang="en-US" altLang="cs-CZ"/>
              <a:pPr>
                <a:defRPr/>
              </a:pPr>
              <a:t>17</a:t>
            </a:fld>
            <a:endParaRPr lang="en-US" altLang="cs-CZ"/>
          </a:p>
        </p:txBody>
      </p:sp>
      <p:sp>
        <p:nvSpPr>
          <p:cNvPr id="658434" name="Rectangle 2">
            <a:extLst>
              <a:ext uri="{FF2B5EF4-FFF2-40B4-BE49-F238E27FC236}">
                <a16:creationId xmlns:a16="http://schemas.microsoft.com/office/drawing/2014/main" id="{71662345-32CA-4A21-AD64-114850B48BAE}"/>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58435" name="Rectangle 3">
            <a:extLst>
              <a:ext uri="{FF2B5EF4-FFF2-40B4-BE49-F238E27FC236}">
                <a16:creationId xmlns:a16="http://schemas.microsoft.com/office/drawing/2014/main" id="{AEFEE395-AA57-48A2-B9E8-4ACABC38D59E}"/>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pic>
        <p:nvPicPr>
          <p:cNvPr id="39942" name="Picture 4" descr="pipe_vertical-ver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825" y="1914820"/>
            <a:ext cx="103267"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pipe_vertical-ver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363"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38" name="Rectangle 6">
            <a:extLst>
              <a:ext uri="{FF2B5EF4-FFF2-40B4-BE49-F238E27FC236}">
                <a16:creationId xmlns:a16="http://schemas.microsoft.com/office/drawing/2014/main" id="{CBAAAC0E-7C61-4509-81F5-91EC9A648736}"/>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pic>
        <p:nvPicPr>
          <p:cNvPr id="39945" name="Picture 7" descr="pipe_vertical-ver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781" y="1914820"/>
            <a:ext cx="103268" cy="354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9"/>
          <p:cNvSpPr>
            <a:spLocks noChangeArrowheads="1"/>
          </p:cNvSpPr>
          <p:nvPr/>
        </p:nvSpPr>
        <p:spPr bwMode="auto">
          <a:xfrm>
            <a:off x="493140" y="1512252"/>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Fragmented and incomplete data management functionality is the root cause of the  master data problem</a:t>
            </a:r>
          </a:p>
        </p:txBody>
      </p:sp>
      <p:sp>
        <p:nvSpPr>
          <p:cNvPr id="39947" name="Rectangle 10"/>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39948" name="Rectangle 11"/>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39949" name="Rectangle 12"/>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sp>
        <p:nvSpPr>
          <p:cNvPr id="658445" name="Rectangle 13"/>
          <p:cNvSpPr>
            <a:spLocks noChangeArrowheads="1"/>
          </p:cNvSpPr>
          <p:nvPr/>
        </p:nvSpPr>
        <p:spPr bwMode="auto">
          <a:xfrm>
            <a:off x="514144" y="2856477"/>
            <a:ext cx="3864645" cy="386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Tx/>
              <a:buChar char="§"/>
            </a:pPr>
            <a:r>
              <a:rPr lang="en-US" altLang="cs-CZ" sz="1544">
                <a:latin typeface="Arial" panose="020B0604020202020204" pitchFamily="34" charset="0"/>
                <a:cs typeface="Arial" panose="020B0604020202020204" pitchFamily="34" charset="0"/>
              </a:rPr>
              <a:t>Each system has discrete and often contradictory functionality to manage data</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323">
                <a:latin typeface="Arial" panose="020B0604020202020204" pitchFamily="34" charset="0"/>
                <a:cs typeface="Arial" panose="020B0604020202020204" pitchFamily="34" charset="0"/>
              </a:rPr>
              <a:t>Business processes – any process related to data management and is reusable across applications</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323">
                <a:latin typeface="Arial" panose="020B0604020202020204" pitchFamily="34" charset="0"/>
                <a:cs typeface="Arial" panose="020B0604020202020204" pitchFamily="34" charset="0"/>
              </a:rPr>
              <a:t>Operational – functions for providing data to operational processes</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323">
                <a:latin typeface="Arial" panose="020B0604020202020204" pitchFamily="34" charset="0"/>
                <a:cs typeface="Arial" panose="020B0604020202020204" pitchFamily="34" charset="0"/>
              </a:rPr>
              <a:t>Collaboration – functions to define, collaborate, and manage master data definition &amp; creation</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323">
                <a:latin typeface="Arial" panose="020B0604020202020204" pitchFamily="34" charset="0"/>
                <a:cs typeface="Arial" panose="020B0604020202020204" pitchFamily="34" charset="0"/>
              </a:rPr>
              <a:t>Analytics – functions to generate insight into data </a:t>
            </a:r>
          </a:p>
          <a:p>
            <a:pPr eaLnBrk="1" hangingPunct="1">
              <a:lnSpc>
                <a:spcPct val="80000"/>
              </a:lnSpc>
              <a:spcBef>
                <a:spcPct val="35000"/>
              </a:spcBef>
              <a:spcAft>
                <a:spcPct val="15000"/>
              </a:spcAft>
              <a:buClr>
                <a:srgbClr val="006699"/>
              </a:buClr>
              <a:buFontTx/>
              <a:buChar char="§"/>
            </a:pPr>
            <a:endParaRPr lang="en-US" altLang="cs-CZ" sz="1323" b="1">
              <a:latin typeface="Arial" panose="020B0604020202020204" pitchFamily="34" charset="0"/>
              <a:cs typeface="Arial" panose="020B0604020202020204" pitchFamily="34" charset="0"/>
            </a:endParaRPr>
          </a:p>
          <a:p>
            <a:pPr eaLnBrk="1" hangingPunct="1">
              <a:lnSpc>
                <a:spcPct val="80000"/>
              </a:lnSpc>
              <a:spcBef>
                <a:spcPct val="35000"/>
              </a:spcBef>
              <a:spcAft>
                <a:spcPct val="15000"/>
              </a:spcAft>
              <a:buClr>
                <a:srgbClr val="006699"/>
              </a:buClr>
              <a:buFontTx/>
              <a:buChar char="§"/>
            </a:pPr>
            <a:r>
              <a:rPr lang="en-US" altLang="cs-CZ" sz="1544" b="1">
                <a:latin typeface="Arial" panose="020B0604020202020204" pitchFamily="34" charset="0"/>
                <a:cs typeface="Arial" panose="020B0604020202020204" pitchFamily="34" charset="0"/>
              </a:rPr>
              <a:t>Lack of consistency across the enterprise for master data functions is the root cause of the master data problem</a:t>
            </a:r>
          </a:p>
        </p:txBody>
      </p:sp>
      <p:pic>
        <p:nvPicPr>
          <p:cNvPr id="658446" name="Picture 14"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47" name="Picture 15"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48" name="Picture 16"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49" name="Picture 17"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5" name="Group 18"/>
          <p:cNvGrpSpPr>
            <a:grpSpLocks/>
          </p:cNvGrpSpPr>
          <p:nvPr/>
        </p:nvGrpSpPr>
        <p:grpSpPr bwMode="auto">
          <a:xfrm>
            <a:off x="5162921" y="2830223"/>
            <a:ext cx="1522754" cy="1212952"/>
            <a:chOff x="1984" y="1729"/>
            <a:chExt cx="870" cy="693"/>
          </a:xfrm>
        </p:grpSpPr>
        <p:grpSp>
          <p:nvGrpSpPr>
            <p:cNvPr id="40031" name="Group 19"/>
            <p:cNvGrpSpPr>
              <a:grpSpLocks/>
            </p:cNvGrpSpPr>
            <p:nvPr/>
          </p:nvGrpSpPr>
          <p:grpSpPr bwMode="auto">
            <a:xfrm>
              <a:off x="1984" y="2136"/>
              <a:ext cx="870" cy="286"/>
              <a:chOff x="1984" y="2136"/>
              <a:chExt cx="870" cy="286"/>
            </a:xfrm>
          </p:grpSpPr>
          <p:pic>
            <p:nvPicPr>
              <p:cNvPr id="40035" name="Picture 20"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6" name="Picture 21"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032" name="Picture 22"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3" name="Picture 23"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4" name="Picture 24"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8457" name="Rectangle 25"/>
          <p:cNvSpPr>
            <a:spLocks noChangeArrowheads="1"/>
          </p:cNvSpPr>
          <p:nvPr/>
        </p:nvSpPr>
        <p:spPr bwMode="auto">
          <a:xfrm>
            <a:off x="5646000" y="2805719"/>
            <a:ext cx="852392"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658458" name="Rectangle 26"/>
          <p:cNvSpPr>
            <a:spLocks noChangeArrowheads="1"/>
          </p:cNvSpPr>
          <p:nvPr/>
        </p:nvSpPr>
        <p:spPr bwMode="auto">
          <a:xfrm>
            <a:off x="5630247" y="3127773"/>
            <a:ext cx="946909"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658459" name="Rectangle 27"/>
          <p:cNvSpPr>
            <a:spLocks noChangeArrowheads="1"/>
          </p:cNvSpPr>
          <p:nvPr/>
        </p:nvSpPr>
        <p:spPr bwMode="auto">
          <a:xfrm>
            <a:off x="5619746"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658460" name="Rectangle 28"/>
          <p:cNvSpPr>
            <a:spLocks noChangeArrowheads="1"/>
          </p:cNvSpPr>
          <p:nvPr/>
        </p:nvSpPr>
        <p:spPr bwMode="auto">
          <a:xfrm>
            <a:off x="5640749"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658461" name="Picture 29"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685"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62" name="Picture 30"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0691"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63" name="Picture 31"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8439"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64" name="Picture 32"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8684" y="3194284"/>
            <a:ext cx="243291"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64" name="Group 33"/>
          <p:cNvGrpSpPr>
            <a:grpSpLocks/>
          </p:cNvGrpSpPr>
          <p:nvPr/>
        </p:nvGrpSpPr>
        <p:grpSpPr bwMode="auto">
          <a:xfrm>
            <a:off x="6879957" y="2830223"/>
            <a:ext cx="1522754" cy="1212952"/>
            <a:chOff x="1984" y="1729"/>
            <a:chExt cx="870" cy="693"/>
          </a:xfrm>
        </p:grpSpPr>
        <p:grpSp>
          <p:nvGrpSpPr>
            <p:cNvPr id="40025" name="Group 34"/>
            <p:cNvGrpSpPr>
              <a:grpSpLocks/>
            </p:cNvGrpSpPr>
            <p:nvPr/>
          </p:nvGrpSpPr>
          <p:grpSpPr bwMode="auto">
            <a:xfrm>
              <a:off x="1984" y="2136"/>
              <a:ext cx="870" cy="286"/>
              <a:chOff x="1984" y="2136"/>
              <a:chExt cx="870" cy="286"/>
            </a:xfrm>
          </p:grpSpPr>
          <p:pic>
            <p:nvPicPr>
              <p:cNvPr id="40029" name="Picture 35"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0" name="Picture 36"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026" name="Picture 37"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27" name="Picture 38"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28" name="Picture 39"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8472" name="Rectangle 40"/>
          <p:cNvSpPr>
            <a:spLocks noChangeArrowheads="1"/>
          </p:cNvSpPr>
          <p:nvPr/>
        </p:nvSpPr>
        <p:spPr bwMode="auto">
          <a:xfrm>
            <a:off x="7363037"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658473" name="Rectangle 41"/>
          <p:cNvSpPr>
            <a:spLocks noChangeArrowheads="1"/>
          </p:cNvSpPr>
          <p:nvPr/>
        </p:nvSpPr>
        <p:spPr bwMode="auto">
          <a:xfrm>
            <a:off x="7347285"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658474" name="Rectangle 42"/>
          <p:cNvSpPr>
            <a:spLocks noChangeArrowheads="1"/>
          </p:cNvSpPr>
          <p:nvPr/>
        </p:nvSpPr>
        <p:spPr bwMode="auto">
          <a:xfrm>
            <a:off x="7336784"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658475" name="Rectangle 43"/>
          <p:cNvSpPr>
            <a:spLocks noChangeArrowheads="1"/>
          </p:cNvSpPr>
          <p:nvPr/>
        </p:nvSpPr>
        <p:spPr bwMode="auto">
          <a:xfrm>
            <a:off x="7357786"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658476" name="Picture 44"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722"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77" name="Picture 45"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7728"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78" name="Picture 46"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5476"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79" name="Picture 47"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5721"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73" name="Group 48"/>
          <p:cNvGrpSpPr>
            <a:grpSpLocks/>
          </p:cNvGrpSpPr>
          <p:nvPr/>
        </p:nvGrpSpPr>
        <p:grpSpPr bwMode="auto">
          <a:xfrm>
            <a:off x="8598744" y="2830223"/>
            <a:ext cx="1522754" cy="1212952"/>
            <a:chOff x="1984" y="1729"/>
            <a:chExt cx="870" cy="693"/>
          </a:xfrm>
        </p:grpSpPr>
        <p:grpSp>
          <p:nvGrpSpPr>
            <p:cNvPr id="40019" name="Group 49"/>
            <p:cNvGrpSpPr>
              <a:grpSpLocks/>
            </p:cNvGrpSpPr>
            <p:nvPr/>
          </p:nvGrpSpPr>
          <p:grpSpPr bwMode="auto">
            <a:xfrm>
              <a:off x="1984" y="2136"/>
              <a:ext cx="870" cy="286"/>
              <a:chOff x="1984" y="2136"/>
              <a:chExt cx="870" cy="286"/>
            </a:xfrm>
          </p:grpSpPr>
          <p:pic>
            <p:nvPicPr>
              <p:cNvPr id="40023" name="Picture 50"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24" name="Picture 51"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020" name="Picture 52"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21" name="Picture 53"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22" name="Picture 54"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8487" name="Rectangle 55"/>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658488" name="Rectangle 56"/>
          <p:cNvSpPr>
            <a:spLocks noChangeArrowheads="1"/>
          </p:cNvSpPr>
          <p:nvPr/>
        </p:nvSpPr>
        <p:spPr bwMode="auto">
          <a:xfrm>
            <a:off x="9066072"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658489" name="Rectangle 57"/>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658490" name="Rectangle 58"/>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658491" name="Picture 59"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92" name="Picture 60"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93" name="Picture 61"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8494" name="Picture 62"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2" name="Picture 63" descr="block_g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Picture 64"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4" name="Picture 65"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919"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5" name="Picture 66"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5919"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6" name="Rectangle 67"/>
          <p:cNvSpPr>
            <a:spLocks noChangeArrowheads="1"/>
          </p:cNvSpPr>
          <p:nvPr/>
        </p:nvSpPr>
        <p:spPr bwMode="auto">
          <a:xfrm>
            <a:off x="5549001"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39987" name="Rectangle 68"/>
          <p:cNvSpPr>
            <a:spLocks noChangeArrowheads="1"/>
          </p:cNvSpPr>
          <p:nvPr/>
        </p:nvSpPr>
        <p:spPr bwMode="auto">
          <a:xfrm>
            <a:off x="5599494"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39988" name="Rectangle 69"/>
          <p:cNvSpPr>
            <a:spLocks noChangeArrowheads="1"/>
          </p:cNvSpPr>
          <p:nvPr/>
        </p:nvSpPr>
        <p:spPr bwMode="auto">
          <a:xfrm>
            <a:off x="5576757"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39989" name="Rectangle 70"/>
          <p:cNvSpPr>
            <a:spLocks noChangeArrowheads="1"/>
          </p:cNvSpPr>
          <p:nvPr/>
        </p:nvSpPr>
        <p:spPr bwMode="auto">
          <a:xfrm>
            <a:off x="5658740"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39990" name="Picture 71" descr="block_map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1" name="Rectangle 72"/>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39992" name="Picture 73" descr="block_grey-yell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0668"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3" name="Rectangle 74"/>
          <p:cNvSpPr>
            <a:spLocks noChangeArrowheads="1"/>
          </p:cNvSpPr>
          <p:nvPr/>
        </p:nvSpPr>
        <p:spPr bwMode="auto">
          <a:xfrm>
            <a:off x="5308427"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pic>
        <p:nvPicPr>
          <p:cNvPr id="39994" name="Picture 75" descr="block_g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3457"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5" name="Picture 76"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3457"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6" name="Picture 77"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3457"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97" name="Picture 78"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83457"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98" name="Rectangle 79"/>
          <p:cNvSpPr>
            <a:spLocks noChangeArrowheads="1"/>
          </p:cNvSpPr>
          <p:nvPr/>
        </p:nvSpPr>
        <p:spPr bwMode="auto">
          <a:xfrm>
            <a:off x="7276539"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39999" name="Rectangle 80"/>
          <p:cNvSpPr>
            <a:spLocks noChangeArrowheads="1"/>
          </p:cNvSpPr>
          <p:nvPr/>
        </p:nvSpPr>
        <p:spPr bwMode="auto">
          <a:xfrm>
            <a:off x="7327032"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40000" name="Rectangle 81"/>
          <p:cNvSpPr>
            <a:spLocks noChangeArrowheads="1"/>
          </p:cNvSpPr>
          <p:nvPr/>
        </p:nvSpPr>
        <p:spPr bwMode="auto">
          <a:xfrm>
            <a:off x="7304296"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40001" name="Rectangle 82"/>
          <p:cNvSpPr>
            <a:spLocks noChangeArrowheads="1"/>
          </p:cNvSpPr>
          <p:nvPr/>
        </p:nvSpPr>
        <p:spPr bwMode="auto">
          <a:xfrm>
            <a:off x="7386277"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40002" name="Picture 83" descr="block_g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3" name="Picture 84"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4" name="Picture 85"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05" name="Picture 86" descr="block_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244"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06" name="Rectangle 87"/>
          <p:cNvSpPr>
            <a:spLocks noChangeArrowheads="1"/>
          </p:cNvSpPr>
          <p:nvPr/>
        </p:nvSpPr>
        <p:spPr bwMode="auto">
          <a:xfrm>
            <a:off x="8995325"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40007" name="Rectangle 88"/>
          <p:cNvSpPr>
            <a:spLocks noChangeArrowheads="1"/>
          </p:cNvSpPr>
          <p:nvPr/>
        </p:nvSpPr>
        <p:spPr bwMode="auto">
          <a:xfrm>
            <a:off x="9045819"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40008" name="Rectangle 89"/>
          <p:cNvSpPr>
            <a:spLocks noChangeArrowheads="1"/>
          </p:cNvSpPr>
          <p:nvPr/>
        </p:nvSpPr>
        <p:spPr bwMode="auto">
          <a:xfrm>
            <a:off x="9023083"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40009" name="Rectangle 90"/>
          <p:cNvSpPr>
            <a:spLocks noChangeArrowheads="1"/>
          </p:cNvSpPr>
          <p:nvPr/>
        </p:nvSpPr>
        <p:spPr bwMode="auto">
          <a:xfrm>
            <a:off x="9105064"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40010" name="Picture 91" descr="block_map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11" name="Rectangle 92"/>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40012" name="Picture 93" descr="block_grey-yell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6994"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13" name="Rectangle 94"/>
          <p:cNvSpPr>
            <a:spLocks noChangeArrowheads="1"/>
          </p:cNvSpPr>
          <p:nvPr/>
        </p:nvSpPr>
        <p:spPr bwMode="auto">
          <a:xfrm>
            <a:off x="8754753"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pic>
        <p:nvPicPr>
          <p:cNvPr id="40014" name="Picture 95" descr="channel_we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5" name="Picture 96" descr="channel_er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6" name="Picture 97" descr="channel_cs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17" name="Picture 98" descr="block_g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02244" y="5179115"/>
            <a:ext cx="1522754" cy="1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18" name="Rectangle 99"/>
          <p:cNvSpPr>
            <a:spLocks noChangeArrowheads="1"/>
          </p:cNvSpPr>
          <p:nvPr/>
        </p:nvSpPr>
        <p:spPr bwMode="auto">
          <a:xfrm>
            <a:off x="9070333" y="5133608"/>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spTree>
    <p:extLst>
      <p:ext uri="{BB962C8B-B14F-4D97-AF65-F5344CB8AC3E}">
        <p14:creationId xmlns:p14="http://schemas.microsoft.com/office/powerpoint/2010/main" val="1026298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58446"/>
                                        </p:tgtEl>
                                        <p:attrNameLst>
                                          <p:attrName>style.visibility</p:attrName>
                                        </p:attrNameLst>
                                      </p:cBhvr>
                                      <p:to>
                                        <p:strVal val="visible"/>
                                      </p:to>
                                    </p:set>
                                    <p:animEffect transition="in" filter="wipe(down)">
                                      <p:cBhvr>
                                        <p:cTn id="7" dur="2000"/>
                                        <p:tgtEl>
                                          <p:spTgt spid="658446"/>
                                        </p:tgtEl>
                                      </p:cBhvr>
                                    </p:animEffect>
                                  </p:childTnLst>
                                </p:cTn>
                              </p:par>
                              <p:par>
                                <p:cTn id="8" presetID="22" presetClass="entr" presetSubtype="4" fill="hold" nodeType="withEffect">
                                  <p:stCondLst>
                                    <p:cond delay="0"/>
                                  </p:stCondLst>
                                  <p:childTnLst>
                                    <p:set>
                                      <p:cBhvr>
                                        <p:cTn id="9" dur="1" fill="hold">
                                          <p:stCondLst>
                                            <p:cond delay="0"/>
                                          </p:stCondLst>
                                        </p:cTn>
                                        <p:tgtEl>
                                          <p:spTgt spid="658447"/>
                                        </p:tgtEl>
                                        <p:attrNameLst>
                                          <p:attrName>style.visibility</p:attrName>
                                        </p:attrNameLst>
                                      </p:cBhvr>
                                      <p:to>
                                        <p:strVal val="visible"/>
                                      </p:to>
                                    </p:set>
                                    <p:animEffect transition="in" filter="wipe(down)">
                                      <p:cBhvr>
                                        <p:cTn id="10" dur="2000"/>
                                        <p:tgtEl>
                                          <p:spTgt spid="658447"/>
                                        </p:tgtEl>
                                      </p:cBhvr>
                                    </p:animEffect>
                                  </p:childTnLst>
                                </p:cTn>
                              </p:par>
                              <p:par>
                                <p:cTn id="11" presetID="22" presetClass="entr" presetSubtype="4" fill="hold" nodeType="withEffect">
                                  <p:stCondLst>
                                    <p:cond delay="0"/>
                                  </p:stCondLst>
                                  <p:childTnLst>
                                    <p:set>
                                      <p:cBhvr>
                                        <p:cTn id="12" dur="1" fill="hold">
                                          <p:stCondLst>
                                            <p:cond delay="0"/>
                                          </p:stCondLst>
                                        </p:cTn>
                                        <p:tgtEl>
                                          <p:spTgt spid="658448"/>
                                        </p:tgtEl>
                                        <p:attrNameLst>
                                          <p:attrName>style.visibility</p:attrName>
                                        </p:attrNameLst>
                                      </p:cBhvr>
                                      <p:to>
                                        <p:strVal val="visible"/>
                                      </p:to>
                                    </p:set>
                                    <p:animEffect transition="in" filter="wipe(down)">
                                      <p:cBhvr>
                                        <p:cTn id="13" dur="2000"/>
                                        <p:tgtEl>
                                          <p:spTgt spid="658448"/>
                                        </p:tgtEl>
                                      </p:cBhvr>
                                    </p:animEffect>
                                  </p:childTnLst>
                                </p:cTn>
                              </p:par>
                              <p:par>
                                <p:cTn id="14" presetID="22" presetClass="entr" presetSubtype="4" fill="hold" nodeType="withEffect">
                                  <p:stCondLst>
                                    <p:cond delay="0"/>
                                  </p:stCondLst>
                                  <p:childTnLst>
                                    <p:set>
                                      <p:cBhvr>
                                        <p:cTn id="15" dur="1" fill="hold">
                                          <p:stCondLst>
                                            <p:cond delay="0"/>
                                          </p:stCondLst>
                                        </p:cTn>
                                        <p:tgtEl>
                                          <p:spTgt spid="658449"/>
                                        </p:tgtEl>
                                        <p:attrNameLst>
                                          <p:attrName>style.visibility</p:attrName>
                                        </p:attrNameLst>
                                      </p:cBhvr>
                                      <p:to>
                                        <p:strVal val="visible"/>
                                      </p:to>
                                    </p:set>
                                    <p:animEffect transition="in" filter="wipe(down)">
                                      <p:cBhvr>
                                        <p:cTn id="16" dur="2000"/>
                                        <p:tgtEl>
                                          <p:spTgt spid="658449"/>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658438"/>
                                        </p:tgtEl>
                                        <p:attrNameLst>
                                          <p:attrName>style.visibility</p:attrName>
                                        </p:attrNameLst>
                                      </p:cBhvr>
                                      <p:to>
                                        <p:strVal val="visible"/>
                                      </p:to>
                                    </p:set>
                                    <p:animEffect transition="in" filter="fade">
                                      <p:cBhvr>
                                        <p:cTn id="20" dur="500"/>
                                        <p:tgtEl>
                                          <p:spTgt spid="658438"/>
                                        </p:tgtEl>
                                      </p:cBhvr>
                                    </p:animEffect>
                                  </p:childTnLst>
                                </p:cTn>
                              </p:par>
                            </p:childTnLst>
                          </p:cTn>
                        </p:par>
                        <p:par>
                          <p:cTn id="21" fill="hold" nodeType="afterGroup">
                            <p:stCondLst>
                              <p:cond delay="2500"/>
                            </p:stCondLst>
                            <p:childTnLst>
                              <p:par>
                                <p:cTn id="22" presetID="10" presetClass="entr" presetSubtype="0" fill="hold" nodeType="afterEffect">
                                  <p:stCondLst>
                                    <p:cond delay="0"/>
                                  </p:stCondLst>
                                  <p:childTnLst>
                                    <p:set>
                                      <p:cBhvr>
                                        <p:cTn id="23" dur="1" fill="hold">
                                          <p:stCondLst>
                                            <p:cond delay="0"/>
                                          </p:stCondLst>
                                        </p:cTn>
                                        <p:tgtEl>
                                          <p:spTgt spid="658435"/>
                                        </p:tgtEl>
                                        <p:attrNameLst>
                                          <p:attrName>style.visibility</p:attrName>
                                        </p:attrNameLst>
                                      </p:cBhvr>
                                      <p:to>
                                        <p:strVal val="visible"/>
                                      </p:to>
                                    </p:set>
                                    <p:animEffect transition="in" filter="fade">
                                      <p:cBhvr>
                                        <p:cTn id="24" dur="500"/>
                                        <p:tgtEl>
                                          <p:spTgt spid="658435"/>
                                        </p:tgtEl>
                                      </p:cBhvr>
                                    </p:animEffect>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658434"/>
                                        </p:tgtEl>
                                        <p:attrNameLst>
                                          <p:attrName>style.visibility</p:attrName>
                                        </p:attrNameLst>
                                      </p:cBhvr>
                                      <p:to>
                                        <p:strVal val="visible"/>
                                      </p:to>
                                    </p:set>
                                    <p:animEffect transition="in" filter="fade">
                                      <p:cBhvr>
                                        <p:cTn id="28" dur="500"/>
                                        <p:tgtEl>
                                          <p:spTgt spid="6584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58445">
                                            <p:txEl>
                                              <p:pRg st="1" end="1"/>
                                            </p:txEl>
                                          </p:spTgt>
                                        </p:tgtEl>
                                        <p:attrNameLst>
                                          <p:attrName>style.visibility</p:attrName>
                                        </p:attrNameLst>
                                      </p:cBhvr>
                                      <p:to>
                                        <p:strVal val="visible"/>
                                      </p:to>
                                    </p:set>
                                    <p:animEffect transition="in" filter="fade">
                                      <p:cBhvr>
                                        <p:cTn id="33" dur="500"/>
                                        <p:tgtEl>
                                          <p:spTgt spid="658445">
                                            <p:txEl>
                                              <p:pRg st="1" end="1"/>
                                            </p:txEl>
                                          </p:spTgt>
                                        </p:tgtEl>
                                      </p:cBhvr>
                                    </p:animEffec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658463"/>
                                        </p:tgtEl>
                                        <p:attrNameLst>
                                          <p:attrName>style.visibility</p:attrName>
                                        </p:attrNameLst>
                                      </p:cBhvr>
                                      <p:to>
                                        <p:strVal val="visible"/>
                                      </p:to>
                                    </p:set>
                                    <p:animEffect transition="in" filter="fade">
                                      <p:cBhvr>
                                        <p:cTn id="37" dur="500"/>
                                        <p:tgtEl>
                                          <p:spTgt spid="6584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8457"/>
                                        </p:tgtEl>
                                        <p:attrNameLst>
                                          <p:attrName>style.visibility</p:attrName>
                                        </p:attrNameLst>
                                      </p:cBhvr>
                                      <p:to>
                                        <p:strVal val="visible"/>
                                      </p:to>
                                    </p:set>
                                    <p:animEffect transition="in" filter="fade">
                                      <p:cBhvr>
                                        <p:cTn id="40" dur="500"/>
                                        <p:tgtEl>
                                          <p:spTgt spid="658457"/>
                                        </p:tgtEl>
                                      </p:cBhvr>
                                    </p:animEffect>
                                  </p:childTnLst>
                                </p:cTn>
                              </p:par>
                              <p:par>
                                <p:cTn id="41" presetID="10" presetClass="entr" presetSubtype="0" fill="hold" nodeType="withEffect">
                                  <p:stCondLst>
                                    <p:cond delay="0"/>
                                  </p:stCondLst>
                                  <p:childTnLst>
                                    <p:set>
                                      <p:cBhvr>
                                        <p:cTn id="42" dur="1" fill="hold">
                                          <p:stCondLst>
                                            <p:cond delay="0"/>
                                          </p:stCondLst>
                                        </p:cTn>
                                        <p:tgtEl>
                                          <p:spTgt spid="658478"/>
                                        </p:tgtEl>
                                        <p:attrNameLst>
                                          <p:attrName>style.visibility</p:attrName>
                                        </p:attrNameLst>
                                      </p:cBhvr>
                                      <p:to>
                                        <p:strVal val="visible"/>
                                      </p:to>
                                    </p:set>
                                    <p:animEffect transition="in" filter="fade">
                                      <p:cBhvr>
                                        <p:cTn id="43" dur="500"/>
                                        <p:tgtEl>
                                          <p:spTgt spid="6584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8472"/>
                                        </p:tgtEl>
                                        <p:attrNameLst>
                                          <p:attrName>style.visibility</p:attrName>
                                        </p:attrNameLst>
                                      </p:cBhvr>
                                      <p:to>
                                        <p:strVal val="visible"/>
                                      </p:to>
                                    </p:set>
                                    <p:animEffect transition="in" filter="fade">
                                      <p:cBhvr>
                                        <p:cTn id="46" dur="500"/>
                                        <p:tgtEl>
                                          <p:spTgt spid="658472"/>
                                        </p:tgtEl>
                                      </p:cBhvr>
                                    </p:animEffect>
                                  </p:childTnLst>
                                </p:cTn>
                              </p:par>
                              <p:par>
                                <p:cTn id="47" presetID="10" presetClass="entr" presetSubtype="0" fill="hold" nodeType="withEffect">
                                  <p:stCondLst>
                                    <p:cond delay="0"/>
                                  </p:stCondLst>
                                  <p:childTnLst>
                                    <p:set>
                                      <p:cBhvr>
                                        <p:cTn id="48" dur="1" fill="hold">
                                          <p:stCondLst>
                                            <p:cond delay="0"/>
                                          </p:stCondLst>
                                        </p:cTn>
                                        <p:tgtEl>
                                          <p:spTgt spid="658493"/>
                                        </p:tgtEl>
                                        <p:attrNameLst>
                                          <p:attrName>style.visibility</p:attrName>
                                        </p:attrNameLst>
                                      </p:cBhvr>
                                      <p:to>
                                        <p:strVal val="visible"/>
                                      </p:to>
                                    </p:set>
                                    <p:animEffect transition="in" filter="fade">
                                      <p:cBhvr>
                                        <p:cTn id="49" dur="500"/>
                                        <p:tgtEl>
                                          <p:spTgt spid="65849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58487"/>
                                        </p:tgtEl>
                                        <p:attrNameLst>
                                          <p:attrName>style.visibility</p:attrName>
                                        </p:attrNameLst>
                                      </p:cBhvr>
                                      <p:to>
                                        <p:strVal val="visible"/>
                                      </p:to>
                                    </p:set>
                                    <p:animEffect transition="in" filter="fade">
                                      <p:cBhvr>
                                        <p:cTn id="52" dur="500"/>
                                        <p:tgtEl>
                                          <p:spTgt spid="65848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58445">
                                            <p:txEl>
                                              <p:pRg st="2" end="2"/>
                                            </p:txEl>
                                          </p:spTgt>
                                        </p:tgtEl>
                                        <p:attrNameLst>
                                          <p:attrName>style.visibility</p:attrName>
                                        </p:attrNameLst>
                                      </p:cBhvr>
                                      <p:to>
                                        <p:strVal val="visible"/>
                                      </p:to>
                                    </p:set>
                                    <p:animEffect transition="in" filter="fade">
                                      <p:cBhvr>
                                        <p:cTn id="57" dur="500"/>
                                        <p:tgtEl>
                                          <p:spTgt spid="658445">
                                            <p:txEl>
                                              <p:pRg st="2" end="2"/>
                                            </p:txEl>
                                          </p:spTgt>
                                        </p:tgtEl>
                                      </p:cBhvr>
                                    </p:animEffect>
                                  </p:childTnLst>
                                </p:cTn>
                              </p:par>
                            </p:childTnLst>
                          </p:cTn>
                        </p:par>
                        <p:par>
                          <p:cTn id="58" fill="hold" nodeType="afterGroup">
                            <p:stCondLst>
                              <p:cond delay="500"/>
                            </p:stCondLst>
                            <p:childTnLst>
                              <p:par>
                                <p:cTn id="59" presetID="10" presetClass="entr" presetSubtype="0" fill="hold" nodeType="afterEffect">
                                  <p:stCondLst>
                                    <p:cond delay="0"/>
                                  </p:stCondLst>
                                  <p:childTnLst>
                                    <p:set>
                                      <p:cBhvr>
                                        <p:cTn id="60" dur="1" fill="hold">
                                          <p:stCondLst>
                                            <p:cond delay="0"/>
                                          </p:stCondLst>
                                        </p:cTn>
                                        <p:tgtEl>
                                          <p:spTgt spid="658464"/>
                                        </p:tgtEl>
                                        <p:attrNameLst>
                                          <p:attrName>style.visibility</p:attrName>
                                        </p:attrNameLst>
                                      </p:cBhvr>
                                      <p:to>
                                        <p:strVal val="visible"/>
                                      </p:to>
                                    </p:set>
                                    <p:animEffect transition="in" filter="fade">
                                      <p:cBhvr>
                                        <p:cTn id="61" dur="500"/>
                                        <p:tgtEl>
                                          <p:spTgt spid="6584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58458"/>
                                        </p:tgtEl>
                                        <p:attrNameLst>
                                          <p:attrName>style.visibility</p:attrName>
                                        </p:attrNameLst>
                                      </p:cBhvr>
                                      <p:to>
                                        <p:strVal val="visible"/>
                                      </p:to>
                                    </p:set>
                                    <p:animEffect transition="in" filter="fade">
                                      <p:cBhvr>
                                        <p:cTn id="64" dur="500"/>
                                        <p:tgtEl>
                                          <p:spTgt spid="658458"/>
                                        </p:tgtEl>
                                      </p:cBhvr>
                                    </p:animEffect>
                                  </p:childTnLst>
                                </p:cTn>
                              </p:par>
                              <p:par>
                                <p:cTn id="65" presetID="10" presetClass="entr" presetSubtype="0" fill="hold" nodeType="withEffect">
                                  <p:stCondLst>
                                    <p:cond delay="0"/>
                                  </p:stCondLst>
                                  <p:childTnLst>
                                    <p:set>
                                      <p:cBhvr>
                                        <p:cTn id="66" dur="1" fill="hold">
                                          <p:stCondLst>
                                            <p:cond delay="0"/>
                                          </p:stCondLst>
                                        </p:cTn>
                                        <p:tgtEl>
                                          <p:spTgt spid="658479"/>
                                        </p:tgtEl>
                                        <p:attrNameLst>
                                          <p:attrName>style.visibility</p:attrName>
                                        </p:attrNameLst>
                                      </p:cBhvr>
                                      <p:to>
                                        <p:strVal val="visible"/>
                                      </p:to>
                                    </p:set>
                                    <p:animEffect transition="in" filter="fade">
                                      <p:cBhvr>
                                        <p:cTn id="67" dur="500"/>
                                        <p:tgtEl>
                                          <p:spTgt spid="6584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58473"/>
                                        </p:tgtEl>
                                        <p:attrNameLst>
                                          <p:attrName>style.visibility</p:attrName>
                                        </p:attrNameLst>
                                      </p:cBhvr>
                                      <p:to>
                                        <p:strVal val="visible"/>
                                      </p:to>
                                    </p:set>
                                    <p:animEffect transition="in" filter="fade">
                                      <p:cBhvr>
                                        <p:cTn id="70" dur="500"/>
                                        <p:tgtEl>
                                          <p:spTgt spid="658473"/>
                                        </p:tgtEl>
                                      </p:cBhvr>
                                    </p:animEffect>
                                  </p:childTnLst>
                                </p:cTn>
                              </p:par>
                              <p:par>
                                <p:cTn id="71" presetID="10" presetClass="entr" presetSubtype="0" fill="hold" nodeType="withEffect">
                                  <p:stCondLst>
                                    <p:cond delay="0"/>
                                  </p:stCondLst>
                                  <p:childTnLst>
                                    <p:set>
                                      <p:cBhvr>
                                        <p:cTn id="72" dur="1" fill="hold">
                                          <p:stCondLst>
                                            <p:cond delay="0"/>
                                          </p:stCondLst>
                                        </p:cTn>
                                        <p:tgtEl>
                                          <p:spTgt spid="658494"/>
                                        </p:tgtEl>
                                        <p:attrNameLst>
                                          <p:attrName>style.visibility</p:attrName>
                                        </p:attrNameLst>
                                      </p:cBhvr>
                                      <p:to>
                                        <p:strVal val="visible"/>
                                      </p:to>
                                    </p:set>
                                    <p:animEffect transition="in" filter="fade">
                                      <p:cBhvr>
                                        <p:cTn id="73" dur="500"/>
                                        <p:tgtEl>
                                          <p:spTgt spid="65849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58488"/>
                                        </p:tgtEl>
                                        <p:attrNameLst>
                                          <p:attrName>style.visibility</p:attrName>
                                        </p:attrNameLst>
                                      </p:cBhvr>
                                      <p:to>
                                        <p:strVal val="visible"/>
                                      </p:to>
                                    </p:set>
                                    <p:animEffect transition="in" filter="fade">
                                      <p:cBhvr>
                                        <p:cTn id="76" dur="500"/>
                                        <p:tgtEl>
                                          <p:spTgt spid="6584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658445">
                                            <p:txEl>
                                              <p:pRg st="3" end="3"/>
                                            </p:txEl>
                                          </p:spTgt>
                                        </p:tgtEl>
                                        <p:attrNameLst>
                                          <p:attrName>style.visibility</p:attrName>
                                        </p:attrNameLst>
                                      </p:cBhvr>
                                      <p:to>
                                        <p:strVal val="visible"/>
                                      </p:to>
                                    </p:set>
                                    <p:animEffect transition="in" filter="fade">
                                      <p:cBhvr>
                                        <p:cTn id="81" dur="500"/>
                                        <p:tgtEl>
                                          <p:spTgt spid="658445">
                                            <p:txEl>
                                              <p:pRg st="3" end="3"/>
                                            </p:txEl>
                                          </p:spTgt>
                                        </p:tgtEl>
                                      </p:cBhvr>
                                    </p:animEffect>
                                  </p:childTnLst>
                                </p:cTn>
                              </p:par>
                            </p:childTnLst>
                          </p:cTn>
                        </p:par>
                        <p:par>
                          <p:cTn id="82" fill="hold" nodeType="afterGroup">
                            <p:stCondLst>
                              <p:cond delay="500"/>
                            </p:stCondLst>
                            <p:childTnLst>
                              <p:par>
                                <p:cTn id="83" presetID="10" presetClass="entr" presetSubtype="0" fill="hold" nodeType="afterEffect">
                                  <p:stCondLst>
                                    <p:cond delay="0"/>
                                  </p:stCondLst>
                                  <p:childTnLst>
                                    <p:set>
                                      <p:cBhvr>
                                        <p:cTn id="84" dur="1" fill="hold">
                                          <p:stCondLst>
                                            <p:cond delay="0"/>
                                          </p:stCondLst>
                                        </p:cTn>
                                        <p:tgtEl>
                                          <p:spTgt spid="658462"/>
                                        </p:tgtEl>
                                        <p:attrNameLst>
                                          <p:attrName>style.visibility</p:attrName>
                                        </p:attrNameLst>
                                      </p:cBhvr>
                                      <p:to>
                                        <p:strVal val="visible"/>
                                      </p:to>
                                    </p:set>
                                    <p:animEffect transition="in" filter="fade">
                                      <p:cBhvr>
                                        <p:cTn id="85" dur="500"/>
                                        <p:tgtEl>
                                          <p:spTgt spid="6584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58459"/>
                                        </p:tgtEl>
                                        <p:attrNameLst>
                                          <p:attrName>style.visibility</p:attrName>
                                        </p:attrNameLst>
                                      </p:cBhvr>
                                      <p:to>
                                        <p:strVal val="visible"/>
                                      </p:to>
                                    </p:set>
                                    <p:animEffect transition="in" filter="fade">
                                      <p:cBhvr>
                                        <p:cTn id="88" dur="500"/>
                                        <p:tgtEl>
                                          <p:spTgt spid="658459"/>
                                        </p:tgtEl>
                                      </p:cBhvr>
                                    </p:animEffect>
                                  </p:childTnLst>
                                </p:cTn>
                              </p:par>
                              <p:par>
                                <p:cTn id="89" presetID="10" presetClass="entr" presetSubtype="0" fill="hold" nodeType="withEffect">
                                  <p:stCondLst>
                                    <p:cond delay="0"/>
                                  </p:stCondLst>
                                  <p:childTnLst>
                                    <p:set>
                                      <p:cBhvr>
                                        <p:cTn id="90" dur="1" fill="hold">
                                          <p:stCondLst>
                                            <p:cond delay="0"/>
                                          </p:stCondLst>
                                        </p:cTn>
                                        <p:tgtEl>
                                          <p:spTgt spid="658477"/>
                                        </p:tgtEl>
                                        <p:attrNameLst>
                                          <p:attrName>style.visibility</p:attrName>
                                        </p:attrNameLst>
                                      </p:cBhvr>
                                      <p:to>
                                        <p:strVal val="visible"/>
                                      </p:to>
                                    </p:set>
                                    <p:animEffect transition="in" filter="fade">
                                      <p:cBhvr>
                                        <p:cTn id="91" dur="500"/>
                                        <p:tgtEl>
                                          <p:spTgt spid="65847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8474"/>
                                        </p:tgtEl>
                                        <p:attrNameLst>
                                          <p:attrName>style.visibility</p:attrName>
                                        </p:attrNameLst>
                                      </p:cBhvr>
                                      <p:to>
                                        <p:strVal val="visible"/>
                                      </p:to>
                                    </p:set>
                                    <p:animEffect transition="in" filter="fade">
                                      <p:cBhvr>
                                        <p:cTn id="94" dur="500"/>
                                        <p:tgtEl>
                                          <p:spTgt spid="658474"/>
                                        </p:tgtEl>
                                      </p:cBhvr>
                                    </p:animEffect>
                                  </p:childTnLst>
                                </p:cTn>
                              </p:par>
                              <p:par>
                                <p:cTn id="95" presetID="10" presetClass="entr" presetSubtype="0" fill="hold" nodeType="withEffect">
                                  <p:stCondLst>
                                    <p:cond delay="0"/>
                                  </p:stCondLst>
                                  <p:childTnLst>
                                    <p:set>
                                      <p:cBhvr>
                                        <p:cTn id="96" dur="1" fill="hold">
                                          <p:stCondLst>
                                            <p:cond delay="0"/>
                                          </p:stCondLst>
                                        </p:cTn>
                                        <p:tgtEl>
                                          <p:spTgt spid="658492"/>
                                        </p:tgtEl>
                                        <p:attrNameLst>
                                          <p:attrName>style.visibility</p:attrName>
                                        </p:attrNameLst>
                                      </p:cBhvr>
                                      <p:to>
                                        <p:strVal val="visible"/>
                                      </p:to>
                                    </p:set>
                                    <p:animEffect transition="in" filter="fade">
                                      <p:cBhvr>
                                        <p:cTn id="97" dur="500"/>
                                        <p:tgtEl>
                                          <p:spTgt spid="65849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58489"/>
                                        </p:tgtEl>
                                        <p:attrNameLst>
                                          <p:attrName>style.visibility</p:attrName>
                                        </p:attrNameLst>
                                      </p:cBhvr>
                                      <p:to>
                                        <p:strVal val="visible"/>
                                      </p:to>
                                    </p:set>
                                    <p:animEffect transition="in" filter="fade">
                                      <p:cBhvr>
                                        <p:cTn id="100" dur="500"/>
                                        <p:tgtEl>
                                          <p:spTgt spid="65848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nodeType="clickEffect">
                                  <p:stCondLst>
                                    <p:cond delay="0"/>
                                  </p:stCondLst>
                                  <p:childTnLst>
                                    <p:set>
                                      <p:cBhvr>
                                        <p:cTn id="104" dur="1" fill="hold">
                                          <p:stCondLst>
                                            <p:cond delay="0"/>
                                          </p:stCondLst>
                                        </p:cTn>
                                        <p:tgtEl>
                                          <p:spTgt spid="658445">
                                            <p:txEl>
                                              <p:pRg st="4" end="4"/>
                                            </p:txEl>
                                          </p:spTgt>
                                        </p:tgtEl>
                                        <p:attrNameLst>
                                          <p:attrName>style.visibility</p:attrName>
                                        </p:attrNameLst>
                                      </p:cBhvr>
                                      <p:to>
                                        <p:strVal val="visible"/>
                                      </p:to>
                                    </p:set>
                                    <p:animEffect transition="in" filter="fade">
                                      <p:cBhvr>
                                        <p:cTn id="105" dur="500"/>
                                        <p:tgtEl>
                                          <p:spTgt spid="658445">
                                            <p:txEl>
                                              <p:pRg st="4" end="4"/>
                                            </p:txEl>
                                          </p:spTgt>
                                        </p:tgtEl>
                                      </p:cBhvr>
                                    </p:animEffect>
                                  </p:childTnLst>
                                </p:cTn>
                              </p:par>
                            </p:childTnLst>
                          </p:cTn>
                        </p:par>
                        <p:par>
                          <p:cTn id="106" fill="hold" nodeType="afterGroup">
                            <p:stCondLst>
                              <p:cond delay="500"/>
                            </p:stCondLst>
                            <p:childTnLst>
                              <p:par>
                                <p:cTn id="107" presetID="10" presetClass="entr" presetSubtype="0" fill="hold" nodeType="afterEffect">
                                  <p:stCondLst>
                                    <p:cond delay="0"/>
                                  </p:stCondLst>
                                  <p:childTnLst>
                                    <p:set>
                                      <p:cBhvr>
                                        <p:cTn id="108" dur="1" fill="hold">
                                          <p:stCondLst>
                                            <p:cond delay="0"/>
                                          </p:stCondLst>
                                        </p:cTn>
                                        <p:tgtEl>
                                          <p:spTgt spid="658461"/>
                                        </p:tgtEl>
                                        <p:attrNameLst>
                                          <p:attrName>style.visibility</p:attrName>
                                        </p:attrNameLst>
                                      </p:cBhvr>
                                      <p:to>
                                        <p:strVal val="visible"/>
                                      </p:to>
                                    </p:set>
                                    <p:animEffect transition="in" filter="fade">
                                      <p:cBhvr>
                                        <p:cTn id="109" dur="500"/>
                                        <p:tgtEl>
                                          <p:spTgt spid="65846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58460"/>
                                        </p:tgtEl>
                                        <p:attrNameLst>
                                          <p:attrName>style.visibility</p:attrName>
                                        </p:attrNameLst>
                                      </p:cBhvr>
                                      <p:to>
                                        <p:strVal val="visible"/>
                                      </p:to>
                                    </p:set>
                                    <p:animEffect transition="in" filter="fade">
                                      <p:cBhvr>
                                        <p:cTn id="112" dur="500"/>
                                        <p:tgtEl>
                                          <p:spTgt spid="658460"/>
                                        </p:tgtEl>
                                      </p:cBhvr>
                                    </p:animEffect>
                                  </p:childTnLst>
                                </p:cTn>
                              </p:par>
                              <p:par>
                                <p:cTn id="113" presetID="10" presetClass="entr" presetSubtype="0" fill="hold" nodeType="withEffect">
                                  <p:stCondLst>
                                    <p:cond delay="0"/>
                                  </p:stCondLst>
                                  <p:childTnLst>
                                    <p:set>
                                      <p:cBhvr>
                                        <p:cTn id="114" dur="1" fill="hold">
                                          <p:stCondLst>
                                            <p:cond delay="0"/>
                                          </p:stCondLst>
                                        </p:cTn>
                                        <p:tgtEl>
                                          <p:spTgt spid="658476"/>
                                        </p:tgtEl>
                                        <p:attrNameLst>
                                          <p:attrName>style.visibility</p:attrName>
                                        </p:attrNameLst>
                                      </p:cBhvr>
                                      <p:to>
                                        <p:strVal val="visible"/>
                                      </p:to>
                                    </p:set>
                                    <p:animEffect transition="in" filter="fade">
                                      <p:cBhvr>
                                        <p:cTn id="115" dur="500"/>
                                        <p:tgtEl>
                                          <p:spTgt spid="65847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8475"/>
                                        </p:tgtEl>
                                        <p:attrNameLst>
                                          <p:attrName>style.visibility</p:attrName>
                                        </p:attrNameLst>
                                      </p:cBhvr>
                                      <p:to>
                                        <p:strVal val="visible"/>
                                      </p:to>
                                    </p:set>
                                    <p:animEffect transition="in" filter="fade">
                                      <p:cBhvr>
                                        <p:cTn id="118" dur="500"/>
                                        <p:tgtEl>
                                          <p:spTgt spid="658475"/>
                                        </p:tgtEl>
                                      </p:cBhvr>
                                    </p:animEffect>
                                  </p:childTnLst>
                                </p:cTn>
                              </p:par>
                              <p:par>
                                <p:cTn id="119" presetID="10" presetClass="entr" presetSubtype="0" fill="hold" nodeType="withEffect">
                                  <p:stCondLst>
                                    <p:cond delay="0"/>
                                  </p:stCondLst>
                                  <p:childTnLst>
                                    <p:set>
                                      <p:cBhvr>
                                        <p:cTn id="120" dur="1" fill="hold">
                                          <p:stCondLst>
                                            <p:cond delay="0"/>
                                          </p:stCondLst>
                                        </p:cTn>
                                        <p:tgtEl>
                                          <p:spTgt spid="658491"/>
                                        </p:tgtEl>
                                        <p:attrNameLst>
                                          <p:attrName>style.visibility</p:attrName>
                                        </p:attrNameLst>
                                      </p:cBhvr>
                                      <p:to>
                                        <p:strVal val="visible"/>
                                      </p:to>
                                    </p:set>
                                    <p:animEffect transition="in" filter="fade">
                                      <p:cBhvr>
                                        <p:cTn id="121" dur="500"/>
                                        <p:tgtEl>
                                          <p:spTgt spid="65849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58490"/>
                                        </p:tgtEl>
                                        <p:attrNameLst>
                                          <p:attrName>style.visibility</p:attrName>
                                        </p:attrNameLst>
                                      </p:cBhvr>
                                      <p:to>
                                        <p:strVal val="visible"/>
                                      </p:to>
                                    </p:set>
                                    <p:animEffect transition="in" filter="fade">
                                      <p:cBhvr>
                                        <p:cTn id="124" dur="500"/>
                                        <p:tgtEl>
                                          <p:spTgt spid="658490"/>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658445">
                                            <p:txEl>
                                              <p:pRg st="6" end="6"/>
                                            </p:txEl>
                                          </p:spTgt>
                                        </p:tgtEl>
                                        <p:attrNameLst>
                                          <p:attrName>style.visibility</p:attrName>
                                        </p:attrNameLst>
                                      </p:cBhvr>
                                      <p:to>
                                        <p:strVal val="visible"/>
                                      </p:to>
                                    </p:set>
                                    <p:animEffect transition="in" filter="fade">
                                      <p:cBhvr>
                                        <p:cTn id="129" dur="500"/>
                                        <p:tgtEl>
                                          <p:spTgt spid="658445">
                                            <p:txEl>
                                              <p:pRg st="6" end="6"/>
                                            </p:txEl>
                                          </p:spTgt>
                                        </p:tgtEl>
                                      </p:cBhvr>
                                    </p:animEffect>
                                  </p:childTnLst>
                                </p:cTn>
                              </p:par>
                            </p:childTnLst>
                          </p:cTn>
                        </p:par>
                        <p:par>
                          <p:cTn id="130" fill="hold" nodeType="afterGroup">
                            <p:stCondLst>
                              <p:cond delay="500"/>
                            </p:stCondLst>
                            <p:childTnLst>
                              <p:par>
                                <p:cTn id="131" presetID="26" presetClass="emph" presetSubtype="0" fill="hold" nodeType="afterEffect">
                                  <p:stCondLst>
                                    <p:cond delay="0"/>
                                  </p:stCondLst>
                                  <p:childTnLst>
                                    <p:animEffect transition="out" filter="fade">
                                      <p:cBhvr>
                                        <p:cTn id="132" dur="500" tmFilter="0, 0; .2, .5; .8, .5; 1, 0"/>
                                        <p:tgtEl>
                                          <p:spTgt spid="658446"/>
                                        </p:tgtEl>
                                      </p:cBhvr>
                                    </p:animEffect>
                                    <p:animScale>
                                      <p:cBhvr>
                                        <p:cTn id="133" dur="250" autoRev="1" fill="hold"/>
                                        <p:tgtEl>
                                          <p:spTgt spid="658446"/>
                                        </p:tgtEl>
                                      </p:cBhvr>
                                      <p:by x="105000" y="105000"/>
                                    </p:animScale>
                                  </p:childTnLst>
                                </p:cTn>
                              </p:par>
                              <p:par>
                                <p:cTn id="134" presetID="26" presetClass="emph" presetSubtype="0" fill="hold" nodeType="withEffect">
                                  <p:stCondLst>
                                    <p:cond delay="0"/>
                                  </p:stCondLst>
                                  <p:childTnLst>
                                    <p:animEffect transition="out" filter="fade">
                                      <p:cBhvr>
                                        <p:cTn id="135" dur="500" tmFilter="0, 0; .2, .5; .8, .5; 1, 0"/>
                                        <p:tgtEl>
                                          <p:spTgt spid="658447"/>
                                        </p:tgtEl>
                                      </p:cBhvr>
                                    </p:animEffect>
                                    <p:animScale>
                                      <p:cBhvr>
                                        <p:cTn id="136" dur="250" autoRev="1" fill="hold"/>
                                        <p:tgtEl>
                                          <p:spTgt spid="658447"/>
                                        </p:tgtEl>
                                      </p:cBhvr>
                                      <p:by x="105000" y="105000"/>
                                    </p:animScale>
                                  </p:childTnLst>
                                </p:cTn>
                              </p:par>
                              <p:par>
                                <p:cTn id="137" presetID="26" presetClass="emph" presetSubtype="0" fill="hold" nodeType="withEffect">
                                  <p:stCondLst>
                                    <p:cond delay="0"/>
                                  </p:stCondLst>
                                  <p:childTnLst>
                                    <p:animEffect transition="out" filter="fade">
                                      <p:cBhvr>
                                        <p:cTn id="138" dur="500" tmFilter="0, 0; .2, .5; .8, .5; 1, 0"/>
                                        <p:tgtEl>
                                          <p:spTgt spid="658448"/>
                                        </p:tgtEl>
                                      </p:cBhvr>
                                    </p:animEffect>
                                    <p:animScale>
                                      <p:cBhvr>
                                        <p:cTn id="139" dur="250" autoRev="1" fill="hold"/>
                                        <p:tgtEl>
                                          <p:spTgt spid="658448"/>
                                        </p:tgtEl>
                                      </p:cBhvr>
                                      <p:by x="105000" y="105000"/>
                                    </p:animScale>
                                  </p:childTnLst>
                                </p:cTn>
                              </p:par>
                              <p:par>
                                <p:cTn id="140" presetID="26" presetClass="emph" presetSubtype="0" fill="hold" nodeType="withEffect">
                                  <p:stCondLst>
                                    <p:cond delay="0"/>
                                  </p:stCondLst>
                                  <p:childTnLst>
                                    <p:animEffect transition="out" filter="fade">
                                      <p:cBhvr>
                                        <p:cTn id="141" dur="500" tmFilter="0, 0; .2, .5; .8, .5; 1, 0"/>
                                        <p:tgtEl>
                                          <p:spTgt spid="658449"/>
                                        </p:tgtEl>
                                      </p:cBhvr>
                                    </p:animEffect>
                                    <p:animScale>
                                      <p:cBhvr>
                                        <p:cTn id="142" dur="250" autoRev="1" fill="hold"/>
                                        <p:tgtEl>
                                          <p:spTgt spid="6584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57" grpId="0"/>
      <p:bldP spid="658458" grpId="0"/>
      <p:bldP spid="658459" grpId="0"/>
      <p:bldP spid="658460" grpId="0"/>
      <p:bldP spid="658472" grpId="0"/>
      <p:bldP spid="658473" grpId="0"/>
      <p:bldP spid="658474" grpId="0"/>
      <p:bldP spid="658475" grpId="0"/>
      <p:bldP spid="658487" grpId="0"/>
      <p:bldP spid="658488" grpId="0"/>
      <p:bldP spid="658489" grpId="0"/>
      <p:bldP spid="6584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idx="1"/>
          </p:nvPr>
        </p:nvSpPr>
        <p:spPr bwMode="auto">
          <a:xfrm>
            <a:off x="641915" y="3024505"/>
            <a:ext cx="9225791" cy="3864645"/>
          </a:xfrm>
        </p:spPr>
        <p:txBody>
          <a:bodyPr wrap="square" numCol="1" anchor="t" anchorCtr="0" compatLnSpc="1">
            <a:prstTxWarp prst="textNoShape">
              <a:avLst/>
            </a:prstTxWarp>
          </a:bodyPr>
          <a:lstStyle/>
          <a:p>
            <a:r>
              <a:rPr lang="en-US" altLang="cs-CZ" sz="1764"/>
              <a:t>Data is used by many applications, each for different reasons</a:t>
            </a:r>
          </a:p>
          <a:p>
            <a:pPr lvl="1"/>
            <a:r>
              <a:rPr lang="en-US" altLang="cs-CZ" sz="1764"/>
              <a:t>That means that each application</a:t>
            </a:r>
          </a:p>
          <a:p>
            <a:pPr lvl="2"/>
            <a:r>
              <a:rPr lang="en-US" altLang="cs-CZ" sz="1764"/>
              <a:t>Requires a unique set of data</a:t>
            </a:r>
          </a:p>
          <a:p>
            <a:pPr lvl="2"/>
            <a:r>
              <a:rPr lang="en-US" altLang="cs-CZ" sz="1764"/>
              <a:t>Requires a unique set of functions to create and use that data</a:t>
            </a:r>
          </a:p>
          <a:p>
            <a:pPr lvl="2"/>
            <a:r>
              <a:rPr lang="en-US" altLang="cs-CZ" sz="1764"/>
              <a:t>Requires different analysis of that data</a:t>
            </a:r>
          </a:p>
          <a:p>
            <a:pPr lvl="1"/>
            <a:endParaRPr lang="en-US" altLang="cs-CZ" sz="1323"/>
          </a:p>
          <a:p>
            <a:r>
              <a:rPr lang="en-US" altLang="cs-CZ" sz="1764"/>
              <a:t>The data lifecycle recognizes key facts</a:t>
            </a:r>
          </a:p>
          <a:p>
            <a:pPr lvl="1"/>
            <a:r>
              <a:rPr lang="en-US" altLang="cs-CZ" sz="1764"/>
              <a:t>Data is dynamic</a:t>
            </a:r>
          </a:p>
          <a:p>
            <a:pPr lvl="1"/>
            <a:r>
              <a:rPr lang="en-US" altLang="cs-CZ" sz="1764"/>
              <a:t>Data needs to be created, used, and analyzed in a variety of ways by data consumers</a:t>
            </a:r>
          </a:p>
          <a:p>
            <a:pPr lvl="1"/>
            <a:r>
              <a:rPr lang="en-US" altLang="cs-CZ" sz="1764"/>
              <a:t>Data management requires its own lifecycle management – creation, usage, analysis, event detection, refresh schedule, subscription management – are all data-centric processes</a:t>
            </a:r>
          </a:p>
        </p:txBody>
      </p:sp>
      <p:sp>
        <p:nvSpPr>
          <p:cNvPr id="8" name="Zástupný symbol pro číslo snímku 3">
            <a:extLst>
              <a:ext uri="{FF2B5EF4-FFF2-40B4-BE49-F238E27FC236}">
                <a16:creationId xmlns:a16="http://schemas.microsoft.com/office/drawing/2014/main" id="{89376662-A924-41CB-907F-83A4D44A9A0F}"/>
              </a:ext>
            </a:extLst>
          </p:cNvPr>
          <p:cNvSpPr>
            <a:spLocks noGrp="1"/>
          </p:cNvSpPr>
          <p:nvPr>
            <p:ph type="sldNum" sz="quarter" idx="12"/>
          </p:nvPr>
        </p:nvSpPr>
        <p:spPr/>
        <p:txBody>
          <a:bodyPr/>
          <a:lstStyle/>
          <a:p>
            <a:pPr>
              <a:defRPr/>
            </a:pPr>
            <a:fld id="{F4A1227C-CD7D-4628-8A50-9C3156989241}" type="slidenum">
              <a:rPr lang="en-US" altLang="cs-CZ"/>
              <a:pPr>
                <a:defRPr/>
              </a:pPr>
              <a:t>18</a:t>
            </a:fld>
            <a:endParaRPr lang="en-US" altLang="cs-CZ"/>
          </a:p>
        </p:txBody>
      </p:sp>
      <p:sp>
        <p:nvSpPr>
          <p:cNvPr id="41988" name="Rectangle 6"/>
          <p:cNvSpPr>
            <a:spLocks noChangeArrowheads="1"/>
          </p:cNvSpPr>
          <p:nvPr/>
        </p:nvSpPr>
        <p:spPr bwMode="auto">
          <a:xfrm>
            <a:off x="641915" y="1634773"/>
            <a:ext cx="9493585" cy="122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Root Cause - Understanding the data lifecycle</a:t>
            </a:r>
            <a:br>
              <a:rPr lang="en-US" altLang="cs-CZ" sz="2646">
                <a:latin typeface="Arial" panose="020B0604020202020204" pitchFamily="34" charset="0"/>
                <a:cs typeface="Arial" panose="020B0604020202020204" pitchFamily="34" charset="0"/>
              </a:rPr>
            </a:br>
            <a:r>
              <a:rPr lang="en-US" altLang="cs-CZ" sz="1544">
                <a:latin typeface="Arial" panose="020B0604020202020204" pitchFamily="34" charset="0"/>
                <a:cs typeface="Arial" panose="020B0604020202020204" pitchFamily="34" charset="0"/>
              </a:rPr>
              <a:t/>
            </a:r>
            <a:br>
              <a:rPr lang="en-US" altLang="cs-CZ" sz="1544">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Application business processes are</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the trigger for data creation, usage,</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and analysis – but their “siloed”</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functionality doesn’t address each</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 others requirements</a:t>
            </a:r>
          </a:p>
        </p:txBody>
      </p:sp>
      <p:sp>
        <p:nvSpPr>
          <p:cNvPr id="285850" name="AutoShape 154"/>
          <p:cNvSpPr>
            <a:spLocks noChangeArrowheads="1"/>
          </p:cNvSpPr>
          <p:nvPr/>
        </p:nvSpPr>
        <p:spPr bwMode="auto">
          <a:xfrm>
            <a:off x="6018812" y="1680280"/>
            <a:ext cx="840140" cy="840140"/>
          </a:xfrm>
          <a:prstGeom prst="chevron">
            <a:avLst>
              <a:gd name="adj" fmla="val 25000"/>
            </a:avLst>
          </a:prstGeom>
          <a:solidFill>
            <a:srgbClr val="000066">
              <a:alpha val="70195"/>
            </a:srgbClr>
          </a:solidFill>
          <a:ln>
            <a:noFill/>
          </a:ln>
          <a:effectLst>
            <a:prstShdw prst="shdw12" dist="56796" dir="3806097">
              <a:srgbClr val="000099">
                <a:alpha val="50000"/>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85851" name="AutoShape 155"/>
          <p:cNvSpPr>
            <a:spLocks noChangeArrowheads="1"/>
          </p:cNvSpPr>
          <p:nvPr/>
        </p:nvSpPr>
        <p:spPr bwMode="auto">
          <a:xfrm>
            <a:off x="6774939" y="1680280"/>
            <a:ext cx="840140" cy="840140"/>
          </a:xfrm>
          <a:prstGeom prst="chevron">
            <a:avLst>
              <a:gd name="adj" fmla="val 25000"/>
            </a:avLst>
          </a:prstGeom>
          <a:solidFill>
            <a:srgbClr val="000066">
              <a:alpha val="70195"/>
            </a:srgbClr>
          </a:solidFill>
          <a:ln>
            <a:noFill/>
          </a:ln>
          <a:effectLst>
            <a:prstShdw prst="shdw12" dist="56796" dir="3806097">
              <a:srgbClr val="000099">
                <a:alpha val="50000"/>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85852" name="AutoShape 156"/>
          <p:cNvSpPr>
            <a:spLocks noChangeArrowheads="1"/>
          </p:cNvSpPr>
          <p:nvPr/>
        </p:nvSpPr>
        <p:spPr bwMode="auto">
          <a:xfrm>
            <a:off x="7531065" y="1680280"/>
            <a:ext cx="840140" cy="840140"/>
          </a:xfrm>
          <a:prstGeom prst="chevron">
            <a:avLst>
              <a:gd name="adj" fmla="val 25000"/>
            </a:avLst>
          </a:prstGeom>
          <a:solidFill>
            <a:srgbClr val="000066">
              <a:alpha val="70195"/>
            </a:srgbClr>
          </a:solidFill>
          <a:ln>
            <a:noFill/>
          </a:ln>
          <a:effectLst>
            <a:prstShdw prst="shdw12" dist="56796" dir="3806097">
              <a:srgbClr val="000099">
                <a:alpha val="50000"/>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85853" name="AutoShape 157"/>
          <p:cNvSpPr>
            <a:spLocks noChangeArrowheads="1"/>
          </p:cNvSpPr>
          <p:nvPr/>
        </p:nvSpPr>
        <p:spPr bwMode="auto">
          <a:xfrm>
            <a:off x="8287191" y="1680280"/>
            <a:ext cx="840140" cy="840140"/>
          </a:xfrm>
          <a:prstGeom prst="chevron">
            <a:avLst>
              <a:gd name="adj" fmla="val 25000"/>
            </a:avLst>
          </a:prstGeom>
          <a:solidFill>
            <a:srgbClr val="000066">
              <a:alpha val="70195"/>
            </a:srgbClr>
          </a:solidFill>
          <a:ln>
            <a:noFill/>
          </a:ln>
          <a:effectLst>
            <a:prstShdw prst="shdw12" dist="56796" dir="3806097">
              <a:srgbClr val="000099">
                <a:alpha val="50000"/>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Tree>
    <p:extLst>
      <p:ext uri="{BB962C8B-B14F-4D97-AF65-F5344CB8AC3E}">
        <p14:creationId xmlns:p14="http://schemas.microsoft.com/office/powerpoint/2010/main" val="2899214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285850"/>
                                        </p:tgtEl>
                                        <p:attrNameLst>
                                          <p:attrName>style.visibility</p:attrName>
                                        </p:attrNameLst>
                                      </p:cBhvr>
                                      <p:to>
                                        <p:strVal val="visible"/>
                                      </p:to>
                                    </p:set>
                                    <p:animEffect transition="in" filter="fade">
                                      <p:cBhvr>
                                        <p:cTn id="7" dur="1000"/>
                                        <p:tgtEl>
                                          <p:spTgt spid="285850"/>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285851"/>
                                        </p:tgtEl>
                                        <p:attrNameLst>
                                          <p:attrName>style.visibility</p:attrName>
                                        </p:attrNameLst>
                                      </p:cBhvr>
                                      <p:to>
                                        <p:strVal val="visible"/>
                                      </p:to>
                                    </p:set>
                                    <p:animEffect transition="in" filter="fade">
                                      <p:cBhvr>
                                        <p:cTn id="11" dur="1000"/>
                                        <p:tgtEl>
                                          <p:spTgt spid="285851"/>
                                        </p:tgtEl>
                                      </p:cBhvr>
                                    </p:animEffect>
                                  </p:childTnLst>
                                </p:cTn>
                              </p:par>
                            </p:childTnLst>
                          </p:cTn>
                        </p:par>
                        <p:par>
                          <p:cTn id="12" fill="hold" nodeType="afterGroup">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285852"/>
                                        </p:tgtEl>
                                        <p:attrNameLst>
                                          <p:attrName>style.visibility</p:attrName>
                                        </p:attrNameLst>
                                      </p:cBhvr>
                                      <p:to>
                                        <p:strVal val="visible"/>
                                      </p:to>
                                    </p:set>
                                    <p:animEffect transition="in" filter="fade">
                                      <p:cBhvr>
                                        <p:cTn id="15" dur="1000"/>
                                        <p:tgtEl>
                                          <p:spTgt spid="285852"/>
                                        </p:tgtEl>
                                      </p:cBhvr>
                                    </p:animEffect>
                                  </p:childTnLst>
                                </p:cTn>
                              </p:par>
                            </p:childTnLst>
                          </p:cTn>
                        </p:par>
                        <p:par>
                          <p:cTn id="16" fill="hold" nodeType="afterGroup">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285853"/>
                                        </p:tgtEl>
                                        <p:attrNameLst>
                                          <p:attrName>style.visibility</p:attrName>
                                        </p:attrNameLst>
                                      </p:cBhvr>
                                      <p:to>
                                        <p:strVal val="visible"/>
                                      </p:to>
                                    </p:set>
                                    <p:animEffect transition="in" filter="fade">
                                      <p:cBhvr>
                                        <p:cTn id="19" dur="1000"/>
                                        <p:tgtEl>
                                          <p:spTgt spid="285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title"/>
          </p:nvPr>
        </p:nvSpPr>
        <p:spPr>
          <a:xfrm>
            <a:off x="445882" y="696616"/>
            <a:ext cx="9269548" cy="463828"/>
          </a:xfrm>
          <a:noFill/>
        </p:spPr>
        <p:txBody>
          <a:bodyPr/>
          <a:lstStyle/>
          <a:p>
            <a:r>
              <a:rPr lang="en-US" altLang="cs-CZ" sz="2646" b="1"/>
              <a:t>Root Cause – Understanding the data lifecycle</a:t>
            </a:r>
          </a:p>
        </p:txBody>
      </p:sp>
      <p:sp>
        <p:nvSpPr>
          <p:cNvPr id="81" name="Zástupný symbol pro číslo snímku 3">
            <a:extLst>
              <a:ext uri="{FF2B5EF4-FFF2-40B4-BE49-F238E27FC236}">
                <a16:creationId xmlns:a16="http://schemas.microsoft.com/office/drawing/2014/main" id="{C45D1011-15CF-49E5-82E3-6A5446AC3CE9}"/>
              </a:ext>
            </a:extLst>
          </p:cNvPr>
          <p:cNvSpPr>
            <a:spLocks noGrp="1"/>
          </p:cNvSpPr>
          <p:nvPr>
            <p:ph type="sldNum" sz="quarter" idx="12"/>
          </p:nvPr>
        </p:nvSpPr>
        <p:spPr/>
        <p:txBody>
          <a:bodyPr/>
          <a:lstStyle/>
          <a:p>
            <a:pPr>
              <a:defRPr/>
            </a:pPr>
            <a:fld id="{E4B6798F-630A-49F0-A897-BA10D8095E83}" type="slidenum">
              <a:rPr lang="en-US" altLang="cs-CZ"/>
              <a:pPr>
                <a:defRPr/>
              </a:pPr>
              <a:t>19</a:t>
            </a:fld>
            <a:endParaRPr lang="en-US" altLang="cs-CZ"/>
          </a:p>
        </p:txBody>
      </p:sp>
      <p:sp>
        <p:nvSpPr>
          <p:cNvPr id="660482" name="Rectangle 2">
            <a:extLst>
              <a:ext uri="{FF2B5EF4-FFF2-40B4-BE49-F238E27FC236}">
                <a16:creationId xmlns:a16="http://schemas.microsoft.com/office/drawing/2014/main" id="{606B0C51-51D7-490A-BA6D-454E8AD99D26}"/>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0483" name="Rectangle 3">
            <a:extLst>
              <a:ext uri="{FF2B5EF4-FFF2-40B4-BE49-F238E27FC236}">
                <a16:creationId xmlns:a16="http://schemas.microsoft.com/office/drawing/2014/main" id="{C7C68DC3-6C97-49C9-B5D9-335231D87544}"/>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0484" name="Rectangle 4">
            <a:extLst>
              <a:ext uri="{FF2B5EF4-FFF2-40B4-BE49-F238E27FC236}">
                <a16:creationId xmlns:a16="http://schemas.microsoft.com/office/drawing/2014/main" id="{5587AF75-5E66-48AF-81E3-D04B2EADB062}"/>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0485" name="Rectangle 5">
            <a:extLst>
              <a:ext uri="{FF2B5EF4-FFF2-40B4-BE49-F238E27FC236}">
                <a16:creationId xmlns:a16="http://schemas.microsoft.com/office/drawing/2014/main" id="{9D4EB269-2BD9-46F1-8163-5B486F6A67CB}"/>
              </a:ext>
            </a:extLst>
          </p:cNvPr>
          <p:cNvSpPr>
            <a:spLocks noChangeArrowheads="1"/>
          </p:cNvSpPr>
          <p:nvPr/>
        </p:nvSpPr>
        <p:spPr bwMode="auto">
          <a:xfrm>
            <a:off x="5838533" y="2604435"/>
            <a:ext cx="119020" cy="142823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0486" name="Rectangle 6">
            <a:extLst>
              <a:ext uri="{FF2B5EF4-FFF2-40B4-BE49-F238E27FC236}">
                <a16:creationId xmlns:a16="http://schemas.microsoft.com/office/drawing/2014/main" id="{44A892A8-42FC-49A3-B97C-EA0BCB9FDF2E}"/>
              </a:ext>
            </a:extLst>
          </p:cNvPr>
          <p:cNvSpPr>
            <a:spLocks noChangeArrowheads="1"/>
          </p:cNvSpPr>
          <p:nvPr/>
        </p:nvSpPr>
        <p:spPr bwMode="auto">
          <a:xfrm>
            <a:off x="7585324" y="2604435"/>
            <a:ext cx="119020" cy="142823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0487" name="Rectangle 7">
            <a:extLst>
              <a:ext uri="{FF2B5EF4-FFF2-40B4-BE49-F238E27FC236}">
                <a16:creationId xmlns:a16="http://schemas.microsoft.com/office/drawing/2014/main" id="{43CEC01F-EEB8-44FD-A810-A2078F99A7B8}"/>
              </a:ext>
            </a:extLst>
          </p:cNvPr>
          <p:cNvSpPr>
            <a:spLocks noChangeArrowheads="1"/>
          </p:cNvSpPr>
          <p:nvPr/>
        </p:nvSpPr>
        <p:spPr bwMode="auto">
          <a:xfrm>
            <a:off x="9284858" y="2604435"/>
            <a:ext cx="106768" cy="2520421"/>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44042" name="Rectangle 9"/>
          <p:cNvSpPr>
            <a:spLocks noChangeArrowheads="1"/>
          </p:cNvSpPr>
          <p:nvPr/>
        </p:nvSpPr>
        <p:spPr bwMode="auto">
          <a:xfrm>
            <a:off x="493140" y="1344224"/>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Application business processes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are the trigger for data creation,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usage, and analysis – but their</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siloed functionality doesn’t address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each others requirements</a:t>
            </a:r>
          </a:p>
        </p:txBody>
      </p:sp>
      <p:sp>
        <p:nvSpPr>
          <p:cNvPr id="44043" name="Rectangle 10"/>
          <p:cNvSpPr>
            <a:spLocks noChangeArrowheads="1"/>
          </p:cNvSpPr>
          <p:nvPr/>
        </p:nvSpPr>
        <p:spPr bwMode="auto">
          <a:xfrm>
            <a:off x="473886" y="3024505"/>
            <a:ext cx="3612603" cy="3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49288" indent="-4191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9788" indent="-381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257300"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145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1717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289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0861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 typeface="Wingdings" panose="05000000000000000000" pitchFamily="2" charset="2"/>
              <a:buAutoNum type="arabicPeriod"/>
            </a:pPr>
            <a:r>
              <a:rPr lang="en-US" altLang="cs-CZ" sz="1103">
                <a:latin typeface="Arial" panose="020B0604020202020204" pitchFamily="34" charset="0"/>
                <a:cs typeface="Arial" panose="020B0604020202020204" pitchFamily="34" charset="0"/>
              </a:rPr>
              <a:t>Product A is defined in the Enterprise system</a:t>
            </a:r>
            <a:endParaRPr lang="en-US" altLang="cs-CZ" sz="1213" b="1">
              <a:latin typeface="Arial" panose="020B0604020202020204" pitchFamily="34" charset="0"/>
              <a:cs typeface="Arial" panose="020B0604020202020204" pitchFamily="34" charset="0"/>
            </a:endParaRPr>
          </a:p>
        </p:txBody>
      </p:sp>
      <p:sp>
        <p:nvSpPr>
          <p:cNvPr id="44044" name="Rectangle 11"/>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44045" name="Rectangle 12"/>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44046" name="Rectangle 13"/>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44047" name="Picture 14"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5"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16"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17"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1" name="Group 18"/>
          <p:cNvGrpSpPr>
            <a:grpSpLocks/>
          </p:cNvGrpSpPr>
          <p:nvPr/>
        </p:nvGrpSpPr>
        <p:grpSpPr bwMode="auto">
          <a:xfrm>
            <a:off x="5162921" y="2805719"/>
            <a:ext cx="1522754" cy="1239207"/>
            <a:chOff x="1980" y="1715"/>
            <a:chExt cx="870" cy="708"/>
          </a:xfrm>
        </p:grpSpPr>
        <p:grpSp>
          <p:nvGrpSpPr>
            <p:cNvPr id="44099" name="Group 19"/>
            <p:cNvGrpSpPr>
              <a:grpSpLocks/>
            </p:cNvGrpSpPr>
            <p:nvPr/>
          </p:nvGrpSpPr>
          <p:grpSpPr bwMode="auto">
            <a:xfrm>
              <a:off x="1980" y="1729"/>
              <a:ext cx="870" cy="693"/>
              <a:chOff x="1984" y="1729"/>
              <a:chExt cx="870" cy="693"/>
            </a:xfrm>
          </p:grpSpPr>
          <p:grpSp>
            <p:nvGrpSpPr>
              <p:cNvPr id="44108" name="Group 20"/>
              <p:cNvGrpSpPr>
                <a:grpSpLocks/>
              </p:cNvGrpSpPr>
              <p:nvPr/>
            </p:nvGrpSpPr>
            <p:grpSpPr bwMode="auto">
              <a:xfrm>
                <a:off x="1984" y="2136"/>
                <a:ext cx="870" cy="286"/>
                <a:chOff x="1984" y="2136"/>
                <a:chExt cx="870" cy="286"/>
              </a:xfrm>
            </p:grpSpPr>
            <p:pic>
              <p:nvPicPr>
                <p:cNvPr id="44112" name="Picture 2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3" name="Picture 2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109" name="Picture 2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0" name="Picture 2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11" name="Picture 2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100" name="Rectangle 26"/>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4101" name="Rectangle 27"/>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4102" name="Rectangle 28"/>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44103" name="Rectangle 29"/>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4104" name="Picture 30"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5" name="Picture 31"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6" name="Picture 32"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07" name="Picture 33"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52" name="Group 34"/>
          <p:cNvGrpSpPr>
            <a:grpSpLocks/>
          </p:cNvGrpSpPr>
          <p:nvPr/>
        </p:nvGrpSpPr>
        <p:grpSpPr bwMode="auto">
          <a:xfrm>
            <a:off x="6879957" y="2805719"/>
            <a:ext cx="1522754" cy="1239207"/>
            <a:chOff x="1980" y="1715"/>
            <a:chExt cx="870" cy="708"/>
          </a:xfrm>
        </p:grpSpPr>
        <p:grpSp>
          <p:nvGrpSpPr>
            <p:cNvPr id="44084" name="Group 35"/>
            <p:cNvGrpSpPr>
              <a:grpSpLocks/>
            </p:cNvGrpSpPr>
            <p:nvPr/>
          </p:nvGrpSpPr>
          <p:grpSpPr bwMode="auto">
            <a:xfrm>
              <a:off x="1980" y="1729"/>
              <a:ext cx="870" cy="693"/>
              <a:chOff x="1984" y="1729"/>
              <a:chExt cx="870" cy="693"/>
            </a:xfrm>
          </p:grpSpPr>
          <p:grpSp>
            <p:nvGrpSpPr>
              <p:cNvPr id="44093" name="Group 36"/>
              <p:cNvGrpSpPr>
                <a:grpSpLocks/>
              </p:cNvGrpSpPr>
              <p:nvPr/>
            </p:nvGrpSpPr>
            <p:grpSpPr bwMode="auto">
              <a:xfrm>
                <a:off x="1984" y="2136"/>
                <a:ext cx="870" cy="286"/>
                <a:chOff x="1984" y="2136"/>
                <a:chExt cx="870" cy="286"/>
              </a:xfrm>
            </p:grpSpPr>
            <p:pic>
              <p:nvPicPr>
                <p:cNvPr id="44097" name="Picture 3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8" name="Picture 3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94" name="Picture 39"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5" name="Picture 4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6" name="Picture 4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5" name="Rectangle 42"/>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4086" name="Rectangle 43"/>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4087" name="Rectangle 44"/>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44088" name="Rectangle 45"/>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4089" name="Picture 46"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0" name="Picture 47"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1" name="Picture 48"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92" name="Picture 49"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53" name="Group 50"/>
          <p:cNvGrpSpPr>
            <a:grpSpLocks/>
          </p:cNvGrpSpPr>
          <p:nvPr/>
        </p:nvGrpSpPr>
        <p:grpSpPr bwMode="auto">
          <a:xfrm>
            <a:off x="8598744" y="2830223"/>
            <a:ext cx="1522754" cy="1212952"/>
            <a:chOff x="1984" y="1729"/>
            <a:chExt cx="870" cy="693"/>
          </a:xfrm>
        </p:grpSpPr>
        <p:grpSp>
          <p:nvGrpSpPr>
            <p:cNvPr id="44078" name="Group 51"/>
            <p:cNvGrpSpPr>
              <a:grpSpLocks/>
            </p:cNvGrpSpPr>
            <p:nvPr/>
          </p:nvGrpSpPr>
          <p:grpSpPr bwMode="auto">
            <a:xfrm>
              <a:off x="1984" y="2136"/>
              <a:ext cx="870" cy="286"/>
              <a:chOff x="1984" y="2136"/>
              <a:chExt cx="870" cy="286"/>
            </a:xfrm>
          </p:grpSpPr>
          <p:pic>
            <p:nvPicPr>
              <p:cNvPr id="44082" name="Picture 5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5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79" name="Picture 5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0" name="Picture 5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1" name="Picture 5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54" name="Rectangle 57"/>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4055" name="Rectangle 58"/>
          <p:cNvSpPr>
            <a:spLocks noChangeArrowheads="1"/>
          </p:cNvSpPr>
          <p:nvPr/>
        </p:nvSpPr>
        <p:spPr bwMode="auto">
          <a:xfrm>
            <a:off x="9066072"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4056" name="Rectangle 59"/>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4057" name="Picture 60"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61"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62"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63"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64" descr="block_purp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2" name="Picture 65"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3" name="Rectangle 66"/>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44064" name="Picture 67" descr="channel_we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68" descr="channel_er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69" descr="channel_cs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0550" name="Group 70"/>
          <p:cNvGrpSpPr>
            <a:grpSpLocks/>
          </p:cNvGrpSpPr>
          <p:nvPr/>
        </p:nvGrpSpPr>
        <p:grpSpPr bwMode="auto">
          <a:xfrm>
            <a:off x="4758602" y="3472580"/>
            <a:ext cx="5413654" cy="2408402"/>
            <a:chOff x="2544" y="1984"/>
            <a:chExt cx="3093" cy="1376"/>
          </a:xfrm>
        </p:grpSpPr>
        <p:sp>
          <p:nvSpPr>
            <p:cNvPr id="44072" name="Line 71"/>
            <p:cNvSpPr>
              <a:spLocks noChangeShapeType="1"/>
            </p:cNvSpPr>
            <p:nvPr/>
          </p:nvSpPr>
          <p:spPr bwMode="auto">
            <a:xfrm flipV="1">
              <a:off x="4032" y="2680"/>
              <a:ext cx="680" cy="68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4073" name="Group 72"/>
            <p:cNvGrpSpPr>
              <a:grpSpLocks/>
            </p:cNvGrpSpPr>
            <p:nvPr/>
          </p:nvGrpSpPr>
          <p:grpSpPr bwMode="auto">
            <a:xfrm>
              <a:off x="2544" y="1984"/>
              <a:ext cx="3093" cy="1376"/>
              <a:chOff x="2544" y="1984"/>
              <a:chExt cx="3093" cy="1376"/>
            </a:xfrm>
          </p:grpSpPr>
          <p:sp>
            <p:nvSpPr>
              <p:cNvPr id="44074" name="Rectangle 73"/>
              <p:cNvSpPr>
                <a:spLocks noChangeArrowheads="1"/>
              </p:cNvSpPr>
              <p:nvPr/>
            </p:nvSpPr>
            <p:spPr bwMode="auto">
              <a:xfrm>
                <a:off x="4730" y="1984"/>
                <a:ext cx="907" cy="170"/>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4075" name="Rectangle 74"/>
              <p:cNvSpPr>
                <a:spLocks noChangeArrowheads="1"/>
              </p:cNvSpPr>
              <p:nvPr/>
            </p:nvSpPr>
            <p:spPr bwMode="auto">
              <a:xfrm>
                <a:off x="4727" y="2613"/>
                <a:ext cx="907" cy="12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4076" name="Line 75"/>
              <p:cNvSpPr>
                <a:spLocks noChangeShapeType="1"/>
              </p:cNvSpPr>
              <p:nvPr/>
            </p:nvSpPr>
            <p:spPr bwMode="auto">
              <a:xfrm>
                <a:off x="2544" y="3360"/>
                <a:ext cx="1488"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4077" name="Line 76"/>
              <p:cNvSpPr>
                <a:spLocks noChangeShapeType="1"/>
              </p:cNvSpPr>
              <p:nvPr/>
            </p:nvSpPr>
            <p:spPr bwMode="auto">
              <a:xfrm flipV="1">
                <a:off x="3432" y="2075"/>
                <a:ext cx="1280" cy="128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44068" name="Rectangle 77"/>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chemeClr val="bg1"/>
                </a:solidFill>
                <a:latin typeface="Arial" panose="020B0604020202020204" pitchFamily="34" charset="0"/>
              </a:rPr>
              <a:t>Collaboration</a:t>
            </a:r>
          </a:p>
        </p:txBody>
      </p:sp>
      <p:sp>
        <p:nvSpPr>
          <p:cNvPr id="44069" name="Rectangle 78"/>
          <p:cNvSpPr>
            <a:spLocks noChangeArrowheads="1"/>
          </p:cNvSpPr>
          <p:nvPr/>
        </p:nvSpPr>
        <p:spPr bwMode="auto">
          <a:xfrm>
            <a:off x="9045819"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pic>
        <p:nvPicPr>
          <p:cNvPr id="660559" name="Picture 79" descr="channel_barco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8473" y="5319139"/>
            <a:ext cx="805134" cy="7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82" descr="collaborati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59303" y="6246793"/>
            <a:ext cx="939907" cy="89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918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60559"/>
                                        </p:tgtEl>
                                        <p:attrNameLst>
                                          <p:attrName>style.visibility</p:attrName>
                                        </p:attrNameLst>
                                      </p:cBhvr>
                                      <p:to>
                                        <p:strVal val="visible"/>
                                      </p:to>
                                    </p:set>
                                    <p:animEffect transition="in" filter="fade">
                                      <p:cBhvr>
                                        <p:cTn id="7" dur="500"/>
                                        <p:tgtEl>
                                          <p:spTgt spid="66055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660550"/>
                                        </p:tgtEl>
                                        <p:attrNameLst>
                                          <p:attrName>style.visibility</p:attrName>
                                        </p:attrNameLst>
                                      </p:cBhvr>
                                      <p:to>
                                        <p:strVal val="visible"/>
                                      </p:to>
                                    </p:set>
                                    <p:animEffect transition="in" filter="wipe(right)">
                                      <p:cBhvr>
                                        <p:cTn id="11" dur="2000"/>
                                        <p:tgtEl>
                                          <p:spTgt spid="660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cs-CZ" smtClean="0"/>
              <a:t>Agenda</a:t>
            </a:r>
          </a:p>
        </p:txBody>
      </p:sp>
      <p:sp>
        <p:nvSpPr>
          <p:cNvPr id="13315" name="Rectangle 3"/>
          <p:cNvSpPr>
            <a:spLocks noGrp="1" noChangeArrowheads="1"/>
          </p:cNvSpPr>
          <p:nvPr>
            <p:ph idx="1"/>
          </p:nvPr>
        </p:nvSpPr>
        <p:spPr bwMode="auto"/>
        <p:txBody>
          <a:bodyPr wrap="square" numCol="1" anchor="t" anchorCtr="0" compatLnSpc="1">
            <a:prstTxWarp prst="textNoShape">
              <a:avLst/>
            </a:prstTxWarp>
          </a:bodyPr>
          <a:lstStyle/>
          <a:p>
            <a:r>
              <a:rPr lang="en-US" altLang="cs-CZ" smtClean="0"/>
              <a:t>Master Data Management and the Data Base Professional</a:t>
            </a:r>
            <a:endParaRPr lang="en-US" altLang="cs-CZ" smtClean="0">
              <a:solidFill>
                <a:srgbClr val="FF0000"/>
              </a:solidFill>
            </a:endParaRPr>
          </a:p>
          <a:p>
            <a:r>
              <a:rPr lang="en-US" altLang="cs-CZ" smtClean="0"/>
              <a:t>Master Data Management Issues</a:t>
            </a:r>
            <a:endParaRPr lang="en-US" altLang="cs-CZ" smtClean="0">
              <a:solidFill>
                <a:srgbClr val="FF0000"/>
              </a:solidFill>
            </a:endParaRPr>
          </a:p>
          <a:p>
            <a:r>
              <a:rPr lang="en-US" altLang="cs-CZ" smtClean="0"/>
              <a:t>An approach to solving Master Data Management</a:t>
            </a:r>
          </a:p>
        </p:txBody>
      </p:sp>
      <p:sp>
        <p:nvSpPr>
          <p:cNvPr id="4" name="Zástupný symbol pro číslo snímku 3">
            <a:extLst>
              <a:ext uri="{FF2B5EF4-FFF2-40B4-BE49-F238E27FC236}">
                <a16:creationId xmlns:a16="http://schemas.microsoft.com/office/drawing/2014/main" id="{BF2909B2-EB7B-41DE-A7E9-E4FB008BADDA}"/>
              </a:ext>
            </a:extLst>
          </p:cNvPr>
          <p:cNvSpPr>
            <a:spLocks noGrp="1"/>
          </p:cNvSpPr>
          <p:nvPr>
            <p:ph type="sldNum" sz="quarter" idx="12"/>
          </p:nvPr>
        </p:nvSpPr>
        <p:spPr/>
        <p:txBody>
          <a:bodyPr/>
          <a:lstStyle/>
          <a:p>
            <a:pPr>
              <a:defRPr/>
            </a:pPr>
            <a:fld id="{94727CDF-EAF2-4328-8DEC-81432A5EB015}" type="slidenum">
              <a:rPr lang="en-US" altLang="cs-CZ"/>
              <a:pPr>
                <a:defRPr/>
              </a:pPr>
              <a:t>2</a:t>
            </a:fld>
            <a:endParaRPr lang="en-US" altLang="cs-CZ"/>
          </a:p>
        </p:txBody>
      </p:sp>
    </p:spTree>
    <p:extLst>
      <p:ext uri="{BB962C8B-B14F-4D97-AF65-F5344CB8AC3E}">
        <p14:creationId xmlns:p14="http://schemas.microsoft.com/office/powerpoint/2010/main" val="4253021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Grp="1" noChangeArrowheads="1"/>
          </p:cNvSpPr>
          <p:nvPr>
            <p:ph type="title"/>
          </p:nvPr>
        </p:nvSpPr>
        <p:spPr>
          <a:xfrm>
            <a:off x="445882" y="696616"/>
            <a:ext cx="9269548" cy="463828"/>
          </a:xfrm>
          <a:noFill/>
        </p:spPr>
        <p:txBody>
          <a:bodyPr/>
          <a:lstStyle/>
          <a:p>
            <a:r>
              <a:rPr lang="en-US" altLang="cs-CZ" sz="2646" b="1"/>
              <a:t>Root Cause – Understanding the data lifecycle</a:t>
            </a:r>
          </a:p>
        </p:txBody>
      </p:sp>
      <p:sp>
        <p:nvSpPr>
          <p:cNvPr id="90" name="Zástupný symbol pro číslo snímku 3">
            <a:extLst>
              <a:ext uri="{FF2B5EF4-FFF2-40B4-BE49-F238E27FC236}">
                <a16:creationId xmlns:a16="http://schemas.microsoft.com/office/drawing/2014/main" id="{6299F113-0F98-48A6-822F-E62091291CC9}"/>
              </a:ext>
            </a:extLst>
          </p:cNvPr>
          <p:cNvSpPr>
            <a:spLocks noGrp="1"/>
          </p:cNvSpPr>
          <p:nvPr>
            <p:ph type="sldNum" sz="quarter" idx="12"/>
          </p:nvPr>
        </p:nvSpPr>
        <p:spPr/>
        <p:txBody>
          <a:bodyPr/>
          <a:lstStyle/>
          <a:p>
            <a:pPr>
              <a:defRPr/>
            </a:pPr>
            <a:fld id="{334F5B0D-97B2-4DF9-A2A6-5F323C20CF96}" type="slidenum">
              <a:rPr lang="en-US" altLang="cs-CZ"/>
              <a:pPr>
                <a:defRPr/>
              </a:pPr>
              <a:t>20</a:t>
            </a:fld>
            <a:endParaRPr lang="en-US" altLang="cs-CZ"/>
          </a:p>
        </p:txBody>
      </p:sp>
      <p:sp>
        <p:nvSpPr>
          <p:cNvPr id="662530" name="Rectangle 2">
            <a:extLst>
              <a:ext uri="{FF2B5EF4-FFF2-40B4-BE49-F238E27FC236}">
                <a16:creationId xmlns:a16="http://schemas.microsoft.com/office/drawing/2014/main" id="{2FB83103-3C6D-4FB5-BE9B-E23FBD863DE9}"/>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1" name="Rectangle 3">
            <a:extLst>
              <a:ext uri="{FF2B5EF4-FFF2-40B4-BE49-F238E27FC236}">
                <a16:creationId xmlns:a16="http://schemas.microsoft.com/office/drawing/2014/main" id="{38E29A58-7F16-4D17-9743-4A790AD849D8}"/>
              </a:ext>
            </a:extLst>
          </p:cNvPr>
          <p:cNvSpPr>
            <a:spLocks noChangeArrowheads="1"/>
          </p:cNvSpPr>
          <p:nvPr/>
        </p:nvSpPr>
        <p:spPr bwMode="auto">
          <a:xfrm>
            <a:off x="5838533" y="2604435"/>
            <a:ext cx="119020" cy="142823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2" name="Rectangle 4">
            <a:extLst>
              <a:ext uri="{FF2B5EF4-FFF2-40B4-BE49-F238E27FC236}">
                <a16:creationId xmlns:a16="http://schemas.microsoft.com/office/drawing/2014/main" id="{A8AB7C51-C1B6-4DAF-BF1F-140EFD4A8175}"/>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3" name="Rectangle 5">
            <a:extLst>
              <a:ext uri="{FF2B5EF4-FFF2-40B4-BE49-F238E27FC236}">
                <a16:creationId xmlns:a16="http://schemas.microsoft.com/office/drawing/2014/main" id="{9DAB8D6E-C7AD-4422-B1B9-854945F3965F}"/>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4" name="Rectangle 6">
            <a:extLst>
              <a:ext uri="{FF2B5EF4-FFF2-40B4-BE49-F238E27FC236}">
                <a16:creationId xmlns:a16="http://schemas.microsoft.com/office/drawing/2014/main" id="{6535C514-B7E9-4B0A-85A0-EE23A1749922}"/>
              </a:ext>
            </a:extLst>
          </p:cNvPr>
          <p:cNvSpPr>
            <a:spLocks noChangeArrowheads="1"/>
          </p:cNvSpPr>
          <p:nvPr/>
        </p:nvSpPr>
        <p:spPr bwMode="auto">
          <a:xfrm>
            <a:off x="5838533" y="2604435"/>
            <a:ext cx="115519" cy="250641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5" name="Rectangle 7">
            <a:extLst>
              <a:ext uri="{FF2B5EF4-FFF2-40B4-BE49-F238E27FC236}">
                <a16:creationId xmlns:a16="http://schemas.microsoft.com/office/drawing/2014/main" id="{264CE801-AA49-445D-BB60-FBF3E4D3CA7B}"/>
              </a:ext>
            </a:extLst>
          </p:cNvPr>
          <p:cNvSpPr>
            <a:spLocks noChangeArrowheads="1"/>
          </p:cNvSpPr>
          <p:nvPr/>
        </p:nvSpPr>
        <p:spPr bwMode="auto">
          <a:xfrm>
            <a:off x="7585324" y="2604435"/>
            <a:ext cx="119020" cy="142823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2536" name="Rectangle 8">
            <a:extLst>
              <a:ext uri="{FF2B5EF4-FFF2-40B4-BE49-F238E27FC236}">
                <a16:creationId xmlns:a16="http://schemas.microsoft.com/office/drawing/2014/main" id="{A3BEE9D1-CA9F-439A-868B-0F31DC2B9891}"/>
              </a:ext>
            </a:extLst>
          </p:cNvPr>
          <p:cNvSpPr>
            <a:spLocks noChangeArrowheads="1"/>
          </p:cNvSpPr>
          <p:nvPr/>
        </p:nvSpPr>
        <p:spPr bwMode="auto">
          <a:xfrm>
            <a:off x="9284858" y="2604435"/>
            <a:ext cx="106768" cy="2520421"/>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46091" name="Rectangle 9"/>
          <p:cNvSpPr>
            <a:spLocks noChangeArrowheads="1"/>
          </p:cNvSpPr>
          <p:nvPr/>
        </p:nvSpPr>
        <p:spPr bwMode="auto">
          <a:xfrm>
            <a:off x="473886" y="3024505"/>
            <a:ext cx="3612603"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49288" indent="-4191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9788" indent="-381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257300"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145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1717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289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0861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Product A is defined in the Enterprise system</a:t>
            </a:r>
          </a:p>
          <a:p>
            <a:pPr eaLnBrk="1" hangingPunct="1">
              <a:lnSpc>
                <a:spcPct val="100000"/>
              </a:lnSpc>
              <a:spcBef>
                <a:spcPct val="35000"/>
              </a:spcBef>
              <a:spcAft>
                <a:spcPct val="15000"/>
              </a:spcAft>
              <a:buClr>
                <a:srgbClr val="006699"/>
              </a:buClr>
              <a:buFont typeface="Wingdings" panose="05000000000000000000" pitchFamily="2" charset="2"/>
              <a:buAutoNum type="arabicPeriod"/>
            </a:pPr>
            <a:r>
              <a:rPr lang="en-US" altLang="cs-CZ" sz="1103">
                <a:latin typeface="Arial" panose="020B0604020202020204" pitchFamily="34" charset="0"/>
                <a:cs typeface="Arial" panose="020B0604020202020204" pitchFamily="34" charset="0"/>
              </a:rPr>
              <a:t>Enterprise product data is synchronized to the web store</a:t>
            </a:r>
          </a:p>
          <a:p>
            <a:pPr lvl="1" eaLnBrk="1" hangingPunct="1">
              <a:lnSpc>
                <a:spcPct val="10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Different definitions of data results in errors</a:t>
            </a:r>
          </a:p>
        </p:txBody>
      </p:sp>
      <p:sp>
        <p:nvSpPr>
          <p:cNvPr id="46092" name="Rectangle 11"/>
          <p:cNvSpPr>
            <a:spLocks noChangeArrowheads="1"/>
          </p:cNvSpPr>
          <p:nvPr/>
        </p:nvSpPr>
        <p:spPr bwMode="auto">
          <a:xfrm>
            <a:off x="493140" y="1344224"/>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Application business processes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are the trigger for data creation,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usage, and analysis – but their</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siloed functionality doesn’t address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each others requirements</a:t>
            </a:r>
          </a:p>
        </p:txBody>
      </p:sp>
      <p:sp>
        <p:nvSpPr>
          <p:cNvPr id="46093" name="Rectangle 12"/>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46094" name="Rectangle 13"/>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46095" name="Rectangle 14"/>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46096" name="Picture 15"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6"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Picture 17"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9" name="Picture 18"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00" name="Group 19"/>
          <p:cNvGrpSpPr>
            <a:grpSpLocks/>
          </p:cNvGrpSpPr>
          <p:nvPr/>
        </p:nvGrpSpPr>
        <p:grpSpPr bwMode="auto">
          <a:xfrm>
            <a:off x="5162921" y="2830223"/>
            <a:ext cx="1522754" cy="1212952"/>
            <a:chOff x="1984" y="1729"/>
            <a:chExt cx="870" cy="693"/>
          </a:xfrm>
        </p:grpSpPr>
        <p:grpSp>
          <p:nvGrpSpPr>
            <p:cNvPr id="46165" name="Group 20"/>
            <p:cNvGrpSpPr>
              <a:grpSpLocks/>
            </p:cNvGrpSpPr>
            <p:nvPr/>
          </p:nvGrpSpPr>
          <p:grpSpPr bwMode="auto">
            <a:xfrm>
              <a:off x="1984" y="2136"/>
              <a:ext cx="870" cy="286"/>
              <a:chOff x="1984" y="2136"/>
              <a:chExt cx="870" cy="286"/>
            </a:xfrm>
          </p:grpSpPr>
          <p:pic>
            <p:nvPicPr>
              <p:cNvPr id="46169" name="Picture 2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70" name="Picture 2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66" name="Picture 2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67" name="Picture 2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68" name="Picture 2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01" name="Rectangle 26"/>
          <p:cNvSpPr>
            <a:spLocks noChangeArrowheads="1"/>
          </p:cNvSpPr>
          <p:nvPr/>
        </p:nvSpPr>
        <p:spPr bwMode="auto">
          <a:xfrm>
            <a:off x="5646000" y="2805719"/>
            <a:ext cx="852392"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6102" name="Rectangle 27"/>
          <p:cNvSpPr>
            <a:spLocks noChangeArrowheads="1"/>
          </p:cNvSpPr>
          <p:nvPr/>
        </p:nvSpPr>
        <p:spPr bwMode="auto">
          <a:xfrm>
            <a:off x="5630247" y="3127773"/>
            <a:ext cx="946909"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6103" name="Rectangle 28"/>
          <p:cNvSpPr>
            <a:spLocks noChangeArrowheads="1"/>
          </p:cNvSpPr>
          <p:nvPr/>
        </p:nvSpPr>
        <p:spPr bwMode="auto">
          <a:xfrm>
            <a:off x="5640749"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6104" name="Picture 29"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685"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5" name="Picture 30"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691"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6" name="Picture 31"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9"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7" name="Picture 32"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8684" y="3194284"/>
            <a:ext cx="243291"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08" name="Group 33"/>
          <p:cNvGrpSpPr>
            <a:grpSpLocks/>
          </p:cNvGrpSpPr>
          <p:nvPr/>
        </p:nvGrpSpPr>
        <p:grpSpPr bwMode="auto">
          <a:xfrm>
            <a:off x="6879957" y="2805719"/>
            <a:ext cx="1522754" cy="1239207"/>
            <a:chOff x="1980" y="1715"/>
            <a:chExt cx="870" cy="708"/>
          </a:xfrm>
        </p:grpSpPr>
        <p:grpSp>
          <p:nvGrpSpPr>
            <p:cNvPr id="46150" name="Group 34"/>
            <p:cNvGrpSpPr>
              <a:grpSpLocks/>
            </p:cNvGrpSpPr>
            <p:nvPr/>
          </p:nvGrpSpPr>
          <p:grpSpPr bwMode="auto">
            <a:xfrm>
              <a:off x="1980" y="1729"/>
              <a:ext cx="870" cy="693"/>
              <a:chOff x="1984" y="1729"/>
              <a:chExt cx="870" cy="693"/>
            </a:xfrm>
          </p:grpSpPr>
          <p:grpSp>
            <p:nvGrpSpPr>
              <p:cNvPr id="46159" name="Group 35"/>
              <p:cNvGrpSpPr>
                <a:grpSpLocks/>
              </p:cNvGrpSpPr>
              <p:nvPr/>
            </p:nvGrpSpPr>
            <p:grpSpPr bwMode="auto">
              <a:xfrm>
                <a:off x="1984" y="2136"/>
                <a:ext cx="870" cy="286"/>
                <a:chOff x="1984" y="2136"/>
                <a:chExt cx="870" cy="286"/>
              </a:xfrm>
            </p:grpSpPr>
            <p:pic>
              <p:nvPicPr>
                <p:cNvPr id="46163" name="Picture 3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64" name="Picture 3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60" name="Picture 3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61" name="Picture 39"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62" name="Picture 4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51" name="Rectangle 41"/>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6152" name="Rectangle 42"/>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6153" name="Rectangle 43"/>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46154" name="Rectangle 44"/>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6155" name="Picture 45"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6" name="Picture 46"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7" name="Picture 47"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58" name="Picture 48"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09" name="Group 49"/>
          <p:cNvGrpSpPr>
            <a:grpSpLocks/>
          </p:cNvGrpSpPr>
          <p:nvPr/>
        </p:nvGrpSpPr>
        <p:grpSpPr bwMode="auto">
          <a:xfrm>
            <a:off x="8598744" y="2830223"/>
            <a:ext cx="1522754" cy="1212952"/>
            <a:chOff x="1984" y="1729"/>
            <a:chExt cx="870" cy="693"/>
          </a:xfrm>
        </p:grpSpPr>
        <p:grpSp>
          <p:nvGrpSpPr>
            <p:cNvPr id="46144" name="Group 50"/>
            <p:cNvGrpSpPr>
              <a:grpSpLocks/>
            </p:cNvGrpSpPr>
            <p:nvPr/>
          </p:nvGrpSpPr>
          <p:grpSpPr bwMode="auto">
            <a:xfrm>
              <a:off x="1984" y="2136"/>
              <a:ext cx="870" cy="286"/>
              <a:chOff x="1984" y="2136"/>
              <a:chExt cx="870" cy="286"/>
            </a:xfrm>
          </p:grpSpPr>
          <p:pic>
            <p:nvPicPr>
              <p:cNvPr id="46148" name="Picture 5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9" name="Picture 5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45" name="Picture 5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6" name="Picture 5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7" name="Picture 5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10" name="Rectangle 56"/>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6111" name="Rectangle 57"/>
          <p:cNvSpPr>
            <a:spLocks noChangeArrowheads="1"/>
          </p:cNvSpPr>
          <p:nvPr/>
        </p:nvSpPr>
        <p:spPr bwMode="auto">
          <a:xfrm>
            <a:off x="9066072"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6112" name="Rectangle 58"/>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6113" name="Picture 59"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4" name="Picture 60"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5" name="Picture 61"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62"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2591" name="Picture 63" descr="block_purp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2592" name="Picture 64"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2593" name="Rectangle 65"/>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46120" name="Picture 66" descr="block_purp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1" name="Picture 67" descr="block_ma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2" name="Rectangle 68"/>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46123" name="Picture 69" descr="channel_we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4" name="Picture 70" descr="channel_er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5" name="Picture 71" descr="channel_cs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1766" y="1885066"/>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6" name="Rectangle 72"/>
          <p:cNvSpPr>
            <a:spLocks noChangeArrowheads="1"/>
          </p:cNvSpPr>
          <p:nvPr/>
        </p:nvSpPr>
        <p:spPr bwMode="auto">
          <a:xfrm>
            <a:off x="8584741" y="3472580"/>
            <a:ext cx="1587516" cy="297550"/>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6127" name="Rectangle 73"/>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chemeClr val="bg1"/>
                </a:solidFill>
                <a:latin typeface="Arial" panose="020B0604020202020204" pitchFamily="34" charset="0"/>
              </a:rPr>
              <a:t>Collaboration</a:t>
            </a:r>
          </a:p>
        </p:txBody>
      </p:sp>
      <p:sp>
        <p:nvSpPr>
          <p:cNvPr id="46128" name="Rectangle 74"/>
          <p:cNvSpPr>
            <a:spLocks noChangeArrowheads="1"/>
          </p:cNvSpPr>
          <p:nvPr/>
        </p:nvSpPr>
        <p:spPr bwMode="auto">
          <a:xfrm>
            <a:off x="8579490" y="4573514"/>
            <a:ext cx="1587515" cy="215285"/>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6129" name="Rectangle 75"/>
          <p:cNvSpPr>
            <a:spLocks noChangeArrowheads="1"/>
          </p:cNvSpPr>
          <p:nvPr/>
        </p:nvSpPr>
        <p:spPr bwMode="auto">
          <a:xfrm>
            <a:off x="9045819"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46130" name="Line 76"/>
          <p:cNvSpPr>
            <a:spLocks noChangeShapeType="1"/>
          </p:cNvSpPr>
          <p:nvPr/>
        </p:nvSpPr>
        <p:spPr bwMode="auto">
          <a:xfrm>
            <a:off x="4758602" y="5880982"/>
            <a:ext cx="260443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131" name="Line 77"/>
          <p:cNvSpPr>
            <a:spLocks noChangeShapeType="1"/>
          </p:cNvSpPr>
          <p:nvPr/>
        </p:nvSpPr>
        <p:spPr bwMode="auto">
          <a:xfrm flipV="1">
            <a:off x="7363037" y="4690783"/>
            <a:ext cx="1190199" cy="1190199"/>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132" name="Line 78"/>
          <p:cNvSpPr>
            <a:spLocks noChangeShapeType="1"/>
          </p:cNvSpPr>
          <p:nvPr/>
        </p:nvSpPr>
        <p:spPr bwMode="auto">
          <a:xfrm flipV="1">
            <a:off x="6312861" y="3631857"/>
            <a:ext cx="2240374" cy="2240374"/>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62607" name="Rectangle 79"/>
          <p:cNvSpPr>
            <a:spLocks noChangeArrowheads="1"/>
          </p:cNvSpPr>
          <p:nvPr/>
        </p:nvSpPr>
        <p:spPr bwMode="auto">
          <a:xfrm>
            <a:off x="4651835" y="4470247"/>
            <a:ext cx="417102" cy="4316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205">
                <a:solidFill>
                  <a:srgbClr val="CC3300"/>
                </a:solidFill>
                <a:latin typeface="Arial Black" panose="020B0A04020102020204" pitchFamily="34" charset="0"/>
              </a:rPr>
              <a:t>X</a:t>
            </a:r>
          </a:p>
        </p:txBody>
      </p:sp>
      <p:grpSp>
        <p:nvGrpSpPr>
          <p:cNvPr id="662608" name="Group 80"/>
          <p:cNvGrpSpPr>
            <a:grpSpLocks/>
          </p:cNvGrpSpPr>
          <p:nvPr/>
        </p:nvGrpSpPr>
        <p:grpSpPr bwMode="auto">
          <a:xfrm>
            <a:off x="4476806" y="3472580"/>
            <a:ext cx="2249125" cy="1874564"/>
            <a:chOff x="2383" y="1984"/>
            <a:chExt cx="1285" cy="1071"/>
          </a:xfrm>
        </p:grpSpPr>
        <p:sp>
          <p:nvSpPr>
            <p:cNvPr id="46139" name="Rectangle 81"/>
            <p:cNvSpPr>
              <a:spLocks noChangeArrowheads="1"/>
            </p:cNvSpPr>
            <p:nvPr/>
          </p:nvSpPr>
          <p:spPr bwMode="auto">
            <a:xfrm>
              <a:off x="2761" y="1984"/>
              <a:ext cx="907" cy="170"/>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6140" name="Rectangle 82"/>
            <p:cNvSpPr>
              <a:spLocks noChangeArrowheads="1"/>
            </p:cNvSpPr>
            <p:nvPr/>
          </p:nvSpPr>
          <p:spPr bwMode="auto">
            <a:xfrm>
              <a:off x="2758" y="2613"/>
              <a:ext cx="907" cy="12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6141" name="Line 83"/>
            <p:cNvSpPr>
              <a:spLocks noChangeShapeType="1"/>
            </p:cNvSpPr>
            <p:nvPr/>
          </p:nvSpPr>
          <p:spPr bwMode="auto">
            <a:xfrm flipV="1">
              <a:off x="2383" y="2431"/>
              <a:ext cx="0" cy="624"/>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142" name="Line 84"/>
            <p:cNvSpPr>
              <a:spLocks noChangeShapeType="1"/>
            </p:cNvSpPr>
            <p:nvPr/>
          </p:nvSpPr>
          <p:spPr bwMode="auto">
            <a:xfrm flipV="1">
              <a:off x="2383" y="2044"/>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143" name="Line 85"/>
            <p:cNvSpPr>
              <a:spLocks noChangeShapeType="1"/>
            </p:cNvSpPr>
            <p:nvPr/>
          </p:nvSpPr>
          <p:spPr bwMode="auto">
            <a:xfrm flipV="1">
              <a:off x="2383" y="2666"/>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46135" name="Rectangle 86"/>
          <p:cNvSpPr>
            <a:spLocks noChangeArrowheads="1"/>
          </p:cNvSpPr>
          <p:nvPr/>
        </p:nvSpPr>
        <p:spPr bwMode="auto">
          <a:xfrm>
            <a:off x="5609245"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chemeClr val="bg1"/>
                </a:solidFill>
                <a:latin typeface="Arial" panose="020B0604020202020204" pitchFamily="34" charset="0"/>
              </a:rPr>
              <a:t>Collaboration</a:t>
            </a:r>
          </a:p>
        </p:txBody>
      </p:sp>
      <p:sp>
        <p:nvSpPr>
          <p:cNvPr id="662615" name="Rectangle 87"/>
          <p:cNvSpPr>
            <a:spLocks noChangeArrowheads="1"/>
          </p:cNvSpPr>
          <p:nvPr/>
        </p:nvSpPr>
        <p:spPr bwMode="auto">
          <a:xfrm>
            <a:off x="5599494"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pic>
        <p:nvPicPr>
          <p:cNvPr id="46137" name="Picture 88" descr="channel_barco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8473" y="5319139"/>
            <a:ext cx="805134" cy="7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8" name="Picture 94" descr="collaborati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59303" y="6246793"/>
            <a:ext cx="939907" cy="89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374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62534"/>
                                        </p:tgtEl>
                                        <p:attrNameLst>
                                          <p:attrName>style.visibility</p:attrName>
                                        </p:attrNameLst>
                                      </p:cBhvr>
                                      <p:to>
                                        <p:strVal val="visible"/>
                                      </p:to>
                                    </p:set>
                                    <p:animEffect transition="in" filter="fade">
                                      <p:cBhvr>
                                        <p:cTn id="7" dur="500"/>
                                        <p:tgtEl>
                                          <p:spTgt spid="6625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2615"/>
                                        </p:tgtEl>
                                        <p:attrNameLst>
                                          <p:attrName>style.visibility</p:attrName>
                                        </p:attrNameLst>
                                      </p:cBhvr>
                                      <p:to>
                                        <p:strVal val="visible"/>
                                      </p:to>
                                    </p:set>
                                    <p:animEffect transition="in" filter="fade">
                                      <p:cBhvr>
                                        <p:cTn id="10" dur="500"/>
                                        <p:tgtEl>
                                          <p:spTgt spid="6626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2593"/>
                                        </p:tgtEl>
                                        <p:attrNameLst>
                                          <p:attrName>style.visibility</p:attrName>
                                        </p:attrNameLst>
                                      </p:cBhvr>
                                      <p:to>
                                        <p:strVal val="visible"/>
                                      </p:to>
                                    </p:set>
                                    <p:animEffect transition="in" filter="fade">
                                      <p:cBhvr>
                                        <p:cTn id="13" dur="500"/>
                                        <p:tgtEl>
                                          <p:spTgt spid="662593"/>
                                        </p:tgtEl>
                                      </p:cBhvr>
                                    </p:animEffect>
                                  </p:childTnLst>
                                </p:cTn>
                              </p:par>
                              <p:par>
                                <p:cTn id="14" presetID="10" presetClass="entr" presetSubtype="0" fill="hold" nodeType="withEffect">
                                  <p:stCondLst>
                                    <p:cond delay="0"/>
                                  </p:stCondLst>
                                  <p:childTnLst>
                                    <p:set>
                                      <p:cBhvr>
                                        <p:cTn id="15" dur="1" fill="hold">
                                          <p:stCondLst>
                                            <p:cond delay="0"/>
                                          </p:stCondLst>
                                        </p:cTn>
                                        <p:tgtEl>
                                          <p:spTgt spid="662592"/>
                                        </p:tgtEl>
                                        <p:attrNameLst>
                                          <p:attrName>style.visibility</p:attrName>
                                        </p:attrNameLst>
                                      </p:cBhvr>
                                      <p:to>
                                        <p:strVal val="visible"/>
                                      </p:to>
                                    </p:set>
                                    <p:animEffect transition="in" filter="fade">
                                      <p:cBhvr>
                                        <p:cTn id="16" dur="500"/>
                                        <p:tgtEl>
                                          <p:spTgt spid="662592"/>
                                        </p:tgtEl>
                                      </p:cBhvr>
                                    </p:animEffect>
                                  </p:childTnLst>
                                </p:cTn>
                              </p:par>
                              <p:par>
                                <p:cTn id="17" presetID="10" presetClass="entr" presetSubtype="0" fill="hold" nodeType="withEffect">
                                  <p:stCondLst>
                                    <p:cond delay="0"/>
                                  </p:stCondLst>
                                  <p:childTnLst>
                                    <p:set>
                                      <p:cBhvr>
                                        <p:cTn id="18" dur="1" fill="hold">
                                          <p:stCondLst>
                                            <p:cond delay="0"/>
                                          </p:stCondLst>
                                        </p:cTn>
                                        <p:tgtEl>
                                          <p:spTgt spid="662591"/>
                                        </p:tgtEl>
                                        <p:attrNameLst>
                                          <p:attrName>style.visibility</p:attrName>
                                        </p:attrNameLst>
                                      </p:cBhvr>
                                      <p:to>
                                        <p:strVal val="visible"/>
                                      </p:to>
                                    </p:set>
                                    <p:animEffect transition="in" filter="fade">
                                      <p:cBhvr>
                                        <p:cTn id="19" dur="500"/>
                                        <p:tgtEl>
                                          <p:spTgt spid="662591"/>
                                        </p:tgtEl>
                                      </p:cBhvr>
                                    </p:animEffect>
                                  </p:childTnLst>
                                </p:cTn>
                              </p:par>
                            </p:childTnLst>
                          </p:cTn>
                        </p:par>
                        <p:par>
                          <p:cTn id="20" fill="hold" nodeType="afterGroup">
                            <p:stCondLst>
                              <p:cond delay="500"/>
                            </p:stCondLst>
                            <p:childTnLst>
                              <p:par>
                                <p:cTn id="21" presetID="22" presetClass="entr" presetSubtype="2" fill="hold" nodeType="afterEffect">
                                  <p:stCondLst>
                                    <p:cond delay="0"/>
                                  </p:stCondLst>
                                  <p:childTnLst>
                                    <p:set>
                                      <p:cBhvr>
                                        <p:cTn id="22" dur="1" fill="hold">
                                          <p:stCondLst>
                                            <p:cond delay="0"/>
                                          </p:stCondLst>
                                        </p:cTn>
                                        <p:tgtEl>
                                          <p:spTgt spid="662608"/>
                                        </p:tgtEl>
                                        <p:attrNameLst>
                                          <p:attrName>style.visibility</p:attrName>
                                        </p:attrNameLst>
                                      </p:cBhvr>
                                      <p:to>
                                        <p:strVal val="visible"/>
                                      </p:to>
                                    </p:set>
                                    <p:animEffect transition="in" filter="wipe(right)">
                                      <p:cBhvr>
                                        <p:cTn id="23" dur="1000"/>
                                        <p:tgtEl>
                                          <p:spTgt spid="662608"/>
                                        </p:tgtEl>
                                      </p:cBhvr>
                                    </p:animEffect>
                                  </p:childTnLst>
                                </p:cTn>
                              </p:par>
                            </p:childTnLst>
                          </p:cTn>
                        </p:par>
                        <p:par>
                          <p:cTn id="24" fill="hold" nodeType="afterGroup">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662607"/>
                                        </p:tgtEl>
                                        <p:attrNameLst>
                                          <p:attrName>style.visibility</p:attrName>
                                        </p:attrNameLst>
                                      </p:cBhvr>
                                      <p:to>
                                        <p:strVal val="visible"/>
                                      </p:to>
                                    </p:set>
                                    <p:anim calcmode="lin" valueType="num">
                                      <p:cBhvr>
                                        <p:cTn id="27" dur="500" fill="hold"/>
                                        <p:tgtEl>
                                          <p:spTgt spid="662607"/>
                                        </p:tgtEl>
                                        <p:attrNameLst>
                                          <p:attrName>ppt_w</p:attrName>
                                        </p:attrNameLst>
                                      </p:cBhvr>
                                      <p:tavLst>
                                        <p:tav tm="0">
                                          <p:val>
                                            <p:fltVal val="0"/>
                                          </p:val>
                                        </p:tav>
                                        <p:tav tm="100000">
                                          <p:val>
                                            <p:strVal val="#ppt_w"/>
                                          </p:val>
                                        </p:tav>
                                      </p:tavLst>
                                    </p:anim>
                                    <p:anim calcmode="lin" valueType="num">
                                      <p:cBhvr>
                                        <p:cTn id="28" dur="500" fill="hold"/>
                                        <p:tgtEl>
                                          <p:spTgt spid="662607"/>
                                        </p:tgtEl>
                                        <p:attrNameLst>
                                          <p:attrName>ppt_h</p:attrName>
                                        </p:attrNameLst>
                                      </p:cBhvr>
                                      <p:tavLst>
                                        <p:tav tm="0">
                                          <p:val>
                                            <p:fltVal val="0"/>
                                          </p:val>
                                        </p:tav>
                                        <p:tav tm="100000">
                                          <p:val>
                                            <p:strVal val="#ppt_h"/>
                                          </p:val>
                                        </p:tav>
                                      </p:tavLst>
                                    </p:anim>
                                    <p:anim calcmode="lin" valueType="num">
                                      <p:cBhvr>
                                        <p:cTn id="29" dur="500" fill="hold"/>
                                        <p:tgtEl>
                                          <p:spTgt spid="662607"/>
                                        </p:tgtEl>
                                        <p:attrNameLst>
                                          <p:attrName>style.rotation</p:attrName>
                                        </p:attrNameLst>
                                      </p:cBhvr>
                                      <p:tavLst>
                                        <p:tav tm="0">
                                          <p:val>
                                            <p:fltVal val="360"/>
                                          </p:val>
                                        </p:tav>
                                        <p:tav tm="100000">
                                          <p:val>
                                            <p:fltVal val="0"/>
                                          </p:val>
                                        </p:tav>
                                      </p:tavLst>
                                    </p:anim>
                                    <p:animEffect transition="in" filter="fade">
                                      <p:cBhvr>
                                        <p:cTn id="30" dur="500"/>
                                        <p:tgtEl>
                                          <p:spTgt spid="662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93" grpId="0"/>
      <p:bldP spid="662607" grpId="0"/>
      <p:bldP spid="6626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Grp="1" noChangeArrowheads="1"/>
          </p:cNvSpPr>
          <p:nvPr>
            <p:ph type="title"/>
          </p:nvPr>
        </p:nvSpPr>
        <p:spPr>
          <a:xfrm>
            <a:off x="445882" y="696616"/>
            <a:ext cx="9269548" cy="463828"/>
          </a:xfrm>
          <a:noFill/>
        </p:spPr>
        <p:txBody>
          <a:bodyPr/>
          <a:lstStyle/>
          <a:p>
            <a:r>
              <a:rPr lang="en-US" altLang="cs-CZ" sz="2646" b="1"/>
              <a:t>Root Cause – Understanding the data lifecycle</a:t>
            </a:r>
          </a:p>
        </p:txBody>
      </p:sp>
      <p:sp>
        <p:nvSpPr>
          <p:cNvPr id="116" name="Zástupný symbol pro číslo snímku 3">
            <a:extLst>
              <a:ext uri="{FF2B5EF4-FFF2-40B4-BE49-F238E27FC236}">
                <a16:creationId xmlns:a16="http://schemas.microsoft.com/office/drawing/2014/main" id="{BC617C79-404F-45AD-A3C4-1168EB4B9CD1}"/>
              </a:ext>
            </a:extLst>
          </p:cNvPr>
          <p:cNvSpPr>
            <a:spLocks noGrp="1"/>
          </p:cNvSpPr>
          <p:nvPr>
            <p:ph type="sldNum" sz="quarter" idx="12"/>
          </p:nvPr>
        </p:nvSpPr>
        <p:spPr/>
        <p:txBody>
          <a:bodyPr/>
          <a:lstStyle/>
          <a:p>
            <a:pPr>
              <a:defRPr/>
            </a:pPr>
            <a:fld id="{BBE65312-E944-445B-8E26-233AA5D8AC9F}" type="slidenum">
              <a:rPr lang="en-US" altLang="cs-CZ"/>
              <a:pPr>
                <a:defRPr/>
              </a:pPr>
              <a:t>21</a:t>
            </a:fld>
            <a:endParaRPr lang="en-US" altLang="cs-CZ"/>
          </a:p>
        </p:txBody>
      </p:sp>
      <p:sp>
        <p:nvSpPr>
          <p:cNvPr id="664578" name="Rectangle 2">
            <a:extLst>
              <a:ext uri="{FF2B5EF4-FFF2-40B4-BE49-F238E27FC236}">
                <a16:creationId xmlns:a16="http://schemas.microsoft.com/office/drawing/2014/main" id="{E55EDFE6-9B9A-4D27-B065-C44A93D8D2DC}"/>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79" name="Rectangle 3">
            <a:extLst>
              <a:ext uri="{FF2B5EF4-FFF2-40B4-BE49-F238E27FC236}">
                <a16:creationId xmlns:a16="http://schemas.microsoft.com/office/drawing/2014/main" id="{F6EE3ADA-2B6B-483F-857E-10B8EABBBB78}"/>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0" name="Rectangle 4">
            <a:extLst>
              <a:ext uri="{FF2B5EF4-FFF2-40B4-BE49-F238E27FC236}">
                <a16:creationId xmlns:a16="http://schemas.microsoft.com/office/drawing/2014/main" id="{D2A08929-EB00-499C-9213-5DF8D05EF795}"/>
              </a:ext>
            </a:extLst>
          </p:cNvPr>
          <p:cNvSpPr>
            <a:spLocks noChangeArrowheads="1"/>
          </p:cNvSpPr>
          <p:nvPr/>
        </p:nvSpPr>
        <p:spPr bwMode="auto">
          <a:xfrm>
            <a:off x="5838533" y="2604435"/>
            <a:ext cx="115519" cy="250641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1" name="Rectangle 5">
            <a:extLst>
              <a:ext uri="{FF2B5EF4-FFF2-40B4-BE49-F238E27FC236}">
                <a16:creationId xmlns:a16="http://schemas.microsoft.com/office/drawing/2014/main" id="{F0EE6A13-3849-4D2E-87C1-9722F34CFC3C}"/>
              </a:ext>
            </a:extLst>
          </p:cNvPr>
          <p:cNvSpPr>
            <a:spLocks noChangeArrowheads="1"/>
          </p:cNvSpPr>
          <p:nvPr/>
        </p:nvSpPr>
        <p:spPr bwMode="auto">
          <a:xfrm>
            <a:off x="9284858" y="2604435"/>
            <a:ext cx="106768" cy="2520421"/>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2" name="Rectangle 6">
            <a:extLst>
              <a:ext uri="{FF2B5EF4-FFF2-40B4-BE49-F238E27FC236}">
                <a16:creationId xmlns:a16="http://schemas.microsoft.com/office/drawing/2014/main" id="{13AF7B8B-2DE5-42E8-A755-70B8F36C4C7B}"/>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3" name="Rectangle 7">
            <a:extLst>
              <a:ext uri="{FF2B5EF4-FFF2-40B4-BE49-F238E27FC236}">
                <a16:creationId xmlns:a16="http://schemas.microsoft.com/office/drawing/2014/main" id="{92AD7840-5433-49CF-8841-CBCCF2A79F6C}"/>
              </a:ext>
            </a:extLst>
          </p:cNvPr>
          <p:cNvSpPr>
            <a:spLocks noChangeArrowheads="1"/>
          </p:cNvSpPr>
          <p:nvPr/>
        </p:nvSpPr>
        <p:spPr bwMode="auto">
          <a:xfrm>
            <a:off x="5838533" y="2604435"/>
            <a:ext cx="117269" cy="2870479"/>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4" name="Rectangle 8">
            <a:extLst>
              <a:ext uri="{FF2B5EF4-FFF2-40B4-BE49-F238E27FC236}">
                <a16:creationId xmlns:a16="http://schemas.microsoft.com/office/drawing/2014/main" id="{1D5D52CC-94C3-4C46-A316-437C572D8D07}"/>
              </a:ext>
            </a:extLst>
          </p:cNvPr>
          <p:cNvSpPr>
            <a:spLocks noChangeArrowheads="1"/>
          </p:cNvSpPr>
          <p:nvPr/>
        </p:nvSpPr>
        <p:spPr bwMode="auto">
          <a:xfrm>
            <a:off x="7585324" y="2604435"/>
            <a:ext cx="119020" cy="142823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4585" name="Rectangle 9">
            <a:extLst>
              <a:ext uri="{FF2B5EF4-FFF2-40B4-BE49-F238E27FC236}">
                <a16:creationId xmlns:a16="http://schemas.microsoft.com/office/drawing/2014/main" id="{7ED2D5AF-FEDD-4969-8C41-BC6F0D0B7857}"/>
              </a:ext>
            </a:extLst>
          </p:cNvPr>
          <p:cNvSpPr>
            <a:spLocks noChangeArrowheads="1"/>
          </p:cNvSpPr>
          <p:nvPr/>
        </p:nvSpPr>
        <p:spPr bwMode="auto">
          <a:xfrm>
            <a:off x="9284857" y="2604434"/>
            <a:ext cx="119020" cy="2893234"/>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48140" name="Rectangle 10"/>
          <p:cNvSpPr>
            <a:spLocks noChangeArrowheads="1"/>
          </p:cNvSpPr>
          <p:nvPr/>
        </p:nvSpPr>
        <p:spPr bwMode="auto">
          <a:xfrm>
            <a:off x="473886" y="3077014"/>
            <a:ext cx="3612603" cy="34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49288" indent="-4191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9788" indent="-381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257300"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145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1717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289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0861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Product A is defined in the Enterprise system</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Enterprise product data is synchronized to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Different definitions of data results in errors</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latin typeface="Arial" panose="020B0604020202020204" pitchFamily="34" charset="0"/>
                <a:cs typeface="Arial" panose="020B0604020202020204" pitchFamily="34" charset="0"/>
              </a:rPr>
              <a:t>A customer orders that product on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Doesn’t identify the customer as a prior client</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Web store captures a portion of the customer profile – first and last name, address, email address</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Enterprise system processes to order and captures the client data only as a “ship to” address</a:t>
            </a:r>
          </a:p>
        </p:txBody>
      </p:sp>
      <p:sp>
        <p:nvSpPr>
          <p:cNvPr id="48141" name="Rectangle 12"/>
          <p:cNvSpPr>
            <a:spLocks noChangeArrowheads="1"/>
          </p:cNvSpPr>
          <p:nvPr/>
        </p:nvSpPr>
        <p:spPr bwMode="auto">
          <a:xfrm>
            <a:off x="493140" y="1344224"/>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Application business processes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are the trigger for data creation,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usage, and analysis – but their</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siloed functionality doesn’t address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each others requirements</a:t>
            </a:r>
          </a:p>
        </p:txBody>
      </p:sp>
      <p:sp>
        <p:nvSpPr>
          <p:cNvPr id="48142" name="Rectangle 13"/>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48143" name="Rectangle 14"/>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48144" name="Rectangle 15"/>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48145" name="Picture 16"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17"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18"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19"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9" name="Group 20"/>
          <p:cNvGrpSpPr>
            <a:grpSpLocks/>
          </p:cNvGrpSpPr>
          <p:nvPr/>
        </p:nvGrpSpPr>
        <p:grpSpPr bwMode="auto">
          <a:xfrm>
            <a:off x="5162921" y="2830223"/>
            <a:ext cx="1522754" cy="1212952"/>
            <a:chOff x="1984" y="1729"/>
            <a:chExt cx="870" cy="693"/>
          </a:xfrm>
        </p:grpSpPr>
        <p:grpSp>
          <p:nvGrpSpPr>
            <p:cNvPr id="48239" name="Group 21"/>
            <p:cNvGrpSpPr>
              <a:grpSpLocks/>
            </p:cNvGrpSpPr>
            <p:nvPr/>
          </p:nvGrpSpPr>
          <p:grpSpPr bwMode="auto">
            <a:xfrm>
              <a:off x="1984" y="2136"/>
              <a:ext cx="870" cy="286"/>
              <a:chOff x="1984" y="2136"/>
              <a:chExt cx="870" cy="286"/>
            </a:xfrm>
          </p:grpSpPr>
          <p:pic>
            <p:nvPicPr>
              <p:cNvPr id="48243" name="Picture 2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44" name="Picture 2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240" name="Picture 2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41" name="Picture 2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42" name="Picture 2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0" name="Rectangle 27"/>
          <p:cNvSpPr>
            <a:spLocks noChangeArrowheads="1"/>
          </p:cNvSpPr>
          <p:nvPr/>
        </p:nvSpPr>
        <p:spPr bwMode="auto">
          <a:xfrm>
            <a:off x="5646000" y="2805719"/>
            <a:ext cx="852392"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8151" name="Rectangle 28"/>
          <p:cNvSpPr>
            <a:spLocks noChangeArrowheads="1"/>
          </p:cNvSpPr>
          <p:nvPr/>
        </p:nvSpPr>
        <p:spPr bwMode="auto">
          <a:xfrm>
            <a:off x="5640749"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8152" name="Picture 29"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685"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30"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691"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31"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9"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2"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8684" y="3194284"/>
            <a:ext cx="243291"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56" name="Group 33"/>
          <p:cNvGrpSpPr>
            <a:grpSpLocks/>
          </p:cNvGrpSpPr>
          <p:nvPr/>
        </p:nvGrpSpPr>
        <p:grpSpPr bwMode="auto">
          <a:xfrm>
            <a:off x="6879957" y="2805719"/>
            <a:ext cx="1522754" cy="1239207"/>
            <a:chOff x="1980" y="1715"/>
            <a:chExt cx="870" cy="708"/>
          </a:xfrm>
        </p:grpSpPr>
        <p:grpSp>
          <p:nvGrpSpPr>
            <p:cNvPr id="48224" name="Group 34"/>
            <p:cNvGrpSpPr>
              <a:grpSpLocks/>
            </p:cNvGrpSpPr>
            <p:nvPr/>
          </p:nvGrpSpPr>
          <p:grpSpPr bwMode="auto">
            <a:xfrm>
              <a:off x="1980" y="1729"/>
              <a:ext cx="870" cy="693"/>
              <a:chOff x="1984" y="1729"/>
              <a:chExt cx="870" cy="693"/>
            </a:xfrm>
          </p:grpSpPr>
          <p:grpSp>
            <p:nvGrpSpPr>
              <p:cNvPr id="48233" name="Group 35"/>
              <p:cNvGrpSpPr>
                <a:grpSpLocks/>
              </p:cNvGrpSpPr>
              <p:nvPr/>
            </p:nvGrpSpPr>
            <p:grpSpPr bwMode="auto">
              <a:xfrm>
                <a:off x="1984" y="2136"/>
                <a:ext cx="870" cy="286"/>
                <a:chOff x="1984" y="2136"/>
                <a:chExt cx="870" cy="286"/>
              </a:xfrm>
            </p:grpSpPr>
            <p:pic>
              <p:nvPicPr>
                <p:cNvPr id="48237" name="Picture 3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8" name="Picture 3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234" name="Picture 3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5" name="Picture 39"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6" name="Picture 4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225" name="Rectangle 41"/>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8226" name="Rectangle 42"/>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48227" name="Rectangle 43"/>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48228" name="Rectangle 44"/>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8229" name="Picture 45"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0" name="Picture 46"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1" name="Picture 47"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2" name="Picture 48"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157" name="Group 49"/>
          <p:cNvGrpSpPr>
            <a:grpSpLocks/>
          </p:cNvGrpSpPr>
          <p:nvPr/>
        </p:nvGrpSpPr>
        <p:grpSpPr bwMode="auto">
          <a:xfrm>
            <a:off x="8598744" y="2830223"/>
            <a:ext cx="1522754" cy="1212952"/>
            <a:chOff x="1984" y="1729"/>
            <a:chExt cx="870" cy="693"/>
          </a:xfrm>
        </p:grpSpPr>
        <p:grpSp>
          <p:nvGrpSpPr>
            <p:cNvPr id="48218" name="Group 50"/>
            <p:cNvGrpSpPr>
              <a:grpSpLocks/>
            </p:cNvGrpSpPr>
            <p:nvPr/>
          </p:nvGrpSpPr>
          <p:grpSpPr bwMode="auto">
            <a:xfrm>
              <a:off x="1984" y="2136"/>
              <a:ext cx="870" cy="286"/>
              <a:chOff x="1984" y="2136"/>
              <a:chExt cx="870" cy="286"/>
            </a:xfrm>
          </p:grpSpPr>
          <p:pic>
            <p:nvPicPr>
              <p:cNvPr id="48222" name="Picture 5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23" name="Picture 5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219" name="Picture 5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20" name="Picture 5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21" name="Picture 5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8" name="Rectangle 56"/>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48159" name="Rectangle 57"/>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48160" name="Picture 58"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1" name="Picture 59"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60"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3" name="Picture 61"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638" name="Picture 62"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63"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640" name="Picture 64"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919"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7" name="Picture 65"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8" name="Rectangle 66"/>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664643" name="Picture 67"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0668"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0" name="Picture 68"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645" name="Picture 69"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2244"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646" name="Picture 70"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2244"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4647" name="Rectangle 71"/>
          <p:cNvSpPr>
            <a:spLocks noChangeArrowheads="1"/>
          </p:cNvSpPr>
          <p:nvPr/>
        </p:nvSpPr>
        <p:spPr bwMode="auto">
          <a:xfrm>
            <a:off x="9023083"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pic>
        <p:nvPicPr>
          <p:cNvPr id="48174" name="Picture 72"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5" name="Rectangle 73"/>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664650" name="Picture 74"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6994"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7" name="Picture 75" descr="channel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8" name="Picture 76" descr="channel_er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9" name="Picture 77" descr="channel_cs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4654" name="Picture 78" descr="block_g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02244" y="5179115"/>
            <a:ext cx="1522754" cy="1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1" name="Rectangle 79"/>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48182" name="Rectangle 80"/>
          <p:cNvSpPr>
            <a:spLocks noChangeArrowheads="1"/>
          </p:cNvSpPr>
          <p:nvPr/>
        </p:nvSpPr>
        <p:spPr bwMode="auto">
          <a:xfrm>
            <a:off x="5609245"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664657" name="Rectangle 81"/>
          <p:cNvSpPr>
            <a:spLocks noChangeArrowheads="1"/>
          </p:cNvSpPr>
          <p:nvPr/>
        </p:nvSpPr>
        <p:spPr bwMode="auto">
          <a:xfrm>
            <a:off x="4630831" y="4130690"/>
            <a:ext cx="404278" cy="49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646">
                <a:solidFill>
                  <a:srgbClr val="FF3399"/>
                </a:solidFill>
                <a:latin typeface="Arial Black" panose="020B0A04020102020204" pitchFamily="34" charset="0"/>
              </a:rPr>
              <a:t>?</a:t>
            </a:r>
          </a:p>
        </p:txBody>
      </p:sp>
      <p:pic>
        <p:nvPicPr>
          <p:cNvPr id="664658" name="Picture 82" descr="channel_custom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8473" y="5319139"/>
            <a:ext cx="792883" cy="7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4659" name="Group 83"/>
          <p:cNvGrpSpPr>
            <a:grpSpLocks/>
          </p:cNvGrpSpPr>
          <p:nvPr/>
        </p:nvGrpSpPr>
        <p:grpSpPr bwMode="auto">
          <a:xfrm>
            <a:off x="4476806" y="3136524"/>
            <a:ext cx="5695451" cy="2747959"/>
            <a:chOff x="2383" y="1792"/>
            <a:chExt cx="3254" cy="1570"/>
          </a:xfrm>
        </p:grpSpPr>
        <p:grpSp>
          <p:nvGrpSpPr>
            <p:cNvPr id="48197" name="Group 84"/>
            <p:cNvGrpSpPr>
              <a:grpSpLocks/>
            </p:cNvGrpSpPr>
            <p:nvPr/>
          </p:nvGrpSpPr>
          <p:grpSpPr bwMode="auto">
            <a:xfrm>
              <a:off x="2544" y="2945"/>
              <a:ext cx="3090" cy="417"/>
              <a:chOff x="2544" y="2945"/>
              <a:chExt cx="3090" cy="417"/>
            </a:xfrm>
          </p:grpSpPr>
          <p:sp>
            <p:nvSpPr>
              <p:cNvPr id="48214" name="Line 85"/>
              <p:cNvSpPr>
                <a:spLocks noChangeShapeType="1"/>
              </p:cNvSpPr>
              <p:nvPr/>
            </p:nvSpPr>
            <p:spPr bwMode="auto">
              <a:xfrm>
                <a:off x="2544" y="3360"/>
                <a:ext cx="1920"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8215" name="Group 86"/>
              <p:cNvGrpSpPr>
                <a:grpSpLocks/>
              </p:cNvGrpSpPr>
              <p:nvPr/>
            </p:nvGrpSpPr>
            <p:grpSpPr bwMode="auto">
              <a:xfrm>
                <a:off x="4468" y="2945"/>
                <a:ext cx="1166" cy="417"/>
                <a:chOff x="4468" y="2945"/>
                <a:chExt cx="1166" cy="417"/>
              </a:xfrm>
            </p:grpSpPr>
            <p:sp>
              <p:nvSpPr>
                <p:cNvPr id="48216" name="Line 87"/>
                <p:cNvSpPr>
                  <a:spLocks noChangeShapeType="1"/>
                </p:cNvSpPr>
                <p:nvPr/>
              </p:nvSpPr>
              <p:spPr bwMode="auto">
                <a:xfrm flipV="1">
                  <a:off x="4468" y="3102"/>
                  <a:ext cx="260" cy="26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217" name="Rectangle 88"/>
                <p:cNvSpPr>
                  <a:spLocks noChangeArrowheads="1"/>
                </p:cNvSpPr>
                <p:nvPr/>
              </p:nvSpPr>
              <p:spPr bwMode="auto">
                <a:xfrm>
                  <a:off x="4727" y="2945"/>
                  <a:ext cx="907" cy="237"/>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grpSp>
          <p:nvGrpSpPr>
            <p:cNvPr id="48198" name="Group 89"/>
            <p:cNvGrpSpPr>
              <a:grpSpLocks/>
            </p:cNvGrpSpPr>
            <p:nvPr/>
          </p:nvGrpSpPr>
          <p:grpSpPr bwMode="auto">
            <a:xfrm>
              <a:off x="2383" y="1792"/>
              <a:ext cx="3254" cy="1567"/>
              <a:chOff x="2383" y="1792"/>
              <a:chExt cx="3254" cy="1567"/>
            </a:xfrm>
          </p:grpSpPr>
          <p:sp>
            <p:nvSpPr>
              <p:cNvPr id="48199" name="Line 90"/>
              <p:cNvSpPr>
                <a:spLocks noChangeShapeType="1"/>
              </p:cNvSpPr>
              <p:nvPr/>
            </p:nvSpPr>
            <p:spPr bwMode="auto">
              <a:xfrm flipV="1">
                <a:off x="2383" y="2237"/>
                <a:ext cx="0" cy="83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8200" name="Group 91"/>
              <p:cNvGrpSpPr>
                <a:grpSpLocks/>
              </p:cNvGrpSpPr>
              <p:nvPr/>
            </p:nvGrpSpPr>
            <p:grpSpPr bwMode="auto">
              <a:xfrm>
                <a:off x="2383" y="1792"/>
                <a:ext cx="3254" cy="1567"/>
                <a:chOff x="2383" y="1792"/>
                <a:chExt cx="3254" cy="1567"/>
              </a:xfrm>
            </p:grpSpPr>
            <p:grpSp>
              <p:nvGrpSpPr>
                <p:cNvPr id="48204" name="Group 92"/>
                <p:cNvGrpSpPr>
                  <a:grpSpLocks/>
                </p:cNvGrpSpPr>
                <p:nvPr/>
              </p:nvGrpSpPr>
              <p:grpSpPr bwMode="auto">
                <a:xfrm>
                  <a:off x="3563" y="1808"/>
                  <a:ext cx="2074" cy="1551"/>
                  <a:chOff x="3563" y="1808"/>
                  <a:chExt cx="2074" cy="1551"/>
                </a:xfrm>
              </p:grpSpPr>
              <p:sp>
                <p:nvSpPr>
                  <p:cNvPr id="48210" name="Rectangle 93"/>
                  <p:cNvSpPr>
                    <a:spLocks noChangeArrowheads="1"/>
                  </p:cNvSpPr>
                  <p:nvPr/>
                </p:nvSpPr>
                <p:spPr bwMode="auto">
                  <a:xfrm>
                    <a:off x="4730" y="1808"/>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8211" name="Rectangle 94"/>
                  <p:cNvSpPr>
                    <a:spLocks noChangeArrowheads="1"/>
                  </p:cNvSpPr>
                  <p:nvPr/>
                </p:nvSpPr>
                <p:spPr bwMode="auto">
                  <a:xfrm>
                    <a:off x="4727" y="2505"/>
                    <a:ext cx="907" cy="12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8212" name="Line 95"/>
                  <p:cNvSpPr>
                    <a:spLocks noChangeShapeType="1"/>
                  </p:cNvSpPr>
                  <p:nvPr/>
                </p:nvSpPr>
                <p:spPr bwMode="auto">
                  <a:xfrm flipV="1">
                    <a:off x="3920" y="2551"/>
                    <a:ext cx="808" cy="808"/>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213" name="Line 96"/>
                  <p:cNvSpPr>
                    <a:spLocks noChangeShapeType="1"/>
                  </p:cNvSpPr>
                  <p:nvPr/>
                </p:nvSpPr>
                <p:spPr bwMode="auto">
                  <a:xfrm flipV="1">
                    <a:off x="3563" y="2010"/>
                    <a:ext cx="1349" cy="1349"/>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48205" name="Rectangle 97"/>
                <p:cNvSpPr>
                  <a:spLocks noChangeArrowheads="1"/>
                </p:cNvSpPr>
                <p:nvPr/>
              </p:nvSpPr>
              <p:spPr bwMode="auto">
                <a:xfrm>
                  <a:off x="2761" y="1792"/>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8206" name="Line 98"/>
                <p:cNvSpPr>
                  <a:spLocks noChangeShapeType="1"/>
                </p:cNvSpPr>
                <p:nvPr/>
              </p:nvSpPr>
              <p:spPr bwMode="auto">
                <a:xfrm flipV="1">
                  <a:off x="2383" y="1850"/>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8207" name="Group 99"/>
                <p:cNvGrpSpPr>
                  <a:grpSpLocks/>
                </p:cNvGrpSpPr>
                <p:nvPr/>
              </p:nvGrpSpPr>
              <p:grpSpPr bwMode="auto">
                <a:xfrm>
                  <a:off x="2383" y="2395"/>
                  <a:ext cx="1282" cy="529"/>
                  <a:chOff x="2383" y="2395"/>
                  <a:chExt cx="1282" cy="529"/>
                </a:xfrm>
              </p:grpSpPr>
              <p:sp>
                <p:nvSpPr>
                  <p:cNvPr id="48208" name="Rectangle 100"/>
                  <p:cNvSpPr>
                    <a:spLocks noChangeArrowheads="1"/>
                  </p:cNvSpPr>
                  <p:nvPr/>
                </p:nvSpPr>
                <p:spPr bwMode="auto">
                  <a:xfrm>
                    <a:off x="2758" y="2395"/>
                    <a:ext cx="907" cy="345"/>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8209" name="Line 101"/>
                  <p:cNvSpPr>
                    <a:spLocks noChangeShapeType="1"/>
                  </p:cNvSpPr>
                  <p:nvPr/>
                </p:nvSpPr>
                <p:spPr bwMode="auto">
                  <a:xfrm flipV="1">
                    <a:off x="2383" y="2537"/>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8201" name="Group 102"/>
              <p:cNvGrpSpPr>
                <a:grpSpLocks/>
              </p:cNvGrpSpPr>
              <p:nvPr/>
            </p:nvGrpSpPr>
            <p:grpSpPr bwMode="auto">
              <a:xfrm>
                <a:off x="2582" y="3048"/>
                <a:ext cx="1083" cy="311"/>
                <a:chOff x="2582" y="3048"/>
                <a:chExt cx="1083" cy="311"/>
              </a:xfrm>
            </p:grpSpPr>
            <p:sp>
              <p:nvSpPr>
                <p:cNvPr id="48202" name="Rectangle 103"/>
                <p:cNvSpPr>
                  <a:spLocks noChangeArrowheads="1"/>
                </p:cNvSpPr>
                <p:nvPr/>
              </p:nvSpPr>
              <p:spPr bwMode="auto">
                <a:xfrm>
                  <a:off x="2758" y="3048"/>
                  <a:ext cx="907" cy="13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48203" name="Line 104"/>
                <p:cNvSpPr>
                  <a:spLocks noChangeShapeType="1"/>
                </p:cNvSpPr>
                <p:nvPr/>
              </p:nvSpPr>
              <p:spPr bwMode="auto">
                <a:xfrm flipV="1">
                  <a:off x="2582" y="3184"/>
                  <a:ext cx="175" cy="17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sp>
        <p:nvSpPr>
          <p:cNvPr id="48186" name="Rectangle 105"/>
          <p:cNvSpPr>
            <a:spLocks noChangeArrowheads="1"/>
          </p:cNvSpPr>
          <p:nvPr/>
        </p:nvSpPr>
        <p:spPr bwMode="auto">
          <a:xfrm>
            <a:off x="9045819"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48187" name="Rectangle 106"/>
          <p:cNvSpPr>
            <a:spLocks noChangeArrowheads="1"/>
          </p:cNvSpPr>
          <p:nvPr/>
        </p:nvSpPr>
        <p:spPr bwMode="auto">
          <a:xfrm>
            <a:off x="5599494"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48188" name="Rectangle 107"/>
          <p:cNvSpPr>
            <a:spLocks noChangeArrowheads="1"/>
          </p:cNvSpPr>
          <p:nvPr/>
        </p:nvSpPr>
        <p:spPr bwMode="auto">
          <a:xfrm>
            <a:off x="5630247" y="3127773"/>
            <a:ext cx="946909"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48189" name="Rectangle 108"/>
          <p:cNvSpPr>
            <a:spLocks noChangeArrowheads="1"/>
          </p:cNvSpPr>
          <p:nvPr/>
        </p:nvSpPr>
        <p:spPr bwMode="auto">
          <a:xfrm>
            <a:off x="9066072" y="3148777"/>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664685" name="Rectangle 109"/>
          <p:cNvSpPr>
            <a:spLocks noChangeArrowheads="1"/>
          </p:cNvSpPr>
          <p:nvPr/>
        </p:nvSpPr>
        <p:spPr bwMode="auto">
          <a:xfrm>
            <a:off x="8754753"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 / Shipping</a:t>
            </a:r>
          </a:p>
        </p:txBody>
      </p:sp>
      <p:sp>
        <p:nvSpPr>
          <p:cNvPr id="664686" name="Rectangle 110"/>
          <p:cNvSpPr>
            <a:spLocks noChangeArrowheads="1"/>
          </p:cNvSpPr>
          <p:nvPr/>
        </p:nvSpPr>
        <p:spPr bwMode="auto">
          <a:xfrm>
            <a:off x="5549001" y="4177948"/>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a:t>
            </a:r>
          </a:p>
        </p:txBody>
      </p:sp>
      <p:sp>
        <p:nvSpPr>
          <p:cNvPr id="664687" name="Rectangle 111"/>
          <p:cNvSpPr>
            <a:spLocks noChangeArrowheads="1"/>
          </p:cNvSpPr>
          <p:nvPr/>
        </p:nvSpPr>
        <p:spPr bwMode="auto">
          <a:xfrm>
            <a:off x="5308427"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 / Shipping</a:t>
            </a:r>
          </a:p>
        </p:txBody>
      </p:sp>
      <p:sp>
        <p:nvSpPr>
          <p:cNvPr id="664688" name="Rectangle 112"/>
          <p:cNvSpPr>
            <a:spLocks noChangeArrowheads="1"/>
          </p:cNvSpPr>
          <p:nvPr/>
        </p:nvSpPr>
        <p:spPr bwMode="auto">
          <a:xfrm>
            <a:off x="9105064"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Order</a:t>
            </a:r>
          </a:p>
        </p:txBody>
      </p:sp>
      <p:sp>
        <p:nvSpPr>
          <p:cNvPr id="664689" name="Rectangle 113"/>
          <p:cNvSpPr>
            <a:spLocks noChangeArrowheads="1"/>
          </p:cNvSpPr>
          <p:nvPr/>
        </p:nvSpPr>
        <p:spPr bwMode="auto">
          <a:xfrm>
            <a:off x="9070333" y="5133608"/>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Account</a:t>
            </a:r>
          </a:p>
        </p:txBody>
      </p:sp>
      <p:sp>
        <p:nvSpPr>
          <p:cNvPr id="664690" name="Rectangle 114"/>
          <p:cNvSpPr>
            <a:spLocks noChangeArrowheads="1"/>
          </p:cNvSpPr>
          <p:nvPr/>
        </p:nvSpPr>
        <p:spPr bwMode="auto">
          <a:xfrm>
            <a:off x="5658740"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Order</a:t>
            </a:r>
          </a:p>
        </p:txBody>
      </p:sp>
      <p:pic>
        <p:nvPicPr>
          <p:cNvPr id="48196" name="Picture 115" descr="operation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59304" y="6248544"/>
            <a:ext cx="936407" cy="89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62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64640"/>
                                        </p:tgtEl>
                                        <p:attrNameLst>
                                          <p:attrName>style.visibility</p:attrName>
                                        </p:attrNameLst>
                                      </p:cBhvr>
                                      <p:to>
                                        <p:strVal val="visible"/>
                                      </p:to>
                                    </p:set>
                                    <p:animEffect transition="in" filter="fade">
                                      <p:cBhvr>
                                        <p:cTn id="7" dur="500"/>
                                        <p:tgtEl>
                                          <p:spTgt spid="664640"/>
                                        </p:tgtEl>
                                      </p:cBhvr>
                                    </p:animEffect>
                                  </p:childTnLst>
                                </p:cTn>
                              </p:par>
                              <p:par>
                                <p:cTn id="8" presetID="10" presetClass="entr" presetSubtype="0" fill="hold" nodeType="withEffect">
                                  <p:stCondLst>
                                    <p:cond delay="0"/>
                                  </p:stCondLst>
                                  <p:childTnLst>
                                    <p:set>
                                      <p:cBhvr>
                                        <p:cTn id="9" dur="1" fill="hold">
                                          <p:stCondLst>
                                            <p:cond delay="0"/>
                                          </p:stCondLst>
                                        </p:cTn>
                                        <p:tgtEl>
                                          <p:spTgt spid="664646"/>
                                        </p:tgtEl>
                                        <p:attrNameLst>
                                          <p:attrName>style.visibility</p:attrName>
                                        </p:attrNameLst>
                                      </p:cBhvr>
                                      <p:to>
                                        <p:strVal val="visible"/>
                                      </p:to>
                                    </p:set>
                                    <p:animEffect transition="in" filter="fade">
                                      <p:cBhvr>
                                        <p:cTn id="10" dur="500"/>
                                        <p:tgtEl>
                                          <p:spTgt spid="664646"/>
                                        </p:tgtEl>
                                      </p:cBhvr>
                                    </p:animEffect>
                                  </p:childTnLst>
                                </p:cTn>
                              </p:par>
                              <p:par>
                                <p:cTn id="11" presetID="10" presetClass="entr" presetSubtype="0" fill="hold" nodeType="withEffect">
                                  <p:stCondLst>
                                    <p:cond delay="0"/>
                                  </p:stCondLst>
                                  <p:childTnLst>
                                    <p:set>
                                      <p:cBhvr>
                                        <p:cTn id="12" dur="1" fill="hold">
                                          <p:stCondLst>
                                            <p:cond delay="0"/>
                                          </p:stCondLst>
                                        </p:cTn>
                                        <p:tgtEl>
                                          <p:spTgt spid="664654"/>
                                        </p:tgtEl>
                                        <p:attrNameLst>
                                          <p:attrName>style.visibility</p:attrName>
                                        </p:attrNameLst>
                                      </p:cBhvr>
                                      <p:to>
                                        <p:strVal val="visible"/>
                                      </p:to>
                                    </p:set>
                                    <p:animEffect transition="in" filter="fade">
                                      <p:cBhvr>
                                        <p:cTn id="13" dur="500"/>
                                        <p:tgtEl>
                                          <p:spTgt spid="664654"/>
                                        </p:tgtEl>
                                      </p:cBhvr>
                                    </p:animEffect>
                                  </p:childTnLst>
                                </p:cTn>
                              </p:par>
                              <p:par>
                                <p:cTn id="14" presetID="10" presetClass="entr" presetSubtype="0" fill="hold" nodeType="withEffect">
                                  <p:stCondLst>
                                    <p:cond delay="0"/>
                                  </p:stCondLst>
                                  <p:childTnLst>
                                    <p:set>
                                      <p:cBhvr>
                                        <p:cTn id="15" dur="1" fill="hold">
                                          <p:stCondLst>
                                            <p:cond delay="0"/>
                                          </p:stCondLst>
                                        </p:cTn>
                                        <p:tgtEl>
                                          <p:spTgt spid="664688"/>
                                        </p:tgtEl>
                                        <p:attrNameLst>
                                          <p:attrName>style.visibility</p:attrName>
                                        </p:attrNameLst>
                                      </p:cBhvr>
                                      <p:to>
                                        <p:strVal val="visible"/>
                                      </p:to>
                                    </p:set>
                                    <p:animEffect transition="in" filter="fade">
                                      <p:cBhvr>
                                        <p:cTn id="16" dur="500"/>
                                        <p:tgtEl>
                                          <p:spTgt spid="664688"/>
                                        </p:tgtEl>
                                      </p:cBhvr>
                                    </p:animEffect>
                                  </p:childTnLst>
                                </p:cTn>
                              </p:par>
                              <p:par>
                                <p:cTn id="17" presetID="10" presetClass="entr" presetSubtype="0" fill="hold" nodeType="withEffect">
                                  <p:stCondLst>
                                    <p:cond delay="0"/>
                                  </p:stCondLst>
                                  <p:childTnLst>
                                    <p:set>
                                      <p:cBhvr>
                                        <p:cTn id="18" dur="1" fill="hold">
                                          <p:stCondLst>
                                            <p:cond delay="0"/>
                                          </p:stCondLst>
                                        </p:cTn>
                                        <p:tgtEl>
                                          <p:spTgt spid="664689"/>
                                        </p:tgtEl>
                                        <p:attrNameLst>
                                          <p:attrName>style.visibility</p:attrName>
                                        </p:attrNameLst>
                                      </p:cBhvr>
                                      <p:to>
                                        <p:strVal val="visible"/>
                                      </p:to>
                                    </p:set>
                                    <p:animEffect transition="in" filter="fade">
                                      <p:cBhvr>
                                        <p:cTn id="19" dur="500"/>
                                        <p:tgtEl>
                                          <p:spTgt spid="664689"/>
                                        </p:tgtEl>
                                      </p:cBhvr>
                                    </p:animEffect>
                                  </p:childTnLst>
                                </p:cTn>
                              </p:par>
                              <p:par>
                                <p:cTn id="20" presetID="10" presetClass="entr" presetSubtype="0" fill="hold" nodeType="withEffect">
                                  <p:stCondLst>
                                    <p:cond delay="0"/>
                                  </p:stCondLst>
                                  <p:childTnLst>
                                    <p:set>
                                      <p:cBhvr>
                                        <p:cTn id="21" dur="1" fill="hold">
                                          <p:stCondLst>
                                            <p:cond delay="0"/>
                                          </p:stCondLst>
                                        </p:cTn>
                                        <p:tgtEl>
                                          <p:spTgt spid="664690"/>
                                        </p:tgtEl>
                                        <p:attrNameLst>
                                          <p:attrName>style.visibility</p:attrName>
                                        </p:attrNameLst>
                                      </p:cBhvr>
                                      <p:to>
                                        <p:strVal val="visible"/>
                                      </p:to>
                                    </p:set>
                                    <p:animEffect transition="in" filter="fade">
                                      <p:cBhvr>
                                        <p:cTn id="22" dur="500"/>
                                        <p:tgtEl>
                                          <p:spTgt spid="664690"/>
                                        </p:tgtEl>
                                      </p:cBhvr>
                                    </p:animEffect>
                                  </p:childTnLst>
                                </p:cTn>
                              </p:par>
                              <p:par>
                                <p:cTn id="23" presetID="10" presetClass="entr" presetSubtype="0" fill="hold" nodeType="withEffect">
                                  <p:stCondLst>
                                    <p:cond delay="0"/>
                                  </p:stCondLst>
                                  <p:childTnLst>
                                    <p:set>
                                      <p:cBhvr>
                                        <p:cTn id="24" dur="1" fill="hold">
                                          <p:stCondLst>
                                            <p:cond delay="0"/>
                                          </p:stCondLst>
                                        </p:cTn>
                                        <p:tgtEl>
                                          <p:spTgt spid="664583"/>
                                        </p:tgtEl>
                                        <p:attrNameLst>
                                          <p:attrName>style.visibility</p:attrName>
                                        </p:attrNameLst>
                                      </p:cBhvr>
                                      <p:to>
                                        <p:strVal val="visible"/>
                                      </p:to>
                                    </p:set>
                                    <p:animEffect transition="in" filter="fade">
                                      <p:cBhvr>
                                        <p:cTn id="25" dur="500"/>
                                        <p:tgtEl>
                                          <p:spTgt spid="664583"/>
                                        </p:tgtEl>
                                      </p:cBhvr>
                                    </p:animEffect>
                                  </p:childTnLst>
                                </p:cTn>
                              </p:par>
                              <p:par>
                                <p:cTn id="26" presetID="10" presetClass="entr" presetSubtype="0" fill="hold" nodeType="withEffect">
                                  <p:stCondLst>
                                    <p:cond delay="0"/>
                                  </p:stCondLst>
                                  <p:childTnLst>
                                    <p:set>
                                      <p:cBhvr>
                                        <p:cTn id="27" dur="1" fill="hold">
                                          <p:stCondLst>
                                            <p:cond delay="0"/>
                                          </p:stCondLst>
                                        </p:cTn>
                                        <p:tgtEl>
                                          <p:spTgt spid="664585"/>
                                        </p:tgtEl>
                                        <p:attrNameLst>
                                          <p:attrName>style.visibility</p:attrName>
                                        </p:attrNameLst>
                                      </p:cBhvr>
                                      <p:to>
                                        <p:strVal val="visible"/>
                                      </p:to>
                                    </p:set>
                                    <p:animEffect transition="in" filter="fade">
                                      <p:cBhvr>
                                        <p:cTn id="28" dur="500"/>
                                        <p:tgtEl>
                                          <p:spTgt spid="664585"/>
                                        </p:tgtEl>
                                      </p:cBhvr>
                                    </p:animEffect>
                                  </p:childTnLst>
                                </p:cTn>
                              </p:par>
                              <p:par>
                                <p:cTn id="29" presetID="10" presetClass="entr" presetSubtype="0" fill="hold" nodeType="withEffect">
                                  <p:stCondLst>
                                    <p:cond delay="0"/>
                                  </p:stCondLst>
                                  <p:childTnLst>
                                    <p:set>
                                      <p:cBhvr>
                                        <p:cTn id="30" dur="1" fill="hold">
                                          <p:stCondLst>
                                            <p:cond delay="0"/>
                                          </p:stCondLst>
                                        </p:cTn>
                                        <p:tgtEl>
                                          <p:spTgt spid="664687"/>
                                        </p:tgtEl>
                                        <p:attrNameLst>
                                          <p:attrName>style.visibility</p:attrName>
                                        </p:attrNameLst>
                                      </p:cBhvr>
                                      <p:to>
                                        <p:strVal val="visible"/>
                                      </p:to>
                                    </p:set>
                                    <p:animEffect transition="in" filter="fade">
                                      <p:cBhvr>
                                        <p:cTn id="31" dur="500"/>
                                        <p:tgtEl>
                                          <p:spTgt spid="664687"/>
                                        </p:tgtEl>
                                      </p:cBhvr>
                                    </p:animEffect>
                                  </p:childTnLst>
                                </p:cTn>
                              </p:par>
                              <p:par>
                                <p:cTn id="32" presetID="10" presetClass="entr" presetSubtype="0" fill="hold" nodeType="withEffect">
                                  <p:stCondLst>
                                    <p:cond delay="0"/>
                                  </p:stCondLst>
                                  <p:childTnLst>
                                    <p:set>
                                      <p:cBhvr>
                                        <p:cTn id="33" dur="1" fill="hold">
                                          <p:stCondLst>
                                            <p:cond delay="0"/>
                                          </p:stCondLst>
                                        </p:cTn>
                                        <p:tgtEl>
                                          <p:spTgt spid="664686"/>
                                        </p:tgtEl>
                                        <p:attrNameLst>
                                          <p:attrName>style.visibility</p:attrName>
                                        </p:attrNameLst>
                                      </p:cBhvr>
                                      <p:to>
                                        <p:strVal val="visible"/>
                                      </p:to>
                                    </p:set>
                                    <p:animEffect transition="in" filter="fade">
                                      <p:cBhvr>
                                        <p:cTn id="34" dur="500"/>
                                        <p:tgtEl>
                                          <p:spTgt spid="664686"/>
                                        </p:tgtEl>
                                      </p:cBhvr>
                                    </p:animEffect>
                                  </p:childTnLst>
                                </p:cTn>
                              </p:par>
                              <p:par>
                                <p:cTn id="35" presetID="10" presetClass="entr" presetSubtype="0" fill="hold" nodeType="withEffect">
                                  <p:stCondLst>
                                    <p:cond delay="0"/>
                                  </p:stCondLst>
                                  <p:childTnLst>
                                    <p:set>
                                      <p:cBhvr>
                                        <p:cTn id="36" dur="1" fill="hold">
                                          <p:stCondLst>
                                            <p:cond delay="0"/>
                                          </p:stCondLst>
                                        </p:cTn>
                                        <p:tgtEl>
                                          <p:spTgt spid="664647"/>
                                        </p:tgtEl>
                                        <p:attrNameLst>
                                          <p:attrName>style.visibility</p:attrName>
                                        </p:attrNameLst>
                                      </p:cBhvr>
                                      <p:to>
                                        <p:strVal val="visible"/>
                                      </p:to>
                                    </p:set>
                                    <p:animEffect transition="in" filter="fade">
                                      <p:cBhvr>
                                        <p:cTn id="37" dur="500"/>
                                        <p:tgtEl>
                                          <p:spTgt spid="664647"/>
                                        </p:tgtEl>
                                      </p:cBhvr>
                                    </p:animEffect>
                                  </p:childTnLst>
                                </p:cTn>
                              </p:par>
                              <p:par>
                                <p:cTn id="38" presetID="10" presetClass="entr" presetSubtype="0" fill="hold" nodeType="withEffect">
                                  <p:stCondLst>
                                    <p:cond delay="0"/>
                                  </p:stCondLst>
                                  <p:childTnLst>
                                    <p:set>
                                      <p:cBhvr>
                                        <p:cTn id="39" dur="1" fill="hold">
                                          <p:stCondLst>
                                            <p:cond delay="0"/>
                                          </p:stCondLst>
                                        </p:cTn>
                                        <p:tgtEl>
                                          <p:spTgt spid="664645"/>
                                        </p:tgtEl>
                                        <p:attrNameLst>
                                          <p:attrName>style.visibility</p:attrName>
                                        </p:attrNameLst>
                                      </p:cBhvr>
                                      <p:to>
                                        <p:strVal val="visible"/>
                                      </p:to>
                                    </p:set>
                                    <p:animEffect transition="in" filter="fade">
                                      <p:cBhvr>
                                        <p:cTn id="40" dur="500"/>
                                        <p:tgtEl>
                                          <p:spTgt spid="664645"/>
                                        </p:tgtEl>
                                      </p:cBhvr>
                                    </p:animEffect>
                                  </p:childTnLst>
                                </p:cTn>
                              </p:par>
                              <p:par>
                                <p:cTn id="41" presetID="10" presetClass="entr" presetSubtype="0" fill="hold" nodeType="withEffect">
                                  <p:stCondLst>
                                    <p:cond delay="0"/>
                                  </p:stCondLst>
                                  <p:childTnLst>
                                    <p:set>
                                      <p:cBhvr>
                                        <p:cTn id="42" dur="1" fill="hold">
                                          <p:stCondLst>
                                            <p:cond delay="0"/>
                                          </p:stCondLst>
                                        </p:cTn>
                                        <p:tgtEl>
                                          <p:spTgt spid="664685"/>
                                        </p:tgtEl>
                                        <p:attrNameLst>
                                          <p:attrName>style.visibility</p:attrName>
                                        </p:attrNameLst>
                                      </p:cBhvr>
                                      <p:to>
                                        <p:strVal val="visible"/>
                                      </p:to>
                                    </p:set>
                                    <p:animEffect transition="in" filter="fade">
                                      <p:cBhvr>
                                        <p:cTn id="43" dur="500"/>
                                        <p:tgtEl>
                                          <p:spTgt spid="664685"/>
                                        </p:tgtEl>
                                      </p:cBhvr>
                                    </p:animEffect>
                                  </p:childTnLst>
                                </p:cTn>
                              </p:par>
                              <p:par>
                                <p:cTn id="44" presetID="10" presetClass="entr" presetSubtype="0" fill="hold" nodeType="withEffect">
                                  <p:stCondLst>
                                    <p:cond delay="0"/>
                                  </p:stCondLst>
                                  <p:childTnLst>
                                    <p:set>
                                      <p:cBhvr>
                                        <p:cTn id="45" dur="1" fill="hold">
                                          <p:stCondLst>
                                            <p:cond delay="0"/>
                                          </p:stCondLst>
                                        </p:cTn>
                                        <p:tgtEl>
                                          <p:spTgt spid="664650"/>
                                        </p:tgtEl>
                                        <p:attrNameLst>
                                          <p:attrName>style.visibility</p:attrName>
                                        </p:attrNameLst>
                                      </p:cBhvr>
                                      <p:to>
                                        <p:strVal val="visible"/>
                                      </p:to>
                                    </p:set>
                                    <p:animEffect transition="in" filter="fade">
                                      <p:cBhvr>
                                        <p:cTn id="46" dur="500"/>
                                        <p:tgtEl>
                                          <p:spTgt spid="664650"/>
                                        </p:tgtEl>
                                      </p:cBhvr>
                                    </p:animEffect>
                                  </p:childTnLst>
                                </p:cTn>
                              </p:par>
                              <p:par>
                                <p:cTn id="47" presetID="10" presetClass="entr" presetSubtype="0" fill="hold" nodeType="withEffect">
                                  <p:stCondLst>
                                    <p:cond delay="0"/>
                                  </p:stCondLst>
                                  <p:childTnLst>
                                    <p:set>
                                      <p:cBhvr>
                                        <p:cTn id="48" dur="1" fill="hold">
                                          <p:stCondLst>
                                            <p:cond delay="0"/>
                                          </p:stCondLst>
                                        </p:cTn>
                                        <p:tgtEl>
                                          <p:spTgt spid="664643"/>
                                        </p:tgtEl>
                                        <p:attrNameLst>
                                          <p:attrName>style.visibility</p:attrName>
                                        </p:attrNameLst>
                                      </p:cBhvr>
                                      <p:to>
                                        <p:strVal val="visible"/>
                                      </p:to>
                                    </p:set>
                                    <p:animEffect transition="in" filter="fade">
                                      <p:cBhvr>
                                        <p:cTn id="49" dur="500"/>
                                        <p:tgtEl>
                                          <p:spTgt spid="664643"/>
                                        </p:tgtEl>
                                      </p:cBhvr>
                                    </p:animEffect>
                                  </p:childTnLst>
                                </p:cTn>
                              </p:par>
                              <p:par>
                                <p:cTn id="50" presetID="10" presetClass="entr" presetSubtype="0" fill="hold" nodeType="withEffect">
                                  <p:stCondLst>
                                    <p:cond delay="0"/>
                                  </p:stCondLst>
                                  <p:childTnLst>
                                    <p:set>
                                      <p:cBhvr>
                                        <p:cTn id="51" dur="1" fill="hold">
                                          <p:stCondLst>
                                            <p:cond delay="0"/>
                                          </p:stCondLst>
                                        </p:cTn>
                                        <p:tgtEl>
                                          <p:spTgt spid="664638"/>
                                        </p:tgtEl>
                                        <p:attrNameLst>
                                          <p:attrName>style.visibility</p:attrName>
                                        </p:attrNameLst>
                                      </p:cBhvr>
                                      <p:to>
                                        <p:strVal val="visible"/>
                                      </p:to>
                                    </p:set>
                                    <p:animEffect transition="in" filter="fade">
                                      <p:cBhvr>
                                        <p:cTn id="52" dur="500"/>
                                        <p:tgtEl>
                                          <p:spTgt spid="664638"/>
                                        </p:tgtEl>
                                      </p:cBhvr>
                                    </p:animEffect>
                                  </p:childTnLst>
                                </p:cTn>
                              </p:par>
                              <p:par>
                                <p:cTn id="53" presetID="10" presetClass="entr" presetSubtype="0" fill="hold" nodeType="withEffect">
                                  <p:stCondLst>
                                    <p:cond delay="0"/>
                                  </p:stCondLst>
                                  <p:childTnLst>
                                    <p:set>
                                      <p:cBhvr>
                                        <p:cTn id="54" dur="1" fill="hold">
                                          <p:stCondLst>
                                            <p:cond delay="0"/>
                                          </p:stCondLst>
                                        </p:cTn>
                                        <p:tgtEl>
                                          <p:spTgt spid="664658"/>
                                        </p:tgtEl>
                                        <p:attrNameLst>
                                          <p:attrName>style.visibility</p:attrName>
                                        </p:attrNameLst>
                                      </p:cBhvr>
                                      <p:to>
                                        <p:strVal val="visible"/>
                                      </p:to>
                                    </p:set>
                                    <p:animEffect transition="in" filter="fade">
                                      <p:cBhvr>
                                        <p:cTn id="55" dur="500"/>
                                        <p:tgtEl>
                                          <p:spTgt spid="664658"/>
                                        </p:tgtEl>
                                      </p:cBhvr>
                                    </p:animEffect>
                                  </p:childTnLst>
                                </p:cTn>
                              </p:par>
                            </p:childTnLst>
                          </p:cTn>
                        </p:par>
                        <p:par>
                          <p:cTn id="56" fill="hold" nodeType="afterGroup">
                            <p:stCondLst>
                              <p:cond delay="500"/>
                            </p:stCondLst>
                            <p:childTnLst>
                              <p:par>
                                <p:cTn id="57" presetID="22" presetClass="entr" presetSubtype="2" fill="hold" nodeType="afterEffect">
                                  <p:stCondLst>
                                    <p:cond delay="0"/>
                                  </p:stCondLst>
                                  <p:childTnLst>
                                    <p:set>
                                      <p:cBhvr>
                                        <p:cTn id="58" dur="1" fill="hold">
                                          <p:stCondLst>
                                            <p:cond delay="0"/>
                                          </p:stCondLst>
                                        </p:cTn>
                                        <p:tgtEl>
                                          <p:spTgt spid="664659"/>
                                        </p:tgtEl>
                                        <p:attrNameLst>
                                          <p:attrName>style.visibility</p:attrName>
                                        </p:attrNameLst>
                                      </p:cBhvr>
                                      <p:to>
                                        <p:strVal val="visible"/>
                                      </p:to>
                                    </p:set>
                                    <p:animEffect transition="in" filter="wipe(right)">
                                      <p:cBhvr>
                                        <p:cTn id="59" dur="2000"/>
                                        <p:tgtEl>
                                          <p:spTgt spid="664659"/>
                                        </p:tgtEl>
                                      </p:cBhvr>
                                    </p:animEffect>
                                  </p:childTnLst>
                                </p:cTn>
                              </p:par>
                            </p:childTnLst>
                          </p:cTn>
                        </p:par>
                        <p:par>
                          <p:cTn id="60" fill="hold" nodeType="afterGroup">
                            <p:stCondLst>
                              <p:cond delay="2500"/>
                            </p:stCondLst>
                            <p:childTnLst>
                              <p:par>
                                <p:cTn id="61" presetID="49" presetClass="entr" presetSubtype="0" decel="100000" fill="hold" grpId="0" nodeType="afterEffect">
                                  <p:stCondLst>
                                    <p:cond delay="0"/>
                                  </p:stCondLst>
                                  <p:childTnLst>
                                    <p:set>
                                      <p:cBhvr>
                                        <p:cTn id="62" dur="1" fill="hold">
                                          <p:stCondLst>
                                            <p:cond delay="0"/>
                                          </p:stCondLst>
                                        </p:cTn>
                                        <p:tgtEl>
                                          <p:spTgt spid="664657"/>
                                        </p:tgtEl>
                                        <p:attrNameLst>
                                          <p:attrName>style.visibility</p:attrName>
                                        </p:attrNameLst>
                                      </p:cBhvr>
                                      <p:to>
                                        <p:strVal val="visible"/>
                                      </p:to>
                                    </p:set>
                                    <p:anim calcmode="lin" valueType="num">
                                      <p:cBhvr>
                                        <p:cTn id="63" dur="500" fill="hold"/>
                                        <p:tgtEl>
                                          <p:spTgt spid="664657"/>
                                        </p:tgtEl>
                                        <p:attrNameLst>
                                          <p:attrName>ppt_w</p:attrName>
                                        </p:attrNameLst>
                                      </p:cBhvr>
                                      <p:tavLst>
                                        <p:tav tm="0">
                                          <p:val>
                                            <p:fltVal val="0"/>
                                          </p:val>
                                        </p:tav>
                                        <p:tav tm="100000">
                                          <p:val>
                                            <p:strVal val="#ppt_w"/>
                                          </p:val>
                                        </p:tav>
                                      </p:tavLst>
                                    </p:anim>
                                    <p:anim calcmode="lin" valueType="num">
                                      <p:cBhvr>
                                        <p:cTn id="64" dur="500" fill="hold"/>
                                        <p:tgtEl>
                                          <p:spTgt spid="664657"/>
                                        </p:tgtEl>
                                        <p:attrNameLst>
                                          <p:attrName>ppt_h</p:attrName>
                                        </p:attrNameLst>
                                      </p:cBhvr>
                                      <p:tavLst>
                                        <p:tav tm="0">
                                          <p:val>
                                            <p:fltVal val="0"/>
                                          </p:val>
                                        </p:tav>
                                        <p:tav tm="100000">
                                          <p:val>
                                            <p:strVal val="#ppt_h"/>
                                          </p:val>
                                        </p:tav>
                                      </p:tavLst>
                                    </p:anim>
                                    <p:anim calcmode="lin" valueType="num">
                                      <p:cBhvr>
                                        <p:cTn id="65" dur="500" fill="hold"/>
                                        <p:tgtEl>
                                          <p:spTgt spid="664657"/>
                                        </p:tgtEl>
                                        <p:attrNameLst>
                                          <p:attrName>style.rotation</p:attrName>
                                        </p:attrNameLst>
                                      </p:cBhvr>
                                      <p:tavLst>
                                        <p:tav tm="0">
                                          <p:val>
                                            <p:fltVal val="360"/>
                                          </p:val>
                                        </p:tav>
                                        <p:tav tm="100000">
                                          <p:val>
                                            <p:fltVal val="0"/>
                                          </p:val>
                                        </p:tav>
                                      </p:tavLst>
                                    </p:anim>
                                    <p:animEffect transition="in" filter="fade">
                                      <p:cBhvr>
                                        <p:cTn id="66" dur="500"/>
                                        <p:tgtEl>
                                          <p:spTgt spid="664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6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9"/>
          <p:cNvSpPr>
            <a:spLocks noGrp="1" noChangeArrowheads="1"/>
          </p:cNvSpPr>
          <p:nvPr>
            <p:ph type="title"/>
          </p:nvPr>
        </p:nvSpPr>
        <p:spPr>
          <a:xfrm>
            <a:off x="445882" y="696616"/>
            <a:ext cx="9269548" cy="463828"/>
          </a:xfrm>
          <a:noFill/>
        </p:spPr>
        <p:txBody>
          <a:bodyPr/>
          <a:lstStyle/>
          <a:p>
            <a:r>
              <a:rPr lang="en-US" altLang="cs-CZ" sz="2646" b="1"/>
              <a:t>Root Cause – Understanding the data lifecycle</a:t>
            </a:r>
          </a:p>
        </p:txBody>
      </p:sp>
      <p:sp>
        <p:nvSpPr>
          <p:cNvPr id="119" name="Zástupný symbol pro číslo snímku 3">
            <a:extLst>
              <a:ext uri="{FF2B5EF4-FFF2-40B4-BE49-F238E27FC236}">
                <a16:creationId xmlns:a16="http://schemas.microsoft.com/office/drawing/2014/main" id="{C0338B62-24E8-4D14-BE9B-EA6045C7CBA2}"/>
              </a:ext>
            </a:extLst>
          </p:cNvPr>
          <p:cNvSpPr>
            <a:spLocks noGrp="1"/>
          </p:cNvSpPr>
          <p:nvPr>
            <p:ph type="sldNum" sz="quarter" idx="12"/>
          </p:nvPr>
        </p:nvSpPr>
        <p:spPr/>
        <p:txBody>
          <a:bodyPr/>
          <a:lstStyle/>
          <a:p>
            <a:pPr>
              <a:defRPr/>
            </a:pPr>
            <a:fld id="{34BC944A-50A7-4D9D-A4A2-2634BAB51D77}" type="slidenum">
              <a:rPr lang="en-US" altLang="cs-CZ"/>
              <a:pPr>
                <a:defRPr/>
              </a:pPr>
              <a:t>22</a:t>
            </a:fld>
            <a:endParaRPr lang="en-US" altLang="cs-CZ"/>
          </a:p>
        </p:txBody>
      </p:sp>
      <p:sp>
        <p:nvSpPr>
          <p:cNvPr id="666626" name="Rectangle 2">
            <a:extLst>
              <a:ext uri="{FF2B5EF4-FFF2-40B4-BE49-F238E27FC236}">
                <a16:creationId xmlns:a16="http://schemas.microsoft.com/office/drawing/2014/main" id="{9CEE184B-6F52-4034-97D6-302BC74BE3DA}"/>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6627" name="Rectangle 3">
            <a:extLst>
              <a:ext uri="{FF2B5EF4-FFF2-40B4-BE49-F238E27FC236}">
                <a16:creationId xmlns:a16="http://schemas.microsoft.com/office/drawing/2014/main" id="{FF491B0C-DACA-45C6-B8A0-F1693629196A}"/>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6628" name="Rectangle 4">
            <a:extLst>
              <a:ext uri="{FF2B5EF4-FFF2-40B4-BE49-F238E27FC236}">
                <a16:creationId xmlns:a16="http://schemas.microsoft.com/office/drawing/2014/main" id="{AC48DB4A-D3C1-4807-BBAF-6CD0BDE21CF8}"/>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6629" name="Rectangle 5">
            <a:extLst>
              <a:ext uri="{FF2B5EF4-FFF2-40B4-BE49-F238E27FC236}">
                <a16:creationId xmlns:a16="http://schemas.microsoft.com/office/drawing/2014/main" id="{9C2179BB-A653-4DB6-A8D9-EF8FD61432E0}"/>
              </a:ext>
            </a:extLst>
          </p:cNvPr>
          <p:cNvSpPr>
            <a:spLocks noChangeArrowheads="1"/>
          </p:cNvSpPr>
          <p:nvPr/>
        </p:nvSpPr>
        <p:spPr bwMode="auto">
          <a:xfrm>
            <a:off x="5838533" y="2604435"/>
            <a:ext cx="113768" cy="2831973"/>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6630" name="Rectangle 6">
            <a:extLst>
              <a:ext uri="{FF2B5EF4-FFF2-40B4-BE49-F238E27FC236}">
                <a16:creationId xmlns:a16="http://schemas.microsoft.com/office/drawing/2014/main" id="{2BDA2D49-396B-4AEE-8811-A95C9AFC3F36}"/>
              </a:ext>
            </a:extLst>
          </p:cNvPr>
          <p:cNvSpPr>
            <a:spLocks noChangeArrowheads="1"/>
          </p:cNvSpPr>
          <p:nvPr/>
        </p:nvSpPr>
        <p:spPr bwMode="auto">
          <a:xfrm>
            <a:off x="7585325" y="2604434"/>
            <a:ext cx="113768" cy="2100351"/>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6631" name="Rectangle 7">
            <a:extLst>
              <a:ext uri="{FF2B5EF4-FFF2-40B4-BE49-F238E27FC236}">
                <a16:creationId xmlns:a16="http://schemas.microsoft.com/office/drawing/2014/main" id="{EB775413-C407-4BD9-ABB1-5076025C0402}"/>
              </a:ext>
            </a:extLst>
          </p:cNvPr>
          <p:cNvSpPr>
            <a:spLocks noChangeArrowheads="1"/>
          </p:cNvSpPr>
          <p:nvPr/>
        </p:nvSpPr>
        <p:spPr bwMode="auto">
          <a:xfrm>
            <a:off x="9284857" y="2604435"/>
            <a:ext cx="119020" cy="2882732"/>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50186" name="Rectangle 8"/>
          <p:cNvSpPr>
            <a:spLocks noChangeArrowheads="1"/>
          </p:cNvSpPr>
          <p:nvPr/>
        </p:nvSpPr>
        <p:spPr bwMode="auto">
          <a:xfrm>
            <a:off x="473886" y="3077014"/>
            <a:ext cx="3612603" cy="352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49288" indent="-4191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9788" indent="-381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257300"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145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1717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289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0861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Product A is defined in the Enterprise system</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Enterprise product data is synchronized to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Different definitions of data results in errors</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A customer orders that product on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Doesn’t identify the customer as a prior client</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Web store captures a portion of the customer profile – first and last name, address, email address</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Enterprise system processes to order and captures the client data only as a “ship to” address</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latin typeface="Arial" panose="020B0604020202020204" pitchFamily="34" charset="0"/>
                <a:cs typeface="Arial" panose="020B0604020202020204" pitchFamily="34" charset="0"/>
              </a:rPr>
              <a:t>Product B is discounted in the Enterprise system</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Change is not reflected in the contact center because the Enterprise system doesn’t understand who subscribes to that change</a:t>
            </a:r>
          </a:p>
        </p:txBody>
      </p:sp>
      <p:sp>
        <p:nvSpPr>
          <p:cNvPr id="50187" name="Rectangle 10"/>
          <p:cNvSpPr>
            <a:spLocks noChangeArrowheads="1"/>
          </p:cNvSpPr>
          <p:nvPr/>
        </p:nvSpPr>
        <p:spPr bwMode="auto">
          <a:xfrm>
            <a:off x="493140" y="1344224"/>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Application business processes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are the trigger for data creation,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usage, and analysis – but their</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siloed functionality doesn’t address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each others requirements</a:t>
            </a:r>
          </a:p>
        </p:txBody>
      </p:sp>
      <p:sp>
        <p:nvSpPr>
          <p:cNvPr id="50188" name="Rectangle 11"/>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50189" name="Rectangle 12"/>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50190" name="Rectangle 13"/>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50191" name="Picture 14"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15"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16"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17"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5" name="Group 18"/>
          <p:cNvGrpSpPr>
            <a:grpSpLocks/>
          </p:cNvGrpSpPr>
          <p:nvPr/>
        </p:nvGrpSpPr>
        <p:grpSpPr bwMode="auto">
          <a:xfrm>
            <a:off x="5162921" y="2830223"/>
            <a:ext cx="1522754" cy="1212952"/>
            <a:chOff x="1984" y="1729"/>
            <a:chExt cx="870" cy="693"/>
          </a:xfrm>
        </p:grpSpPr>
        <p:grpSp>
          <p:nvGrpSpPr>
            <p:cNvPr id="50290" name="Group 19"/>
            <p:cNvGrpSpPr>
              <a:grpSpLocks/>
            </p:cNvGrpSpPr>
            <p:nvPr/>
          </p:nvGrpSpPr>
          <p:grpSpPr bwMode="auto">
            <a:xfrm>
              <a:off x="1984" y="2136"/>
              <a:ext cx="870" cy="286"/>
              <a:chOff x="1984" y="2136"/>
              <a:chExt cx="870" cy="286"/>
            </a:xfrm>
          </p:grpSpPr>
          <p:pic>
            <p:nvPicPr>
              <p:cNvPr id="50294" name="Picture 2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95" name="Picture 2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91" name="Picture 2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92" name="Picture 2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93" name="Picture 2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6" name="Rectangle 25"/>
          <p:cNvSpPr>
            <a:spLocks noChangeArrowheads="1"/>
          </p:cNvSpPr>
          <p:nvPr/>
        </p:nvSpPr>
        <p:spPr bwMode="auto">
          <a:xfrm>
            <a:off x="5646000" y="2805719"/>
            <a:ext cx="852392"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0197" name="Rectangle 26"/>
          <p:cNvSpPr>
            <a:spLocks noChangeArrowheads="1"/>
          </p:cNvSpPr>
          <p:nvPr/>
        </p:nvSpPr>
        <p:spPr bwMode="auto">
          <a:xfrm>
            <a:off x="5640749"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0198" name="Picture 27"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685"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9" name="Picture 28"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691"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0" name="Picture 29"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9"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1" name="Picture 30"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8684" y="3194284"/>
            <a:ext cx="243291"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02" name="Group 31"/>
          <p:cNvGrpSpPr>
            <a:grpSpLocks/>
          </p:cNvGrpSpPr>
          <p:nvPr/>
        </p:nvGrpSpPr>
        <p:grpSpPr bwMode="auto">
          <a:xfrm>
            <a:off x="6879957" y="2830223"/>
            <a:ext cx="1522754" cy="1212952"/>
            <a:chOff x="1984" y="1729"/>
            <a:chExt cx="870" cy="693"/>
          </a:xfrm>
        </p:grpSpPr>
        <p:grpSp>
          <p:nvGrpSpPr>
            <p:cNvPr id="50284" name="Group 32"/>
            <p:cNvGrpSpPr>
              <a:grpSpLocks/>
            </p:cNvGrpSpPr>
            <p:nvPr/>
          </p:nvGrpSpPr>
          <p:grpSpPr bwMode="auto">
            <a:xfrm>
              <a:off x="1984" y="2136"/>
              <a:ext cx="870" cy="286"/>
              <a:chOff x="1984" y="2136"/>
              <a:chExt cx="870" cy="286"/>
            </a:xfrm>
          </p:grpSpPr>
          <p:pic>
            <p:nvPicPr>
              <p:cNvPr id="50288" name="Picture 3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9" name="Picture 3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85" name="Picture 3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6" name="Picture 3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7" name="Picture 3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03" name="Rectangle 38"/>
          <p:cNvSpPr>
            <a:spLocks noChangeArrowheads="1"/>
          </p:cNvSpPr>
          <p:nvPr/>
        </p:nvSpPr>
        <p:spPr bwMode="auto">
          <a:xfrm>
            <a:off x="7363037"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0204" name="Rectangle 39"/>
          <p:cNvSpPr>
            <a:spLocks noChangeArrowheads="1"/>
          </p:cNvSpPr>
          <p:nvPr/>
        </p:nvSpPr>
        <p:spPr bwMode="auto">
          <a:xfrm>
            <a:off x="7336784"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0205" name="Rectangle 40"/>
          <p:cNvSpPr>
            <a:spLocks noChangeArrowheads="1"/>
          </p:cNvSpPr>
          <p:nvPr/>
        </p:nvSpPr>
        <p:spPr bwMode="auto">
          <a:xfrm>
            <a:off x="7357786"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0206" name="Picture 41"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722"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42"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728"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43"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476"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44"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5721"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210" name="Group 45"/>
          <p:cNvGrpSpPr>
            <a:grpSpLocks/>
          </p:cNvGrpSpPr>
          <p:nvPr/>
        </p:nvGrpSpPr>
        <p:grpSpPr bwMode="auto">
          <a:xfrm>
            <a:off x="8598744" y="2830223"/>
            <a:ext cx="1522754" cy="1212952"/>
            <a:chOff x="1984" y="1729"/>
            <a:chExt cx="870" cy="693"/>
          </a:xfrm>
        </p:grpSpPr>
        <p:grpSp>
          <p:nvGrpSpPr>
            <p:cNvPr id="50278" name="Group 46"/>
            <p:cNvGrpSpPr>
              <a:grpSpLocks/>
            </p:cNvGrpSpPr>
            <p:nvPr/>
          </p:nvGrpSpPr>
          <p:grpSpPr bwMode="auto">
            <a:xfrm>
              <a:off x="1984" y="2136"/>
              <a:ext cx="870" cy="286"/>
              <a:chOff x="1984" y="2136"/>
              <a:chExt cx="870" cy="286"/>
            </a:xfrm>
          </p:grpSpPr>
          <p:pic>
            <p:nvPicPr>
              <p:cNvPr id="50282" name="Picture 4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3" name="Picture 4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0279" name="Picture 49"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0" name="Picture 5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1" name="Picture 5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211" name="Rectangle 52"/>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0212" name="Rectangle 53"/>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0213" name="Picture 54"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4" name="Picture 55"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5" name="Picture 56"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57"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58"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8" name="Picture 59"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9" name="Picture 60"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919"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0" name="Picture 61"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1" name="Rectangle 62"/>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50222" name="Picture 63"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0668"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3" name="Picture 64"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4" name="Picture 65"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2244"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25" name="Picture 66"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2244"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6" name="Rectangle 67"/>
          <p:cNvSpPr>
            <a:spLocks noChangeArrowheads="1"/>
          </p:cNvSpPr>
          <p:nvPr/>
        </p:nvSpPr>
        <p:spPr bwMode="auto">
          <a:xfrm>
            <a:off x="9023083"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pic>
        <p:nvPicPr>
          <p:cNvPr id="50227" name="Picture 68"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28" name="Rectangle 69"/>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50229" name="Picture 70"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6994"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0" name="Picture 71" descr="channel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1" name="Picture 72" descr="channel_er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2" name="Picture 73" descr="channel_cs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3" name="Picture 74" descr="block_g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02244" y="5179115"/>
            <a:ext cx="1522754" cy="1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34" name="Rectangle 75"/>
          <p:cNvSpPr>
            <a:spLocks noChangeArrowheads="1"/>
          </p:cNvSpPr>
          <p:nvPr/>
        </p:nvSpPr>
        <p:spPr bwMode="auto">
          <a:xfrm>
            <a:off x="5609245"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0235" name="Rectangle 76"/>
          <p:cNvSpPr>
            <a:spLocks noChangeArrowheads="1"/>
          </p:cNvSpPr>
          <p:nvPr/>
        </p:nvSpPr>
        <p:spPr bwMode="auto">
          <a:xfrm>
            <a:off x="9066072" y="3148777"/>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0236" name="Rectangle 77"/>
          <p:cNvSpPr>
            <a:spLocks noChangeArrowheads="1"/>
          </p:cNvSpPr>
          <p:nvPr/>
        </p:nvSpPr>
        <p:spPr bwMode="auto">
          <a:xfrm>
            <a:off x="8754753"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sp>
        <p:nvSpPr>
          <p:cNvPr id="50237" name="Rectangle 78"/>
          <p:cNvSpPr>
            <a:spLocks noChangeArrowheads="1"/>
          </p:cNvSpPr>
          <p:nvPr/>
        </p:nvSpPr>
        <p:spPr bwMode="auto">
          <a:xfrm>
            <a:off x="5549001"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50238" name="Rectangle 79"/>
          <p:cNvSpPr>
            <a:spLocks noChangeArrowheads="1"/>
          </p:cNvSpPr>
          <p:nvPr/>
        </p:nvSpPr>
        <p:spPr bwMode="auto">
          <a:xfrm>
            <a:off x="5308427"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sp>
        <p:nvSpPr>
          <p:cNvPr id="50239" name="Rectangle 80"/>
          <p:cNvSpPr>
            <a:spLocks noChangeArrowheads="1"/>
          </p:cNvSpPr>
          <p:nvPr/>
        </p:nvSpPr>
        <p:spPr bwMode="auto">
          <a:xfrm>
            <a:off x="5658740"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666705" name="Picture 81"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4706"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41" name="Picture 82"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919"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42" name="Rectangle 83"/>
          <p:cNvSpPr>
            <a:spLocks noChangeArrowheads="1"/>
          </p:cNvSpPr>
          <p:nvPr/>
        </p:nvSpPr>
        <p:spPr bwMode="auto">
          <a:xfrm>
            <a:off x="5576757" y="4743292"/>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pic>
        <p:nvPicPr>
          <p:cNvPr id="666708" name="Picture 84" descr="channel_barcod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8473" y="5319139"/>
            <a:ext cx="805134" cy="78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6709" name="Group 85"/>
          <p:cNvGrpSpPr>
            <a:grpSpLocks/>
          </p:cNvGrpSpPr>
          <p:nvPr/>
        </p:nvGrpSpPr>
        <p:grpSpPr bwMode="auto">
          <a:xfrm>
            <a:off x="4476805" y="2744459"/>
            <a:ext cx="5690200" cy="3140024"/>
            <a:chOff x="2383" y="1568"/>
            <a:chExt cx="3251" cy="1794"/>
          </a:xfrm>
        </p:grpSpPr>
        <p:grpSp>
          <p:nvGrpSpPr>
            <p:cNvPr id="50257" name="Group 86"/>
            <p:cNvGrpSpPr>
              <a:grpSpLocks/>
            </p:cNvGrpSpPr>
            <p:nvPr/>
          </p:nvGrpSpPr>
          <p:grpSpPr bwMode="auto">
            <a:xfrm>
              <a:off x="2383" y="1568"/>
              <a:ext cx="3251" cy="1794"/>
              <a:chOff x="2383" y="1568"/>
              <a:chExt cx="3251" cy="1794"/>
            </a:xfrm>
          </p:grpSpPr>
          <p:sp>
            <p:nvSpPr>
              <p:cNvPr id="50259" name="Line 87"/>
              <p:cNvSpPr>
                <a:spLocks noChangeShapeType="1"/>
              </p:cNvSpPr>
              <p:nvPr/>
            </p:nvSpPr>
            <p:spPr bwMode="auto">
              <a:xfrm flipV="1">
                <a:off x="2383" y="2644"/>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50260" name="Group 88"/>
              <p:cNvGrpSpPr>
                <a:grpSpLocks/>
              </p:cNvGrpSpPr>
              <p:nvPr/>
            </p:nvGrpSpPr>
            <p:grpSpPr bwMode="auto">
              <a:xfrm>
                <a:off x="2383" y="1568"/>
                <a:ext cx="3251" cy="1794"/>
                <a:chOff x="2383" y="1568"/>
                <a:chExt cx="3251" cy="1794"/>
              </a:xfrm>
            </p:grpSpPr>
            <p:sp>
              <p:nvSpPr>
                <p:cNvPr id="50261" name="Rectangle 89"/>
                <p:cNvSpPr>
                  <a:spLocks noChangeArrowheads="1"/>
                </p:cNvSpPr>
                <p:nvPr/>
              </p:nvSpPr>
              <p:spPr bwMode="auto">
                <a:xfrm>
                  <a:off x="4727" y="2605"/>
                  <a:ext cx="907" cy="141"/>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62" name="Line 90"/>
                <p:cNvSpPr>
                  <a:spLocks noChangeShapeType="1"/>
                </p:cNvSpPr>
                <p:nvPr/>
              </p:nvSpPr>
              <p:spPr bwMode="auto">
                <a:xfrm>
                  <a:off x="2544" y="3360"/>
                  <a:ext cx="1920"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63" name="Rectangle 91"/>
                <p:cNvSpPr>
                  <a:spLocks noChangeArrowheads="1"/>
                </p:cNvSpPr>
                <p:nvPr/>
              </p:nvSpPr>
              <p:spPr bwMode="auto">
                <a:xfrm>
                  <a:off x="2761" y="1792"/>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64" name="Line 92"/>
                <p:cNvSpPr>
                  <a:spLocks noChangeShapeType="1"/>
                </p:cNvSpPr>
                <p:nvPr/>
              </p:nvSpPr>
              <p:spPr bwMode="auto">
                <a:xfrm flipV="1">
                  <a:off x="2383" y="2237"/>
                  <a:ext cx="0" cy="83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65" name="Line 93"/>
                <p:cNvSpPr>
                  <a:spLocks noChangeShapeType="1"/>
                </p:cNvSpPr>
                <p:nvPr/>
              </p:nvSpPr>
              <p:spPr bwMode="auto">
                <a:xfrm flipV="1">
                  <a:off x="2383" y="1850"/>
                  <a:ext cx="387" cy="38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66" name="Line 94"/>
                <p:cNvSpPr>
                  <a:spLocks noChangeShapeType="1"/>
                </p:cNvSpPr>
                <p:nvPr/>
              </p:nvSpPr>
              <p:spPr bwMode="auto">
                <a:xfrm flipV="1">
                  <a:off x="4468" y="3102"/>
                  <a:ext cx="260" cy="26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67" name="Rectangle 95"/>
                <p:cNvSpPr>
                  <a:spLocks noChangeArrowheads="1"/>
                </p:cNvSpPr>
                <p:nvPr/>
              </p:nvSpPr>
              <p:spPr bwMode="auto">
                <a:xfrm>
                  <a:off x="4727" y="2945"/>
                  <a:ext cx="907" cy="237"/>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68" name="Line 96"/>
                <p:cNvSpPr>
                  <a:spLocks noChangeShapeType="1"/>
                </p:cNvSpPr>
                <p:nvPr/>
              </p:nvSpPr>
              <p:spPr bwMode="auto">
                <a:xfrm flipV="1">
                  <a:off x="4072" y="2717"/>
                  <a:ext cx="642" cy="642"/>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69" name="Rectangle 97"/>
                <p:cNvSpPr>
                  <a:spLocks noChangeArrowheads="1"/>
                </p:cNvSpPr>
                <p:nvPr/>
              </p:nvSpPr>
              <p:spPr bwMode="auto">
                <a:xfrm>
                  <a:off x="3736" y="1789"/>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70" name="Rectangle 98"/>
                <p:cNvSpPr>
                  <a:spLocks noChangeArrowheads="1"/>
                </p:cNvSpPr>
                <p:nvPr/>
              </p:nvSpPr>
              <p:spPr bwMode="auto">
                <a:xfrm>
                  <a:off x="4727" y="1987"/>
                  <a:ext cx="907" cy="162"/>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71" name="Rectangle 99"/>
                <p:cNvSpPr>
                  <a:spLocks noChangeArrowheads="1"/>
                </p:cNvSpPr>
                <p:nvPr/>
              </p:nvSpPr>
              <p:spPr bwMode="auto">
                <a:xfrm>
                  <a:off x="3746" y="2598"/>
                  <a:ext cx="907" cy="14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0272" name="Line 100"/>
                <p:cNvSpPr>
                  <a:spLocks noChangeShapeType="1"/>
                </p:cNvSpPr>
                <p:nvPr/>
              </p:nvSpPr>
              <p:spPr bwMode="auto">
                <a:xfrm flipV="1">
                  <a:off x="3796" y="2150"/>
                  <a:ext cx="1209" cy="1209"/>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73" name="Line 101"/>
                <p:cNvSpPr>
                  <a:spLocks noChangeShapeType="1"/>
                </p:cNvSpPr>
                <p:nvPr/>
              </p:nvSpPr>
              <p:spPr bwMode="auto">
                <a:xfrm flipV="1">
                  <a:off x="3591" y="2742"/>
                  <a:ext cx="617" cy="617"/>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74" name="Line 102"/>
                <p:cNvSpPr>
                  <a:spLocks noChangeShapeType="1"/>
                </p:cNvSpPr>
                <p:nvPr/>
              </p:nvSpPr>
              <p:spPr bwMode="auto">
                <a:xfrm flipV="1">
                  <a:off x="2556" y="1886"/>
                  <a:ext cx="0" cy="168"/>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75" name="Line 103"/>
                <p:cNvSpPr>
                  <a:spLocks noChangeShapeType="1"/>
                </p:cNvSpPr>
                <p:nvPr/>
              </p:nvSpPr>
              <p:spPr bwMode="auto">
                <a:xfrm flipV="1">
                  <a:off x="2556" y="1568"/>
                  <a:ext cx="318" cy="318"/>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76" name="Line 104"/>
                <p:cNvSpPr>
                  <a:spLocks noChangeShapeType="1"/>
                </p:cNvSpPr>
                <p:nvPr/>
              </p:nvSpPr>
              <p:spPr bwMode="auto">
                <a:xfrm>
                  <a:off x="2875" y="1569"/>
                  <a:ext cx="982"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77" name="Line 105"/>
                <p:cNvSpPr>
                  <a:spLocks noChangeShapeType="1"/>
                </p:cNvSpPr>
                <p:nvPr/>
              </p:nvSpPr>
              <p:spPr bwMode="auto">
                <a:xfrm>
                  <a:off x="3856" y="1574"/>
                  <a:ext cx="208" cy="208"/>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50258" name="Rectangle 106"/>
            <p:cNvSpPr>
              <a:spLocks noChangeArrowheads="1"/>
            </p:cNvSpPr>
            <p:nvPr/>
          </p:nvSpPr>
          <p:spPr bwMode="auto">
            <a:xfrm>
              <a:off x="2758" y="2605"/>
              <a:ext cx="907" cy="135"/>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666731" name="Rectangle 107"/>
          <p:cNvSpPr>
            <a:spLocks noChangeArrowheads="1"/>
          </p:cNvSpPr>
          <p:nvPr/>
        </p:nvSpPr>
        <p:spPr bwMode="auto">
          <a:xfrm>
            <a:off x="6864204" y="4398485"/>
            <a:ext cx="386644" cy="49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646">
                <a:solidFill>
                  <a:schemeClr val="bg1"/>
                </a:solidFill>
                <a:latin typeface="Arial" panose="020B0604020202020204" pitchFamily="34" charset="0"/>
              </a:rPr>
              <a:t>$</a:t>
            </a:r>
          </a:p>
        </p:txBody>
      </p:sp>
      <p:sp>
        <p:nvSpPr>
          <p:cNvPr id="666732" name="Rectangle 108"/>
          <p:cNvSpPr>
            <a:spLocks noChangeArrowheads="1"/>
          </p:cNvSpPr>
          <p:nvPr/>
        </p:nvSpPr>
        <p:spPr bwMode="auto">
          <a:xfrm>
            <a:off x="8591742" y="4398485"/>
            <a:ext cx="386644" cy="49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646">
                <a:solidFill>
                  <a:schemeClr val="bg1"/>
                </a:solidFill>
                <a:latin typeface="Arial" panose="020B0604020202020204" pitchFamily="34" charset="0"/>
              </a:rPr>
              <a:t>$</a:t>
            </a:r>
          </a:p>
        </p:txBody>
      </p:sp>
      <p:sp>
        <p:nvSpPr>
          <p:cNvPr id="666733" name="Rectangle 109"/>
          <p:cNvSpPr>
            <a:spLocks noChangeArrowheads="1"/>
          </p:cNvSpPr>
          <p:nvPr/>
        </p:nvSpPr>
        <p:spPr bwMode="auto">
          <a:xfrm>
            <a:off x="5063153" y="4398485"/>
            <a:ext cx="386644" cy="49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646">
                <a:solidFill>
                  <a:schemeClr val="bg1"/>
                </a:solidFill>
                <a:latin typeface="Arial" panose="020B0604020202020204" pitchFamily="34" charset="0"/>
              </a:rPr>
              <a:t>$</a:t>
            </a:r>
          </a:p>
        </p:txBody>
      </p:sp>
      <p:sp>
        <p:nvSpPr>
          <p:cNvPr id="50248" name="Rectangle 110"/>
          <p:cNvSpPr>
            <a:spLocks noChangeArrowheads="1"/>
          </p:cNvSpPr>
          <p:nvPr/>
        </p:nvSpPr>
        <p:spPr bwMode="auto">
          <a:xfrm>
            <a:off x="9045819"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50249" name="Rectangle 111"/>
          <p:cNvSpPr>
            <a:spLocks noChangeArrowheads="1"/>
          </p:cNvSpPr>
          <p:nvPr/>
        </p:nvSpPr>
        <p:spPr bwMode="auto">
          <a:xfrm>
            <a:off x="5630247" y="3127773"/>
            <a:ext cx="946909"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50250" name="Rectangle 112"/>
          <p:cNvSpPr>
            <a:spLocks noChangeArrowheads="1"/>
          </p:cNvSpPr>
          <p:nvPr/>
        </p:nvSpPr>
        <p:spPr bwMode="auto">
          <a:xfrm>
            <a:off x="9105064"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Order</a:t>
            </a:r>
          </a:p>
        </p:txBody>
      </p:sp>
      <p:sp>
        <p:nvSpPr>
          <p:cNvPr id="50251" name="Rectangle 113"/>
          <p:cNvSpPr>
            <a:spLocks noChangeArrowheads="1"/>
          </p:cNvSpPr>
          <p:nvPr/>
        </p:nvSpPr>
        <p:spPr bwMode="auto">
          <a:xfrm>
            <a:off x="9070333" y="5121355"/>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Account</a:t>
            </a:r>
          </a:p>
        </p:txBody>
      </p:sp>
      <p:sp>
        <p:nvSpPr>
          <p:cNvPr id="50252" name="Rectangle 114"/>
          <p:cNvSpPr>
            <a:spLocks noChangeArrowheads="1"/>
          </p:cNvSpPr>
          <p:nvPr/>
        </p:nvSpPr>
        <p:spPr bwMode="auto">
          <a:xfrm>
            <a:off x="7347285"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50253" name="Rectangle 115"/>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chemeClr val="bg1"/>
                </a:solidFill>
                <a:latin typeface="Arial" panose="020B0604020202020204" pitchFamily="34" charset="0"/>
              </a:rPr>
              <a:t>Collaboration</a:t>
            </a:r>
          </a:p>
        </p:txBody>
      </p:sp>
      <p:sp>
        <p:nvSpPr>
          <p:cNvPr id="666740" name="Rectangle 116"/>
          <p:cNvSpPr>
            <a:spLocks noChangeArrowheads="1"/>
          </p:cNvSpPr>
          <p:nvPr/>
        </p:nvSpPr>
        <p:spPr bwMode="auto">
          <a:xfrm>
            <a:off x="7318281"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50255" name="Rectangle 117"/>
          <p:cNvSpPr>
            <a:spLocks noChangeArrowheads="1"/>
          </p:cNvSpPr>
          <p:nvPr/>
        </p:nvSpPr>
        <p:spPr bwMode="auto">
          <a:xfrm>
            <a:off x="5599494"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pic>
        <p:nvPicPr>
          <p:cNvPr id="50256" name="Picture 118" descr="collaborativ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59303" y="6246793"/>
            <a:ext cx="939907" cy="89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721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6740"/>
                                        </p:tgtEl>
                                        <p:attrNameLst>
                                          <p:attrName>style.visibility</p:attrName>
                                        </p:attrNameLst>
                                      </p:cBhvr>
                                      <p:to>
                                        <p:strVal val="visible"/>
                                      </p:to>
                                    </p:set>
                                    <p:animEffect transition="in" filter="fade">
                                      <p:cBhvr>
                                        <p:cTn id="7" dur="500"/>
                                        <p:tgtEl>
                                          <p:spTgt spid="666740"/>
                                        </p:tgtEl>
                                      </p:cBhvr>
                                    </p:animEffect>
                                  </p:childTnLst>
                                </p:cTn>
                              </p:par>
                              <p:par>
                                <p:cTn id="8" presetID="10" presetClass="entr" presetSubtype="0" fill="hold" nodeType="withEffect">
                                  <p:stCondLst>
                                    <p:cond delay="0"/>
                                  </p:stCondLst>
                                  <p:childTnLst>
                                    <p:set>
                                      <p:cBhvr>
                                        <p:cTn id="9" dur="1" fill="hold">
                                          <p:stCondLst>
                                            <p:cond delay="0"/>
                                          </p:stCondLst>
                                        </p:cTn>
                                        <p:tgtEl>
                                          <p:spTgt spid="666705"/>
                                        </p:tgtEl>
                                        <p:attrNameLst>
                                          <p:attrName>style.visibility</p:attrName>
                                        </p:attrNameLst>
                                      </p:cBhvr>
                                      <p:to>
                                        <p:strVal val="visible"/>
                                      </p:to>
                                    </p:set>
                                    <p:animEffect transition="in" filter="fade">
                                      <p:cBhvr>
                                        <p:cTn id="10" dur="500"/>
                                        <p:tgtEl>
                                          <p:spTgt spid="666705"/>
                                        </p:tgtEl>
                                      </p:cBhvr>
                                    </p:animEffect>
                                  </p:childTnLst>
                                </p:cTn>
                              </p:par>
                              <p:par>
                                <p:cTn id="11" presetID="10" presetClass="entr" presetSubtype="0" fill="hold" nodeType="withEffect">
                                  <p:stCondLst>
                                    <p:cond delay="0"/>
                                  </p:stCondLst>
                                  <p:childTnLst>
                                    <p:set>
                                      <p:cBhvr>
                                        <p:cTn id="12" dur="1" fill="hold">
                                          <p:stCondLst>
                                            <p:cond delay="0"/>
                                          </p:stCondLst>
                                        </p:cTn>
                                        <p:tgtEl>
                                          <p:spTgt spid="666630"/>
                                        </p:tgtEl>
                                        <p:attrNameLst>
                                          <p:attrName>style.visibility</p:attrName>
                                        </p:attrNameLst>
                                      </p:cBhvr>
                                      <p:to>
                                        <p:strVal val="visible"/>
                                      </p:to>
                                    </p:set>
                                    <p:animEffect transition="in" filter="fade">
                                      <p:cBhvr>
                                        <p:cTn id="13" dur="500"/>
                                        <p:tgtEl>
                                          <p:spTgt spid="666630"/>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666708"/>
                                        </p:tgtEl>
                                        <p:attrNameLst>
                                          <p:attrName>style.visibility</p:attrName>
                                        </p:attrNameLst>
                                      </p:cBhvr>
                                      <p:to>
                                        <p:strVal val="visible"/>
                                      </p:to>
                                    </p:set>
                                    <p:animEffect transition="in" filter="fade">
                                      <p:cBhvr>
                                        <p:cTn id="17" dur="500"/>
                                        <p:tgtEl>
                                          <p:spTgt spid="666708"/>
                                        </p:tgtEl>
                                      </p:cBhvr>
                                    </p:animEffect>
                                  </p:childTnLst>
                                </p:cTn>
                              </p:par>
                            </p:childTnLst>
                          </p:cTn>
                        </p:par>
                        <p:par>
                          <p:cTn id="18" fill="hold" nodeType="afterGroup">
                            <p:stCondLst>
                              <p:cond delay="1000"/>
                            </p:stCondLst>
                            <p:childTnLst>
                              <p:par>
                                <p:cTn id="19" presetID="22" presetClass="entr" presetSubtype="2" fill="hold" nodeType="afterEffect">
                                  <p:stCondLst>
                                    <p:cond delay="0"/>
                                  </p:stCondLst>
                                  <p:childTnLst>
                                    <p:set>
                                      <p:cBhvr>
                                        <p:cTn id="20" dur="1" fill="hold">
                                          <p:stCondLst>
                                            <p:cond delay="0"/>
                                          </p:stCondLst>
                                        </p:cTn>
                                        <p:tgtEl>
                                          <p:spTgt spid="666709"/>
                                        </p:tgtEl>
                                        <p:attrNameLst>
                                          <p:attrName>style.visibility</p:attrName>
                                        </p:attrNameLst>
                                      </p:cBhvr>
                                      <p:to>
                                        <p:strVal val="visible"/>
                                      </p:to>
                                    </p:set>
                                    <p:animEffect transition="in" filter="wipe(right)">
                                      <p:cBhvr>
                                        <p:cTn id="21" dur="2000"/>
                                        <p:tgtEl>
                                          <p:spTgt spid="666709"/>
                                        </p:tgtEl>
                                      </p:cBhvr>
                                    </p:animEffect>
                                  </p:childTnLst>
                                </p:cTn>
                              </p:par>
                            </p:childTnLst>
                          </p:cTn>
                        </p:par>
                        <p:par>
                          <p:cTn id="22" fill="hold" nodeType="afterGroup">
                            <p:stCondLst>
                              <p:cond delay="3000"/>
                            </p:stCondLst>
                            <p:childTnLst>
                              <p:par>
                                <p:cTn id="23" presetID="49" presetClass="entr" presetSubtype="0" decel="100000" fill="hold" grpId="0" nodeType="afterEffect">
                                  <p:stCondLst>
                                    <p:cond delay="0"/>
                                  </p:stCondLst>
                                  <p:childTnLst>
                                    <p:set>
                                      <p:cBhvr>
                                        <p:cTn id="24" dur="1" fill="hold">
                                          <p:stCondLst>
                                            <p:cond delay="0"/>
                                          </p:stCondLst>
                                        </p:cTn>
                                        <p:tgtEl>
                                          <p:spTgt spid="666731"/>
                                        </p:tgtEl>
                                        <p:attrNameLst>
                                          <p:attrName>style.visibility</p:attrName>
                                        </p:attrNameLst>
                                      </p:cBhvr>
                                      <p:to>
                                        <p:strVal val="visible"/>
                                      </p:to>
                                    </p:set>
                                    <p:anim calcmode="lin" valueType="num">
                                      <p:cBhvr>
                                        <p:cTn id="25" dur="500" fill="hold"/>
                                        <p:tgtEl>
                                          <p:spTgt spid="666731"/>
                                        </p:tgtEl>
                                        <p:attrNameLst>
                                          <p:attrName>ppt_w</p:attrName>
                                        </p:attrNameLst>
                                      </p:cBhvr>
                                      <p:tavLst>
                                        <p:tav tm="0">
                                          <p:val>
                                            <p:fltVal val="0"/>
                                          </p:val>
                                        </p:tav>
                                        <p:tav tm="100000">
                                          <p:val>
                                            <p:strVal val="#ppt_w"/>
                                          </p:val>
                                        </p:tav>
                                      </p:tavLst>
                                    </p:anim>
                                    <p:anim calcmode="lin" valueType="num">
                                      <p:cBhvr>
                                        <p:cTn id="26" dur="500" fill="hold"/>
                                        <p:tgtEl>
                                          <p:spTgt spid="666731"/>
                                        </p:tgtEl>
                                        <p:attrNameLst>
                                          <p:attrName>ppt_h</p:attrName>
                                        </p:attrNameLst>
                                      </p:cBhvr>
                                      <p:tavLst>
                                        <p:tav tm="0">
                                          <p:val>
                                            <p:fltVal val="0"/>
                                          </p:val>
                                        </p:tav>
                                        <p:tav tm="100000">
                                          <p:val>
                                            <p:strVal val="#ppt_h"/>
                                          </p:val>
                                        </p:tav>
                                      </p:tavLst>
                                    </p:anim>
                                    <p:anim calcmode="lin" valueType="num">
                                      <p:cBhvr>
                                        <p:cTn id="27" dur="500" fill="hold"/>
                                        <p:tgtEl>
                                          <p:spTgt spid="666731"/>
                                        </p:tgtEl>
                                        <p:attrNameLst>
                                          <p:attrName>style.rotation</p:attrName>
                                        </p:attrNameLst>
                                      </p:cBhvr>
                                      <p:tavLst>
                                        <p:tav tm="0">
                                          <p:val>
                                            <p:fltVal val="360"/>
                                          </p:val>
                                        </p:tav>
                                        <p:tav tm="100000">
                                          <p:val>
                                            <p:fltVal val="0"/>
                                          </p:val>
                                        </p:tav>
                                      </p:tavLst>
                                    </p:anim>
                                    <p:animEffect transition="in" filter="fade">
                                      <p:cBhvr>
                                        <p:cTn id="28" dur="500"/>
                                        <p:tgtEl>
                                          <p:spTgt spid="666731"/>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666733"/>
                                        </p:tgtEl>
                                        <p:attrNameLst>
                                          <p:attrName>style.visibility</p:attrName>
                                        </p:attrNameLst>
                                      </p:cBhvr>
                                      <p:to>
                                        <p:strVal val="visible"/>
                                      </p:to>
                                    </p:set>
                                    <p:anim calcmode="lin" valueType="num">
                                      <p:cBhvr>
                                        <p:cTn id="31" dur="500" fill="hold"/>
                                        <p:tgtEl>
                                          <p:spTgt spid="666733"/>
                                        </p:tgtEl>
                                        <p:attrNameLst>
                                          <p:attrName>ppt_w</p:attrName>
                                        </p:attrNameLst>
                                      </p:cBhvr>
                                      <p:tavLst>
                                        <p:tav tm="0">
                                          <p:val>
                                            <p:fltVal val="0"/>
                                          </p:val>
                                        </p:tav>
                                        <p:tav tm="100000">
                                          <p:val>
                                            <p:strVal val="#ppt_w"/>
                                          </p:val>
                                        </p:tav>
                                      </p:tavLst>
                                    </p:anim>
                                    <p:anim calcmode="lin" valueType="num">
                                      <p:cBhvr>
                                        <p:cTn id="32" dur="500" fill="hold"/>
                                        <p:tgtEl>
                                          <p:spTgt spid="666733"/>
                                        </p:tgtEl>
                                        <p:attrNameLst>
                                          <p:attrName>ppt_h</p:attrName>
                                        </p:attrNameLst>
                                      </p:cBhvr>
                                      <p:tavLst>
                                        <p:tav tm="0">
                                          <p:val>
                                            <p:fltVal val="0"/>
                                          </p:val>
                                        </p:tav>
                                        <p:tav tm="100000">
                                          <p:val>
                                            <p:strVal val="#ppt_h"/>
                                          </p:val>
                                        </p:tav>
                                      </p:tavLst>
                                    </p:anim>
                                    <p:anim calcmode="lin" valueType="num">
                                      <p:cBhvr>
                                        <p:cTn id="33" dur="500" fill="hold"/>
                                        <p:tgtEl>
                                          <p:spTgt spid="666733"/>
                                        </p:tgtEl>
                                        <p:attrNameLst>
                                          <p:attrName>style.rotation</p:attrName>
                                        </p:attrNameLst>
                                      </p:cBhvr>
                                      <p:tavLst>
                                        <p:tav tm="0">
                                          <p:val>
                                            <p:fltVal val="360"/>
                                          </p:val>
                                        </p:tav>
                                        <p:tav tm="100000">
                                          <p:val>
                                            <p:fltVal val="0"/>
                                          </p:val>
                                        </p:tav>
                                      </p:tavLst>
                                    </p:anim>
                                    <p:animEffect transition="in" filter="fade">
                                      <p:cBhvr>
                                        <p:cTn id="34" dur="500"/>
                                        <p:tgtEl>
                                          <p:spTgt spid="666733"/>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666732"/>
                                        </p:tgtEl>
                                        <p:attrNameLst>
                                          <p:attrName>style.visibility</p:attrName>
                                        </p:attrNameLst>
                                      </p:cBhvr>
                                      <p:to>
                                        <p:strVal val="visible"/>
                                      </p:to>
                                    </p:set>
                                    <p:anim calcmode="lin" valueType="num">
                                      <p:cBhvr>
                                        <p:cTn id="37" dur="500" fill="hold"/>
                                        <p:tgtEl>
                                          <p:spTgt spid="666732"/>
                                        </p:tgtEl>
                                        <p:attrNameLst>
                                          <p:attrName>ppt_w</p:attrName>
                                        </p:attrNameLst>
                                      </p:cBhvr>
                                      <p:tavLst>
                                        <p:tav tm="0">
                                          <p:val>
                                            <p:fltVal val="0"/>
                                          </p:val>
                                        </p:tav>
                                        <p:tav tm="100000">
                                          <p:val>
                                            <p:strVal val="#ppt_w"/>
                                          </p:val>
                                        </p:tav>
                                      </p:tavLst>
                                    </p:anim>
                                    <p:anim calcmode="lin" valueType="num">
                                      <p:cBhvr>
                                        <p:cTn id="38" dur="500" fill="hold"/>
                                        <p:tgtEl>
                                          <p:spTgt spid="666732"/>
                                        </p:tgtEl>
                                        <p:attrNameLst>
                                          <p:attrName>ppt_h</p:attrName>
                                        </p:attrNameLst>
                                      </p:cBhvr>
                                      <p:tavLst>
                                        <p:tav tm="0">
                                          <p:val>
                                            <p:fltVal val="0"/>
                                          </p:val>
                                        </p:tav>
                                        <p:tav tm="100000">
                                          <p:val>
                                            <p:strVal val="#ppt_h"/>
                                          </p:val>
                                        </p:tav>
                                      </p:tavLst>
                                    </p:anim>
                                    <p:anim calcmode="lin" valueType="num">
                                      <p:cBhvr>
                                        <p:cTn id="39" dur="500" fill="hold"/>
                                        <p:tgtEl>
                                          <p:spTgt spid="666732"/>
                                        </p:tgtEl>
                                        <p:attrNameLst>
                                          <p:attrName>style.rotation</p:attrName>
                                        </p:attrNameLst>
                                      </p:cBhvr>
                                      <p:tavLst>
                                        <p:tav tm="0">
                                          <p:val>
                                            <p:fltVal val="360"/>
                                          </p:val>
                                        </p:tav>
                                        <p:tav tm="100000">
                                          <p:val>
                                            <p:fltVal val="0"/>
                                          </p:val>
                                        </p:tav>
                                      </p:tavLst>
                                    </p:anim>
                                    <p:animEffect transition="in" filter="fade">
                                      <p:cBhvr>
                                        <p:cTn id="40" dur="500"/>
                                        <p:tgtEl>
                                          <p:spTgt spid="666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731" grpId="0"/>
      <p:bldP spid="666732" grpId="0"/>
      <p:bldP spid="666733" grpId="0"/>
      <p:bldP spid="6667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p:cNvSpPr>
            <a:spLocks noGrp="1" noChangeArrowheads="1"/>
          </p:cNvSpPr>
          <p:nvPr>
            <p:ph type="title"/>
          </p:nvPr>
        </p:nvSpPr>
        <p:spPr>
          <a:xfrm>
            <a:off x="445882" y="696616"/>
            <a:ext cx="9269548" cy="463828"/>
          </a:xfrm>
          <a:noFill/>
        </p:spPr>
        <p:txBody>
          <a:bodyPr/>
          <a:lstStyle/>
          <a:p>
            <a:r>
              <a:rPr lang="en-US" altLang="cs-CZ" sz="2646" b="1"/>
              <a:t>Root Cause – Understanding the data lifecycle</a:t>
            </a:r>
          </a:p>
        </p:txBody>
      </p:sp>
      <p:sp>
        <p:nvSpPr>
          <p:cNvPr id="122" name="Zástupný symbol pro číslo snímku 3">
            <a:extLst>
              <a:ext uri="{FF2B5EF4-FFF2-40B4-BE49-F238E27FC236}">
                <a16:creationId xmlns:a16="http://schemas.microsoft.com/office/drawing/2014/main" id="{FF597133-4175-42C5-9DF8-B07CCBD8A557}"/>
              </a:ext>
            </a:extLst>
          </p:cNvPr>
          <p:cNvSpPr>
            <a:spLocks noGrp="1"/>
          </p:cNvSpPr>
          <p:nvPr>
            <p:ph type="sldNum" sz="quarter" idx="12"/>
          </p:nvPr>
        </p:nvSpPr>
        <p:spPr/>
        <p:txBody>
          <a:bodyPr/>
          <a:lstStyle/>
          <a:p>
            <a:pPr>
              <a:defRPr/>
            </a:pPr>
            <a:fld id="{6017AEA8-398C-4DBC-88AE-E563CCC7C4DF}" type="slidenum">
              <a:rPr lang="en-US" altLang="cs-CZ"/>
              <a:pPr>
                <a:defRPr/>
              </a:pPr>
              <a:t>23</a:t>
            </a:fld>
            <a:endParaRPr lang="en-US" altLang="cs-CZ"/>
          </a:p>
        </p:txBody>
      </p:sp>
      <p:sp>
        <p:nvSpPr>
          <p:cNvPr id="668674" name="Rectangle 2">
            <a:extLst>
              <a:ext uri="{FF2B5EF4-FFF2-40B4-BE49-F238E27FC236}">
                <a16:creationId xmlns:a16="http://schemas.microsoft.com/office/drawing/2014/main" id="{C128A2E8-9655-47C9-846F-F367C8A9F07C}"/>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75" name="Rectangle 3">
            <a:extLst>
              <a:ext uri="{FF2B5EF4-FFF2-40B4-BE49-F238E27FC236}">
                <a16:creationId xmlns:a16="http://schemas.microsoft.com/office/drawing/2014/main" id="{8EE4AA24-03C5-4A37-ABA9-6610B2884D05}"/>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76" name="Rectangle 4">
            <a:extLst>
              <a:ext uri="{FF2B5EF4-FFF2-40B4-BE49-F238E27FC236}">
                <a16:creationId xmlns:a16="http://schemas.microsoft.com/office/drawing/2014/main" id="{F625F76B-E967-43FF-B4A2-2C70D350952C}"/>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77" name="Rectangle 5">
            <a:extLst>
              <a:ext uri="{FF2B5EF4-FFF2-40B4-BE49-F238E27FC236}">
                <a16:creationId xmlns:a16="http://schemas.microsoft.com/office/drawing/2014/main" id="{9EB45152-EC3B-4F66-8BBC-A435F712EA8B}"/>
              </a:ext>
            </a:extLst>
          </p:cNvPr>
          <p:cNvSpPr>
            <a:spLocks noChangeArrowheads="1"/>
          </p:cNvSpPr>
          <p:nvPr/>
        </p:nvSpPr>
        <p:spPr bwMode="auto">
          <a:xfrm>
            <a:off x="7585325" y="2604434"/>
            <a:ext cx="113768" cy="2100351"/>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78" name="Rectangle 6">
            <a:extLst>
              <a:ext uri="{FF2B5EF4-FFF2-40B4-BE49-F238E27FC236}">
                <a16:creationId xmlns:a16="http://schemas.microsoft.com/office/drawing/2014/main" id="{41BDEBB0-EDC3-4144-B8D2-1E4144A4CA5A}"/>
              </a:ext>
            </a:extLst>
          </p:cNvPr>
          <p:cNvSpPr>
            <a:spLocks noChangeArrowheads="1"/>
          </p:cNvSpPr>
          <p:nvPr/>
        </p:nvSpPr>
        <p:spPr bwMode="auto">
          <a:xfrm>
            <a:off x="5838533" y="2604435"/>
            <a:ext cx="113768" cy="2831973"/>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79" name="Rectangle 7">
            <a:extLst>
              <a:ext uri="{FF2B5EF4-FFF2-40B4-BE49-F238E27FC236}">
                <a16:creationId xmlns:a16="http://schemas.microsoft.com/office/drawing/2014/main" id="{36528B2B-FB7E-46C4-B2DA-292F9301F88C}"/>
              </a:ext>
            </a:extLst>
          </p:cNvPr>
          <p:cNvSpPr>
            <a:spLocks noChangeArrowheads="1"/>
          </p:cNvSpPr>
          <p:nvPr/>
        </p:nvSpPr>
        <p:spPr bwMode="auto">
          <a:xfrm>
            <a:off x="7585325" y="2604435"/>
            <a:ext cx="113768" cy="2856477"/>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68680" name="Rectangle 8">
            <a:extLst>
              <a:ext uri="{FF2B5EF4-FFF2-40B4-BE49-F238E27FC236}">
                <a16:creationId xmlns:a16="http://schemas.microsoft.com/office/drawing/2014/main" id="{D55A2F21-70E4-48C9-99DD-BFF01D263EA0}"/>
              </a:ext>
            </a:extLst>
          </p:cNvPr>
          <p:cNvSpPr>
            <a:spLocks noChangeArrowheads="1"/>
          </p:cNvSpPr>
          <p:nvPr/>
        </p:nvSpPr>
        <p:spPr bwMode="auto">
          <a:xfrm>
            <a:off x="9284857" y="2604435"/>
            <a:ext cx="119020" cy="2882732"/>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52235" name="Rectangle 9"/>
          <p:cNvSpPr>
            <a:spLocks noChangeArrowheads="1"/>
          </p:cNvSpPr>
          <p:nvPr/>
        </p:nvSpPr>
        <p:spPr bwMode="auto">
          <a:xfrm>
            <a:off x="463385" y="2856477"/>
            <a:ext cx="3612603" cy="42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649288" indent="-4191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39788" indent="-3810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027113"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257300" indent="-3429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7145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1717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6289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086100" indent="-3429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Product A is defined in the Enterprise system</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Enterprise product data is synchronized to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Different definitions of data results in errors</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A customer orders that product on the web store</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Doesn’t identify the customer as a prior client</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Web store captures a portion of the customer profile – first and last name, address, email address</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Enterprise system processes to order and captures the client data only as a “ship to” address</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solidFill>
                  <a:schemeClr val="hlink"/>
                </a:solidFill>
                <a:latin typeface="Arial" panose="020B0604020202020204" pitchFamily="34" charset="0"/>
                <a:cs typeface="Arial" panose="020B0604020202020204" pitchFamily="34" charset="0"/>
              </a:rPr>
              <a:t>Product B is discounted in the Enterprise system</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solidFill>
                  <a:schemeClr val="hlink"/>
                </a:solidFill>
                <a:latin typeface="Arial" panose="020B0604020202020204" pitchFamily="34" charset="0"/>
                <a:cs typeface="Arial" panose="020B0604020202020204" pitchFamily="34" charset="0"/>
              </a:rPr>
              <a:t>Change is not reflected in the contact center because the Enterprise system doesn’t understand who subscribes to that change</a:t>
            </a:r>
          </a:p>
          <a:p>
            <a:pPr eaLnBrk="1" hangingPunct="1">
              <a:lnSpc>
                <a:spcPct val="80000"/>
              </a:lnSpc>
              <a:spcBef>
                <a:spcPct val="35000"/>
              </a:spcBef>
              <a:spcAft>
                <a:spcPct val="15000"/>
              </a:spcAft>
              <a:buClr>
                <a:srgbClr val="006699"/>
              </a:buClr>
              <a:buFont typeface="Wingdings" panose="05000000000000000000" pitchFamily="2" charset="2"/>
              <a:buAutoNum type="arabicPeriod"/>
            </a:pPr>
            <a:r>
              <a:rPr lang="en-US" altLang="cs-CZ" sz="1103">
                <a:latin typeface="Arial" panose="020B0604020202020204" pitchFamily="34" charset="0"/>
                <a:cs typeface="Arial" panose="020B0604020202020204" pitchFamily="34" charset="0"/>
              </a:rPr>
              <a:t>Customer orders product B via the call center</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Doesn’t get the correct discount</a:t>
            </a:r>
          </a:p>
          <a:p>
            <a:pPr lvl="1" eaLnBrk="1" hangingPunct="1">
              <a:lnSpc>
                <a:spcPct val="80000"/>
              </a:lnSpc>
              <a:spcBef>
                <a:spcPct val="25000"/>
              </a:spcBef>
              <a:spcAft>
                <a:spcPct val="15000"/>
              </a:spcAft>
              <a:buClr>
                <a:srgbClr val="006699"/>
              </a:buClr>
              <a:buFont typeface="Wingdings" panose="05000000000000000000" pitchFamily="2" charset="2"/>
              <a:buChar char="§"/>
            </a:pPr>
            <a:r>
              <a:rPr lang="en-US" altLang="cs-CZ" sz="1103">
                <a:latin typeface="Arial" panose="020B0604020202020204" pitchFamily="34" charset="0"/>
                <a:cs typeface="Arial" panose="020B0604020202020204" pitchFamily="34" charset="0"/>
              </a:rPr>
              <a:t>Call center captures a different customer profile – name, phone number, address</a:t>
            </a:r>
          </a:p>
        </p:txBody>
      </p:sp>
      <p:sp>
        <p:nvSpPr>
          <p:cNvPr id="52236" name="Rectangle 11"/>
          <p:cNvSpPr>
            <a:spLocks noChangeArrowheads="1"/>
          </p:cNvSpPr>
          <p:nvPr/>
        </p:nvSpPr>
        <p:spPr bwMode="auto">
          <a:xfrm>
            <a:off x="493140" y="1344224"/>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Application business processes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are the trigger for data creation,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usage, and analysis – but their</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siloed functionality doesn’t address</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each others requirements</a:t>
            </a:r>
          </a:p>
        </p:txBody>
      </p:sp>
      <p:sp>
        <p:nvSpPr>
          <p:cNvPr id="52237" name="Rectangle 12"/>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52238" name="Rectangle 13"/>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52239" name="Rectangle 14"/>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52240" name="Picture 15"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16"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Picture 17"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8" descr="brick-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4" name="Group 19"/>
          <p:cNvGrpSpPr>
            <a:grpSpLocks/>
          </p:cNvGrpSpPr>
          <p:nvPr/>
        </p:nvGrpSpPr>
        <p:grpSpPr bwMode="auto">
          <a:xfrm>
            <a:off x="5162921" y="2830223"/>
            <a:ext cx="1522754" cy="1212952"/>
            <a:chOff x="1984" y="1729"/>
            <a:chExt cx="870" cy="693"/>
          </a:xfrm>
        </p:grpSpPr>
        <p:grpSp>
          <p:nvGrpSpPr>
            <p:cNvPr id="52341" name="Group 20"/>
            <p:cNvGrpSpPr>
              <a:grpSpLocks/>
            </p:cNvGrpSpPr>
            <p:nvPr/>
          </p:nvGrpSpPr>
          <p:grpSpPr bwMode="auto">
            <a:xfrm>
              <a:off x="1984" y="2136"/>
              <a:ext cx="870" cy="286"/>
              <a:chOff x="1984" y="2136"/>
              <a:chExt cx="870" cy="286"/>
            </a:xfrm>
          </p:grpSpPr>
          <p:pic>
            <p:nvPicPr>
              <p:cNvPr id="52345" name="Picture 2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6" name="Picture 2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342" name="Picture 23"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3" name="Picture 2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4" name="Picture 2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45" name="Rectangle 26"/>
          <p:cNvSpPr>
            <a:spLocks noChangeArrowheads="1"/>
          </p:cNvSpPr>
          <p:nvPr/>
        </p:nvSpPr>
        <p:spPr bwMode="auto">
          <a:xfrm>
            <a:off x="5646000" y="2805719"/>
            <a:ext cx="852392"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2246" name="Rectangle 27"/>
          <p:cNvSpPr>
            <a:spLocks noChangeArrowheads="1"/>
          </p:cNvSpPr>
          <p:nvPr/>
        </p:nvSpPr>
        <p:spPr bwMode="auto">
          <a:xfrm>
            <a:off x="5640749"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2247" name="Picture 28"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685"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29"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691"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30"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8439"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31"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8684" y="3194284"/>
            <a:ext cx="243291"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1" name="Group 32"/>
          <p:cNvGrpSpPr>
            <a:grpSpLocks/>
          </p:cNvGrpSpPr>
          <p:nvPr/>
        </p:nvGrpSpPr>
        <p:grpSpPr bwMode="auto">
          <a:xfrm>
            <a:off x="6879957" y="2830223"/>
            <a:ext cx="1522754" cy="1212952"/>
            <a:chOff x="1984" y="1729"/>
            <a:chExt cx="870" cy="693"/>
          </a:xfrm>
        </p:grpSpPr>
        <p:grpSp>
          <p:nvGrpSpPr>
            <p:cNvPr id="52335" name="Group 33"/>
            <p:cNvGrpSpPr>
              <a:grpSpLocks/>
            </p:cNvGrpSpPr>
            <p:nvPr/>
          </p:nvGrpSpPr>
          <p:grpSpPr bwMode="auto">
            <a:xfrm>
              <a:off x="1984" y="2136"/>
              <a:ext cx="870" cy="286"/>
              <a:chOff x="1984" y="2136"/>
              <a:chExt cx="870" cy="286"/>
            </a:xfrm>
          </p:grpSpPr>
          <p:pic>
            <p:nvPicPr>
              <p:cNvPr id="52339" name="Picture 34"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40" name="Picture 35"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336" name="Picture 36"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7" name="Picture 37"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8" name="Picture 3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52" name="Rectangle 39"/>
          <p:cNvSpPr>
            <a:spLocks noChangeArrowheads="1"/>
          </p:cNvSpPr>
          <p:nvPr/>
        </p:nvSpPr>
        <p:spPr bwMode="auto">
          <a:xfrm>
            <a:off x="7363037"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2253" name="Rectangle 40"/>
          <p:cNvSpPr>
            <a:spLocks noChangeArrowheads="1"/>
          </p:cNvSpPr>
          <p:nvPr/>
        </p:nvSpPr>
        <p:spPr bwMode="auto">
          <a:xfrm>
            <a:off x="7336784"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2254" name="Rectangle 41"/>
          <p:cNvSpPr>
            <a:spLocks noChangeArrowheads="1"/>
          </p:cNvSpPr>
          <p:nvPr/>
        </p:nvSpPr>
        <p:spPr bwMode="auto">
          <a:xfrm>
            <a:off x="7357786"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2255" name="Picture 42"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722"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43"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728"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44"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476"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45"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5721"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59" name="Group 46"/>
          <p:cNvGrpSpPr>
            <a:grpSpLocks/>
          </p:cNvGrpSpPr>
          <p:nvPr/>
        </p:nvGrpSpPr>
        <p:grpSpPr bwMode="auto">
          <a:xfrm>
            <a:off x="8598744" y="2830223"/>
            <a:ext cx="1522754" cy="1212952"/>
            <a:chOff x="1984" y="1729"/>
            <a:chExt cx="870" cy="693"/>
          </a:xfrm>
        </p:grpSpPr>
        <p:grpSp>
          <p:nvGrpSpPr>
            <p:cNvPr id="52329" name="Group 47"/>
            <p:cNvGrpSpPr>
              <a:grpSpLocks/>
            </p:cNvGrpSpPr>
            <p:nvPr/>
          </p:nvGrpSpPr>
          <p:grpSpPr bwMode="auto">
            <a:xfrm>
              <a:off x="1984" y="2136"/>
              <a:ext cx="870" cy="286"/>
              <a:chOff x="1984" y="2136"/>
              <a:chExt cx="870" cy="286"/>
            </a:xfrm>
          </p:grpSpPr>
          <p:pic>
            <p:nvPicPr>
              <p:cNvPr id="52333" name="Picture 48"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4" name="Picture 49"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330" name="Picture 50"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1" name="Picture 51"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32" name="Picture 52" descr="block_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60" name="Rectangle 53"/>
          <p:cNvSpPr>
            <a:spLocks noChangeArrowheads="1"/>
          </p:cNvSpPr>
          <p:nvPr/>
        </p:nvSpPr>
        <p:spPr bwMode="auto">
          <a:xfrm>
            <a:off x="9081824" y="2805719"/>
            <a:ext cx="852393"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2261" name="Rectangle 54"/>
          <p:cNvSpPr>
            <a:spLocks noChangeArrowheads="1"/>
          </p:cNvSpPr>
          <p:nvPr/>
        </p:nvSpPr>
        <p:spPr bwMode="auto">
          <a:xfrm>
            <a:off x="9076573" y="3799885"/>
            <a:ext cx="696024"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2262" name="Picture 55" descr="mdm_icon_analy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1509" y="3834890"/>
            <a:ext cx="231039"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3" name="Picture 56" descr="mdm_icon_collabor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515" y="3512837"/>
            <a:ext cx="175029" cy="1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4" name="Picture 57" descr="mdm_icon_busi-proc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4262" y="2887982"/>
            <a:ext cx="266044" cy="1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5" name="Picture 58" descr="mdm_icon_operat-func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508" y="3194284"/>
            <a:ext cx="243290" cy="1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6" name="Picture 59"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5919"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7" name="Picture 60"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8" name="Picture 61"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919"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69" name="Picture 62"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0" name="Rectangle 63"/>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52271" name="Picture 64"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0668"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2" name="Picture 65"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3" name="Picture 66"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2244"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4" name="Picture 67"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2244"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5" name="Rectangle 68"/>
          <p:cNvSpPr>
            <a:spLocks noChangeArrowheads="1"/>
          </p:cNvSpPr>
          <p:nvPr/>
        </p:nvSpPr>
        <p:spPr bwMode="auto">
          <a:xfrm>
            <a:off x="9023083" y="4753794"/>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pic>
        <p:nvPicPr>
          <p:cNvPr id="52276" name="Picture 69" descr="block_map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7" name="Rectangle 70"/>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52278" name="Picture 71"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6994"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9" name="Picture 72" descr="channel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0" name="Picture 73" descr="channel_er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1" name="Picture 74" descr="channel_cs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2" name="Picture 75" descr="block_g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02244" y="5179115"/>
            <a:ext cx="1522754" cy="1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3" name="Rectangle 76"/>
          <p:cNvSpPr>
            <a:spLocks noChangeArrowheads="1"/>
          </p:cNvSpPr>
          <p:nvPr/>
        </p:nvSpPr>
        <p:spPr bwMode="auto">
          <a:xfrm>
            <a:off x="9055571"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2284" name="Rectangle 77"/>
          <p:cNvSpPr>
            <a:spLocks noChangeArrowheads="1"/>
          </p:cNvSpPr>
          <p:nvPr/>
        </p:nvSpPr>
        <p:spPr bwMode="auto">
          <a:xfrm>
            <a:off x="5609245" y="3491834"/>
            <a:ext cx="933269" cy="24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pic>
        <p:nvPicPr>
          <p:cNvPr id="668750" name="Picture 78" descr="channel_custom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88473" y="5319139"/>
            <a:ext cx="792883" cy="7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86" name="Rectangle 79"/>
          <p:cNvSpPr>
            <a:spLocks noChangeArrowheads="1"/>
          </p:cNvSpPr>
          <p:nvPr/>
        </p:nvSpPr>
        <p:spPr bwMode="auto">
          <a:xfrm>
            <a:off x="5630247" y="3127773"/>
            <a:ext cx="946909"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2287" name="Rectangle 80"/>
          <p:cNvSpPr>
            <a:spLocks noChangeArrowheads="1"/>
          </p:cNvSpPr>
          <p:nvPr/>
        </p:nvSpPr>
        <p:spPr bwMode="auto">
          <a:xfrm>
            <a:off x="5549001"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52288" name="Rectangle 81"/>
          <p:cNvSpPr>
            <a:spLocks noChangeArrowheads="1"/>
          </p:cNvSpPr>
          <p:nvPr/>
        </p:nvSpPr>
        <p:spPr bwMode="auto">
          <a:xfrm>
            <a:off x="5308427"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sp>
        <p:nvSpPr>
          <p:cNvPr id="52289" name="Rectangle 82"/>
          <p:cNvSpPr>
            <a:spLocks noChangeArrowheads="1"/>
          </p:cNvSpPr>
          <p:nvPr/>
        </p:nvSpPr>
        <p:spPr bwMode="auto">
          <a:xfrm>
            <a:off x="5658740"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52290" name="Picture 83"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5919"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91" name="Rectangle 84"/>
          <p:cNvSpPr>
            <a:spLocks noChangeArrowheads="1"/>
          </p:cNvSpPr>
          <p:nvPr/>
        </p:nvSpPr>
        <p:spPr bwMode="auto">
          <a:xfrm>
            <a:off x="5576757" y="4753794"/>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pic>
        <p:nvPicPr>
          <p:cNvPr id="668757" name="Picture 85"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4706"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93" name="Picture 86" descr="block_purp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4706"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759" name="Picture 87" descr="block_bl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4706"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760" name="Picture 88" descr="block_grey-yell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9455"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761" name="Rectangle 89"/>
          <p:cNvSpPr>
            <a:spLocks noChangeArrowheads="1"/>
          </p:cNvSpPr>
          <p:nvPr/>
        </p:nvSpPr>
        <p:spPr bwMode="auto">
          <a:xfrm>
            <a:off x="7377527"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pic>
        <p:nvPicPr>
          <p:cNvPr id="668762" name="Picture 90" descr="block_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4706"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98" name="Line 91"/>
          <p:cNvSpPr>
            <a:spLocks noChangeShapeType="1"/>
          </p:cNvSpPr>
          <p:nvPr/>
        </p:nvSpPr>
        <p:spPr bwMode="auto">
          <a:xfrm>
            <a:off x="10321031" y="3549593"/>
            <a:ext cx="0" cy="233489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299" name="Line 92"/>
          <p:cNvSpPr>
            <a:spLocks noChangeShapeType="1"/>
          </p:cNvSpPr>
          <p:nvPr/>
        </p:nvSpPr>
        <p:spPr bwMode="auto">
          <a:xfrm flipH="1" flipV="1">
            <a:off x="10151253" y="3395567"/>
            <a:ext cx="171529" cy="171529"/>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668765" name="Group 93"/>
          <p:cNvGrpSpPr>
            <a:grpSpLocks/>
          </p:cNvGrpSpPr>
          <p:nvPr/>
        </p:nvGrpSpPr>
        <p:grpSpPr bwMode="auto">
          <a:xfrm>
            <a:off x="4758603" y="3136524"/>
            <a:ext cx="5557178" cy="2747959"/>
            <a:chOff x="2544" y="1792"/>
            <a:chExt cx="3175" cy="1570"/>
          </a:xfrm>
        </p:grpSpPr>
        <p:sp>
          <p:nvSpPr>
            <p:cNvPr id="52314" name="Rectangle 94"/>
            <p:cNvSpPr>
              <a:spLocks noChangeArrowheads="1"/>
            </p:cNvSpPr>
            <p:nvPr/>
          </p:nvSpPr>
          <p:spPr bwMode="auto">
            <a:xfrm>
              <a:off x="4727" y="2505"/>
              <a:ext cx="907" cy="12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15" name="Line 95"/>
            <p:cNvSpPr>
              <a:spLocks noChangeShapeType="1"/>
            </p:cNvSpPr>
            <p:nvPr/>
          </p:nvSpPr>
          <p:spPr bwMode="auto">
            <a:xfrm>
              <a:off x="2544" y="3360"/>
              <a:ext cx="3175"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16" name="Rectangle 96"/>
            <p:cNvSpPr>
              <a:spLocks noChangeArrowheads="1"/>
            </p:cNvSpPr>
            <p:nvPr/>
          </p:nvSpPr>
          <p:spPr bwMode="auto">
            <a:xfrm>
              <a:off x="3737" y="1792"/>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17" name="Line 97"/>
            <p:cNvSpPr>
              <a:spLocks noChangeShapeType="1"/>
            </p:cNvSpPr>
            <p:nvPr/>
          </p:nvSpPr>
          <p:spPr bwMode="auto">
            <a:xfrm flipV="1">
              <a:off x="4468" y="3102"/>
              <a:ext cx="260" cy="26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18" name="Rectangle 98"/>
            <p:cNvSpPr>
              <a:spLocks noChangeArrowheads="1"/>
            </p:cNvSpPr>
            <p:nvPr/>
          </p:nvSpPr>
          <p:spPr bwMode="auto">
            <a:xfrm>
              <a:off x="4727" y="2945"/>
              <a:ext cx="907" cy="237"/>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19" name="Line 99"/>
            <p:cNvSpPr>
              <a:spLocks noChangeShapeType="1"/>
            </p:cNvSpPr>
            <p:nvPr/>
          </p:nvSpPr>
          <p:spPr bwMode="auto">
            <a:xfrm flipV="1">
              <a:off x="4190" y="2634"/>
              <a:ext cx="725" cy="725"/>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20" name="Rectangle 100"/>
            <p:cNvSpPr>
              <a:spLocks noChangeArrowheads="1"/>
            </p:cNvSpPr>
            <p:nvPr/>
          </p:nvSpPr>
          <p:spPr bwMode="auto">
            <a:xfrm>
              <a:off x="4719" y="1792"/>
              <a:ext cx="907" cy="194"/>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21" name="Rectangle 101"/>
            <p:cNvSpPr>
              <a:spLocks noChangeArrowheads="1"/>
            </p:cNvSpPr>
            <p:nvPr/>
          </p:nvSpPr>
          <p:spPr bwMode="auto">
            <a:xfrm>
              <a:off x="3737" y="2397"/>
              <a:ext cx="907" cy="223"/>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22" name="Rectangle 102"/>
            <p:cNvSpPr>
              <a:spLocks noChangeArrowheads="1"/>
            </p:cNvSpPr>
            <p:nvPr/>
          </p:nvSpPr>
          <p:spPr bwMode="auto">
            <a:xfrm>
              <a:off x="3737" y="2620"/>
              <a:ext cx="907" cy="109"/>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23" name="Rectangle 103"/>
            <p:cNvSpPr>
              <a:spLocks noChangeArrowheads="1"/>
            </p:cNvSpPr>
            <p:nvPr/>
          </p:nvSpPr>
          <p:spPr bwMode="auto">
            <a:xfrm>
              <a:off x="3737" y="2729"/>
              <a:ext cx="907" cy="118"/>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2324" name="Line 104"/>
            <p:cNvSpPr>
              <a:spLocks noChangeShapeType="1"/>
            </p:cNvSpPr>
            <p:nvPr/>
          </p:nvSpPr>
          <p:spPr bwMode="auto">
            <a:xfrm flipV="1">
              <a:off x="3606" y="2470"/>
              <a:ext cx="133" cy="133"/>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25" name="Line 105"/>
            <p:cNvSpPr>
              <a:spLocks noChangeShapeType="1"/>
            </p:cNvSpPr>
            <p:nvPr/>
          </p:nvSpPr>
          <p:spPr bwMode="auto">
            <a:xfrm flipV="1">
              <a:off x="3606" y="2665"/>
              <a:ext cx="133" cy="133"/>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26" name="Line 106"/>
            <p:cNvSpPr>
              <a:spLocks noChangeShapeType="1"/>
            </p:cNvSpPr>
            <p:nvPr/>
          </p:nvSpPr>
          <p:spPr bwMode="auto">
            <a:xfrm flipV="1">
              <a:off x="3606" y="2782"/>
              <a:ext cx="133" cy="133"/>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27" name="Line 107"/>
            <p:cNvSpPr>
              <a:spLocks noChangeShapeType="1"/>
            </p:cNvSpPr>
            <p:nvPr/>
          </p:nvSpPr>
          <p:spPr bwMode="auto">
            <a:xfrm>
              <a:off x="3612" y="2028"/>
              <a:ext cx="0" cy="1334"/>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328" name="Line 108"/>
            <p:cNvSpPr>
              <a:spLocks noChangeShapeType="1"/>
            </p:cNvSpPr>
            <p:nvPr/>
          </p:nvSpPr>
          <p:spPr bwMode="auto">
            <a:xfrm flipV="1">
              <a:off x="3606" y="1894"/>
              <a:ext cx="133" cy="133"/>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52301" name="Rectangle 109"/>
          <p:cNvSpPr>
            <a:spLocks noChangeArrowheads="1"/>
          </p:cNvSpPr>
          <p:nvPr/>
        </p:nvSpPr>
        <p:spPr bwMode="auto">
          <a:xfrm>
            <a:off x="9045819"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52302" name="Rectangle 110"/>
          <p:cNvSpPr>
            <a:spLocks noChangeArrowheads="1"/>
          </p:cNvSpPr>
          <p:nvPr/>
        </p:nvSpPr>
        <p:spPr bwMode="auto">
          <a:xfrm>
            <a:off x="5599494"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52303" name="Rectangle 111"/>
          <p:cNvSpPr>
            <a:spLocks noChangeArrowheads="1"/>
          </p:cNvSpPr>
          <p:nvPr/>
        </p:nvSpPr>
        <p:spPr bwMode="auto">
          <a:xfrm>
            <a:off x="8754753"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 / Shipping</a:t>
            </a:r>
          </a:p>
        </p:txBody>
      </p:sp>
      <p:sp>
        <p:nvSpPr>
          <p:cNvPr id="52304" name="Rectangle 112"/>
          <p:cNvSpPr>
            <a:spLocks noChangeArrowheads="1"/>
          </p:cNvSpPr>
          <p:nvPr/>
        </p:nvSpPr>
        <p:spPr bwMode="auto">
          <a:xfrm>
            <a:off x="9105064"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Order</a:t>
            </a:r>
          </a:p>
        </p:txBody>
      </p:sp>
      <p:sp>
        <p:nvSpPr>
          <p:cNvPr id="52305" name="Rectangle 113"/>
          <p:cNvSpPr>
            <a:spLocks noChangeArrowheads="1"/>
          </p:cNvSpPr>
          <p:nvPr/>
        </p:nvSpPr>
        <p:spPr bwMode="auto">
          <a:xfrm>
            <a:off x="9070333" y="5133608"/>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Account</a:t>
            </a:r>
          </a:p>
        </p:txBody>
      </p:sp>
      <p:sp>
        <p:nvSpPr>
          <p:cNvPr id="52306" name="Rectangle 114"/>
          <p:cNvSpPr>
            <a:spLocks noChangeArrowheads="1"/>
          </p:cNvSpPr>
          <p:nvPr/>
        </p:nvSpPr>
        <p:spPr bwMode="auto">
          <a:xfrm>
            <a:off x="7347285"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52307" name="Rectangle 115"/>
          <p:cNvSpPr>
            <a:spLocks noChangeArrowheads="1"/>
          </p:cNvSpPr>
          <p:nvPr/>
        </p:nvSpPr>
        <p:spPr bwMode="auto">
          <a:xfrm>
            <a:off x="9066072" y="3127773"/>
            <a:ext cx="946908" cy="35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solidFill>
                  <a:schemeClr val="bg1"/>
                </a:solidFill>
                <a:latin typeface="Arial" panose="020B0604020202020204" pitchFamily="34" charset="0"/>
              </a:rPr>
              <a:t>Operational</a:t>
            </a:r>
          </a:p>
          <a:p>
            <a:pPr eaLnBrk="1" hangingPunct="1">
              <a:lnSpc>
                <a:spcPct val="85000"/>
              </a:lnSpc>
            </a:pPr>
            <a:r>
              <a:rPr lang="en-US" altLang="cs-CZ" sz="992">
                <a:solidFill>
                  <a:schemeClr val="bg1"/>
                </a:solidFill>
                <a:latin typeface="Arial" panose="020B0604020202020204" pitchFamily="34" charset="0"/>
              </a:rPr>
              <a:t>Functions</a:t>
            </a:r>
          </a:p>
        </p:txBody>
      </p:sp>
      <p:sp>
        <p:nvSpPr>
          <p:cNvPr id="668788" name="Rectangle 116"/>
          <p:cNvSpPr>
            <a:spLocks noChangeArrowheads="1"/>
          </p:cNvSpPr>
          <p:nvPr/>
        </p:nvSpPr>
        <p:spPr bwMode="auto">
          <a:xfrm>
            <a:off x="7267788" y="4200701"/>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a:t>
            </a:r>
          </a:p>
        </p:txBody>
      </p:sp>
      <p:sp>
        <p:nvSpPr>
          <p:cNvPr id="668789" name="Rectangle 117"/>
          <p:cNvSpPr>
            <a:spLocks noChangeArrowheads="1"/>
          </p:cNvSpPr>
          <p:nvPr/>
        </p:nvSpPr>
        <p:spPr bwMode="auto">
          <a:xfrm>
            <a:off x="7027214"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Customer / Shipping</a:t>
            </a:r>
          </a:p>
        </p:txBody>
      </p:sp>
      <p:sp>
        <p:nvSpPr>
          <p:cNvPr id="668790" name="Rectangle 118"/>
          <p:cNvSpPr>
            <a:spLocks noChangeArrowheads="1"/>
          </p:cNvSpPr>
          <p:nvPr/>
        </p:nvSpPr>
        <p:spPr bwMode="auto">
          <a:xfrm>
            <a:off x="7295544" y="4753794"/>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Location</a:t>
            </a:r>
          </a:p>
        </p:txBody>
      </p:sp>
      <p:sp>
        <p:nvSpPr>
          <p:cNvPr id="52311" name="Rectangle 119"/>
          <p:cNvSpPr>
            <a:spLocks noChangeArrowheads="1"/>
          </p:cNvSpPr>
          <p:nvPr/>
        </p:nvSpPr>
        <p:spPr bwMode="auto">
          <a:xfrm>
            <a:off x="7318281" y="4571763"/>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68792" name="Rectangle 120"/>
          <p:cNvSpPr>
            <a:spLocks noChangeArrowheads="1"/>
          </p:cNvSpPr>
          <p:nvPr/>
        </p:nvSpPr>
        <p:spPr bwMode="auto">
          <a:xfrm>
            <a:off x="6864204" y="4410736"/>
            <a:ext cx="386644" cy="49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2646">
                <a:solidFill>
                  <a:schemeClr val="bg1"/>
                </a:solidFill>
                <a:latin typeface="Arial" panose="020B0604020202020204" pitchFamily="34" charset="0"/>
              </a:rPr>
              <a:t>$</a:t>
            </a:r>
          </a:p>
        </p:txBody>
      </p:sp>
      <p:pic>
        <p:nvPicPr>
          <p:cNvPr id="52313" name="Picture 126" descr="operation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59304" y="6248544"/>
            <a:ext cx="936407" cy="89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919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68679"/>
                                        </p:tgtEl>
                                        <p:attrNameLst>
                                          <p:attrName>style.visibility</p:attrName>
                                        </p:attrNameLst>
                                      </p:cBhvr>
                                      <p:to>
                                        <p:strVal val="visible"/>
                                      </p:to>
                                    </p:set>
                                    <p:animEffect transition="in" filter="fade">
                                      <p:cBhvr>
                                        <p:cTn id="7" dur="500"/>
                                        <p:tgtEl>
                                          <p:spTgt spid="6686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8761"/>
                                        </p:tgtEl>
                                        <p:attrNameLst>
                                          <p:attrName>style.visibility</p:attrName>
                                        </p:attrNameLst>
                                      </p:cBhvr>
                                      <p:to>
                                        <p:strVal val="visible"/>
                                      </p:to>
                                    </p:set>
                                    <p:animEffect transition="in" filter="fade">
                                      <p:cBhvr>
                                        <p:cTn id="10" dur="500"/>
                                        <p:tgtEl>
                                          <p:spTgt spid="6687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8790"/>
                                        </p:tgtEl>
                                        <p:attrNameLst>
                                          <p:attrName>style.visibility</p:attrName>
                                        </p:attrNameLst>
                                      </p:cBhvr>
                                      <p:to>
                                        <p:strVal val="visible"/>
                                      </p:to>
                                    </p:set>
                                    <p:animEffect transition="in" filter="fade">
                                      <p:cBhvr>
                                        <p:cTn id="13" dur="500"/>
                                        <p:tgtEl>
                                          <p:spTgt spid="6687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8789"/>
                                        </p:tgtEl>
                                        <p:attrNameLst>
                                          <p:attrName>style.visibility</p:attrName>
                                        </p:attrNameLst>
                                      </p:cBhvr>
                                      <p:to>
                                        <p:strVal val="visible"/>
                                      </p:to>
                                    </p:set>
                                    <p:animEffect transition="in" filter="fade">
                                      <p:cBhvr>
                                        <p:cTn id="16" dur="500"/>
                                        <p:tgtEl>
                                          <p:spTgt spid="66878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8788"/>
                                        </p:tgtEl>
                                        <p:attrNameLst>
                                          <p:attrName>style.visibility</p:attrName>
                                        </p:attrNameLst>
                                      </p:cBhvr>
                                      <p:to>
                                        <p:strVal val="visible"/>
                                      </p:to>
                                    </p:set>
                                    <p:animEffect transition="in" filter="fade">
                                      <p:cBhvr>
                                        <p:cTn id="19" dur="500"/>
                                        <p:tgtEl>
                                          <p:spTgt spid="668788"/>
                                        </p:tgtEl>
                                      </p:cBhvr>
                                    </p:animEffect>
                                  </p:childTnLst>
                                </p:cTn>
                              </p:par>
                              <p:par>
                                <p:cTn id="20" presetID="10" presetClass="entr" presetSubtype="0" fill="hold" nodeType="withEffect">
                                  <p:stCondLst>
                                    <p:cond delay="0"/>
                                  </p:stCondLst>
                                  <p:childTnLst>
                                    <p:set>
                                      <p:cBhvr>
                                        <p:cTn id="21" dur="1" fill="hold">
                                          <p:stCondLst>
                                            <p:cond delay="0"/>
                                          </p:stCondLst>
                                        </p:cTn>
                                        <p:tgtEl>
                                          <p:spTgt spid="668757"/>
                                        </p:tgtEl>
                                        <p:attrNameLst>
                                          <p:attrName>style.visibility</p:attrName>
                                        </p:attrNameLst>
                                      </p:cBhvr>
                                      <p:to>
                                        <p:strVal val="visible"/>
                                      </p:to>
                                    </p:set>
                                    <p:animEffect transition="in" filter="fade">
                                      <p:cBhvr>
                                        <p:cTn id="22" dur="500"/>
                                        <p:tgtEl>
                                          <p:spTgt spid="668757"/>
                                        </p:tgtEl>
                                      </p:cBhvr>
                                    </p:animEffect>
                                  </p:childTnLst>
                                </p:cTn>
                              </p:par>
                              <p:par>
                                <p:cTn id="23" presetID="10" presetClass="entr" presetSubtype="0" fill="hold" nodeType="withEffect">
                                  <p:stCondLst>
                                    <p:cond delay="0"/>
                                  </p:stCondLst>
                                  <p:childTnLst>
                                    <p:set>
                                      <p:cBhvr>
                                        <p:cTn id="24" dur="1" fill="hold">
                                          <p:stCondLst>
                                            <p:cond delay="0"/>
                                          </p:stCondLst>
                                        </p:cTn>
                                        <p:tgtEl>
                                          <p:spTgt spid="668760"/>
                                        </p:tgtEl>
                                        <p:attrNameLst>
                                          <p:attrName>style.visibility</p:attrName>
                                        </p:attrNameLst>
                                      </p:cBhvr>
                                      <p:to>
                                        <p:strVal val="visible"/>
                                      </p:to>
                                    </p:set>
                                    <p:animEffect transition="in" filter="fade">
                                      <p:cBhvr>
                                        <p:cTn id="25" dur="500"/>
                                        <p:tgtEl>
                                          <p:spTgt spid="668760"/>
                                        </p:tgtEl>
                                      </p:cBhvr>
                                    </p:animEffect>
                                  </p:childTnLst>
                                </p:cTn>
                              </p:par>
                              <p:par>
                                <p:cTn id="26" presetID="10" presetClass="entr" presetSubtype="0" fill="hold" nodeType="withEffect">
                                  <p:stCondLst>
                                    <p:cond delay="0"/>
                                  </p:stCondLst>
                                  <p:childTnLst>
                                    <p:set>
                                      <p:cBhvr>
                                        <p:cTn id="27" dur="1" fill="hold">
                                          <p:stCondLst>
                                            <p:cond delay="0"/>
                                          </p:stCondLst>
                                        </p:cTn>
                                        <p:tgtEl>
                                          <p:spTgt spid="668762"/>
                                        </p:tgtEl>
                                        <p:attrNameLst>
                                          <p:attrName>style.visibility</p:attrName>
                                        </p:attrNameLst>
                                      </p:cBhvr>
                                      <p:to>
                                        <p:strVal val="visible"/>
                                      </p:to>
                                    </p:set>
                                    <p:animEffect transition="in" filter="fade">
                                      <p:cBhvr>
                                        <p:cTn id="28" dur="500"/>
                                        <p:tgtEl>
                                          <p:spTgt spid="668762"/>
                                        </p:tgtEl>
                                      </p:cBhvr>
                                    </p:animEffect>
                                  </p:childTnLst>
                                </p:cTn>
                              </p:par>
                              <p:par>
                                <p:cTn id="29" presetID="10" presetClass="entr" presetSubtype="0" fill="hold" nodeType="withEffect">
                                  <p:stCondLst>
                                    <p:cond delay="0"/>
                                  </p:stCondLst>
                                  <p:childTnLst>
                                    <p:set>
                                      <p:cBhvr>
                                        <p:cTn id="30" dur="1" fill="hold">
                                          <p:stCondLst>
                                            <p:cond delay="0"/>
                                          </p:stCondLst>
                                        </p:cTn>
                                        <p:tgtEl>
                                          <p:spTgt spid="668759"/>
                                        </p:tgtEl>
                                        <p:attrNameLst>
                                          <p:attrName>style.visibility</p:attrName>
                                        </p:attrNameLst>
                                      </p:cBhvr>
                                      <p:to>
                                        <p:strVal val="visible"/>
                                      </p:to>
                                    </p:set>
                                    <p:animEffect transition="in" filter="fade">
                                      <p:cBhvr>
                                        <p:cTn id="31" dur="500"/>
                                        <p:tgtEl>
                                          <p:spTgt spid="668759"/>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668750"/>
                                        </p:tgtEl>
                                        <p:attrNameLst>
                                          <p:attrName>style.visibility</p:attrName>
                                        </p:attrNameLst>
                                      </p:cBhvr>
                                      <p:to>
                                        <p:strVal val="visible"/>
                                      </p:to>
                                    </p:set>
                                    <p:animEffect transition="in" filter="fade">
                                      <p:cBhvr>
                                        <p:cTn id="35" dur="500"/>
                                        <p:tgtEl>
                                          <p:spTgt spid="668750"/>
                                        </p:tgtEl>
                                      </p:cBhvr>
                                    </p:animEffect>
                                  </p:childTnLst>
                                </p:cTn>
                              </p:par>
                            </p:childTnLst>
                          </p:cTn>
                        </p:par>
                        <p:par>
                          <p:cTn id="36" fill="hold" nodeType="afterGroup">
                            <p:stCondLst>
                              <p:cond delay="1000"/>
                            </p:stCondLst>
                            <p:childTnLst>
                              <p:par>
                                <p:cTn id="37" presetID="22" presetClass="entr" presetSubtype="2" fill="hold" nodeType="afterEffect">
                                  <p:stCondLst>
                                    <p:cond delay="0"/>
                                  </p:stCondLst>
                                  <p:childTnLst>
                                    <p:set>
                                      <p:cBhvr>
                                        <p:cTn id="38" dur="1" fill="hold">
                                          <p:stCondLst>
                                            <p:cond delay="0"/>
                                          </p:stCondLst>
                                        </p:cTn>
                                        <p:tgtEl>
                                          <p:spTgt spid="668765"/>
                                        </p:tgtEl>
                                        <p:attrNameLst>
                                          <p:attrName>style.visibility</p:attrName>
                                        </p:attrNameLst>
                                      </p:cBhvr>
                                      <p:to>
                                        <p:strVal val="visible"/>
                                      </p:to>
                                    </p:set>
                                    <p:animEffect transition="in" filter="wipe(right)">
                                      <p:cBhvr>
                                        <p:cTn id="39" dur="2000"/>
                                        <p:tgtEl>
                                          <p:spTgt spid="668765"/>
                                        </p:tgtEl>
                                      </p:cBhvr>
                                    </p:animEffect>
                                  </p:childTnLst>
                                </p:cTn>
                              </p:par>
                            </p:childTnLst>
                          </p:cTn>
                        </p:par>
                        <p:par>
                          <p:cTn id="40" fill="hold" nodeType="afterGroup">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668792"/>
                                        </p:tgtEl>
                                        <p:attrNameLst>
                                          <p:attrName>style.visibility</p:attrName>
                                        </p:attrNameLst>
                                      </p:cBhvr>
                                      <p:to>
                                        <p:strVal val="visible"/>
                                      </p:to>
                                    </p:set>
                                    <p:anim calcmode="lin" valueType="num">
                                      <p:cBhvr>
                                        <p:cTn id="43" dur="500" fill="hold"/>
                                        <p:tgtEl>
                                          <p:spTgt spid="668792"/>
                                        </p:tgtEl>
                                        <p:attrNameLst>
                                          <p:attrName>ppt_w</p:attrName>
                                        </p:attrNameLst>
                                      </p:cBhvr>
                                      <p:tavLst>
                                        <p:tav tm="0">
                                          <p:val>
                                            <p:fltVal val="0"/>
                                          </p:val>
                                        </p:tav>
                                        <p:tav tm="100000">
                                          <p:val>
                                            <p:strVal val="#ppt_w"/>
                                          </p:val>
                                        </p:tav>
                                      </p:tavLst>
                                    </p:anim>
                                    <p:anim calcmode="lin" valueType="num">
                                      <p:cBhvr>
                                        <p:cTn id="44" dur="500" fill="hold"/>
                                        <p:tgtEl>
                                          <p:spTgt spid="668792"/>
                                        </p:tgtEl>
                                        <p:attrNameLst>
                                          <p:attrName>ppt_h</p:attrName>
                                        </p:attrNameLst>
                                      </p:cBhvr>
                                      <p:tavLst>
                                        <p:tav tm="0">
                                          <p:val>
                                            <p:fltVal val="0"/>
                                          </p:val>
                                        </p:tav>
                                        <p:tav tm="100000">
                                          <p:val>
                                            <p:strVal val="#ppt_h"/>
                                          </p:val>
                                        </p:tav>
                                      </p:tavLst>
                                    </p:anim>
                                    <p:anim calcmode="lin" valueType="num">
                                      <p:cBhvr>
                                        <p:cTn id="45" dur="500" fill="hold"/>
                                        <p:tgtEl>
                                          <p:spTgt spid="668792"/>
                                        </p:tgtEl>
                                        <p:attrNameLst>
                                          <p:attrName>style.rotation</p:attrName>
                                        </p:attrNameLst>
                                      </p:cBhvr>
                                      <p:tavLst>
                                        <p:tav tm="0">
                                          <p:val>
                                            <p:fltVal val="360"/>
                                          </p:val>
                                        </p:tav>
                                        <p:tav tm="100000">
                                          <p:val>
                                            <p:fltVal val="0"/>
                                          </p:val>
                                        </p:tav>
                                      </p:tavLst>
                                    </p:anim>
                                    <p:animEffect transition="in" filter="fade">
                                      <p:cBhvr>
                                        <p:cTn id="46" dur="500"/>
                                        <p:tgtEl>
                                          <p:spTgt spid="66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61" grpId="0"/>
      <p:bldP spid="668788" grpId="0"/>
      <p:bldP spid="668789" grpId="0"/>
      <p:bldP spid="668790" grpId="0"/>
      <p:bldP spid="6687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a:xfrm>
            <a:off x="382871" y="696616"/>
            <a:ext cx="9941660" cy="463828"/>
          </a:xfrm>
          <a:noFill/>
        </p:spPr>
        <p:txBody>
          <a:bodyPr/>
          <a:lstStyle/>
          <a:p>
            <a:r>
              <a:rPr lang="en-US" altLang="cs-CZ" sz="2646" b="1"/>
              <a:t>Root Cause – The end result, the majority of data is incorrect</a:t>
            </a:r>
          </a:p>
        </p:txBody>
      </p:sp>
      <p:sp>
        <p:nvSpPr>
          <p:cNvPr id="106" name="Zástupný symbol pro číslo snímku 3">
            <a:extLst>
              <a:ext uri="{FF2B5EF4-FFF2-40B4-BE49-F238E27FC236}">
                <a16:creationId xmlns:a16="http://schemas.microsoft.com/office/drawing/2014/main" id="{75924C11-0DC5-4B08-86B7-0A9B0472CBBB}"/>
              </a:ext>
            </a:extLst>
          </p:cNvPr>
          <p:cNvSpPr>
            <a:spLocks noGrp="1"/>
          </p:cNvSpPr>
          <p:nvPr>
            <p:ph type="sldNum" sz="quarter" idx="12"/>
          </p:nvPr>
        </p:nvSpPr>
        <p:spPr/>
        <p:txBody>
          <a:bodyPr/>
          <a:lstStyle/>
          <a:p>
            <a:pPr>
              <a:defRPr/>
            </a:pPr>
            <a:fld id="{F3A5AC63-5ABB-4B22-8214-E000D4B19228}" type="slidenum">
              <a:rPr lang="en-US" altLang="cs-CZ"/>
              <a:pPr>
                <a:defRPr/>
              </a:pPr>
              <a:t>24</a:t>
            </a:fld>
            <a:endParaRPr lang="en-US" altLang="cs-CZ"/>
          </a:p>
        </p:txBody>
      </p:sp>
      <p:sp>
        <p:nvSpPr>
          <p:cNvPr id="670722" name="Rectangle 2">
            <a:extLst>
              <a:ext uri="{FF2B5EF4-FFF2-40B4-BE49-F238E27FC236}">
                <a16:creationId xmlns:a16="http://schemas.microsoft.com/office/drawing/2014/main" id="{FF874C26-DE85-4A24-BCC3-C8D89536D007}"/>
              </a:ext>
            </a:extLst>
          </p:cNvPr>
          <p:cNvSpPr>
            <a:spLocks noChangeArrowheads="1"/>
          </p:cNvSpPr>
          <p:nvPr/>
        </p:nvSpPr>
        <p:spPr bwMode="auto">
          <a:xfrm>
            <a:off x="8582991" y="1428238"/>
            <a:ext cx="1601517" cy="5460912"/>
          </a:xfrm>
          <a:prstGeom prst="rect">
            <a:avLst/>
          </a:prstGeom>
          <a:gradFill rotWithShape="1">
            <a:gsLst>
              <a:gs pos="0">
                <a:schemeClr val="bg1"/>
              </a:gs>
              <a:gs pos="50000">
                <a:srgbClr val="99F32D"/>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pic>
        <p:nvPicPr>
          <p:cNvPr id="54277" name="Picture 3" descr="block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244"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0724" name="Rectangle 4">
            <a:extLst>
              <a:ext uri="{FF2B5EF4-FFF2-40B4-BE49-F238E27FC236}">
                <a16:creationId xmlns:a16="http://schemas.microsoft.com/office/drawing/2014/main" id="{0AF279D3-3B6E-4577-B9E8-4E191B6DD2F4}"/>
              </a:ext>
            </a:extLst>
          </p:cNvPr>
          <p:cNvSpPr>
            <a:spLocks noChangeArrowheads="1"/>
          </p:cNvSpPr>
          <p:nvPr/>
        </p:nvSpPr>
        <p:spPr bwMode="auto">
          <a:xfrm>
            <a:off x="6841450" y="1428238"/>
            <a:ext cx="1626022" cy="5460912"/>
          </a:xfrm>
          <a:prstGeom prst="rect">
            <a:avLst/>
          </a:prstGeom>
          <a:gradFill rotWithShape="1">
            <a:gsLst>
              <a:gs pos="0">
                <a:schemeClr val="bg1"/>
              </a:gs>
              <a:gs pos="50000">
                <a:srgbClr val="FF8337"/>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0725" name="Rectangle 5">
            <a:extLst>
              <a:ext uri="{FF2B5EF4-FFF2-40B4-BE49-F238E27FC236}">
                <a16:creationId xmlns:a16="http://schemas.microsoft.com/office/drawing/2014/main" id="{473ADAAD-8DE4-4D14-9118-A82F01A61ACF}"/>
              </a:ext>
            </a:extLst>
          </p:cNvPr>
          <p:cNvSpPr>
            <a:spLocks noChangeArrowheads="1"/>
          </p:cNvSpPr>
          <p:nvPr/>
        </p:nvSpPr>
        <p:spPr bwMode="auto">
          <a:xfrm>
            <a:off x="5136665" y="1428238"/>
            <a:ext cx="1610269" cy="5628940"/>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54280" name="Rectangle 7"/>
          <p:cNvSpPr>
            <a:spLocks noChangeArrowheads="1"/>
          </p:cNvSpPr>
          <p:nvPr/>
        </p:nvSpPr>
        <p:spPr bwMode="auto">
          <a:xfrm>
            <a:off x="493140" y="1512252"/>
            <a:ext cx="4557761" cy="109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1985">
                <a:solidFill>
                  <a:schemeClr val="folHlink"/>
                </a:solidFill>
                <a:latin typeface="Arial" panose="020B0604020202020204" pitchFamily="34" charset="0"/>
                <a:cs typeface="Arial" panose="020B0604020202020204" pitchFamily="34" charset="0"/>
              </a:rPr>
              <a:t>These are the key facts about</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your business that directly</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impact your success</a:t>
            </a:r>
          </a:p>
        </p:txBody>
      </p:sp>
      <p:sp>
        <p:nvSpPr>
          <p:cNvPr id="670728" name="Rectangle 8"/>
          <p:cNvSpPr>
            <a:spLocks noChangeArrowheads="1"/>
          </p:cNvSpPr>
          <p:nvPr/>
        </p:nvSpPr>
        <p:spPr bwMode="auto">
          <a:xfrm>
            <a:off x="494890" y="2593933"/>
            <a:ext cx="3780631" cy="42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80000"/>
              </a:lnSpc>
              <a:spcBef>
                <a:spcPct val="35000"/>
              </a:spcBef>
              <a:spcAft>
                <a:spcPct val="15000"/>
              </a:spcAft>
              <a:buClr>
                <a:srgbClr val="006699"/>
              </a:buClr>
              <a:buFontTx/>
              <a:buChar char="§"/>
            </a:pPr>
            <a:r>
              <a:rPr lang="en-US" altLang="cs-CZ" sz="1544" b="1">
                <a:latin typeface="Arial" panose="020B0604020202020204" pitchFamily="34" charset="0"/>
                <a:cs typeface="Arial" panose="020B0604020202020204" pitchFamily="34" charset="0"/>
              </a:rPr>
              <a:t>Very quickly, data will become</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Out-of-synch</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Incomplete</a:t>
            </a:r>
          </a:p>
          <a:p>
            <a:pPr lvl="1" eaLnBrk="1" hangingPunct="1">
              <a:lnSpc>
                <a:spcPct val="80000"/>
              </a:lnSpc>
              <a:spcBef>
                <a:spcPct val="25000"/>
              </a:spcBef>
              <a:spcAft>
                <a:spcPct val="15000"/>
              </a:spcAft>
              <a:buClr>
                <a:srgbClr val="006699"/>
              </a:buClr>
              <a:buFont typeface="Arial" panose="020B0604020202020204" pitchFamily="34" charset="0"/>
              <a:buChar char="–"/>
            </a:pPr>
            <a:r>
              <a:rPr lang="en-US" altLang="cs-CZ" sz="1544">
                <a:latin typeface="Arial" panose="020B0604020202020204" pitchFamily="34" charset="0"/>
                <a:cs typeface="Arial" panose="020B0604020202020204" pitchFamily="34" charset="0"/>
              </a:rPr>
              <a:t>Inaccurate</a:t>
            </a:r>
          </a:p>
          <a:p>
            <a:pPr eaLnBrk="1" hangingPunct="1">
              <a:lnSpc>
                <a:spcPct val="80000"/>
              </a:lnSpc>
              <a:spcBef>
                <a:spcPct val="35000"/>
              </a:spcBef>
              <a:spcAft>
                <a:spcPct val="15000"/>
              </a:spcAft>
              <a:buClr>
                <a:srgbClr val="006699"/>
              </a:buClr>
              <a:buFontTx/>
              <a:buChar char="§"/>
            </a:pPr>
            <a:endParaRPr lang="en-US" altLang="cs-CZ" sz="1323" b="1">
              <a:latin typeface="Arial" panose="020B0604020202020204" pitchFamily="34" charset="0"/>
              <a:cs typeface="Arial" panose="020B0604020202020204" pitchFamily="34" charset="0"/>
            </a:endParaRPr>
          </a:p>
          <a:p>
            <a:pPr eaLnBrk="1" hangingPunct="1">
              <a:lnSpc>
                <a:spcPct val="80000"/>
              </a:lnSpc>
              <a:spcBef>
                <a:spcPct val="35000"/>
              </a:spcBef>
              <a:spcAft>
                <a:spcPct val="15000"/>
              </a:spcAft>
              <a:buClr>
                <a:srgbClr val="006699"/>
              </a:buClr>
              <a:buFontTx/>
              <a:buChar char="§"/>
            </a:pPr>
            <a:r>
              <a:rPr lang="en-US" altLang="cs-CZ" sz="1544" b="1">
                <a:latin typeface="Arial" panose="020B0604020202020204" pitchFamily="34" charset="0"/>
                <a:cs typeface="Arial" panose="020B0604020202020204" pitchFamily="34" charset="0"/>
              </a:rPr>
              <a:t>The root cause is separate application functionality for </a:t>
            </a:r>
            <a:r>
              <a:rPr lang="en-US" altLang="cs-CZ" sz="1544" b="1">
                <a:solidFill>
                  <a:schemeClr val="folHlink"/>
                </a:solidFill>
                <a:latin typeface="Arial" panose="020B0604020202020204" pitchFamily="34" charset="0"/>
                <a:cs typeface="Arial" panose="020B0604020202020204" pitchFamily="34" charset="0"/>
              </a:rPr>
              <a:t>data-centric functionality</a:t>
            </a:r>
          </a:p>
          <a:p>
            <a:pPr eaLnBrk="1" hangingPunct="1">
              <a:lnSpc>
                <a:spcPct val="80000"/>
              </a:lnSpc>
              <a:spcBef>
                <a:spcPct val="35000"/>
              </a:spcBef>
              <a:spcAft>
                <a:spcPct val="15000"/>
              </a:spcAft>
              <a:buClr>
                <a:srgbClr val="006699"/>
              </a:buClr>
              <a:buFontTx/>
              <a:buChar char="§"/>
            </a:pPr>
            <a:endParaRPr lang="en-US" altLang="cs-CZ" sz="1544" b="1">
              <a:latin typeface="Arial" panose="020B0604020202020204" pitchFamily="34" charset="0"/>
              <a:cs typeface="Arial" panose="020B0604020202020204" pitchFamily="34" charset="0"/>
            </a:endParaRPr>
          </a:p>
          <a:p>
            <a:pPr eaLnBrk="1" hangingPunct="1">
              <a:lnSpc>
                <a:spcPct val="80000"/>
              </a:lnSpc>
              <a:spcBef>
                <a:spcPct val="35000"/>
              </a:spcBef>
              <a:spcAft>
                <a:spcPct val="15000"/>
              </a:spcAft>
              <a:buClr>
                <a:srgbClr val="006699"/>
              </a:buClr>
              <a:buFontTx/>
              <a:buChar char="§"/>
            </a:pPr>
            <a:r>
              <a:rPr lang="en-US" altLang="cs-CZ" sz="1544" b="1">
                <a:latin typeface="Arial" panose="020B0604020202020204" pitchFamily="34" charset="0"/>
                <a:cs typeface="Arial" panose="020B0604020202020204" pitchFamily="34" charset="0"/>
              </a:rPr>
              <a:t>How many transactions does your organization process each day?</a:t>
            </a:r>
          </a:p>
          <a:p>
            <a:pPr eaLnBrk="1" hangingPunct="1">
              <a:lnSpc>
                <a:spcPct val="80000"/>
              </a:lnSpc>
              <a:spcBef>
                <a:spcPct val="35000"/>
              </a:spcBef>
              <a:spcAft>
                <a:spcPct val="15000"/>
              </a:spcAft>
              <a:buClr>
                <a:srgbClr val="006699"/>
              </a:buClr>
              <a:buFontTx/>
              <a:buChar char="§"/>
            </a:pPr>
            <a:endParaRPr lang="en-US" altLang="cs-CZ" sz="1544" b="1">
              <a:latin typeface="Arial" panose="020B0604020202020204" pitchFamily="34" charset="0"/>
              <a:cs typeface="Arial" panose="020B0604020202020204" pitchFamily="34" charset="0"/>
            </a:endParaRPr>
          </a:p>
          <a:p>
            <a:pPr eaLnBrk="1" hangingPunct="1">
              <a:lnSpc>
                <a:spcPct val="80000"/>
              </a:lnSpc>
              <a:spcBef>
                <a:spcPct val="35000"/>
              </a:spcBef>
              <a:spcAft>
                <a:spcPct val="15000"/>
              </a:spcAft>
              <a:buClr>
                <a:srgbClr val="006699"/>
              </a:buClr>
              <a:buFontTx/>
              <a:buChar char="§"/>
            </a:pPr>
            <a:r>
              <a:rPr lang="en-US" altLang="cs-CZ" sz="1544" b="1">
                <a:latin typeface="Arial" panose="020B0604020202020204" pitchFamily="34" charset="0"/>
                <a:cs typeface="Arial" panose="020B0604020202020204" pitchFamily="34" charset="0"/>
              </a:rPr>
              <a:t>If the root cause is the application function itself, how can you keep up with the pace of enterprise data corruption</a:t>
            </a:r>
          </a:p>
        </p:txBody>
      </p:sp>
      <p:sp>
        <p:nvSpPr>
          <p:cNvPr id="54282" name="Rectangle 9"/>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54283" name="Rectangle 10"/>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54284" name="Rectangle 11"/>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pic>
        <p:nvPicPr>
          <p:cNvPr id="670732" name="Picture 12"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142"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0733" name="Picture 13"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180" y="1932323"/>
            <a:ext cx="134772"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0734" name="Picture 14"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4717"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0735" name="Picture 15" descr="brick-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3504" y="1932323"/>
            <a:ext cx="134773" cy="433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89" name="Group 16"/>
          <p:cNvGrpSpPr>
            <a:grpSpLocks/>
          </p:cNvGrpSpPr>
          <p:nvPr/>
        </p:nvGrpSpPr>
        <p:grpSpPr bwMode="auto">
          <a:xfrm>
            <a:off x="5162921" y="2805719"/>
            <a:ext cx="1522754" cy="1239207"/>
            <a:chOff x="1980" y="1715"/>
            <a:chExt cx="870" cy="708"/>
          </a:xfrm>
        </p:grpSpPr>
        <p:grpSp>
          <p:nvGrpSpPr>
            <p:cNvPr id="54364" name="Group 17"/>
            <p:cNvGrpSpPr>
              <a:grpSpLocks/>
            </p:cNvGrpSpPr>
            <p:nvPr/>
          </p:nvGrpSpPr>
          <p:grpSpPr bwMode="auto">
            <a:xfrm>
              <a:off x="1980" y="1729"/>
              <a:ext cx="870" cy="693"/>
              <a:chOff x="1984" y="1729"/>
              <a:chExt cx="870" cy="693"/>
            </a:xfrm>
          </p:grpSpPr>
          <p:grpSp>
            <p:nvGrpSpPr>
              <p:cNvPr id="54373" name="Group 18"/>
              <p:cNvGrpSpPr>
                <a:grpSpLocks/>
              </p:cNvGrpSpPr>
              <p:nvPr/>
            </p:nvGrpSpPr>
            <p:grpSpPr bwMode="auto">
              <a:xfrm>
                <a:off x="1984" y="2136"/>
                <a:ext cx="870" cy="286"/>
                <a:chOff x="1984" y="2136"/>
                <a:chExt cx="870" cy="286"/>
              </a:xfrm>
            </p:grpSpPr>
            <p:pic>
              <p:nvPicPr>
                <p:cNvPr id="54377" name="Picture 19"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8" name="Picture 20"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374" name="Picture 21"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5" name="Picture 22"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6" name="Picture 23"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365" name="Rectangle 24"/>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4366" name="Rectangle 25"/>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4367" name="Rectangle 26"/>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4368" name="Rectangle 27"/>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4369" name="Picture 28"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0" name="Picture 29"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1" name="Picture 30"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72" name="Picture 31"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90" name="Group 32"/>
          <p:cNvGrpSpPr>
            <a:grpSpLocks/>
          </p:cNvGrpSpPr>
          <p:nvPr/>
        </p:nvGrpSpPr>
        <p:grpSpPr bwMode="auto">
          <a:xfrm>
            <a:off x="6879957" y="2805719"/>
            <a:ext cx="1522754" cy="1239207"/>
            <a:chOff x="1980" y="1715"/>
            <a:chExt cx="870" cy="708"/>
          </a:xfrm>
        </p:grpSpPr>
        <p:grpSp>
          <p:nvGrpSpPr>
            <p:cNvPr id="54349" name="Group 33"/>
            <p:cNvGrpSpPr>
              <a:grpSpLocks/>
            </p:cNvGrpSpPr>
            <p:nvPr/>
          </p:nvGrpSpPr>
          <p:grpSpPr bwMode="auto">
            <a:xfrm>
              <a:off x="1980" y="1729"/>
              <a:ext cx="870" cy="693"/>
              <a:chOff x="1984" y="1729"/>
              <a:chExt cx="870" cy="693"/>
            </a:xfrm>
          </p:grpSpPr>
          <p:grpSp>
            <p:nvGrpSpPr>
              <p:cNvPr id="54358" name="Group 34"/>
              <p:cNvGrpSpPr>
                <a:grpSpLocks/>
              </p:cNvGrpSpPr>
              <p:nvPr/>
            </p:nvGrpSpPr>
            <p:grpSpPr bwMode="auto">
              <a:xfrm>
                <a:off x="1984" y="2136"/>
                <a:ext cx="870" cy="286"/>
                <a:chOff x="1984" y="2136"/>
                <a:chExt cx="870" cy="286"/>
              </a:xfrm>
            </p:grpSpPr>
            <p:pic>
              <p:nvPicPr>
                <p:cNvPr id="54362" name="Picture 35"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63" name="Picture 36"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359" name="Picture 37"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60" name="Picture 38"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61" name="Picture 39"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350" name="Rectangle 40"/>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4351" name="Rectangle 41"/>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4352" name="Rectangle 42"/>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4353" name="Rectangle 43"/>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4354" name="Picture 44"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55" name="Picture 45"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56" name="Picture 46"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57" name="Picture 47"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291" name="Group 48"/>
          <p:cNvGrpSpPr>
            <a:grpSpLocks/>
          </p:cNvGrpSpPr>
          <p:nvPr/>
        </p:nvGrpSpPr>
        <p:grpSpPr bwMode="auto">
          <a:xfrm>
            <a:off x="8598744" y="2805719"/>
            <a:ext cx="1522754" cy="1239207"/>
            <a:chOff x="1980" y="1715"/>
            <a:chExt cx="870" cy="708"/>
          </a:xfrm>
        </p:grpSpPr>
        <p:grpSp>
          <p:nvGrpSpPr>
            <p:cNvPr id="54334" name="Group 49"/>
            <p:cNvGrpSpPr>
              <a:grpSpLocks/>
            </p:cNvGrpSpPr>
            <p:nvPr/>
          </p:nvGrpSpPr>
          <p:grpSpPr bwMode="auto">
            <a:xfrm>
              <a:off x="1980" y="1729"/>
              <a:ext cx="870" cy="693"/>
              <a:chOff x="1984" y="1729"/>
              <a:chExt cx="870" cy="693"/>
            </a:xfrm>
          </p:grpSpPr>
          <p:grpSp>
            <p:nvGrpSpPr>
              <p:cNvPr id="54343" name="Group 50"/>
              <p:cNvGrpSpPr>
                <a:grpSpLocks/>
              </p:cNvGrpSpPr>
              <p:nvPr/>
            </p:nvGrpSpPr>
            <p:grpSpPr bwMode="auto">
              <a:xfrm>
                <a:off x="1984" y="2136"/>
                <a:ext cx="870" cy="286"/>
                <a:chOff x="1984" y="2136"/>
                <a:chExt cx="870" cy="286"/>
              </a:xfrm>
            </p:grpSpPr>
            <p:pic>
              <p:nvPicPr>
                <p:cNvPr id="54347" name="Picture 51"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8" name="Picture 52"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344" name="Picture 53"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5" name="Picture 54"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6" name="Picture 55" descr="block_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335" name="Rectangle 56"/>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4336" name="Rectangle 57"/>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4337" name="Rectangle 58"/>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4338" name="Rectangle 59"/>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4339" name="Picture 60" descr="mdm_icon_analyt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0" name="Picture 61" descr="mdm_icon_collab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1" name="Picture 62" descr="mdm_icon_busi-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42" name="Picture 63" descr="mdm_icon_operat-fun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292" name="Picture 64" descr="block_g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5919"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65"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5919"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4" name="Picture 66"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55919"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Picture 67" descr="block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919"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6" name="Picture 68" descr="block_ma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5919"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7" name="Picture 69" descr="block_grey-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0668"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8" name="Picture 70" descr="block_gre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3457" y="4223456"/>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9" name="Picture 71"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3457"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0" name="Picture 72"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3457"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1" name="Picture 73" descr="block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457" y="536814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2" name="Picture 74"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2244" y="4603268"/>
            <a:ext cx="1522754" cy="1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3" name="Picture 75"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2244" y="4790551"/>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4" name="Picture 76" descr="block_ma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244" y="4979582"/>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5" name="Rectangle 77"/>
          <p:cNvSpPr>
            <a:spLocks noChangeArrowheads="1"/>
          </p:cNvSpPr>
          <p:nvPr/>
        </p:nvSpPr>
        <p:spPr bwMode="auto">
          <a:xfrm>
            <a:off x="9071501"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54306" name="Picture 78" descr="block_grey-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96994" y="4408987"/>
            <a:ext cx="1522754" cy="16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7" name="Picture 79" descr="channel_we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Picture 80" descr="channel_erp"/>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9" name="Picture 81" descr="channel_cs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0" name="Picture 82" descr="block_g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02244" y="5179115"/>
            <a:ext cx="1522754" cy="14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1" name="Rectangle 83"/>
          <p:cNvSpPr>
            <a:spLocks noChangeArrowheads="1"/>
          </p:cNvSpPr>
          <p:nvPr/>
        </p:nvSpPr>
        <p:spPr bwMode="auto">
          <a:xfrm>
            <a:off x="9070333" y="5133608"/>
            <a:ext cx="591829"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nvGrpSpPr>
          <p:cNvPr id="670804" name="Group 84"/>
          <p:cNvGrpSpPr>
            <a:grpSpLocks/>
          </p:cNvGrpSpPr>
          <p:nvPr/>
        </p:nvGrpSpPr>
        <p:grpSpPr bwMode="auto">
          <a:xfrm>
            <a:off x="5119163" y="4188450"/>
            <a:ext cx="5044342" cy="1380980"/>
            <a:chOff x="2749" y="2393"/>
            <a:chExt cx="2882" cy="789"/>
          </a:xfrm>
        </p:grpSpPr>
        <p:sp>
          <p:nvSpPr>
            <p:cNvPr id="54327" name="Rectangle 85"/>
            <p:cNvSpPr>
              <a:spLocks noChangeArrowheads="1"/>
            </p:cNvSpPr>
            <p:nvPr/>
          </p:nvSpPr>
          <p:spPr bwMode="auto">
            <a:xfrm>
              <a:off x="3737" y="2393"/>
              <a:ext cx="907" cy="131"/>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28" name="Rectangle 86"/>
            <p:cNvSpPr>
              <a:spLocks noChangeArrowheads="1"/>
            </p:cNvSpPr>
            <p:nvPr/>
          </p:nvSpPr>
          <p:spPr bwMode="auto">
            <a:xfrm>
              <a:off x="3737" y="2604"/>
              <a:ext cx="907" cy="246"/>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29" name="Rectangle 87"/>
            <p:cNvSpPr>
              <a:spLocks noChangeArrowheads="1"/>
            </p:cNvSpPr>
            <p:nvPr/>
          </p:nvSpPr>
          <p:spPr bwMode="auto">
            <a:xfrm>
              <a:off x="3737" y="3051"/>
              <a:ext cx="907" cy="131"/>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30" name="Rectangle 88"/>
            <p:cNvSpPr>
              <a:spLocks noChangeArrowheads="1"/>
            </p:cNvSpPr>
            <p:nvPr/>
          </p:nvSpPr>
          <p:spPr bwMode="auto">
            <a:xfrm>
              <a:off x="2749" y="2393"/>
              <a:ext cx="907" cy="456"/>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31" name="Rectangle 89"/>
            <p:cNvSpPr>
              <a:spLocks noChangeArrowheads="1"/>
            </p:cNvSpPr>
            <p:nvPr/>
          </p:nvSpPr>
          <p:spPr bwMode="auto">
            <a:xfrm>
              <a:off x="2749" y="3051"/>
              <a:ext cx="907" cy="131"/>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32" name="Rectangle 90"/>
            <p:cNvSpPr>
              <a:spLocks noChangeArrowheads="1"/>
            </p:cNvSpPr>
            <p:nvPr/>
          </p:nvSpPr>
          <p:spPr bwMode="auto">
            <a:xfrm>
              <a:off x="4724" y="2503"/>
              <a:ext cx="907" cy="346"/>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4333" name="Rectangle 91"/>
            <p:cNvSpPr>
              <a:spLocks noChangeArrowheads="1"/>
            </p:cNvSpPr>
            <p:nvPr/>
          </p:nvSpPr>
          <p:spPr bwMode="auto">
            <a:xfrm>
              <a:off x="4724" y="3051"/>
              <a:ext cx="907" cy="131"/>
            </a:xfrm>
            <a:prstGeom prst="rect">
              <a:avLst/>
            </a:prstGeom>
            <a:solidFill>
              <a:srgbClr val="FF0066">
                <a:alpha val="50195"/>
              </a:srgbClr>
            </a:solidFill>
            <a:ln w="19050" algn="ctr">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54313" name="Rectangle 92"/>
          <p:cNvSpPr>
            <a:spLocks noChangeArrowheads="1"/>
          </p:cNvSpPr>
          <p:nvPr/>
        </p:nvSpPr>
        <p:spPr bwMode="auto">
          <a:xfrm>
            <a:off x="5625175" y="4948077"/>
            <a:ext cx="59824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sp>
        <p:nvSpPr>
          <p:cNvPr id="670813" name="Rectangle 93"/>
          <p:cNvSpPr>
            <a:spLocks noChangeArrowheads="1"/>
          </p:cNvSpPr>
          <p:nvPr/>
        </p:nvSpPr>
        <p:spPr bwMode="auto">
          <a:xfrm>
            <a:off x="5549001" y="4188450"/>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54315" name="Rectangle 94"/>
          <p:cNvSpPr>
            <a:spLocks noChangeArrowheads="1"/>
          </p:cNvSpPr>
          <p:nvPr/>
        </p:nvSpPr>
        <p:spPr bwMode="auto">
          <a:xfrm>
            <a:off x="5599494"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70815" name="Rectangle 95"/>
          <p:cNvSpPr>
            <a:spLocks noChangeArrowheads="1"/>
          </p:cNvSpPr>
          <p:nvPr/>
        </p:nvSpPr>
        <p:spPr bwMode="auto">
          <a:xfrm>
            <a:off x="5576757" y="4764295"/>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670816" name="Rectangle 96"/>
          <p:cNvSpPr>
            <a:spLocks noChangeArrowheads="1"/>
          </p:cNvSpPr>
          <p:nvPr/>
        </p:nvSpPr>
        <p:spPr bwMode="auto">
          <a:xfrm>
            <a:off x="5658740"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670817" name="Rectangle 97"/>
          <p:cNvSpPr>
            <a:spLocks noChangeArrowheads="1"/>
          </p:cNvSpPr>
          <p:nvPr/>
        </p:nvSpPr>
        <p:spPr bwMode="auto">
          <a:xfrm>
            <a:off x="5308427"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sp>
        <p:nvSpPr>
          <p:cNvPr id="670818" name="Rectangle 98"/>
          <p:cNvSpPr>
            <a:spLocks noChangeArrowheads="1"/>
          </p:cNvSpPr>
          <p:nvPr/>
        </p:nvSpPr>
        <p:spPr bwMode="auto">
          <a:xfrm>
            <a:off x="7276539" y="4188450"/>
            <a:ext cx="673581"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sp>
        <p:nvSpPr>
          <p:cNvPr id="54320" name="Rectangle 99"/>
          <p:cNvSpPr>
            <a:spLocks noChangeArrowheads="1"/>
          </p:cNvSpPr>
          <p:nvPr/>
        </p:nvSpPr>
        <p:spPr bwMode="auto">
          <a:xfrm>
            <a:off x="7346286"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70820" name="Rectangle 100"/>
          <p:cNvSpPr>
            <a:spLocks noChangeArrowheads="1"/>
          </p:cNvSpPr>
          <p:nvPr/>
        </p:nvSpPr>
        <p:spPr bwMode="auto">
          <a:xfrm>
            <a:off x="7323549" y="4764295"/>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670821" name="Rectangle 101"/>
          <p:cNvSpPr>
            <a:spLocks noChangeArrowheads="1"/>
          </p:cNvSpPr>
          <p:nvPr/>
        </p:nvSpPr>
        <p:spPr bwMode="auto">
          <a:xfrm>
            <a:off x="7405531"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54323" name="Rectangle 102"/>
          <p:cNvSpPr>
            <a:spLocks noChangeArrowheads="1"/>
          </p:cNvSpPr>
          <p:nvPr/>
        </p:nvSpPr>
        <p:spPr bwMode="auto">
          <a:xfrm>
            <a:off x="9065073" y="4575264"/>
            <a:ext cx="572593"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70823" name="Rectangle 103"/>
          <p:cNvSpPr>
            <a:spLocks noChangeArrowheads="1"/>
          </p:cNvSpPr>
          <p:nvPr/>
        </p:nvSpPr>
        <p:spPr bwMode="auto">
          <a:xfrm>
            <a:off x="9042336" y="4764295"/>
            <a:ext cx="61106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sp>
        <p:nvSpPr>
          <p:cNvPr id="670824" name="Rectangle 104"/>
          <p:cNvSpPr>
            <a:spLocks noChangeArrowheads="1"/>
          </p:cNvSpPr>
          <p:nvPr/>
        </p:nvSpPr>
        <p:spPr bwMode="auto">
          <a:xfrm>
            <a:off x="9124318" y="5338391"/>
            <a:ext cx="471604"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sp>
        <p:nvSpPr>
          <p:cNvPr id="670825" name="Rectangle 105"/>
          <p:cNvSpPr>
            <a:spLocks noChangeArrowheads="1"/>
          </p:cNvSpPr>
          <p:nvPr/>
        </p:nvSpPr>
        <p:spPr bwMode="auto">
          <a:xfrm>
            <a:off x="8754753" y="4370480"/>
            <a:ext cx="1208985" cy="22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spTree>
    <p:extLst>
      <p:ext uri="{BB962C8B-B14F-4D97-AF65-F5344CB8AC3E}">
        <p14:creationId xmlns:p14="http://schemas.microsoft.com/office/powerpoint/2010/main" val="1520840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70732"/>
                                        </p:tgtEl>
                                        <p:attrNameLst>
                                          <p:attrName>style.visibility</p:attrName>
                                        </p:attrNameLst>
                                      </p:cBhvr>
                                      <p:to>
                                        <p:strVal val="visible"/>
                                      </p:to>
                                    </p:set>
                                    <p:animEffect transition="in" filter="wipe(down)">
                                      <p:cBhvr>
                                        <p:cTn id="7" dur="1000"/>
                                        <p:tgtEl>
                                          <p:spTgt spid="670732"/>
                                        </p:tgtEl>
                                      </p:cBhvr>
                                    </p:animEffect>
                                  </p:childTnLst>
                                </p:cTn>
                              </p:par>
                              <p:par>
                                <p:cTn id="8" presetID="22" presetClass="entr" presetSubtype="4" fill="hold" nodeType="withEffect">
                                  <p:stCondLst>
                                    <p:cond delay="0"/>
                                  </p:stCondLst>
                                  <p:childTnLst>
                                    <p:set>
                                      <p:cBhvr>
                                        <p:cTn id="9" dur="1" fill="hold">
                                          <p:stCondLst>
                                            <p:cond delay="0"/>
                                          </p:stCondLst>
                                        </p:cTn>
                                        <p:tgtEl>
                                          <p:spTgt spid="670733"/>
                                        </p:tgtEl>
                                        <p:attrNameLst>
                                          <p:attrName>style.visibility</p:attrName>
                                        </p:attrNameLst>
                                      </p:cBhvr>
                                      <p:to>
                                        <p:strVal val="visible"/>
                                      </p:to>
                                    </p:set>
                                    <p:animEffect transition="in" filter="wipe(down)">
                                      <p:cBhvr>
                                        <p:cTn id="10" dur="1000"/>
                                        <p:tgtEl>
                                          <p:spTgt spid="670733"/>
                                        </p:tgtEl>
                                      </p:cBhvr>
                                    </p:animEffect>
                                  </p:childTnLst>
                                </p:cTn>
                              </p:par>
                              <p:par>
                                <p:cTn id="11" presetID="22" presetClass="entr" presetSubtype="4" fill="hold" nodeType="withEffect">
                                  <p:stCondLst>
                                    <p:cond delay="0"/>
                                  </p:stCondLst>
                                  <p:childTnLst>
                                    <p:set>
                                      <p:cBhvr>
                                        <p:cTn id="12" dur="1" fill="hold">
                                          <p:stCondLst>
                                            <p:cond delay="0"/>
                                          </p:stCondLst>
                                        </p:cTn>
                                        <p:tgtEl>
                                          <p:spTgt spid="670734"/>
                                        </p:tgtEl>
                                        <p:attrNameLst>
                                          <p:attrName>style.visibility</p:attrName>
                                        </p:attrNameLst>
                                      </p:cBhvr>
                                      <p:to>
                                        <p:strVal val="visible"/>
                                      </p:to>
                                    </p:set>
                                    <p:animEffect transition="in" filter="wipe(down)">
                                      <p:cBhvr>
                                        <p:cTn id="13" dur="1000"/>
                                        <p:tgtEl>
                                          <p:spTgt spid="670734"/>
                                        </p:tgtEl>
                                      </p:cBhvr>
                                    </p:animEffect>
                                  </p:childTnLst>
                                </p:cTn>
                              </p:par>
                              <p:par>
                                <p:cTn id="14" presetID="22" presetClass="entr" presetSubtype="4" fill="hold" nodeType="withEffect">
                                  <p:stCondLst>
                                    <p:cond delay="0"/>
                                  </p:stCondLst>
                                  <p:childTnLst>
                                    <p:set>
                                      <p:cBhvr>
                                        <p:cTn id="15" dur="1" fill="hold">
                                          <p:stCondLst>
                                            <p:cond delay="0"/>
                                          </p:stCondLst>
                                        </p:cTn>
                                        <p:tgtEl>
                                          <p:spTgt spid="670735"/>
                                        </p:tgtEl>
                                        <p:attrNameLst>
                                          <p:attrName>style.visibility</p:attrName>
                                        </p:attrNameLst>
                                      </p:cBhvr>
                                      <p:to>
                                        <p:strVal val="visible"/>
                                      </p:to>
                                    </p:set>
                                    <p:animEffect transition="in" filter="wipe(down)">
                                      <p:cBhvr>
                                        <p:cTn id="16" dur="1000"/>
                                        <p:tgtEl>
                                          <p:spTgt spid="6707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70728">
                                            <p:txEl>
                                              <p:pRg st="0" end="0"/>
                                            </p:txEl>
                                          </p:spTgt>
                                        </p:tgtEl>
                                        <p:attrNameLst>
                                          <p:attrName>style.visibility</p:attrName>
                                        </p:attrNameLst>
                                      </p:cBhvr>
                                      <p:to>
                                        <p:strVal val="visible"/>
                                      </p:to>
                                    </p:set>
                                    <p:animEffect transition="in" filter="fade">
                                      <p:cBhvr>
                                        <p:cTn id="21" dur="500"/>
                                        <p:tgtEl>
                                          <p:spTgt spid="670728">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70728">
                                            <p:txEl>
                                              <p:pRg st="1" end="1"/>
                                            </p:txEl>
                                          </p:spTgt>
                                        </p:tgtEl>
                                        <p:attrNameLst>
                                          <p:attrName>style.visibility</p:attrName>
                                        </p:attrNameLst>
                                      </p:cBhvr>
                                      <p:to>
                                        <p:strVal val="visible"/>
                                      </p:to>
                                    </p:set>
                                    <p:animEffect transition="in" filter="fade">
                                      <p:cBhvr>
                                        <p:cTn id="24" dur="500"/>
                                        <p:tgtEl>
                                          <p:spTgt spid="670728">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70728">
                                            <p:txEl>
                                              <p:pRg st="2" end="2"/>
                                            </p:txEl>
                                          </p:spTgt>
                                        </p:tgtEl>
                                        <p:attrNameLst>
                                          <p:attrName>style.visibility</p:attrName>
                                        </p:attrNameLst>
                                      </p:cBhvr>
                                      <p:to>
                                        <p:strVal val="visible"/>
                                      </p:to>
                                    </p:set>
                                    <p:animEffect transition="in" filter="fade">
                                      <p:cBhvr>
                                        <p:cTn id="27" dur="500"/>
                                        <p:tgtEl>
                                          <p:spTgt spid="670728">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70728">
                                            <p:txEl>
                                              <p:pRg st="3" end="3"/>
                                            </p:txEl>
                                          </p:spTgt>
                                        </p:tgtEl>
                                        <p:attrNameLst>
                                          <p:attrName>style.visibility</p:attrName>
                                        </p:attrNameLst>
                                      </p:cBhvr>
                                      <p:to>
                                        <p:strVal val="visible"/>
                                      </p:to>
                                    </p:set>
                                    <p:animEffect transition="in" filter="fade">
                                      <p:cBhvr>
                                        <p:cTn id="30" dur="500"/>
                                        <p:tgtEl>
                                          <p:spTgt spid="670728">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70725"/>
                                        </p:tgtEl>
                                        <p:attrNameLst>
                                          <p:attrName>style.visibility</p:attrName>
                                        </p:attrNameLst>
                                      </p:cBhvr>
                                      <p:to>
                                        <p:strVal val="visible"/>
                                      </p:to>
                                    </p:set>
                                    <p:animEffect transition="in" filter="fade">
                                      <p:cBhvr>
                                        <p:cTn id="33" dur="500"/>
                                        <p:tgtEl>
                                          <p:spTgt spid="670725"/>
                                        </p:tgtEl>
                                      </p:cBhvr>
                                    </p:animEffec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670724"/>
                                        </p:tgtEl>
                                        <p:attrNameLst>
                                          <p:attrName>style.visibility</p:attrName>
                                        </p:attrNameLst>
                                      </p:cBhvr>
                                      <p:to>
                                        <p:strVal val="visible"/>
                                      </p:to>
                                    </p:set>
                                    <p:animEffect transition="in" filter="fade">
                                      <p:cBhvr>
                                        <p:cTn id="37" dur="500"/>
                                        <p:tgtEl>
                                          <p:spTgt spid="670724"/>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670722"/>
                                        </p:tgtEl>
                                        <p:attrNameLst>
                                          <p:attrName>style.visibility</p:attrName>
                                        </p:attrNameLst>
                                      </p:cBhvr>
                                      <p:to>
                                        <p:strVal val="visible"/>
                                      </p:to>
                                    </p:set>
                                    <p:animEffect transition="in" filter="fade">
                                      <p:cBhvr>
                                        <p:cTn id="41" dur="500"/>
                                        <p:tgtEl>
                                          <p:spTgt spid="6707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670728">
                                            <p:txEl>
                                              <p:pRg st="5" end="5"/>
                                            </p:txEl>
                                          </p:spTgt>
                                        </p:tgtEl>
                                        <p:attrNameLst>
                                          <p:attrName>style.visibility</p:attrName>
                                        </p:attrNameLst>
                                      </p:cBhvr>
                                      <p:to>
                                        <p:strVal val="visible"/>
                                      </p:to>
                                    </p:set>
                                    <p:animEffect transition="in" filter="fade">
                                      <p:cBhvr>
                                        <p:cTn id="46" dur="500"/>
                                        <p:tgtEl>
                                          <p:spTgt spid="670728">
                                            <p:txEl>
                                              <p:pRg st="5" end="5"/>
                                            </p:txEl>
                                          </p:spTgt>
                                        </p:tgtEl>
                                      </p:cBhvr>
                                    </p:animEffect>
                                  </p:childTnLst>
                                </p:cTn>
                              </p:par>
                              <p:par>
                                <p:cTn id="47" presetID="3" presetClass="emph" presetSubtype="2" fill="hold" grpId="0" nodeType="withEffect">
                                  <p:stCondLst>
                                    <p:cond delay="0"/>
                                  </p:stCondLst>
                                  <p:childTnLst>
                                    <p:animClr clrSpc="rgb" dir="cw">
                                      <p:cBhvr override="childStyle">
                                        <p:cTn id="48" dur="500" fill="hold"/>
                                        <p:tgtEl>
                                          <p:spTgt spid="670817"/>
                                        </p:tgtEl>
                                        <p:attrNameLst>
                                          <p:attrName>style.color</p:attrName>
                                        </p:attrNameLst>
                                      </p:cBhvr>
                                      <p:to>
                                        <a:schemeClr val="bg1"/>
                                      </p:to>
                                    </p:animClr>
                                  </p:childTnLst>
                                </p:cTn>
                              </p:par>
                              <p:par>
                                <p:cTn id="49" presetID="3" presetClass="emph" presetSubtype="2" fill="hold" grpId="0" nodeType="withEffect">
                                  <p:stCondLst>
                                    <p:cond delay="0"/>
                                  </p:stCondLst>
                                  <p:childTnLst>
                                    <p:animClr clrSpc="rgb" dir="cw">
                                      <p:cBhvr override="childStyle">
                                        <p:cTn id="50" dur="500" fill="hold"/>
                                        <p:tgtEl>
                                          <p:spTgt spid="670813"/>
                                        </p:tgtEl>
                                        <p:attrNameLst>
                                          <p:attrName>style.color</p:attrName>
                                        </p:attrNameLst>
                                      </p:cBhvr>
                                      <p:to>
                                        <a:schemeClr val="bg1"/>
                                      </p:to>
                                    </p:animClr>
                                  </p:childTnLst>
                                </p:cTn>
                              </p:par>
                              <p:par>
                                <p:cTn id="51" presetID="3" presetClass="emph" presetSubtype="2" fill="hold" grpId="0" nodeType="withEffect">
                                  <p:stCondLst>
                                    <p:cond delay="0"/>
                                  </p:stCondLst>
                                  <p:childTnLst>
                                    <p:animClr clrSpc="rgb" dir="cw">
                                      <p:cBhvr override="childStyle">
                                        <p:cTn id="52" dur="500" fill="hold"/>
                                        <p:tgtEl>
                                          <p:spTgt spid="670818"/>
                                        </p:tgtEl>
                                        <p:attrNameLst>
                                          <p:attrName>style.color</p:attrName>
                                        </p:attrNameLst>
                                      </p:cBhvr>
                                      <p:to>
                                        <a:schemeClr val="bg1"/>
                                      </p:to>
                                    </p:animClr>
                                  </p:childTnLst>
                                </p:cTn>
                              </p:par>
                              <p:par>
                                <p:cTn id="53" presetID="3" presetClass="emph" presetSubtype="2" fill="hold" grpId="0" nodeType="withEffect">
                                  <p:stCondLst>
                                    <p:cond delay="0"/>
                                  </p:stCondLst>
                                  <p:childTnLst>
                                    <p:animClr clrSpc="rgb" dir="cw">
                                      <p:cBhvr override="childStyle">
                                        <p:cTn id="54" dur="500" fill="hold"/>
                                        <p:tgtEl>
                                          <p:spTgt spid="670820"/>
                                        </p:tgtEl>
                                        <p:attrNameLst>
                                          <p:attrName>style.color</p:attrName>
                                        </p:attrNameLst>
                                      </p:cBhvr>
                                      <p:to>
                                        <a:schemeClr val="bg1"/>
                                      </p:to>
                                    </p:animClr>
                                  </p:childTnLst>
                                </p:cTn>
                              </p:par>
                              <p:par>
                                <p:cTn id="55" presetID="3" presetClass="emph" presetSubtype="2" fill="hold" grpId="0" nodeType="withEffect">
                                  <p:stCondLst>
                                    <p:cond delay="0"/>
                                  </p:stCondLst>
                                  <p:childTnLst>
                                    <p:animClr clrSpc="rgb" dir="cw">
                                      <p:cBhvr override="childStyle">
                                        <p:cTn id="56" dur="500" fill="hold"/>
                                        <p:tgtEl>
                                          <p:spTgt spid="670815"/>
                                        </p:tgtEl>
                                        <p:attrNameLst>
                                          <p:attrName>style.color</p:attrName>
                                        </p:attrNameLst>
                                      </p:cBhvr>
                                      <p:to>
                                        <a:schemeClr val="bg1"/>
                                      </p:to>
                                    </p:animClr>
                                  </p:childTnLst>
                                </p:cTn>
                              </p:par>
                              <p:par>
                                <p:cTn id="57" presetID="3" presetClass="emph" presetSubtype="2" fill="hold" grpId="0" nodeType="withEffect">
                                  <p:stCondLst>
                                    <p:cond delay="0"/>
                                  </p:stCondLst>
                                  <p:childTnLst>
                                    <p:animClr clrSpc="rgb" dir="cw">
                                      <p:cBhvr override="childStyle">
                                        <p:cTn id="58" dur="500" fill="hold"/>
                                        <p:tgtEl>
                                          <p:spTgt spid="670816"/>
                                        </p:tgtEl>
                                        <p:attrNameLst>
                                          <p:attrName>style.color</p:attrName>
                                        </p:attrNameLst>
                                      </p:cBhvr>
                                      <p:to>
                                        <a:schemeClr val="bg1"/>
                                      </p:to>
                                    </p:animClr>
                                  </p:childTnLst>
                                </p:cTn>
                              </p:par>
                              <p:par>
                                <p:cTn id="59" presetID="3" presetClass="emph" presetSubtype="2" fill="hold" grpId="0" nodeType="withEffect">
                                  <p:stCondLst>
                                    <p:cond delay="0"/>
                                  </p:stCondLst>
                                  <p:childTnLst>
                                    <p:animClr clrSpc="rgb" dir="cw">
                                      <p:cBhvr override="childStyle">
                                        <p:cTn id="60" dur="500" fill="hold"/>
                                        <p:tgtEl>
                                          <p:spTgt spid="670821"/>
                                        </p:tgtEl>
                                        <p:attrNameLst>
                                          <p:attrName>style.color</p:attrName>
                                        </p:attrNameLst>
                                      </p:cBhvr>
                                      <p:to>
                                        <a:schemeClr val="bg1"/>
                                      </p:to>
                                    </p:animClr>
                                  </p:childTnLst>
                                </p:cTn>
                              </p:par>
                              <p:par>
                                <p:cTn id="61" presetID="3" presetClass="emph" presetSubtype="2" fill="hold" grpId="0" nodeType="withEffect">
                                  <p:stCondLst>
                                    <p:cond delay="0"/>
                                  </p:stCondLst>
                                  <p:childTnLst>
                                    <p:animClr clrSpc="rgb" dir="cw">
                                      <p:cBhvr override="childStyle">
                                        <p:cTn id="62" dur="500" fill="hold"/>
                                        <p:tgtEl>
                                          <p:spTgt spid="670824"/>
                                        </p:tgtEl>
                                        <p:attrNameLst>
                                          <p:attrName>style.color</p:attrName>
                                        </p:attrNameLst>
                                      </p:cBhvr>
                                      <p:to>
                                        <a:schemeClr val="bg1"/>
                                      </p:to>
                                    </p:animClr>
                                  </p:childTnLst>
                                </p:cTn>
                              </p:par>
                              <p:par>
                                <p:cTn id="63" presetID="3" presetClass="emph" presetSubtype="2" fill="hold" grpId="0" nodeType="withEffect">
                                  <p:stCondLst>
                                    <p:cond delay="0"/>
                                  </p:stCondLst>
                                  <p:childTnLst>
                                    <p:animClr clrSpc="rgb" dir="cw">
                                      <p:cBhvr override="childStyle">
                                        <p:cTn id="64" dur="500" fill="hold"/>
                                        <p:tgtEl>
                                          <p:spTgt spid="670823"/>
                                        </p:tgtEl>
                                        <p:attrNameLst>
                                          <p:attrName>style.color</p:attrName>
                                        </p:attrNameLst>
                                      </p:cBhvr>
                                      <p:to>
                                        <a:schemeClr val="bg1"/>
                                      </p:to>
                                    </p:animClr>
                                  </p:childTnLst>
                                </p:cTn>
                              </p:par>
                              <p:par>
                                <p:cTn id="65" presetID="3" presetClass="emph" presetSubtype="2" fill="hold" grpId="0" nodeType="withEffect">
                                  <p:stCondLst>
                                    <p:cond delay="0"/>
                                  </p:stCondLst>
                                  <p:childTnLst>
                                    <p:animClr clrSpc="rgb" dir="cw">
                                      <p:cBhvr override="childStyle">
                                        <p:cTn id="66" dur="500" fill="hold"/>
                                        <p:tgtEl>
                                          <p:spTgt spid="670825"/>
                                        </p:tgtEl>
                                        <p:attrNameLst>
                                          <p:attrName>style.color</p:attrName>
                                        </p:attrNameLst>
                                      </p:cBhvr>
                                      <p:to>
                                        <a:schemeClr val="bg1"/>
                                      </p:to>
                                    </p:animClr>
                                  </p:childTnLst>
                                </p:cTn>
                              </p:par>
                              <p:par>
                                <p:cTn id="67" presetID="22" presetClass="entr" presetSubtype="1" fill="hold" nodeType="withEffect">
                                  <p:stCondLst>
                                    <p:cond delay="0"/>
                                  </p:stCondLst>
                                  <p:childTnLst>
                                    <p:set>
                                      <p:cBhvr>
                                        <p:cTn id="68" dur="1" fill="hold">
                                          <p:stCondLst>
                                            <p:cond delay="0"/>
                                          </p:stCondLst>
                                        </p:cTn>
                                        <p:tgtEl>
                                          <p:spTgt spid="670804"/>
                                        </p:tgtEl>
                                        <p:attrNameLst>
                                          <p:attrName>style.visibility</p:attrName>
                                        </p:attrNameLst>
                                      </p:cBhvr>
                                      <p:to>
                                        <p:strVal val="visible"/>
                                      </p:to>
                                    </p:set>
                                    <p:animEffect transition="in" filter="wipe(up)">
                                      <p:cBhvr>
                                        <p:cTn id="69" dur="2000"/>
                                        <p:tgtEl>
                                          <p:spTgt spid="67080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70728">
                                            <p:txEl>
                                              <p:pRg st="7" end="7"/>
                                            </p:txEl>
                                          </p:spTgt>
                                        </p:tgtEl>
                                        <p:attrNameLst>
                                          <p:attrName>style.visibility</p:attrName>
                                        </p:attrNameLst>
                                      </p:cBhvr>
                                      <p:to>
                                        <p:strVal val="visible"/>
                                      </p:to>
                                    </p:set>
                                    <p:animEffect transition="in" filter="fade">
                                      <p:cBhvr>
                                        <p:cTn id="74" dur="500"/>
                                        <p:tgtEl>
                                          <p:spTgt spid="670728">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670728">
                                            <p:txEl>
                                              <p:pRg st="9" end="9"/>
                                            </p:txEl>
                                          </p:spTgt>
                                        </p:tgtEl>
                                        <p:attrNameLst>
                                          <p:attrName>style.visibility</p:attrName>
                                        </p:attrNameLst>
                                      </p:cBhvr>
                                      <p:to>
                                        <p:strVal val="visible"/>
                                      </p:to>
                                    </p:set>
                                    <p:animEffect transition="in" filter="fade">
                                      <p:cBhvr>
                                        <p:cTn id="79" dur="500"/>
                                        <p:tgtEl>
                                          <p:spTgt spid="6707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813" grpId="0"/>
      <p:bldP spid="670815" grpId="0"/>
      <p:bldP spid="670816" grpId="0"/>
      <p:bldP spid="670817" grpId="0"/>
      <p:bldP spid="670818" grpId="0"/>
      <p:bldP spid="670820" grpId="0"/>
      <p:bldP spid="670821" grpId="0"/>
      <p:bldP spid="670823" grpId="0"/>
      <p:bldP spid="670824" grpId="0"/>
      <p:bldP spid="6708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7"/>
          <p:cNvSpPr>
            <a:spLocks noGrp="1" noChangeArrowheads="1"/>
          </p:cNvSpPr>
          <p:nvPr>
            <p:ph idx="1"/>
          </p:nvPr>
        </p:nvSpPr>
        <p:spPr bwMode="auto">
          <a:xfrm>
            <a:off x="641915" y="2560679"/>
            <a:ext cx="4162195" cy="3343058"/>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lnSpc>
                <a:spcPct val="80000"/>
              </a:lnSpc>
            </a:pPr>
            <a:r>
              <a:rPr lang="en-US" altLang="cs-CZ" sz="1764"/>
              <a:t>Master data is treated as a data model and low-level data access functionality</a:t>
            </a:r>
          </a:p>
          <a:p>
            <a:pPr lvl="1">
              <a:lnSpc>
                <a:spcPct val="80000"/>
              </a:lnSpc>
            </a:pPr>
            <a:r>
              <a:rPr lang="en-US" altLang="cs-CZ" sz="1544" i="1"/>
              <a:t>“A common data model will solve your data problems”</a:t>
            </a:r>
          </a:p>
          <a:p>
            <a:pPr>
              <a:lnSpc>
                <a:spcPct val="80000"/>
              </a:lnSpc>
            </a:pPr>
            <a:r>
              <a:rPr lang="en-US" altLang="cs-CZ" sz="1764"/>
              <a:t>Key master data management functionality</a:t>
            </a:r>
            <a:r>
              <a:rPr lang="en-US" altLang="cs-CZ" sz="1764" i="1"/>
              <a:t> </a:t>
            </a:r>
            <a:r>
              <a:rPr lang="en-US" altLang="cs-CZ" sz="1764" i="1">
                <a:solidFill>
                  <a:schemeClr val="folHlink"/>
                </a:solidFill>
              </a:rPr>
              <a:t>remains in the consuming applications</a:t>
            </a:r>
            <a:r>
              <a:rPr lang="en-US" altLang="cs-CZ" sz="1764" i="1"/>
              <a:t> </a:t>
            </a:r>
            <a:r>
              <a:rPr lang="en-US" altLang="cs-CZ" sz="1764"/>
              <a:t>(their application suite)</a:t>
            </a:r>
          </a:p>
          <a:p>
            <a:pPr>
              <a:lnSpc>
                <a:spcPct val="80000"/>
              </a:lnSpc>
            </a:pPr>
            <a:r>
              <a:rPr lang="en-US" altLang="cs-CZ" sz="1764"/>
              <a:t>End result = data problems will continue and you will have “one more incorrect database”</a:t>
            </a:r>
          </a:p>
          <a:p>
            <a:pPr>
              <a:lnSpc>
                <a:spcPct val="80000"/>
              </a:lnSpc>
              <a:buFont typeface="Wingdings" panose="05000000000000000000" pitchFamily="2" charset="2"/>
              <a:buNone/>
            </a:pPr>
            <a:r>
              <a:rPr lang="en-US" altLang="cs-CZ" sz="1764" i="1">
                <a:solidFill>
                  <a:schemeClr val="folHlink"/>
                </a:solidFill>
              </a:rPr>
              <a:t>	</a:t>
            </a:r>
          </a:p>
        </p:txBody>
      </p:sp>
      <p:sp>
        <p:nvSpPr>
          <p:cNvPr id="98" name="Zástupný symbol pro číslo snímku 3">
            <a:extLst>
              <a:ext uri="{FF2B5EF4-FFF2-40B4-BE49-F238E27FC236}">
                <a16:creationId xmlns:a16="http://schemas.microsoft.com/office/drawing/2014/main" id="{2906355E-EE92-492D-A172-A1F0942E827A}"/>
              </a:ext>
            </a:extLst>
          </p:cNvPr>
          <p:cNvSpPr>
            <a:spLocks noGrp="1"/>
          </p:cNvSpPr>
          <p:nvPr>
            <p:ph type="sldNum" sz="quarter" idx="12"/>
          </p:nvPr>
        </p:nvSpPr>
        <p:spPr/>
        <p:txBody>
          <a:bodyPr/>
          <a:lstStyle/>
          <a:p>
            <a:pPr>
              <a:defRPr/>
            </a:pPr>
            <a:fld id="{6CC7701A-A9DE-4B13-A25E-022508A37801}" type="slidenum">
              <a:rPr lang="en-US" altLang="cs-CZ"/>
              <a:pPr>
                <a:defRPr/>
              </a:pPr>
              <a:t>25</a:t>
            </a:fld>
            <a:endParaRPr lang="en-US" altLang="cs-CZ"/>
          </a:p>
        </p:txBody>
      </p:sp>
      <p:sp>
        <p:nvSpPr>
          <p:cNvPr id="56324" name="Rectangle 208"/>
          <p:cNvSpPr>
            <a:spLocks noChangeArrowheads="1"/>
          </p:cNvSpPr>
          <p:nvPr/>
        </p:nvSpPr>
        <p:spPr bwMode="auto">
          <a:xfrm>
            <a:off x="641915" y="1836057"/>
            <a:ext cx="9493585" cy="122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Application Centric View</a:t>
            </a:r>
            <a:br>
              <a:rPr lang="en-US" altLang="cs-CZ" sz="2646">
                <a:latin typeface="Arial" panose="020B0604020202020204" pitchFamily="34" charset="0"/>
                <a:cs typeface="Arial" panose="020B0604020202020204" pitchFamily="34" charset="0"/>
              </a:rPr>
            </a:br>
            <a:r>
              <a:rPr lang="en-US" altLang="cs-CZ" sz="1544">
                <a:latin typeface="Arial" panose="020B0604020202020204" pitchFamily="34" charset="0"/>
                <a:cs typeface="Arial" panose="020B0604020202020204" pitchFamily="34" charset="0"/>
              </a:rPr>
              <a:t/>
            </a:r>
            <a:br>
              <a:rPr lang="en-US" altLang="cs-CZ" sz="1544">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Application may not</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separate master data function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from application function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
            </a:r>
            <a:br>
              <a:rPr lang="en-US" altLang="cs-CZ" sz="1985">
                <a:solidFill>
                  <a:schemeClr val="folHlink"/>
                </a:solidFill>
                <a:latin typeface="Arial" panose="020B0604020202020204" pitchFamily="34" charset="0"/>
                <a:cs typeface="Arial" panose="020B0604020202020204" pitchFamily="34" charset="0"/>
              </a:rPr>
            </a:br>
            <a:endParaRPr lang="en-US" altLang="cs-CZ" sz="1985">
              <a:solidFill>
                <a:schemeClr val="folHlink"/>
              </a:solidFill>
              <a:latin typeface="Arial" panose="020B0604020202020204" pitchFamily="34" charset="0"/>
              <a:cs typeface="Arial" panose="020B0604020202020204" pitchFamily="34" charset="0"/>
            </a:endParaRPr>
          </a:p>
        </p:txBody>
      </p:sp>
      <p:sp>
        <p:nvSpPr>
          <p:cNvPr id="56325" name="AutoShape 349"/>
          <p:cNvSpPr>
            <a:spLocks noChangeArrowheads="1"/>
          </p:cNvSpPr>
          <p:nvPr/>
        </p:nvSpPr>
        <p:spPr bwMode="auto">
          <a:xfrm>
            <a:off x="5182173" y="4183198"/>
            <a:ext cx="4928823" cy="1099184"/>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26" name="AutoShape 350"/>
          <p:cNvSpPr>
            <a:spLocks noChangeArrowheads="1"/>
          </p:cNvSpPr>
          <p:nvPr/>
        </p:nvSpPr>
        <p:spPr bwMode="auto">
          <a:xfrm>
            <a:off x="5561987" y="4526256"/>
            <a:ext cx="588098" cy="672112"/>
          </a:xfrm>
          <a:prstGeom prst="can">
            <a:avLst>
              <a:gd name="adj" fmla="val 28571"/>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27" name="AutoShape 351"/>
          <p:cNvSpPr>
            <a:spLocks noChangeArrowheads="1"/>
          </p:cNvSpPr>
          <p:nvPr/>
        </p:nvSpPr>
        <p:spPr bwMode="auto">
          <a:xfrm>
            <a:off x="6738183" y="4526256"/>
            <a:ext cx="588098" cy="672112"/>
          </a:xfrm>
          <a:prstGeom prst="can">
            <a:avLst>
              <a:gd name="adj" fmla="val 28571"/>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28" name="AutoShape 352"/>
          <p:cNvSpPr>
            <a:spLocks noChangeArrowheads="1"/>
          </p:cNvSpPr>
          <p:nvPr/>
        </p:nvSpPr>
        <p:spPr bwMode="auto">
          <a:xfrm>
            <a:off x="7830365" y="4526256"/>
            <a:ext cx="588098" cy="672112"/>
          </a:xfrm>
          <a:prstGeom prst="can">
            <a:avLst>
              <a:gd name="adj" fmla="val 28571"/>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29" name="AutoShape 353"/>
          <p:cNvSpPr>
            <a:spLocks noChangeArrowheads="1"/>
          </p:cNvSpPr>
          <p:nvPr/>
        </p:nvSpPr>
        <p:spPr bwMode="auto">
          <a:xfrm>
            <a:off x="9090576" y="4526256"/>
            <a:ext cx="588098" cy="672112"/>
          </a:xfrm>
          <a:prstGeom prst="can">
            <a:avLst>
              <a:gd name="adj" fmla="val 28571"/>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56330" name="Group 354"/>
          <p:cNvGrpSpPr>
            <a:grpSpLocks/>
          </p:cNvGrpSpPr>
          <p:nvPr/>
        </p:nvGrpSpPr>
        <p:grpSpPr bwMode="auto">
          <a:xfrm>
            <a:off x="5561987" y="4251460"/>
            <a:ext cx="252042" cy="217036"/>
            <a:chOff x="2400" y="3696"/>
            <a:chExt cx="270" cy="220"/>
          </a:xfrm>
        </p:grpSpPr>
        <p:sp>
          <p:nvSpPr>
            <p:cNvPr id="56416" name="Rectangle 355"/>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17" name="Line 356"/>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18" name="Oval 357"/>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1" name="Group 358"/>
          <p:cNvGrpSpPr>
            <a:grpSpLocks/>
          </p:cNvGrpSpPr>
          <p:nvPr/>
        </p:nvGrpSpPr>
        <p:grpSpPr bwMode="auto">
          <a:xfrm>
            <a:off x="5898043" y="4251460"/>
            <a:ext cx="252042" cy="217036"/>
            <a:chOff x="2400" y="3696"/>
            <a:chExt cx="270" cy="220"/>
          </a:xfrm>
        </p:grpSpPr>
        <p:sp>
          <p:nvSpPr>
            <p:cNvPr id="56413" name="Rectangle 359"/>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14" name="Line 360"/>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15" name="Oval 361"/>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2" name="Group 362"/>
          <p:cNvGrpSpPr>
            <a:grpSpLocks/>
          </p:cNvGrpSpPr>
          <p:nvPr/>
        </p:nvGrpSpPr>
        <p:grpSpPr bwMode="auto">
          <a:xfrm>
            <a:off x="6738183" y="4251460"/>
            <a:ext cx="252042" cy="217036"/>
            <a:chOff x="2400" y="3696"/>
            <a:chExt cx="270" cy="220"/>
          </a:xfrm>
        </p:grpSpPr>
        <p:sp>
          <p:nvSpPr>
            <p:cNvPr id="56410" name="Rectangle 363"/>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11" name="Line 364"/>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12" name="Oval 365"/>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3" name="Group 366"/>
          <p:cNvGrpSpPr>
            <a:grpSpLocks/>
          </p:cNvGrpSpPr>
          <p:nvPr/>
        </p:nvGrpSpPr>
        <p:grpSpPr bwMode="auto">
          <a:xfrm>
            <a:off x="7074239" y="4251460"/>
            <a:ext cx="252042" cy="217036"/>
            <a:chOff x="2400" y="3696"/>
            <a:chExt cx="270" cy="220"/>
          </a:xfrm>
        </p:grpSpPr>
        <p:sp>
          <p:nvSpPr>
            <p:cNvPr id="56407" name="Rectangle 367"/>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08" name="Line 368"/>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09" name="Oval 369"/>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4" name="Group 370"/>
          <p:cNvGrpSpPr>
            <a:grpSpLocks/>
          </p:cNvGrpSpPr>
          <p:nvPr/>
        </p:nvGrpSpPr>
        <p:grpSpPr bwMode="auto">
          <a:xfrm>
            <a:off x="7830365" y="4251460"/>
            <a:ext cx="252042" cy="217036"/>
            <a:chOff x="2400" y="3696"/>
            <a:chExt cx="270" cy="220"/>
          </a:xfrm>
        </p:grpSpPr>
        <p:sp>
          <p:nvSpPr>
            <p:cNvPr id="56404" name="Rectangle 371"/>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05" name="Line 372"/>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06" name="Oval 373"/>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5" name="Group 374"/>
          <p:cNvGrpSpPr>
            <a:grpSpLocks/>
          </p:cNvGrpSpPr>
          <p:nvPr/>
        </p:nvGrpSpPr>
        <p:grpSpPr bwMode="auto">
          <a:xfrm>
            <a:off x="8166421" y="4251460"/>
            <a:ext cx="252042" cy="217036"/>
            <a:chOff x="2400" y="3696"/>
            <a:chExt cx="270" cy="220"/>
          </a:xfrm>
        </p:grpSpPr>
        <p:sp>
          <p:nvSpPr>
            <p:cNvPr id="56401" name="Rectangle 375"/>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402" name="Line 376"/>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03" name="Oval 377"/>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6" name="Group 378"/>
          <p:cNvGrpSpPr>
            <a:grpSpLocks/>
          </p:cNvGrpSpPr>
          <p:nvPr/>
        </p:nvGrpSpPr>
        <p:grpSpPr bwMode="auto">
          <a:xfrm>
            <a:off x="9090576" y="4251460"/>
            <a:ext cx="252042" cy="217036"/>
            <a:chOff x="2400" y="3696"/>
            <a:chExt cx="270" cy="220"/>
          </a:xfrm>
        </p:grpSpPr>
        <p:sp>
          <p:nvSpPr>
            <p:cNvPr id="56398" name="Rectangle 379"/>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99" name="Line 380"/>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400" name="Oval 381"/>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6337" name="Group 382"/>
          <p:cNvGrpSpPr>
            <a:grpSpLocks/>
          </p:cNvGrpSpPr>
          <p:nvPr/>
        </p:nvGrpSpPr>
        <p:grpSpPr bwMode="auto">
          <a:xfrm>
            <a:off x="9426632" y="4251460"/>
            <a:ext cx="252042" cy="217036"/>
            <a:chOff x="2400" y="3696"/>
            <a:chExt cx="270" cy="220"/>
          </a:xfrm>
        </p:grpSpPr>
        <p:sp>
          <p:nvSpPr>
            <p:cNvPr id="56395" name="Rectangle 383"/>
            <p:cNvSpPr>
              <a:spLocks noChangeArrowheads="1"/>
            </p:cNvSpPr>
            <p:nvPr/>
          </p:nvSpPr>
          <p:spPr bwMode="auto">
            <a:xfrm>
              <a:off x="2400" y="3806"/>
              <a:ext cx="270" cy="110"/>
            </a:xfrm>
            <a:prstGeom prst="rect">
              <a:avLst/>
            </a:prstGeom>
            <a:solidFill>
              <a:schemeClr val="bg2"/>
            </a:solidFill>
            <a:ln w="19050">
              <a:solidFill>
                <a:srgbClr val="0066FF"/>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6396" name="Line 384"/>
            <p:cNvSpPr>
              <a:spLocks noChangeShapeType="1"/>
            </p:cNvSpPr>
            <p:nvPr/>
          </p:nvSpPr>
          <p:spPr bwMode="auto">
            <a:xfrm flipV="1">
              <a:off x="2483" y="3751"/>
              <a:ext cx="0" cy="55"/>
            </a:xfrm>
            <a:prstGeom prst="line">
              <a:avLst/>
            </a:prstGeom>
            <a:noFill/>
            <a:ln w="19050">
              <a:solidFill>
                <a:srgbClr val="0066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397" name="Oval 385"/>
            <p:cNvSpPr>
              <a:spLocks noChangeArrowheads="1"/>
            </p:cNvSpPr>
            <p:nvPr/>
          </p:nvSpPr>
          <p:spPr bwMode="auto">
            <a:xfrm>
              <a:off x="2454" y="3696"/>
              <a:ext cx="54" cy="55"/>
            </a:xfrm>
            <a:prstGeom prst="ellipse">
              <a:avLst/>
            </a:prstGeom>
            <a:solidFill>
              <a:schemeClr val="bg2"/>
            </a:solidFill>
            <a:ln w="19050">
              <a:solidFill>
                <a:srgbClr val="0066FF"/>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56338" name="AutoShape 386"/>
          <p:cNvSpPr>
            <a:spLocks noChangeArrowheads="1"/>
          </p:cNvSpPr>
          <p:nvPr/>
        </p:nvSpPr>
        <p:spPr bwMode="auto">
          <a:xfrm>
            <a:off x="5192674" y="5366396"/>
            <a:ext cx="4928823" cy="336056"/>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a:t>Limited Data Integration Capabilities</a:t>
            </a:r>
          </a:p>
        </p:txBody>
      </p:sp>
      <p:sp>
        <p:nvSpPr>
          <p:cNvPr id="56339" name="Rectangle 388"/>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56340" name="Rectangle 389"/>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56341" name="Rectangle 390"/>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grpSp>
        <p:nvGrpSpPr>
          <p:cNvPr id="56342" name="Group 391"/>
          <p:cNvGrpSpPr>
            <a:grpSpLocks/>
          </p:cNvGrpSpPr>
          <p:nvPr/>
        </p:nvGrpSpPr>
        <p:grpSpPr bwMode="auto">
          <a:xfrm>
            <a:off x="5162921" y="2805719"/>
            <a:ext cx="1522754" cy="1239207"/>
            <a:chOff x="1980" y="1715"/>
            <a:chExt cx="870" cy="708"/>
          </a:xfrm>
        </p:grpSpPr>
        <p:grpSp>
          <p:nvGrpSpPr>
            <p:cNvPr id="56380" name="Group 392"/>
            <p:cNvGrpSpPr>
              <a:grpSpLocks/>
            </p:cNvGrpSpPr>
            <p:nvPr/>
          </p:nvGrpSpPr>
          <p:grpSpPr bwMode="auto">
            <a:xfrm>
              <a:off x="1980" y="1729"/>
              <a:ext cx="870" cy="693"/>
              <a:chOff x="1984" y="1729"/>
              <a:chExt cx="870" cy="693"/>
            </a:xfrm>
          </p:grpSpPr>
          <p:grpSp>
            <p:nvGrpSpPr>
              <p:cNvPr id="56389" name="Group 393"/>
              <p:cNvGrpSpPr>
                <a:grpSpLocks/>
              </p:cNvGrpSpPr>
              <p:nvPr/>
            </p:nvGrpSpPr>
            <p:grpSpPr bwMode="auto">
              <a:xfrm>
                <a:off x="1984" y="2136"/>
                <a:ext cx="870" cy="286"/>
                <a:chOff x="1984" y="2136"/>
                <a:chExt cx="870" cy="286"/>
              </a:xfrm>
            </p:grpSpPr>
            <p:pic>
              <p:nvPicPr>
                <p:cNvPr id="56393" name="Picture 394"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4" name="Picture 395"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90" name="Picture 396"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1" name="Picture 397"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92" name="Picture 398"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81" name="Rectangle 399"/>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6382" name="Rectangle 400"/>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6383" name="Rectangle 401"/>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6384" name="Rectangle 402"/>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6385" name="Picture 403"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6" name="Picture 404"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7" name="Picture 405"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88" name="Picture 406"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43" name="Group 407"/>
          <p:cNvGrpSpPr>
            <a:grpSpLocks/>
          </p:cNvGrpSpPr>
          <p:nvPr/>
        </p:nvGrpSpPr>
        <p:grpSpPr bwMode="auto">
          <a:xfrm>
            <a:off x="6879957" y="2805719"/>
            <a:ext cx="1522754" cy="1239207"/>
            <a:chOff x="1980" y="1715"/>
            <a:chExt cx="870" cy="708"/>
          </a:xfrm>
        </p:grpSpPr>
        <p:grpSp>
          <p:nvGrpSpPr>
            <p:cNvPr id="56365" name="Group 408"/>
            <p:cNvGrpSpPr>
              <a:grpSpLocks/>
            </p:cNvGrpSpPr>
            <p:nvPr/>
          </p:nvGrpSpPr>
          <p:grpSpPr bwMode="auto">
            <a:xfrm>
              <a:off x="1980" y="1729"/>
              <a:ext cx="870" cy="693"/>
              <a:chOff x="1984" y="1729"/>
              <a:chExt cx="870" cy="693"/>
            </a:xfrm>
          </p:grpSpPr>
          <p:grpSp>
            <p:nvGrpSpPr>
              <p:cNvPr id="56374" name="Group 409"/>
              <p:cNvGrpSpPr>
                <a:grpSpLocks/>
              </p:cNvGrpSpPr>
              <p:nvPr/>
            </p:nvGrpSpPr>
            <p:grpSpPr bwMode="auto">
              <a:xfrm>
                <a:off x="1984" y="2136"/>
                <a:ext cx="870" cy="286"/>
                <a:chOff x="1984" y="2136"/>
                <a:chExt cx="870" cy="286"/>
              </a:xfrm>
            </p:grpSpPr>
            <p:pic>
              <p:nvPicPr>
                <p:cNvPr id="56378" name="Picture 410"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9" name="Picture 411"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75" name="Picture 412"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6" name="Picture 413"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7" name="Picture 414"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66" name="Rectangle 415"/>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6367" name="Rectangle 416"/>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6368" name="Rectangle 417"/>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6369" name="Rectangle 418"/>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6370" name="Picture 419"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1" name="Picture 420"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2" name="Picture 421"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3" name="Picture 422"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344" name="Group 423"/>
          <p:cNvGrpSpPr>
            <a:grpSpLocks/>
          </p:cNvGrpSpPr>
          <p:nvPr/>
        </p:nvGrpSpPr>
        <p:grpSpPr bwMode="auto">
          <a:xfrm>
            <a:off x="8598744" y="2805719"/>
            <a:ext cx="1522754" cy="1239207"/>
            <a:chOff x="1980" y="1715"/>
            <a:chExt cx="870" cy="708"/>
          </a:xfrm>
        </p:grpSpPr>
        <p:grpSp>
          <p:nvGrpSpPr>
            <p:cNvPr id="56350" name="Group 424"/>
            <p:cNvGrpSpPr>
              <a:grpSpLocks/>
            </p:cNvGrpSpPr>
            <p:nvPr/>
          </p:nvGrpSpPr>
          <p:grpSpPr bwMode="auto">
            <a:xfrm>
              <a:off x="1980" y="1729"/>
              <a:ext cx="870" cy="693"/>
              <a:chOff x="1984" y="1729"/>
              <a:chExt cx="870" cy="693"/>
            </a:xfrm>
          </p:grpSpPr>
          <p:grpSp>
            <p:nvGrpSpPr>
              <p:cNvPr id="56359" name="Group 425"/>
              <p:cNvGrpSpPr>
                <a:grpSpLocks/>
              </p:cNvGrpSpPr>
              <p:nvPr/>
            </p:nvGrpSpPr>
            <p:grpSpPr bwMode="auto">
              <a:xfrm>
                <a:off x="1984" y="2136"/>
                <a:ext cx="870" cy="286"/>
                <a:chOff x="1984" y="2136"/>
                <a:chExt cx="870" cy="286"/>
              </a:xfrm>
            </p:grpSpPr>
            <p:pic>
              <p:nvPicPr>
                <p:cNvPr id="56363" name="Picture 426"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4" name="Picture 427"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60" name="Picture 428"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1" name="Picture 429"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2" name="Picture 430"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51" name="Rectangle 431"/>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6352" name="Rectangle 432"/>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6353" name="Rectangle 433"/>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6354" name="Rectangle 434"/>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6355" name="Picture 435"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436"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7" name="Picture 437"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8" name="Picture 438"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45" name="Picture 439" descr="channel_we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440" descr="channel_er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7" name="Picture 441" descr="channel_c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8" name="Text Box 442"/>
          <p:cNvSpPr txBox="1">
            <a:spLocks noChangeArrowheads="1"/>
          </p:cNvSpPr>
          <p:nvPr/>
        </p:nvSpPr>
        <p:spPr bwMode="auto">
          <a:xfrm>
            <a:off x="5283690" y="4722288"/>
            <a:ext cx="469778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a:latin typeface="Arial" panose="020B0604020202020204" pitchFamily="34" charset="0"/>
              </a:rPr>
              <a:t>Master Data Management in Application Suite</a:t>
            </a:r>
          </a:p>
        </p:txBody>
      </p:sp>
      <p:sp>
        <p:nvSpPr>
          <p:cNvPr id="201148" name="Text Box 444"/>
          <p:cNvSpPr txBox="1">
            <a:spLocks noChangeArrowheads="1"/>
          </p:cNvSpPr>
          <p:nvPr/>
        </p:nvSpPr>
        <p:spPr bwMode="auto">
          <a:xfrm>
            <a:off x="447633" y="6217038"/>
            <a:ext cx="9787634" cy="791132"/>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a:t>Conclusion:</a:t>
            </a:r>
          </a:p>
          <a:p>
            <a:pPr algn="ctr" eaLnBrk="1" hangingPunct="1">
              <a:spcBef>
                <a:spcPct val="50000"/>
              </a:spcBef>
            </a:pPr>
            <a:r>
              <a:rPr lang="en-US" altLang="cs-CZ"/>
              <a:t>”Data Consumers don’t make good data managers”</a:t>
            </a:r>
          </a:p>
        </p:txBody>
      </p:sp>
    </p:spTree>
    <p:extLst>
      <p:ext uri="{BB962C8B-B14F-4D97-AF65-F5344CB8AC3E}">
        <p14:creationId xmlns:p14="http://schemas.microsoft.com/office/powerpoint/2010/main" val="22748843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148"/>
                                        </p:tgtEl>
                                        <p:attrNameLst>
                                          <p:attrName>style.visibility</p:attrName>
                                        </p:attrNameLst>
                                      </p:cBhvr>
                                      <p:to>
                                        <p:strVal val="visible"/>
                                      </p:to>
                                    </p:set>
                                    <p:animEffect transition="in" filter="fade">
                                      <p:cBhvr>
                                        <p:cTn id="7" dur="500"/>
                                        <p:tgtEl>
                                          <p:spTgt spid="20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1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bwMode="auto">
          <a:xfrm>
            <a:off x="641915" y="2798718"/>
            <a:ext cx="3922405" cy="3525089"/>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lnSpc>
                <a:spcPct val="80000"/>
              </a:lnSpc>
            </a:pPr>
            <a:r>
              <a:rPr lang="en-US" altLang="cs-CZ" sz="1764"/>
              <a:t>Niche solution typically focus on only one domain and one usage scenario</a:t>
            </a:r>
          </a:p>
          <a:p>
            <a:pPr>
              <a:lnSpc>
                <a:spcPct val="80000"/>
              </a:lnSpc>
            </a:pPr>
            <a:r>
              <a:rPr lang="en-US" altLang="cs-CZ" sz="1764"/>
              <a:t>But </a:t>
            </a:r>
            <a:r>
              <a:rPr lang="en-US" altLang="cs-CZ" sz="1764" i="1"/>
              <a:t>your requirements</a:t>
            </a:r>
            <a:r>
              <a:rPr lang="en-US" altLang="cs-CZ" sz="1764"/>
              <a:t> are for multi-dimensional usage of data across multiple domains</a:t>
            </a:r>
          </a:p>
          <a:p>
            <a:pPr>
              <a:lnSpc>
                <a:spcPct val="80000"/>
              </a:lnSpc>
            </a:pPr>
            <a:r>
              <a:rPr lang="en-US" altLang="cs-CZ" sz="1764"/>
              <a:t>You end up starting with the vendor’s domain, then realize you can’t build upon what you have</a:t>
            </a:r>
          </a:p>
          <a:p>
            <a:pPr>
              <a:lnSpc>
                <a:spcPct val="80000"/>
              </a:lnSpc>
            </a:pPr>
            <a:r>
              <a:rPr lang="en-US" altLang="cs-CZ" sz="1764"/>
              <a:t>Most of these vendors offer very limited integration functions – they attempt to integrate data but are not robust enough to perform</a:t>
            </a:r>
          </a:p>
        </p:txBody>
      </p:sp>
      <p:sp>
        <p:nvSpPr>
          <p:cNvPr id="93" name="Zástupný symbol pro číslo snímku 3">
            <a:extLst>
              <a:ext uri="{FF2B5EF4-FFF2-40B4-BE49-F238E27FC236}">
                <a16:creationId xmlns:a16="http://schemas.microsoft.com/office/drawing/2014/main" id="{ADFDDA73-1130-4C86-A7EC-C8E43CA351F7}"/>
              </a:ext>
            </a:extLst>
          </p:cNvPr>
          <p:cNvSpPr>
            <a:spLocks noGrp="1"/>
          </p:cNvSpPr>
          <p:nvPr>
            <p:ph type="sldNum" sz="quarter" idx="12"/>
          </p:nvPr>
        </p:nvSpPr>
        <p:spPr/>
        <p:txBody>
          <a:bodyPr/>
          <a:lstStyle/>
          <a:p>
            <a:pPr>
              <a:defRPr/>
            </a:pPr>
            <a:fld id="{065A5B44-B92C-40E5-8531-11A8CCA72A7D}" type="slidenum">
              <a:rPr lang="en-US" altLang="cs-CZ"/>
              <a:pPr>
                <a:defRPr/>
              </a:pPr>
              <a:t>26</a:t>
            </a:fld>
            <a:endParaRPr lang="en-US" altLang="cs-CZ"/>
          </a:p>
        </p:txBody>
      </p:sp>
      <p:sp>
        <p:nvSpPr>
          <p:cNvPr id="58372" name="Rectangle 3"/>
          <p:cNvSpPr>
            <a:spLocks noChangeArrowheads="1"/>
          </p:cNvSpPr>
          <p:nvPr/>
        </p:nvSpPr>
        <p:spPr bwMode="auto">
          <a:xfrm>
            <a:off x="641915" y="1514004"/>
            <a:ext cx="9493585" cy="122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Niche Solution – Master Data Management from single-faceted perspective</a:t>
            </a:r>
            <a:br>
              <a:rPr lang="en-US" altLang="cs-CZ" sz="2646">
                <a:latin typeface="Arial" panose="020B0604020202020204" pitchFamily="34" charset="0"/>
                <a:cs typeface="Arial" panose="020B0604020202020204" pitchFamily="34" charset="0"/>
              </a:rPr>
            </a:br>
            <a:r>
              <a:rPr lang="en-US" altLang="cs-CZ" sz="1544">
                <a:latin typeface="Arial" panose="020B0604020202020204" pitchFamily="34" charset="0"/>
                <a:cs typeface="Arial" panose="020B0604020202020204" pitchFamily="34" charset="0"/>
              </a:rPr>
              <a:t/>
            </a:r>
            <a:br>
              <a:rPr lang="en-US" altLang="cs-CZ" sz="1544">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Niche solution often address only</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one usage pattern or domain,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
            </a:r>
            <a:br>
              <a:rPr lang="en-US" altLang="cs-CZ" sz="1985">
                <a:solidFill>
                  <a:schemeClr val="folHlink"/>
                </a:solidFill>
                <a:latin typeface="Arial" panose="020B0604020202020204" pitchFamily="34" charset="0"/>
                <a:cs typeface="Arial" panose="020B0604020202020204" pitchFamily="34" charset="0"/>
              </a:rPr>
            </a:br>
            <a:endParaRPr lang="en-US" altLang="cs-CZ" sz="1985">
              <a:solidFill>
                <a:schemeClr val="folHlink"/>
              </a:solidFill>
              <a:latin typeface="Arial" panose="020B0604020202020204" pitchFamily="34" charset="0"/>
              <a:cs typeface="Arial" panose="020B0604020202020204" pitchFamily="34" charset="0"/>
            </a:endParaRPr>
          </a:p>
        </p:txBody>
      </p:sp>
      <p:sp>
        <p:nvSpPr>
          <p:cNvPr id="58373" name="AutoShape 178"/>
          <p:cNvSpPr>
            <a:spLocks noChangeArrowheads="1"/>
          </p:cNvSpPr>
          <p:nvPr/>
        </p:nvSpPr>
        <p:spPr bwMode="auto">
          <a:xfrm>
            <a:off x="6902711" y="4204202"/>
            <a:ext cx="1457993" cy="1268962"/>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74" name="AutoShape 179"/>
          <p:cNvSpPr>
            <a:spLocks noChangeArrowheads="1"/>
          </p:cNvSpPr>
          <p:nvPr/>
        </p:nvSpPr>
        <p:spPr bwMode="auto">
          <a:xfrm>
            <a:off x="7349034" y="4872813"/>
            <a:ext cx="512836" cy="504084"/>
          </a:xfrm>
          <a:prstGeom prst="can">
            <a:avLst>
              <a:gd name="adj" fmla="val 25000"/>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103"/>
              <a:t>Customer</a:t>
            </a:r>
          </a:p>
        </p:txBody>
      </p:sp>
      <p:sp>
        <p:nvSpPr>
          <p:cNvPr id="58375" name="AutoShape 188"/>
          <p:cNvSpPr>
            <a:spLocks noChangeArrowheads="1"/>
          </p:cNvSpPr>
          <p:nvPr/>
        </p:nvSpPr>
        <p:spPr bwMode="auto">
          <a:xfrm>
            <a:off x="8623247" y="4211203"/>
            <a:ext cx="1457994" cy="1261961"/>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76" name="AutoShape 189"/>
          <p:cNvSpPr>
            <a:spLocks noChangeArrowheads="1"/>
          </p:cNvSpPr>
          <p:nvPr/>
        </p:nvSpPr>
        <p:spPr bwMode="auto">
          <a:xfrm>
            <a:off x="9076574" y="4879815"/>
            <a:ext cx="512835" cy="504084"/>
          </a:xfrm>
          <a:prstGeom prst="can">
            <a:avLst>
              <a:gd name="adj" fmla="val 25000"/>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103"/>
              <a:t>Customer</a:t>
            </a:r>
          </a:p>
        </p:txBody>
      </p:sp>
      <p:sp>
        <p:nvSpPr>
          <p:cNvPr id="58377" name="Rectangle 198"/>
          <p:cNvSpPr>
            <a:spLocks noChangeAspect="1" noChangeArrowheads="1"/>
          </p:cNvSpPr>
          <p:nvPr/>
        </p:nvSpPr>
        <p:spPr bwMode="auto">
          <a:xfrm>
            <a:off x="6876455" y="4254961"/>
            <a:ext cx="1521005" cy="2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103">
                <a:latin typeface="Myriad Web" pitchFamily="34" charset="0"/>
              </a:rPr>
              <a:t>Operational </a:t>
            </a:r>
          </a:p>
          <a:p>
            <a:pPr algn="ctr" eaLnBrk="1" hangingPunct="1">
              <a:lnSpc>
                <a:spcPct val="85000"/>
              </a:lnSpc>
            </a:pPr>
            <a:r>
              <a:rPr lang="en-US" altLang="cs-CZ" sz="1103">
                <a:latin typeface="Myriad Web" pitchFamily="34" charset="0"/>
              </a:rPr>
              <a:t>Location</a:t>
            </a:r>
            <a:endParaRPr lang="en-US" altLang="cs-CZ" sz="1103" baseline="-25000">
              <a:latin typeface="Myriad Web" pitchFamily="34" charset="0"/>
            </a:endParaRPr>
          </a:p>
        </p:txBody>
      </p:sp>
      <p:sp>
        <p:nvSpPr>
          <p:cNvPr id="58378" name="Rectangle 199"/>
          <p:cNvSpPr>
            <a:spLocks noChangeAspect="1" noChangeArrowheads="1"/>
          </p:cNvSpPr>
          <p:nvPr/>
        </p:nvSpPr>
        <p:spPr bwMode="auto">
          <a:xfrm>
            <a:off x="8598743" y="4254961"/>
            <a:ext cx="1521005" cy="2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103">
                <a:latin typeface="Myriad Web" pitchFamily="34" charset="0"/>
              </a:rPr>
              <a:t>Collaborative </a:t>
            </a:r>
          </a:p>
          <a:p>
            <a:pPr algn="ctr" eaLnBrk="1" hangingPunct="1">
              <a:lnSpc>
                <a:spcPct val="85000"/>
              </a:lnSpc>
            </a:pPr>
            <a:r>
              <a:rPr lang="en-US" altLang="cs-CZ" sz="1103">
                <a:latin typeface="Myriad Web" pitchFamily="34" charset="0"/>
              </a:rPr>
              <a:t>Customer</a:t>
            </a:r>
            <a:endParaRPr lang="en-US" altLang="cs-CZ" sz="1103" baseline="-25000">
              <a:latin typeface="Myriad Web" pitchFamily="34" charset="0"/>
            </a:endParaRPr>
          </a:p>
        </p:txBody>
      </p:sp>
      <p:sp>
        <p:nvSpPr>
          <p:cNvPr id="58379" name="AutoShape 200"/>
          <p:cNvSpPr>
            <a:spLocks noChangeArrowheads="1"/>
          </p:cNvSpPr>
          <p:nvPr/>
        </p:nvSpPr>
        <p:spPr bwMode="auto">
          <a:xfrm>
            <a:off x="5164670" y="4202453"/>
            <a:ext cx="1433490" cy="1268961"/>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80" name="AutoShape 201"/>
          <p:cNvSpPr>
            <a:spLocks noChangeArrowheads="1"/>
          </p:cNvSpPr>
          <p:nvPr/>
        </p:nvSpPr>
        <p:spPr bwMode="auto">
          <a:xfrm>
            <a:off x="5621497" y="4871064"/>
            <a:ext cx="512835" cy="504084"/>
          </a:xfrm>
          <a:prstGeom prst="can">
            <a:avLst>
              <a:gd name="adj" fmla="val 25000"/>
            </a:avLst>
          </a:prstGeom>
          <a:solidFill>
            <a:srgbClr val="969696"/>
          </a:solidFill>
          <a:ln>
            <a:noFill/>
          </a:ln>
          <a:effectLst>
            <a:prstShdw prst="shdw17" dist="17961" dir="2700000">
              <a:srgbClr val="5A5A5A"/>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103"/>
              <a:t>Product</a:t>
            </a:r>
          </a:p>
        </p:txBody>
      </p:sp>
      <p:sp>
        <p:nvSpPr>
          <p:cNvPr id="58381" name="Rectangle 202"/>
          <p:cNvSpPr>
            <a:spLocks noChangeAspect="1" noChangeArrowheads="1"/>
          </p:cNvSpPr>
          <p:nvPr/>
        </p:nvSpPr>
        <p:spPr bwMode="auto">
          <a:xfrm>
            <a:off x="5122662" y="4254961"/>
            <a:ext cx="1521005" cy="25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103">
                <a:latin typeface="Myriad Web" pitchFamily="34" charset="0"/>
              </a:rPr>
              <a:t>Analytical </a:t>
            </a:r>
          </a:p>
          <a:p>
            <a:pPr algn="ctr" eaLnBrk="1" hangingPunct="1">
              <a:lnSpc>
                <a:spcPct val="85000"/>
              </a:lnSpc>
            </a:pPr>
            <a:r>
              <a:rPr lang="en-US" altLang="cs-CZ" sz="1103">
                <a:latin typeface="Myriad Web" pitchFamily="34" charset="0"/>
              </a:rPr>
              <a:t>Product</a:t>
            </a:r>
            <a:endParaRPr lang="en-US" altLang="cs-CZ" sz="1103" baseline="-25000">
              <a:latin typeface="Myriad Web" pitchFamily="34" charset="0"/>
            </a:endParaRPr>
          </a:p>
        </p:txBody>
      </p:sp>
      <p:grpSp>
        <p:nvGrpSpPr>
          <p:cNvPr id="58382" name="Group 212"/>
          <p:cNvGrpSpPr>
            <a:grpSpLocks/>
          </p:cNvGrpSpPr>
          <p:nvPr/>
        </p:nvGrpSpPr>
        <p:grpSpPr bwMode="auto">
          <a:xfrm>
            <a:off x="5707261" y="4683782"/>
            <a:ext cx="402567" cy="269545"/>
            <a:chOff x="5232" y="2486"/>
            <a:chExt cx="230" cy="154"/>
          </a:xfrm>
        </p:grpSpPr>
        <p:sp>
          <p:nvSpPr>
            <p:cNvPr id="58457" name="Rectangle 213"/>
            <p:cNvSpPr>
              <a:spLocks noChangeArrowheads="1"/>
            </p:cNvSpPr>
            <p:nvPr/>
          </p:nvSpPr>
          <p:spPr bwMode="auto">
            <a:xfrm>
              <a:off x="5232" y="2486"/>
              <a:ext cx="58" cy="58"/>
            </a:xfrm>
            <a:prstGeom prst="rect">
              <a:avLst/>
            </a:prstGeom>
            <a:solidFill>
              <a:schemeClr val="bg2"/>
            </a:soli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58" name="Rectangle 214"/>
            <p:cNvSpPr>
              <a:spLocks noChangeArrowheads="1"/>
            </p:cNvSpPr>
            <p:nvPr/>
          </p:nvSpPr>
          <p:spPr bwMode="auto">
            <a:xfrm>
              <a:off x="5232" y="2582"/>
              <a:ext cx="58" cy="58"/>
            </a:xfrm>
            <a:prstGeom prst="rect">
              <a:avLst/>
            </a:prstGeom>
            <a:solidFill>
              <a:schemeClr val="bg2"/>
            </a:soli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59" name="AutoShape 215"/>
            <p:cNvSpPr>
              <a:spLocks noChangeArrowheads="1"/>
            </p:cNvSpPr>
            <p:nvPr/>
          </p:nvSpPr>
          <p:spPr bwMode="auto">
            <a:xfrm>
              <a:off x="5376" y="2514"/>
              <a:ext cx="86" cy="86"/>
            </a:xfrm>
            <a:prstGeom prst="triangle">
              <a:avLst>
                <a:gd name="adj" fmla="val 50000"/>
              </a:avLst>
            </a:prstGeom>
            <a:solidFill>
              <a:schemeClr val="bg2"/>
            </a:soli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58460" name="AutoShape 216"/>
            <p:cNvCxnSpPr>
              <a:cxnSpLocks noChangeShapeType="1"/>
              <a:stCxn id="58457" idx="3"/>
              <a:endCxn id="58459" idx="1"/>
            </p:cNvCxnSpPr>
            <p:nvPr/>
          </p:nvCxnSpPr>
          <p:spPr bwMode="auto">
            <a:xfrm>
              <a:off x="5290" y="2515"/>
              <a:ext cx="108" cy="42"/>
            </a:xfrm>
            <a:prstGeom prst="straightConnector1">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1" name="AutoShape 217"/>
            <p:cNvCxnSpPr>
              <a:cxnSpLocks noChangeShapeType="1"/>
              <a:stCxn id="58458" idx="3"/>
              <a:endCxn id="58459" idx="1"/>
            </p:cNvCxnSpPr>
            <p:nvPr/>
          </p:nvCxnSpPr>
          <p:spPr bwMode="auto">
            <a:xfrm flipV="1">
              <a:off x="5290" y="2557"/>
              <a:ext cx="108" cy="54"/>
            </a:xfrm>
            <a:prstGeom prst="straightConnector1">
              <a:avLst/>
            </a:prstGeom>
            <a:noFill/>
            <a:ln w="127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3" name="Group 218"/>
          <p:cNvGrpSpPr>
            <a:grpSpLocks/>
          </p:cNvGrpSpPr>
          <p:nvPr/>
        </p:nvGrpSpPr>
        <p:grpSpPr bwMode="auto">
          <a:xfrm>
            <a:off x="7427799" y="4643526"/>
            <a:ext cx="388565" cy="301050"/>
            <a:chOff x="2400" y="3696"/>
            <a:chExt cx="270" cy="220"/>
          </a:xfrm>
        </p:grpSpPr>
        <p:sp>
          <p:nvSpPr>
            <p:cNvPr id="58454" name="Rectangle 219"/>
            <p:cNvSpPr>
              <a:spLocks noChangeArrowheads="1"/>
            </p:cNvSpPr>
            <p:nvPr/>
          </p:nvSpPr>
          <p:spPr bwMode="auto">
            <a:xfrm>
              <a:off x="2400" y="3806"/>
              <a:ext cx="270" cy="110"/>
            </a:xfrm>
            <a:prstGeom prst="rect">
              <a:avLst/>
            </a:prstGeom>
            <a:solidFill>
              <a:schemeClr val="bg2"/>
            </a:solidFill>
            <a:ln w="19050">
              <a:solidFill>
                <a:srgbClr val="CC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55" name="Line 220"/>
            <p:cNvSpPr>
              <a:spLocks noChangeShapeType="1"/>
            </p:cNvSpPr>
            <p:nvPr/>
          </p:nvSpPr>
          <p:spPr bwMode="auto">
            <a:xfrm flipV="1">
              <a:off x="2483" y="3751"/>
              <a:ext cx="0" cy="5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456" name="Oval 221"/>
            <p:cNvSpPr>
              <a:spLocks noChangeArrowheads="1"/>
            </p:cNvSpPr>
            <p:nvPr/>
          </p:nvSpPr>
          <p:spPr bwMode="auto">
            <a:xfrm>
              <a:off x="2454" y="3696"/>
              <a:ext cx="54" cy="55"/>
            </a:xfrm>
            <a:prstGeom prst="ellipse">
              <a:avLst/>
            </a:prstGeom>
            <a:solidFill>
              <a:schemeClr val="bg2"/>
            </a:solidFill>
            <a:ln w="19050">
              <a:solidFill>
                <a:srgbClr val="CC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58384" name="Group 222"/>
          <p:cNvGrpSpPr>
            <a:grpSpLocks/>
          </p:cNvGrpSpPr>
          <p:nvPr/>
        </p:nvGrpSpPr>
        <p:grpSpPr bwMode="auto">
          <a:xfrm>
            <a:off x="9039817" y="4696034"/>
            <a:ext cx="605601" cy="287048"/>
            <a:chOff x="5174" y="2198"/>
            <a:chExt cx="346" cy="164"/>
          </a:xfrm>
        </p:grpSpPr>
        <p:sp>
          <p:nvSpPr>
            <p:cNvPr id="58446" name="Oval 223"/>
            <p:cNvSpPr>
              <a:spLocks noChangeArrowheads="1"/>
            </p:cNvSpPr>
            <p:nvPr/>
          </p:nvSpPr>
          <p:spPr bwMode="auto">
            <a:xfrm>
              <a:off x="5174" y="2246"/>
              <a:ext cx="58" cy="58"/>
            </a:xfrm>
            <a:prstGeom prst="ellipse">
              <a:avLst/>
            </a:prstGeom>
            <a:solidFill>
              <a:schemeClr val="bg2"/>
            </a:solidFill>
            <a:ln w="12700"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47" name="Oval 224"/>
            <p:cNvSpPr>
              <a:spLocks noChangeArrowheads="1"/>
            </p:cNvSpPr>
            <p:nvPr/>
          </p:nvSpPr>
          <p:spPr bwMode="auto">
            <a:xfrm>
              <a:off x="5318" y="2198"/>
              <a:ext cx="58" cy="58"/>
            </a:xfrm>
            <a:prstGeom prst="ellipse">
              <a:avLst/>
            </a:prstGeom>
            <a:solidFill>
              <a:schemeClr val="bg2"/>
            </a:solidFill>
            <a:ln w="12700"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48" name="Oval 225"/>
            <p:cNvSpPr>
              <a:spLocks noChangeArrowheads="1"/>
            </p:cNvSpPr>
            <p:nvPr/>
          </p:nvSpPr>
          <p:spPr bwMode="auto">
            <a:xfrm>
              <a:off x="5318" y="2304"/>
              <a:ext cx="58" cy="58"/>
            </a:xfrm>
            <a:prstGeom prst="ellipse">
              <a:avLst/>
            </a:prstGeom>
            <a:solidFill>
              <a:schemeClr val="bg2"/>
            </a:solidFill>
            <a:ln w="12700"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449" name="Oval 226"/>
            <p:cNvSpPr>
              <a:spLocks noChangeArrowheads="1"/>
            </p:cNvSpPr>
            <p:nvPr/>
          </p:nvSpPr>
          <p:spPr bwMode="auto">
            <a:xfrm>
              <a:off x="5462" y="2246"/>
              <a:ext cx="58" cy="58"/>
            </a:xfrm>
            <a:prstGeom prst="ellipse">
              <a:avLst/>
            </a:prstGeom>
            <a:solidFill>
              <a:schemeClr val="bg2"/>
            </a:solidFill>
            <a:ln w="12700"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58450" name="AutoShape 227"/>
            <p:cNvCxnSpPr>
              <a:cxnSpLocks noChangeShapeType="1"/>
              <a:stCxn id="58446" idx="7"/>
              <a:endCxn id="58447" idx="2"/>
            </p:cNvCxnSpPr>
            <p:nvPr/>
          </p:nvCxnSpPr>
          <p:spPr bwMode="auto">
            <a:xfrm rot="-5400000">
              <a:off x="5257" y="2194"/>
              <a:ext cx="27" cy="94"/>
            </a:xfrm>
            <a:prstGeom prst="curvedConnector2">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1" name="AutoShape 228"/>
            <p:cNvCxnSpPr>
              <a:cxnSpLocks noChangeShapeType="1"/>
              <a:stCxn id="58448" idx="6"/>
              <a:endCxn id="58449" idx="3"/>
            </p:cNvCxnSpPr>
            <p:nvPr/>
          </p:nvCxnSpPr>
          <p:spPr bwMode="auto">
            <a:xfrm flipV="1">
              <a:off x="5376" y="2296"/>
              <a:ext cx="94" cy="37"/>
            </a:xfrm>
            <a:prstGeom prst="curvedConnector2">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2" name="AutoShape 229"/>
            <p:cNvCxnSpPr>
              <a:cxnSpLocks noChangeShapeType="1"/>
              <a:stCxn id="58446" idx="5"/>
              <a:endCxn id="58448" idx="2"/>
            </p:cNvCxnSpPr>
            <p:nvPr/>
          </p:nvCxnSpPr>
          <p:spPr bwMode="auto">
            <a:xfrm rot="16200000" flipH="1">
              <a:off x="5252" y="2268"/>
              <a:ext cx="37" cy="94"/>
            </a:xfrm>
            <a:prstGeom prst="curvedConnector2">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3" name="AutoShape 230"/>
            <p:cNvCxnSpPr>
              <a:cxnSpLocks noChangeShapeType="1"/>
              <a:stCxn id="58449" idx="1"/>
              <a:endCxn id="58447" idx="6"/>
            </p:cNvCxnSpPr>
            <p:nvPr/>
          </p:nvCxnSpPr>
          <p:spPr bwMode="auto">
            <a:xfrm rot="5400000" flipH="1">
              <a:off x="5409" y="2194"/>
              <a:ext cx="27" cy="94"/>
            </a:xfrm>
            <a:prstGeom prst="curvedConnector2">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85" name="AutoShape 231"/>
          <p:cNvSpPr>
            <a:spLocks noChangeArrowheads="1"/>
          </p:cNvSpPr>
          <p:nvPr/>
        </p:nvSpPr>
        <p:spPr bwMode="auto">
          <a:xfrm>
            <a:off x="8632000" y="5569430"/>
            <a:ext cx="1431739" cy="367561"/>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86" name="Text Box 232"/>
          <p:cNvSpPr txBox="1">
            <a:spLocks noChangeArrowheads="1"/>
          </p:cNvSpPr>
          <p:nvPr/>
        </p:nvSpPr>
        <p:spPr bwMode="auto">
          <a:xfrm>
            <a:off x="8295944" y="5544926"/>
            <a:ext cx="2152859" cy="3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Limited</a:t>
            </a:r>
          </a:p>
          <a:p>
            <a:pPr algn="ctr" eaLnBrk="1" hangingPunct="1"/>
            <a:r>
              <a:rPr lang="en-US" altLang="cs-CZ" sz="992"/>
              <a:t>Data Integration</a:t>
            </a:r>
          </a:p>
        </p:txBody>
      </p:sp>
      <p:sp>
        <p:nvSpPr>
          <p:cNvPr id="58387" name="Rectangle 236"/>
          <p:cNvSpPr>
            <a:spLocks noChangeArrowheads="1"/>
          </p:cNvSpPr>
          <p:nvPr/>
        </p:nvSpPr>
        <p:spPr bwMode="auto">
          <a:xfrm>
            <a:off x="5407961" y="1559511"/>
            <a:ext cx="955660"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Web Site</a:t>
            </a:r>
          </a:p>
        </p:txBody>
      </p:sp>
      <p:sp>
        <p:nvSpPr>
          <p:cNvPr id="58388" name="Rectangle 237"/>
          <p:cNvSpPr>
            <a:spLocks noChangeArrowheads="1"/>
          </p:cNvSpPr>
          <p:nvPr/>
        </p:nvSpPr>
        <p:spPr bwMode="auto">
          <a:xfrm>
            <a:off x="6948218" y="1559511"/>
            <a:ext cx="1307468"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Contact Center</a:t>
            </a:r>
          </a:p>
        </p:txBody>
      </p:sp>
      <p:sp>
        <p:nvSpPr>
          <p:cNvPr id="58389" name="Rectangle 238"/>
          <p:cNvSpPr>
            <a:spLocks noChangeArrowheads="1"/>
          </p:cNvSpPr>
          <p:nvPr/>
        </p:nvSpPr>
        <p:spPr bwMode="auto">
          <a:xfrm>
            <a:off x="8500727" y="1559511"/>
            <a:ext cx="1708285" cy="25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1213">
                <a:latin typeface="Arial" panose="020B0604020202020204" pitchFamily="34" charset="0"/>
              </a:rPr>
              <a:t>Enterprise Systems</a:t>
            </a:r>
          </a:p>
        </p:txBody>
      </p:sp>
      <p:grpSp>
        <p:nvGrpSpPr>
          <p:cNvPr id="58390" name="Group 239"/>
          <p:cNvGrpSpPr>
            <a:grpSpLocks/>
          </p:cNvGrpSpPr>
          <p:nvPr/>
        </p:nvGrpSpPr>
        <p:grpSpPr bwMode="auto">
          <a:xfrm>
            <a:off x="5162921" y="2805719"/>
            <a:ext cx="1522754" cy="1239207"/>
            <a:chOff x="1980" y="1715"/>
            <a:chExt cx="870" cy="708"/>
          </a:xfrm>
        </p:grpSpPr>
        <p:grpSp>
          <p:nvGrpSpPr>
            <p:cNvPr id="58431" name="Group 240"/>
            <p:cNvGrpSpPr>
              <a:grpSpLocks/>
            </p:cNvGrpSpPr>
            <p:nvPr/>
          </p:nvGrpSpPr>
          <p:grpSpPr bwMode="auto">
            <a:xfrm>
              <a:off x="1980" y="1729"/>
              <a:ext cx="870" cy="693"/>
              <a:chOff x="1984" y="1729"/>
              <a:chExt cx="870" cy="693"/>
            </a:xfrm>
          </p:grpSpPr>
          <p:grpSp>
            <p:nvGrpSpPr>
              <p:cNvPr id="58440" name="Group 241"/>
              <p:cNvGrpSpPr>
                <a:grpSpLocks/>
              </p:cNvGrpSpPr>
              <p:nvPr/>
            </p:nvGrpSpPr>
            <p:grpSpPr bwMode="auto">
              <a:xfrm>
                <a:off x="1984" y="2136"/>
                <a:ext cx="870" cy="286"/>
                <a:chOff x="1984" y="2136"/>
                <a:chExt cx="870" cy="286"/>
              </a:xfrm>
            </p:grpSpPr>
            <p:pic>
              <p:nvPicPr>
                <p:cNvPr id="58444" name="Picture 242"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45" name="Picture 243"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441" name="Picture 244"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42" name="Picture 245"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43" name="Picture 246"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432" name="Rectangle 247"/>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8433" name="Rectangle 248"/>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8434" name="Rectangle 249"/>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8435" name="Rectangle 250"/>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8436" name="Picture 251"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7" name="Picture 252"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8" name="Picture 253"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9" name="Picture 254"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391" name="Group 255"/>
          <p:cNvGrpSpPr>
            <a:grpSpLocks/>
          </p:cNvGrpSpPr>
          <p:nvPr/>
        </p:nvGrpSpPr>
        <p:grpSpPr bwMode="auto">
          <a:xfrm>
            <a:off x="6879957" y="2805719"/>
            <a:ext cx="1522754" cy="1239207"/>
            <a:chOff x="1980" y="1715"/>
            <a:chExt cx="870" cy="708"/>
          </a:xfrm>
        </p:grpSpPr>
        <p:grpSp>
          <p:nvGrpSpPr>
            <p:cNvPr id="58416" name="Group 256"/>
            <p:cNvGrpSpPr>
              <a:grpSpLocks/>
            </p:cNvGrpSpPr>
            <p:nvPr/>
          </p:nvGrpSpPr>
          <p:grpSpPr bwMode="auto">
            <a:xfrm>
              <a:off x="1980" y="1729"/>
              <a:ext cx="870" cy="693"/>
              <a:chOff x="1984" y="1729"/>
              <a:chExt cx="870" cy="693"/>
            </a:xfrm>
          </p:grpSpPr>
          <p:grpSp>
            <p:nvGrpSpPr>
              <p:cNvPr id="58425" name="Group 257"/>
              <p:cNvGrpSpPr>
                <a:grpSpLocks/>
              </p:cNvGrpSpPr>
              <p:nvPr/>
            </p:nvGrpSpPr>
            <p:grpSpPr bwMode="auto">
              <a:xfrm>
                <a:off x="1984" y="2136"/>
                <a:ext cx="870" cy="286"/>
                <a:chOff x="1984" y="2136"/>
                <a:chExt cx="870" cy="286"/>
              </a:xfrm>
            </p:grpSpPr>
            <p:pic>
              <p:nvPicPr>
                <p:cNvPr id="58429" name="Picture 258"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0" name="Picture 259"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426" name="Picture 260"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7" name="Picture 261"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8" name="Picture 262"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417" name="Rectangle 263"/>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8418" name="Rectangle 264"/>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8419" name="Rectangle 265"/>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8420" name="Rectangle 266"/>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8421" name="Picture 267"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2" name="Picture 268"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3" name="Picture 269"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4" name="Picture 270"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392" name="Group 271"/>
          <p:cNvGrpSpPr>
            <a:grpSpLocks/>
          </p:cNvGrpSpPr>
          <p:nvPr/>
        </p:nvGrpSpPr>
        <p:grpSpPr bwMode="auto">
          <a:xfrm>
            <a:off x="8598744" y="2805719"/>
            <a:ext cx="1522754" cy="1239207"/>
            <a:chOff x="1980" y="1715"/>
            <a:chExt cx="870" cy="708"/>
          </a:xfrm>
        </p:grpSpPr>
        <p:grpSp>
          <p:nvGrpSpPr>
            <p:cNvPr id="58401" name="Group 272"/>
            <p:cNvGrpSpPr>
              <a:grpSpLocks/>
            </p:cNvGrpSpPr>
            <p:nvPr/>
          </p:nvGrpSpPr>
          <p:grpSpPr bwMode="auto">
            <a:xfrm>
              <a:off x="1980" y="1729"/>
              <a:ext cx="870" cy="693"/>
              <a:chOff x="1984" y="1729"/>
              <a:chExt cx="870" cy="693"/>
            </a:xfrm>
          </p:grpSpPr>
          <p:grpSp>
            <p:nvGrpSpPr>
              <p:cNvPr id="58410" name="Group 273"/>
              <p:cNvGrpSpPr>
                <a:grpSpLocks/>
              </p:cNvGrpSpPr>
              <p:nvPr/>
            </p:nvGrpSpPr>
            <p:grpSpPr bwMode="auto">
              <a:xfrm>
                <a:off x="1984" y="2136"/>
                <a:ext cx="870" cy="286"/>
                <a:chOff x="1984" y="2136"/>
                <a:chExt cx="870" cy="286"/>
              </a:xfrm>
            </p:grpSpPr>
            <p:pic>
              <p:nvPicPr>
                <p:cNvPr id="58414" name="Picture 274"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5" name="Picture 275"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411" name="Picture 276"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2" name="Picture 277"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3" name="Picture 278" descr="block_c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402" name="Rectangle 279"/>
            <p:cNvSpPr>
              <a:spLocks noChangeArrowheads="1"/>
            </p:cNvSpPr>
            <p:nvPr/>
          </p:nvSpPr>
          <p:spPr bwMode="auto">
            <a:xfrm>
              <a:off x="2256" y="1715"/>
              <a:ext cx="487"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Business</a:t>
              </a:r>
            </a:p>
            <a:p>
              <a:pPr eaLnBrk="1" hangingPunct="1">
                <a:lnSpc>
                  <a:spcPct val="85000"/>
                </a:lnSpc>
              </a:pPr>
              <a:r>
                <a:rPr lang="en-US" altLang="cs-CZ" sz="992">
                  <a:latin typeface="Arial" panose="020B0604020202020204" pitchFamily="34" charset="0"/>
                </a:rPr>
                <a:t>Processes</a:t>
              </a:r>
            </a:p>
          </p:txBody>
        </p:sp>
        <p:sp>
          <p:nvSpPr>
            <p:cNvPr id="58403" name="Rectangle 280"/>
            <p:cNvSpPr>
              <a:spLocks noChangeArrowheads="1"/>
            </p:cNvSpPr>
            <p:nvPr/>
          </p:nvSpPr>
          <p:spPr bwMode="auto">
            <a:xfrm>
              <a:off x="2247" y="1899"/>
              <a:ext cx="541"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a:t>
              </a:r>
            </a:p>
            <a:p>
              <a:pPr eaLnBrk="1" hangingPunct="1">
                <a:lnSpc>
                  <a:spcPct val="85000"/>
                </a:lnSpc>
              </a:pPr>
              <a:r>
                <a:rPr lang="en-US" altLang="cs-CZ" sz="992">
                  <a:latin typeface="Arial" panose="020B0604020202020204" pitchFamily="34" charset="0"/>
                </a:rPr>
                <a:t>Functions</a:t>
              </a:r>
            </a:p>
          </p:txBody>
        </p:sp>
        <p:sp>
          <p:nvSpPr>
            <p:cNvPr id="58404" name="Rectangle 281"/>
            <p:cNvSpPr>
              <a:spLocks noChangeArrowheads="1"/>
            </p:cNvSpPr>
            <p:nvPr/>
          </p:nvSpPr>
          <p:spPr bwMode="auto">
            <a:xfrm>
              <a:off x="2241" y="2107"/>
              <a:ext cx="533"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Collaboration</a:t>
              </a:r>
            </a:p>
          </p:txBody>
        </p:sp>
        <p:sp>
          <p:nvSpPr>
            <p:cNvPr id="58405" name="Rectangle 282"/>
            <p:cNvSpPr>
              <a:spLocks noChangeArrowheads="1"/>
            </p:cNvSpPr>
            <p:nvPr/>
          </p:nvSpPr>
          <p:spPr bwMode="auto">
            <a:xfrm>
              <a:off x="2253" y="2283"/>
              <a:ext cx="39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latin typeface="Arial" panose="020B0604020202020204" pitchFamily="34" charset="0"/>
                </a:rPr>
                <a:t>Analytics</a:t>
              </a:r>
            </a:p>
          </p:txBody>
        </p:sp>
        <p:pic>
          <p:nvPicPr>
            <p:cNvPr id="58406" name="Picture 283" descr="mdm_icon_analy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7" name="Picture 284" descr="mdm_icon_collabo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8" name="Picture 285" descr="mdm_icon_busi-pro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9" name="Picture 286" descr="mdm_icon_operat-fun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93" name="Picture 287" descr="channel_we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5476" y="1871063"/>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4" name="Picture 288" descr="channel_er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47052" y="1893816"/>
            <a:ext cx="801634" cy="79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5" name="Picture 289" descr="channel_cs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1766" y="1895567"/>
            <a:ext cx="792882" cy="79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6" name="AutoShape 290"/>
          <p:cNvSpPr>
            <a:spLocks noChangeArrowheads="1"/>
          </p:cNvSpPr>
          <p:nvPr/>
        </p:nvSpPr>
        <p:spPr bwMode="auto">
          <a:xfrm>
            <a:off x="6913213" y="5590434"/>
            <a:ext cx="1431739" cy="367561"/>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97" name="Text Box 291"/>
          <p:cNvSpPr txBox="1">
            <a:spLocks noChangeArrowheads="1"/>
          </p:cNvSpPr>
          <p:nvPr/>
        </p:nvSpPr>
        <p:spPr bwMode="auto">
          <a:xfrm>
            <a:off x="6577157" y="5565930"/>
            <a:ext cx="2152859" cy="3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Limited</a:t>
            </a:r>
          </a:p>
          <a:p>
            <a:pPr algn="ctr" eaLnBrk="1" hangingPunct="1"/>
            <a:r>
              <a:rPr lang="en-US" altLang="cs-CZ" sz="992"/>
              <a:t>Data Integration</a:t>
            </a:r>
          </a:p>
        </p:txBody>
      </p:sp>
      <p:sp>
        <p:nvSpPr>
          <p:cNvPr id="58398" name="AutoShape 292"/>
          <p:cNvSpPr>
            <a:spLocks noChangeArrowheads="1"/>
          </p:cNvSpPr>
          <p:nvPr/>
        </p:nvSpPr>
        <p:spPr bwMode="auto">
          <a:xfrm>
            <a:off x="5162920" y="5593935"/>
            <a:ext cx="1431739" cy="367561"/>
          </a:xfrm>
          <a:prstGeom prst="roundRect">
            <a:avLst>
              <a:gd name="adj" fmla="val 0"/>
            </a:avLst>
          </a:prstGeom>
          <a:solidFill>
            <a:srgbClr val="C0C0C0"/>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lgn="ctr">
                <a:solidFill>
                  <a:schemeClr val="tx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8399" name="Text Box 293"/>
          <p:cNvSpPr txBox="1">
            <a:spLocks noChangeArrowheads="1"/>
          </p:cNvSpPr>
          <p:nvPr/>
        </p:nvSpPr>
        <p:spPr bwMode="auto">
          <a:xfrm>
            <a:off x="4826865" y="5569430"/>
            <a:ext cx="2152859" cy="3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Limited</a:t>
            </a:r>
          </a:p>
          <a:p>
            <a:pPr algn="ctr" eaLnBrk="1" hangingPunct="1"/>
            <a:r>
              <a:rPr lang="en-US" altLang="cs-CZ" sz="992"/>
              <a:t>Data Integration</a:t>
            </a:r>
          </a:p>
        </p:txBody>
      </p:sp>
      <p:sp>
        <p:nvSpPr>
          <p:cNvPr id="464167" name="Text Box 295"/>
          <p:cNvSpPr txBox="1">
            <a:spLocks noChangeArrowheads="1"/>
          </p:cNvSpPr>
          <p:nvPr/>
        </p:nvSpPr>
        <p:spPr bwMode="auto">
          <a:xfrm>
            <a:off x="447633" y="6217038"/>
            <a:ext cx="9787634" cy="791132"/>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a:t>Conclusion:</a:t>
            </a:r>
          </a:p>
          <a:p>
            <a:pPr algn="ctr" eaLnBrk="1" hangingPunct="1">
              <a:spcBef>
                <a:spcPct val="50000"/>
              </a:spcBef>
            </a:pPr>
            <a:r>
              <a:rPr lang="en-US" altLang="cs-CZ"/>
              <a:t>”You can’t get there from here with niche solution, it may not have the breadth of MDM functionality”</a:t>
            </a:r>
          </a:p>
        </p:txBody>
      </p:sp>
    </p:spTree>
    <p:extLst>
      <p:ext uri="{BB962C8B-B14F-4D97-AF65-F5344CB8AC3E}">
        <p14:creationId xmlns:p14="http://schemas.microsoft.com/office/powerpoint/2010/main" val="2820155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4167"/>
                                        </p:tgtEl>
                                        <p:attrNameLst>
                                          <p:attrName>style.visibility</p:attrName>
                                        </p:attrNameLst>
                                      </p:cBhvr>
                                      <p:to>
                                        <p:strVal val="visible"/>
                                      </p:to>
                                    </p:set>
                                    <p:animEffect transition="in" filter="fade">
                                      <p:cBhvr>
                                        <p:cTn id="7" dur="500"/>
                                        <p:tgtEl>
                                          <p:spTgt spid="464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1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hartWirin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r="6883"/>
          <a:stretch>
            <a:fillRect/>
          </a:stretch>
        </p:blipFill>
        <p:spPr bwMode="auto">
          <a:xfrm>
            <a:off x="1112744" y="2124855"/>
            <a:ext cx="2933490" cy="25869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Zástupný symbol pro číslo snímku 4">
            <a:extLst>
              <a:ext uri="{FF2B5EF4-FFF2-40B4-BE49-F238E27FC236}">
                <a16:creationId xmlns:a16="http://schemas.microsoft.com/office/drawing/2014/main" id="{A08D1FF5-68E0-4C21-BEC1-803424D2E457}"/>
              </a:ext>
            </a:extLst>
          </p:cNvPr>
          <p:cNvSpPr>
            <a:spLocks noGrp="1"/>
          </p:cNvSpPr>
          <p:nvPr>
            <p:ph type="sldNum" sz="quarter" idx="12"/>
          </p:nvPr>
        </p:nvSpPr>
        <p:spPr/>
        <p:txBody>
          <a:bodyPr/>
          <a:lstStyle/>
          <a:p>
            <a:pPr>
              <a:defRPr/>
            </a:pPr>
            <a:fld id="{5CF80AED-37CD-44F8-B9A7-016C97F480EF}" type="slidenum">
              <a:rPr lang="en-US" altLang="cs-CZ"/>
              <a:pPr>
                <a:defRPr/>
              </a:pPr>
              <a:t>27</a:t>
            </a:fld>
            <a:endParaRPr lang="en-US" altLang="cs-CZ"/>
          </a:p>
        </p:txBody>
      </p:sp>
      <p:sp>
        <p:nvSpPr>
          <p:cNvPr id="60420" name="Text Box 3"/>
          <p:cNvSpPr txBox="1">
            <a:spLocks noChangeArrowheads="1"/>
          </p:cNvSpPr>
          <p:nvPr/>
        </p:nvSpPr>
        <p:spPr bwMode="auto">
          <a:xfrm>
            <a:off x="809942" y="1678531"/>
            <a:ext cx="45367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a:t>Your infrastructure looks like this …</a:t>
            </a:r>
          </a:p>
        </p:txBody>
      </p:sp>
      <p:sp>
        <p:nvSpPr>
          <p:cNvPr id="60421" name="Rectangle 5"/>
          <p:cNvSpPr>
            <a:spLocks noChangeArrowheads="1"/>
          </p:cNvSpPr>
          <p:nvPr/>
        </p:nvSpPr>
        <p:spPr bwMode="auto">
          <a:xfrm>
            <a:off x="473887" y="1088682"/>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Keeping Data Integration in the picture</a:t>
            </a:r>
            <a:br>
              <a:rPr lang="en-US" altLang="cs-CZ" sz="2646">
                <a:latin typeface="Arial" panose="020B0604020202020204" pitchFamily="34" charset="0"/>
                <a:cs typeface="Arial" panose="020B0604020202020204" pitchFamily="34" charset="0"/>
              </a:rPr>
            </a:br>
            <a:r>
              <a:rPr lang="en-US" altLang="cs-CZ" sz="2646">
                <a:latin typeface="Arial" panose="020B0604020202020204" pitchFamily="34" charset="0"/>
                <a:cs typeface="Arial" panose="020B0604020202020204" pitchFamily="34" charset="0"/>
              </a:rPr>
              <a:t/>
            </a:r>
            <a:br>
              <a:rPr lang="en-US" altLang="cs-CZ" sz="2646">
                <a:latin typeface="Arial" panose="020B0604020202020204" pitchFamily="34" charset="0"/>
                <a:cs typeface="Arial" panose="020B0604020202020204" pitchFamily="34" charset="0"/>
              </a:rPr>
            </a:br>
            <a:endParaRPr lang="en-US" altLang="cs-CZ" sz="1985">
              <a:solidFill>
                <a:schemeClr val="folHlink"/>
              </a:solidFill>
              <a:latin typeface="Arial" panose="020B0604020202020204" pitchFamily="34" charset="0"/>
              <a:cs typeface="Arial" panose="020B0604020202020204" pitchFamily="34" charset="0"/>
            </a:endParaRPr>
          </a:p>
        </p:txBody>
      </p:sp>
      <p:sp>
        <p:nvSpPr>
          <p:cNvPr id="60422" name="Text Box 6"/>
          <p:cNvSpPr txBox="1">
            <a:spLocks noChangeArrowheads="1"/>
          </p:cNvSpPr>
          <p:nvPr/>
        </p:nvSpPr>
        <p:spPr bwMode="auto">
          <a:xfrm>
            <a:off x="725929" y="4872813"/>
            <a:ext cx="43687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cs-CZ"/>
              <a:t>…but data integration complexity is downplayed</a:t>
            </a:r>
          </a:p>
        </p:txBody>
      </p:sp>
      <p:grpSp>
        <p:nvGrpSpPr>
          <p:cNvPr id="570387" name="Group 19"/>
          <p:cNvGrpSpPr>
            <a:grpSpLocks/>
          </p:cNvGrpSpPr>
          <p:nvPr/>
        </p:nvGrpSpPr>
        <p:grpSpPr bwMode="auto">
          <a:xfrm>
            <a:off x="5682756" y="1605018"/>
            <a:ext cx="4368729" cy="4536758"/>
            <a:chOff x="3072" y="672"/>
            <a:chExt cx="2496" cy="2592"/>
          </a:xfrm>
        </p:grpSpPr>
        <p:sp>
          <p:nvSpPr>
            <p:cNvPr id="60425" name="Text Box 8"/>
            <p:cNvSpPr txBox="1">
              <a:spLocks noChangeArrowheads="1"/>
            </p:cNvSpPr>
            <p:nvPr/>
          </p:nvSpPr>
          <p:spPr bwMode="auto">
            <a:xfrm>
              <a:off x="3072" y="672"/>
              <a:ext cx="249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a:t>As most data sources are also consumers the integration of data and applications is challenging.</a:t>
              </a:r>
            </a:p>
          </p:txBody>
        </p:sp>
        <p:pic>
          <p:nvPicPr>
            <p:cNvPr id="6042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1331"/>
              <a:ext cx="2401" cy="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0388" name="Text Box 20"/>
          <p:cNvSpPr txBox="1">
            <a:spLocks noChangeArrowheads="1"/>
          </p:cNvSpPr>
          <p:nvPr/>
        </p:nvSpPr>
        <p:spPr bwMode="auto">
          <a:xfrm>
            <a:off x="473887" y="6434075"/>
            <a:ext cx="9829641" cy="565345"/>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a:t>Integration is about more than having a set of staging tables or a message queue adapter</a:t>
            </a:r>
          </a:p>
        </p:txBody>
      </p:sp>
    </p:spTree>
    <p:extLst>
      <p:ext uri="{BB962C8B-B14F-4D97-AF65-F5344CB8AC3E}">
        <p14:creationId xmlns:p14="http://schemas.microsoft.com/office/powerpoint/2010/main" val="2702896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0387"/>
                                        </p:tgtEl>
                                        <p:attrNameLst>
                                          <p:attrName>style.visibility</p:attrName>
                                        </p:attrNameLst>
                                      </p:cBhvr>
                                      <p:to>
                                        <p:strVal val="visible"/>
                                      </p:to>
                                    </p:set>
                                    <p:animEffect transition="in" filter="fade">
                                      <p:cBhvr>
                                        <p:cTn id="7" dur="2000"/>
                                        <p:tgtEl>
                                          <p:spTgt spid="570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0388"/>
                                        </p:tgtEl>
                                        <p:attrNameLst>
                                          <p:attrName>style.visibility</p:attrName>
                                        </p:attrNameLst>
                                      </p:cBhvr>
                                      <p:to>
                                        <p:strVal val="visible"/>
                                      </p:to>
                                    </p:set>
                                    <p:animEffect transition="in" filter="fade">
                                      <p:cBhvr>
                                        <p:cTn id="12" dur="500"/>
                                        <p:tgtEl>
                                          <p:spTgt spid="57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cs-CZ" smtClean="0"/>
              <a:t>Agenda</a:t>
            </a:r>
          </a:p>
        </p:txBody>
      </p:sp>
      <p:sp>
        <p:nvSpPr>
          <p:cNvPr id="62467" name="Rectangle 3"/>
          <p:cNvSpPr>
            <a:spLocks noGrp="1" noChangeArrowheads="1"/>
          </p:cNvSpPr>
          <p:nvPr>
            <p:ph idx="1"/>
          </p:nvPr>
        </p:nvSpPr>
        <p:spPr bwMode="auto"/>
        <p:txBody>
          <a:bodyPr wrap="square" numCol="1" anchor="t" anchorCtr="0" compatLnSpc="1">
            <a:prstTxWarp prst="textNoShape">
              <a:avLst/>
            </a:prstTxWarp>
          </a:bodyPr>
          <a:lstStyle/>
          <a:p>
            <a:r>
              <a:rPr lang="en-US" altLang="cs-CZ" smtClean="0">
                <a:solidFill>
                  <a:srgbClr val="B2B2B2"/>
                </a:solidFill>
              </a:rPr>
              <a:t>Master Data Management and the Data Base Professional</a:t>
            </a:r>
          </a:p>
          <a:p>
            <a:r>
              <a:rPr lang="en-US" altLang="cs-CZ" smtClean="0">
                <a:solidFill>
                  <a:srgbClr val="B2B2B2"/>
                </a:solidFill>
              </a:rPr>
              <a:t>Master Data Management Issues</a:t>
            </a:r>
          </a:p>
          <a:p>
            <a:r>
              <a:rPr lang="en-US" altLang="cs-CZ" smtClean="0"/>
              <a:t>An approach to solving Master Data Management</a:t>
            </a:r>
            <a:endParaRPr lang="en-US" altLang="cs-CZ" smtClean="0">
              <a:solidFill>
                <a:srgbClr val="FF0000"/>
              </a:solidFill>
            </a:endParaRPr>
          </a:p>
        </p:txBody>
      </p:sp>
      <p:sp>
        <p:nvSpPr>
          <p:cNvPr id="4" name="Zástupný symbol pro číslo snímku 3">
            <a:extLst>
              <a:ext uri="{FF2B5EF4-FFF2-40B4-BE49-F238E27FC236}">
                <a16:creationId xmlns:a16="http://schemas.microsoft.com/office/drawing/2014/main" id="{14D2CFD2-02E1-4651-BCBD-E8A92B1BF44A}"/>
              </a:ext>
            </a:extLst>
          </p:cNvPr>
          <p:cNvSpPr>
            <a:spLocks noGrp="1"/>
          </p:cNvSpPr>
          <p:nvPr>
            <p:ph type="sldNum" sz="quarter" idx="12"/>
          </p:nvPr>
        </p:nvSpPr>
        <p:spPr/>
        <p:txBody>
          <a:bodyPr/>
          <a:lstStyle/>
          <a:p>
            <a:pPr>
              <a:defRPr/>
            </a:pPr>
            <a:fld id="{CD62C7BB-3AE8-45B9-9257-22E748991254}" type="slidenum">
              <a:rPr lang="en-US" altLang="cs-CZ"/>
              <a:pPr>
                <a:defRPr/>
              </a:pPr>
              <a:t>28</a:t>
            </a:fld>
            <a:endParaRPr lang="en-US" altLang="cs-CZ"/>
          </a:p>
        </p:txBody>
      </p:sp>
    </p:spTree>
    <p:extLst>
      <p:ext uri="{BB962C8B-B14F-4D97-AF65-F5344CB8AC3E}">
        <p14:creationId xmlns:p14="http://schemas.microsoft.com/office/powerpoint/2010/main" val="2164940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bwMode="auto">
          <a:xfrm>
            <a:off x="641915" y="3115520"/>
            <a:ext cx="2791717" cy="4361728"/>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a:lnSpc>
                <a:spcPct val="80000"/>
              </a:lnSpc>
            </a:pPr>
            <a:r>
              <a:rPr lang="en-US" altLang="cs-CZ" sz="1764"/>
              <a:t>Separation of common data functionality into an enterprise application</a:t>
            </a:r>
          </a:p>
          <a:p>
            <a:pPr>
              <a:lnSpc>
                <a:spcPct val="80000"/>
              </a:lnSpc>
            </a:pPr>
            <a:r>
              <a:rPr lang="en-US" altLang="cs-CZ" sz="1764"/>
              <a:t>Integration of data function via business services to serve </a:t>
            </a:r>
            <a:r>
              <a:rPr lang="en-US" altLang="cs-CZ" sz="1764" i="1"/>
              <a:t>all</a:t>
            </a:r>
            <a:r>
              <a:rPr lang="en-US" altLang="cs-CZ" sz="1764"/>
              <a:t> data consumers</a:t>
            </a:r>
          </a:p>
          <a:p>
            <a:pPr>
              <a:lnSpc>
                <a:spcPct val="80000"/>
              </a:lnSpc>
            </a:pPr>
            <a:r>
              <a:rPr lang="en-US" altLang="cs-CZ" sz="1764"/>
              <a:t>Master data management is complementary to application processes</a:t>
            </a:r>
          </a:p>
          <a:p>
            <a:pPr lvl="1">
              <a:lnSpc>
                <a:spcPct val="80000"/>
              </a:lnSpc>
            </a:pPr>
            <a:r>
              <a:rPr lang="en-US" altLang="cs-CZ" sz="1544" i="1"/>
              <a:t>It provides applications with accurate and complete data about all key business entities</a:t>
            </a:r>
          </a:p>
        </p:txBody>
      </p:sp>
      <p:sp>
        <p:nvSpPr>
          <p:cNvPr id="198" name="Zástupný symbol pro číslo snímku 3">
            <a:extLst>
              <a:ext uri="{FF2B5EF4-FFF2-40B4-BE49-F238E27FC236}">
                <a16:creationId xmlns:a16="http://schemas.microsoft.com/office/drawing/2014/main" id="{3B4521F0-6F29-4900-B8E6-039B958492EB}"/>
              </a:ext>
            </a:extLst>
          </p:cNvPr>
          <p:cNvSpPr>
            <a:spLocks noGrp="1"/>
          </p:cNvSpPr>
          <p:nvPr>
            <p:ph type="sldNum" sz="quarter" idx="12"/>
          </p:nvPr>
        </p:nvSpPr>
        <p:spPr/>
        <p:txBody>
          <a:bodyPr/>
          <a:lstStyle/>
          <a:p>
            <a:pPr>
              <a:defRPr/>
            </a:pPr>
            <a:fld id="{9C951CAB-3006-4226-98F3-D088B73B3701}" type="slidenum">
              <a:rPr lang="en-US" altLang="cs-CZ"/>
              <a:pPr>
                <a:defRPr/>
              </a:pPr>
              <a:t>29</a:t>
            </a:fld>
            <a:endParaRPr lang="en-US" altLang="cs-CZ"/>
          </a:p>
        </p:txBody>
      </p:sp>
      <p:sp>
        <p:nvSpPr>
          <p:cNvPr id="64516" name="Rectangle 3"/>
          <p:cNvSpPr>
            <a:spLocks noChangeArrowheads="1"/>
          </p:cNvSpPr>
          <p:nvPr/>
        </p:nvSpPr>
        <p:spPr bwMode="auto">
          <a:xfrm>
            <a:off x="641915" y="1862311"/>
            <a:ext cx="9493585" cy="122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A Harmonized Solution approach</a:t>
            </a:r>
            <a:br>
              <a:rPr lang="en-US" altLang="cs-CZ" sz="2646">
                <a:latin typeface="Arial" panose="020B0604020202020204" pitchFamily="34" charset="0"/>
                <a:cs typeface="Arial" panose="020B0604020202020204" pitchFamily="34" charset="0"/>
              </a:rPr>
            </a:br>
            <a:r>
              <a:rPr lang="en-US" altLang="cs-CZ" sz="2646">
                <a:latin typeface="Arial" panose="020B0604020202020204" pitchFamily="34" charset="0"/>
                <a:cs typeface="Arial" panose="020B0604020202020204" pitchFamily="34" charset="0"/>
              </a:rPr>
              <a:t/>
            </a:r>
            <a:br>
              <a:rPr lang="en-US" altLang="cs-CZ" sz="2646">
                <a:latin typeface="Arial" panose="020B0604020202020204" pitchFamily="34" charset="0"/>
                <a:cs typeface="Arial" panose="020B0604020202020204" pitchFamily="34" charset="0"/>
              </a:rPr>
            </a:br>
            <a:r>
              <a:rPr lang="en-US" altLang="cs-CZ" sz="2646">
                <a:latin typeface="Arial" panose="020B0604020202020204" pitchFamily="34" charset="0"/>
                <a:cs typeface="Arial" panose="020B0604020202020204" pitchFamily="34" charset="0"/>
              </a:rPr>
              <a:t> </a:t>
            </a:r>
            <a:br>
              <a:rPr lang="en-US" altLang="cs-CZ" sz="2646">
                <a:latin typeface="Arial" panose="020B0604020202020204" pitchFamily="34" charset="0"/>
                <a:cs typeface="Arial" panose="020B0604020202020204" pitchFamily="34" charset="0"/>
              </a:rPr>
            </a:br>
            <a:r>
              <a:rPr lang="en-US" altLang="cs-CZ" sz="1544">
                <a:latin typeface="Arial" panose="020B0604020202020204" pitchFamily="34" charset="0"/>
                <a:cs typeface="Arial" panose="020B0604020202020204" pitchFamily="34" charset="0"/>
              </a:rPr>
              <a:t/>
            </a:r>
            <a:br>
              <a:rPr lang="en-US" altLang="cs-CZ" sz="1544">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Separation of application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function from data function</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to create common data</a:t>
            </a:r>
            <a:br>
              <a:rPr lang="en-US" altLang="cs-CZ" sz="1985">
                <a:solidFill>
                  <a:schemeClr val="folHlink"/>
                </a:solidFill>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processing capabilities</a:t>
            </a:r>
          </a:p>
        </p:txBody>
      </p:sp>
      <p:sp>
        <p:nvSpPr>
          <p:cNvPr id="674851" name="Rectangle 1059">
            <a:extLst>
              <a:ext uri="{FF2B5EF4-FFF2-40B4-BE49-F238E27FC236}">
                <a16:creationId xmlns:a16="http://schemas.microsoft.com/office/drawing/2014/main" id="{A141FCAC-A42B-45E8-9787-F98DA57F750D}"/>
              </a:ext>
            </a:extLst>
          </p:cNvPr>
          <p:cNvSpPr>
            <a:spLocks noChangeArrowheads="1"/>
          </p:cNvSpPr>
          <p:nvPr/>
        </p:nvSpPr>
        <p:spPr bwMode="auto">
          <a:xfrm flipH="1">
            <a:off x="8740518" y="1344224"/>
            <a:ext cx="1431739" cy="4459745"/>
          </a:xfrm>
          <a:prstGeom prst="rect">
            <a:avLst/>
          </a:prstGeom>
          <a:gradFill rotWithShape="1">
            <a:gsLst>
              <a:gs pos="0">
                <a:schemeClr val="bg1"/>
              </a:gs>
              <a:gs pos="50000">
                <a:srgbClr val="FFCC00"/>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2" name="Rectangle 1060">
            <a:extLst>
              <a:ext uri="{FF2B5EF4-FFF2-40B4-BE49-F238E27FC236}">
                <a16:creationId xmlns:a16="http://schemas.microsoft.com/office/drawing/2014/main" id="{10B13198-2013-4559-A39E-057163EA6FCD}"/>
              </a:ext>
            </a:extLst>
          </p:cNvPr>
          <p:cNvSpPr>
            <a:spLocks noChangeArrowheads="1"/>
          </p:cNvSpPr>
          <p:nvPr/>
        </p:nvSpPr>
        <p:spPr bwMode="auto">
          <a:xfrm flipH="1">
            <a:off x="7226514" y="1344224"/>
            <a:ext cx="1429989" cy="4459745"/>
          </a:xfrm>
          <a:prstGeom prst="rect">
            <a:avLst/>
          </a:prstGeom>
          <a:gradFill rotWithShape="1">
            <a:gsLst>
              <a:gs pos="0">
                <a:schemeClr val="bg1"/>
              </a:gs>
              <a:gs pos="50000">
                <a:srgbClr val="6CC42A"/>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3" name="Rectangle 1061">
            <a:extLst>
              <a:ext uri="{FF2B5EF4-FFF2-40B4-BE49-F238E27FC236}">
                <a16:creationId xmlns:a16="http://schemas.microsoft.com/office/drawing/2014/main" id="{F0EF28BD-50CD-42FC-BB7A-388ABFB17507}"/>
              </a:ext>
            </a:extLst>
          </p:cNvPr>
          <p:cNvSpPr>
            <a:spLocks noChangeArrowheads="1"/>
          </p:cNvSpPr>
          <p:nvPr/>
        </p:nvSpPr>
        <p:spPr bwMode="auto">
          <a:xfrm flipH="1">
            <a:off x="5647750" y="1344224"/>
            <a:ext cx="1464995" cy="4459745"/>
          </a:xfrm>
          <a:prstGeom prst="rect">
            <a:avLst/>
          </a:prstGeom>
          <a:gradFill rotWithShape="1">
            <a:gsLst>
              <a:gs pos="0">
                <a:schemeClr val="bg1"/>
              </a:gs>
              <a:gs pos="50000">
                <a:srgbClr val="FF0066"/>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4" name="Rectangle 1062">
            <a:extLst>
              <a:ext uri="{FF2B5EF4-FFF2-40B4-BE49-F238E27FC236}">
                <a16:creationId xmlns:a16="http://schemas.microsoft.com/office/drawing/2014/main" id="{C0BFBFD4-49F3-44B8-852C-6E9882BC8FB2}"/>
              </a:ext>
            </a:extLst>
          </p:cNvPr>
          <p:cNvSpPr>
            <a:spLocks noChangeArrowheads="1"/>
          </p:cNvSpPr>
          <p:nvPr/>
        </p:nvSpPr>
        <p:spPr bwMode="auto">
          <a:xfrm flipH="1">
            <a:off x="4095242" y="1387982"/>
            <a:ext cx="1445741" cy="4594517"/>
          </a:xfrm>
          <a:prstGeom prst="rect">
            <a:avLst/>
          </a:prstGeom>
          <a:gradFill rotWithShape="1">
            <a:gsLst>
              <a:gs pos="0">
                <a:schemeClr val="bg1"/>
              </a:gs>
              <a:gs pos="50000">
                <a:srgbClr val="62B4FE"/>
              </a:gs>
              <a:gs pos="100000">
                <a:schemeClr val="bg1"/>
              </a:gs>
            </a:gsLst>
            <a:lin ang="5400000" scaled="1"/>
          </a:gradFill>
          <a:ln>
            <a:noFill/>
          </a:ln>
          <a:effectLst/>
          <a:extLst>
            <a:ext uri="{91240B29-F687-4F45-9708-019B960494DF}">
              <a14:hiddenLine xmlns:a14="http://schemas.microsoft.com/office/drawing/2010/main" w="3175" algn="ctr">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5" name="Rectangle 1063">
            <a:extLst>
              <a:ext uri="{FF2B5EF4-FFF2-40B4-BE49-F238E27FC236}">
                <a16:creationId xmlns:a16="http://schemas.microsoft.com/office/drawing/2014/main" id="{8B71A604-C1F0-44CC-A430-06E8DF582EB5}"/>
              </a:ext>
            </a:extLst>
          </p:cNvPr>
          <p:cNvSpPr>
            <a:spLocks noChangeArrowheads="1"/>
          </p:cNvSpPr>
          <p:nvPr/>
        </p:nvSpPr>
        <p:spPr bwMode="auto">
          <a:xfrm>
            <a:off x="4737598" y="2259628"/>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6" name="Rectangle 1064">
            <a:extLst>
              <a:ext uri="{FF2B5EF4-FFF2-40B4-BE49-F238E27FC236}">
                <a16:creationId xmlns:a16="http://schemas.microsoft.com/office/drawing/2014/main" id="{814527AB-71C9-49B1-BA9F-0F0F735F3C21}"/>
              </a:ext>
            </a:extLst>
          </p:cNvPr>
          <p:cNvSpPr>
            <a:spLocks noChangeArrowheads="1"/>
          </p:cNvSpPr>
          <p:nvPr/>
        </p:nvSpPr>
        <p:spPr bwMode="auto">
          <a:xfrm>
            <a:off x="6319862" y="2259628"/>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7" name="Rectangle 1065">
            <a:extLst>
              <a:ext uri="{FF2B5EF4-FFF2-40B4-BE49-F238E27FC236}">
                <a16:creationId xmlns:a16="http://schemas.microsoft.com/office/drawing/2014/main" id="{67092B55-4B3C-4E81-90A7-897F4E12B65B}"/>
              </a:ext>
            </a:extLst>
          </p:cNvPr>
          <p:cNvSpPr>
            <a:spLocks noChangeArrowheads="1"/>
          </p:cNvSpPr>
          <p:nvPr/>
        </p:nvSpPr>
        <p:spPr bwMode="auto">
          <a:xfrm>
            <a:off x="7868871" y="2259628"/>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74858" name="Rectangle 1066">
            <a:extLst>
              <a:ext uri="{FF2B5EF4-FFF2-40B4-BE49-F238E27FC236}">
                <a16:creationId xmlns:a16="http://schemas.microsoft.com/office/drawing/2014/main" id="{BF5CBEDE-DA8C-44E1-A2F7-65ADE8249FDD}"/>
              </a:ext>
            </a:extLst>
          </p:cNvPr>
          <p:cNvSpPr>
            <a:spLocks noChangeArrowheads="1"/>
          </p:cNvSpPr>
          <p:nvPr/>
        </p:nvSpPr>
        <p:spPr bwMode="auto">
          <a:xfrm>
            <a:off x="9451136" y="2259628"/>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64525" name="Rectangle 1067"/>
          <p:cNvSpPr>
            <a:spLocks noChangeArrowheads="1"/>
          </p:cNvSpPr>
          <p:nvPr/>
        </p:nvSpPr>
        <p:spPr bwMode="auto">
          <a:xfrm>
            <a:off x="4343783" y="1347725"/>
            <a:ext cx="901400"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Web Site</a:t>
            </a:r>
          </a:p>
        </p:txBody>
      </p:sp>
      <p:sp>
        <p:nvSpPr>
          <p:cNvPr id="64526" name="Rectangle 1068"/>
          <p:cNvSpPr>
            <a:spLocks noChangeArrowheads="1"/>
          </p:cNvSpPr>
          <p:nvPr/>
        </p:nvSpPr>
        <p:spPr bwMode="auto">
          <a:xfrm>
            <a:off x="5716013" y="1347725"/>
            <a:ext cx="1233955"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Contact Center</a:t>
            </a:r>
          </a:p>
        </p:txBody>
      </p:sp>
      <p:sp>
        <p:nvSpPr>
          <p:cNvPr id="64527" name="Rectangle 1069"/>
          <p:cNvSpPr>
            <a:spLocks noChangeArrowheads="1"/>
          </p:cNvSpPr>
          <p:nvPr/>
        </p:nvSpPr>
        <p:spPr bwMode="auto">
          <a:xfrm>
            <a:off x="7081240" y="1347725"/>
            <a:ext cx="1673279"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Enterprise Systems</a:t>
            </a:r>
          </a:p>
        </p:txBody>
      </p:sp>
      <p:sp>
        <p:nvSpPr>
          <p:cNvPr id="64528" name="Rectangle 1070"/>
          <p:cNvSpPr>
            <a:spLocks noChangeArrowheads="1"/>
          </p:cNvSpPr>
          <p:nvPr/>
        </p:nvSpPr>
        <p:spPr bwMode="auto">
          <a:xfrm>
            <a:off x="8703760" y="1347725"/>
            <a:ext cx="1477247"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Data Warehouse</a:t>
            </a:r>
          </a:p>
        </p:txBody>
      </p:sp>
      <p:grpSp>
        <p:nvGrpSpPr>
          <p:cNvPr id="674863" name="Group 1071"/>
          <p:cNvGrpSpPr>
            <a:grpSpLocks/>
          </p:cNvGrpSpPr>
          <p:nvPr/>
        </p:nvGrpSpPr>
        <p:grpSpPr bwMode="auto">
          <a:xfrm>
            <a:off x="4086490" y="3626617"/>
            <a:ext cx="1436990" cy="227539"/>
            <a:chOff x="2112" y="2201"/>
            <a:chExt cx="821" cy="130"/>
          </a:xfrm>
        </p:grpSpPr>
        <p:pic>
          <p:nvPicPr>
            <p:cNvPr id="64709" name="Picture 1072" descr="block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 y="2225"/>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0" name="Rectangle 1073"/>
            <p:cNvSpPr>
              <a:spLocks noChangeArrowheads="1"/>
            </p:cNvSpPr>
            <p:nvPr/>
          </p:nvSpPr>
          <p:spPr bwMode="auto">
            <a:xfrm>
              <a:off x="2313" y="2201"/>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grpSp>
      <p:grpSp>
        <p:nvGrpSpPr>
          <p:cNvPr id="674866" name="Group 1074"/>
          <p:cNvGrpSpPr>
            <a:grpSpLocks/>
          </p:cNvGrpSpPr>
          <p:nvPr/>
        </p:nvGrpSpPr>
        <p:grpSpPr bwMode="auto">
          <a:xfrm>
            <a:off x="4086490" y="3990679"/>
            <a:ext cx="1436990" cy="227539"/>
            <a:chOff x="2112" y="2409"/>
            <a:chExt cx="821" cy="130"/>
          </a:xfrm>
        </p:grpSpPr>
        <p:pic>
          <p:nvPicPr>
            <p:cNvPr id="64707" name="Picture 1075" descr="block_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2430"/>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08" name="Rectangle 1076"/>
            <p:cNvSpPr>
              <a:spLocks noChangeArrowheads="1"/>
            </p:cNvSpPr>
            <p:nvPr/>
          </p:nvSpPr>
          <p:spPr bwMode="auto">
            <a:xfrm>
              <a:off x="2348" y="2409"/>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grpSp>
      <p:grpSp>
        <p:nvGrpSpPr>
          <p:cNvPr id="674869" name="Group 1077"/>
          <p:cNvGrpSpPr>
            <a:grpSpLocks/>
          </p:cNvGrpSpPr>
          <p:nvPr/>
        </p:nvGrpSpPr>
        <p:grpSpPr bwMode="auto">
          <a:xfrm>
            <a:off x="4086490" y="4158707"/>
            <a:ext cx="1436990" cy="227539"/>
            <a:chOff x="2112" y="2505"/>
            <a:chExt cx="821" cy="130"/>
          </a:xfrm>
        </p:grpSpPr>
        <p:pic>
          <p:nvPicPr>
            <p:cNvPr id="64705" name="Picture 1078" descr="block_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253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06" name="Rectangle 1079"/>
            <p:cNvSpPr>
              <a:spLocks noChangeArrowheads="1"/>
            </p:cNvSpPr>
            <p:nvPr/>
          </p:nvSpPr>
          <p:spPr bwMode="auto">
            <a:xfrm>
              <a:off x="2330" y="250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74872" name="Group 1080"/>
          <p:cNvGrpSpPr>
            <a:grpSpLocks/>
          </p:cNvGrpSpPr>
          <p:nvPr/>
        </p:nvGrpSpPr>
        <p:grpSpPr bwMode="auto">
          <a:xfrm>
            <a:off x="4086490" y="4788814"/>
            <a:ext cx="1436990" cy="227539"/>
            <a:chOff x="2112" y="2865"/>
            <a:chExt cx="821" cy="130"/>
          </a:xfrm>
        </p:grpSpPr>
        <p:pic>
          <p:nvPicPr>
            <p:cNvPr id="64703" name="Picture 1081" descr="block_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288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04" name="Rectangle 1082"/>
            <p:cNvSpPr>
              <a:spLocks noChangeArrowheads="1"/>
            </p:cNvSpPr>
            <p:nvPr/>
          </p:nvSpPr>
          <p:spPr bwMode="auto">
            <a:xfrm>
              <a:off x="2375" y="2865"/>
              <a:ext cx="26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grpSp>
      <p:grpSp>
        <p:nvGrpSpPr>
          <p:cNvPr id="674875" name="Group 1083"/>
          <p:cNvGrpSpPr>
            <a:grpSpLocks/>
          </p:cNvGrpSpPr>
          <p:nvPr/>
        </p:nvGrpSpPr>
        <p:grpSpPr bwMode="auto">
          <a:xfrm>
            <a:off x="4086490" y="4967345"/>
            <a:ext cx="1436990" cy="227539"/>
            <a:chOff x="2112" y="2967"/>
            <a:chExt cx="821" cy="130"/>
          </a:xfrm>
        </p:grpSpPr>
        <p:pic>
          <p:nvPicPr>
            <p:cNvPr id="64701" name="Picture 1084" descr="block_c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 y="2991"/>
              <a:ext cx="8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02" name="Rectangle 1085"/>
            <p:cNvSpPr>
              <a:spLocks noChangeArrowheads="1"/>
            </p:cNvSpPr>
            <p:nvPr/>
          </p:nvSpPr>
          <p:spPr bwMode="auto">
            <a:xfrm>
              <a:off x="2219" y="2967"/>
              <a:ext cx="57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grpSp>
      <p:grpSp>
        <p:nvGrpSpPr>
          <p:cNvPr id="674878" name="Group 1086"/>
          <p:cNvGrpSpPr>
            <a:grpSpLocks/>
          </p:cNvGrpSpPr>
          <p:nvPr/>
        </p:nvGrpSpPr>
        <p:grpSpPr bwMode="auto">
          <a:xfrm>
            <a:off x="4086490" y="4342467"/>
            <a:ext cx="1436990" cy="227537"/>
            <a:chOff x="2112" y="2610"/>
            <a:chExt cx="821" cy="130"/>
          </a:xfrm>
        </p:grpSpPr>
        <p:pic>
          <p:nvPicPr>
            <p:cNvPr id="64699" name="Picture 1087" descr="block_ma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2633"/>
              <a:ext cx="8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00" name="Rectangle 1088"/>
            <p:cNvSpPr>
              <a:spLocks noChangeArrowheads="1"/>
            </p:cNvSpPr>
            <p:nvPr/>
          </p:nvSpPr>
          <p:spPr bwMode="auto">
            <a:xfrm>
              <a:off x="2355" y="2610"/>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grpSp>
      <p:grpSp>
        <p:nvGrpSpPr>
          <p:cNvPr id="674881" name="Group 1089"/>
          <p:cNvGrpSpPr>
            <a:grpSpLocks/>
          </p:cNvGrpSpPr>
          <p:nvPr/>
        </p:nvGrpSpPr>
        <p:grpSpPr bwMode="auto">
          <a:xfrm>
            <a:off x="4091742" y="3806879"/>
            <a:ext cx="1436989" cy="227537"/>
            <a:chOff x="2115" y="2304"/>
            <a:chExt cx="821" cy="130"/>
          </a:xfrm>
        </p:grpSpPr>
        <p:pic>
          <p:nvPicPr>
            <p:cNvPr id="64697" name="Picture 1090"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5" y="2325"/>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98" name="Rectangle 1091"/>
            <p:cNvSpPr>
              <a:spLocks noChangeArrowheads="1"/>
            </p:cNvSpPr>
            <p:nvPr/>
          </p:nvSpPr>
          <p:spPr bwMode="auto">
            <a:xfrm>
              <a:off x="2175" y="2304"/>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pic>
        <p:nvPicPr>
          <p:cNvPr id="64536" name="Picture 1092" descr="channel_we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546" y="1591016"/>
            <a:ext cx="749125" cy="74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4885" name="Group 1093"/>
          <p:cNvGrpSpPr>
            <a:grpSpLocks/>
          </p:cNvGrpSpPr>
          <p:nvPr/>
        </p:nvGrpSpPr>
        <p:grpSpPr bwMode="auto">
          <a:xfrm>
            <a:off x="5649502" y="3626617"/>
            <a:ext cx="1436989" cy="227539"/>
            <a:chOff x="3005" y="2201"/>
            <a:chExt cx="821" cy="130"/>
          </a:xfrm>
        </p:grpSpPr>
        <p:pic>
          <p:nvPicPr>
            <p:cNvPr id="64695" name="Picture 1094" descr="block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 y="2225"/>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96" name="Rectangle 1095"/>
            <p:cNvSpPr>
              <a:spLocks noChangeArrowheads="1"/>
            </p:cNvSpPr>
            <p:nvPr/>
          </p:nvSpPr>
          <p:spPr bwMode="auto">
            <a:xfrm>
              <a:off x="3206" y="2201"/>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grpSp>
      <p:grpSp>
        <p:nvGrpSpPr>
          <p:cNvPr id="674888" name="Group 1096"/>
          <p:cNvGrpSpPr>
            <a:grpSpLocks/>
          </p:cNvGrpSpPr>
          <p:nvPr/>
        </p:nvGrpSpPr>
        <p:grpSpPr bwMode="auto">
          <a:xfrm>
            <a:off x="5649502" y="3990679"/>
            <a:ext cx="1436989" cy="227539"/>
            <a:chOff x="3005" y="2409"/>
            <a:chExt cx="821" cy="130"/>
          </a:xfrm>
        </p:grpSpPr>
        <p:pic>
          <p:nvPicPr>
            <p:cNvPr id="64693" name="Picture 1097" descr="block_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 y="2430"/>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94" name="Rectangle 1098"/>
            <p:cNvSpPr>
              <a:spLocks noChangeArrowheads="1"/>
            </p:cNvSpPr>
            <p:nvPr/>
          </p:nvSpPr>
          <p:spPr bwMode="auto">
            <a:xfrm>
              <a:off x="3240" y="2409"/>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grpSp>
      <p:grpSp>
        <p:nvGrpSpPr>
          <p:cNvPr id="674891" name="Group 1099"/>
          <p:cNvGrpSpPr>
            <a:grpSpLocks/>
          </p:cNvGrpSpPr>
          <p:nvPr/>
        </p:nvGrpSpPr>
        <p:grpSpPr bwMode="auto">
          <a:xfrm>
            <a:off x="5649502" y="4158707"/>
            <a:ext cx="1436989" cy="227539"/>
            <a:chOff x="3005" y="2505"/>
            <a:chExt cx="821" cy="130"/>
          </a:xfrm>
        </p:grpSpPr>
        <p:pic>
          <p:nvPicPr>
            <p:cNvPr id="64691" name="Picture 1100" descr="block_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 y="253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92" name="Rectangle 1101"/>
            <p:cNvSpPr>
              <a:spLocks noChangeArrowheads="1"/>
            </p:cNvSpPr>
            <p:nvPr/>
          </p:nvSpPr>
          <p:spPr bwMode="auto">
            <a:xfrm>
              <a:off x="3222" y="250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74894" name="Group 1102"/>
          <p:cNvGrpSpPr>
            <a:grpSpLocks/>
          </p:cNvGrpSpPr>
          <p:nvPr/>
        </p:nvGrpSpPr>
        <p:grpSpPr bwMode="auto">
          <a:xfrm>
            <a:off x="5649502" y="4788814"/>
            <a:ext cx="1436989" cy="227539"/>
            <a:chOff x="3005" y="2865"/>
            <a:chExt cx="821" cy="130"/>
          </a:xfrm>
        </p:grpSpPr>
        <p:pic>
          <p:nvPicPr>
            <p:cNvPr id="64689" name="Picture 1103" descr="block_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 y="288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90" name="Rectangle 1104"/>
            <p:cNvSpPr>
              <a:spLocks noChangeArrowheads="1"/>
            </p:cNvSpPr>
            <p:nvPr/>
          </p:nvSpPr>
          <p:spPr bwMode="auto">
            <a:xfrm>
              <a:off x="3267" y="2865"/>
              <a:ext cx="26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grpSp>
      <p:grpSp>
        <p:nvGrpSpPr>
          <p:cNvPr id="674897" name="Group 1105"/>
          <p:cNvGrpSpPr>
            <a:grpSpLocks/>
          </p:cNvGrpSpPr>
          <p:nvPr/>
        </p:nvGrpSpPr>
        <p:grpSpPr bwMode="auto">
          <a:xfrm>
            <a:off x="5649502" y="4967345"/>
            <a:ext cx="1436989" cy="227539"/>
            <a:chOff x="3005" y="2967"/>
            <a:chExt cx="821" cy="130"/>
          </a:xfrm>
        </p:grpSpPr>
        <p:pic>
          <p:nvPicPr>
            <p:cNvPr id="64687" name="Picture 1106" descr="block_c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5" y="2991"/>
              <a:ext cx="8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88" name="Rectangle 1107"/>
            <p:cNvSpPr>
              <a:spLocks noChangeArrowheads="1"/>
            </p:cNvSpPr>
            <p:nvPr/>
          </p:nvSpPr>
          <p:spPr bwMode="auto">
            <a:xfrm>
              <a:off x="3111" y="2967"/>
              <a:ext cx="57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grpSp>
      <p:grpSp>
        <p:nvGrpSpPr>
          <p:cNvPr id="674900" name="Group 1108"/>
          <p:cNvGrpSpPr>
            <a:grpSpLocks/>
          </p:cNvGrpSpPr>
          <p:nvPr/>
        </p:nvGrpSpPr>
        <p:grpSpPr bwMode="auto">
          <a:xfrm>
            <a:off x="7205511" y="3990679"/>
            <a:ext cx="1436990" cy="227539"/>
            <a:chOff x="3894" y="2409"/>
            <a:chExt cx="821" cy="130"/>
          </a:xfrm>
        </p:grpSpPr>
        <p:pic>
          <p:nvPicPr>
            <p:cNvPr id="64685" name="Picture 1109" descr="block_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 y="2430"/>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86" name="Rectangle 1110"/>
            <p:cNvSpPr>
              <a:spLocks noChangeArrowheads="1"/>
            </p:cNvSpPr>
            <p:nvPr/>
          </p:nvSpPr>
          <p:spPr bwMode="auto">
            <a:xfrm>
              <a:off x="4151" y="2409"/>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grpSp>
      <p:grpSp>
        <p:nvGrpSpPr>
          <p:cNvPr id="674903" name="Group 1111"/>
          <p:cNvGrpSpPr>
            <a:grpSpLocks/>
          </p:cNvGrpSpPr>
          <p:nvPr/>
        </p:nvGrpSpPr>
        <p:grpSpPr bwMode="auto">
          <a:xfrm>
            <a:off x="7205511" y="4167438"/>
            <a:ext cx="1436990" cy="227537"/>
            <a:chOff x="3894" y="2510"/>
            <a:chExt cx="821" cy="130"/>
          </a:xfrm>
        </p:grpSpPr>
        <p:pic>
          <p:nvPicPr>
            <p:cNvPr id="64683" name="Picture 1112" descr="block_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 y="253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84" name="Rectangle 1113"/>
            <p:cNvSpPr>
              <a:spLocks noChangeArrowheads="1"/>
            </p:cNvSpPr>
            <p:nvPr/>
          </p:nvSpPr>
          <p:spPr bwMode="auto">
            <a:xfrm>
              <a:off x="4134" y="2510"/>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74906" name="Group 1114"/>
          <p:cNvGrpSpPr>
            <a:grpSpLocks/>
          </p:cNvGrpSpPr>
          <p:nvPr/>
        </p:nvGrpSpPr>
        <p:grpSpPr bwMode="auto">
          <a:xfrm>
            <a:off x="7205511" y="4788814"/>
            <a:ext cx="1436990" cy="227539"/>
            <a:chOff x="3894" y="2865"/>
            <a:chExt cx="821" cy="130"/>
          </a:xfrm>
        </p:grpSpPr>
        <p:pic>
          <p:nvPicPr>
            <p:cNvPr id="64681" name="Picture 1115" descr="block_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4" y="2881"/>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82" name="Rectangle 1116"/>
            <p:cNvSpPr>
              <a:spLocks noChangeArrowheads="1"/>
            </p:cNvSpPr>
            <p:nvPr/>
          </p:nvSpPr>
          <p:spPr bwMode="auto">
            <a:xfrm>
              <a:off x="4174" y="2865"/>
              <a:ext cx="26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grpSp>
      <p:grpSp>
        <p:nvGrpSpPr>
          <p:cNvPr id="674909" name="Group 1117"/>
          <p:cNvGrpSpPr>
            <a:grpSpLocks/>
          </p:cNvGrpSpPr>
          <p:nvPr/>
        </p:nvGrpSpPr>
        <p:grpSpPr bwMode="auto">
          <a:xfrm>
            <a:off x="7205511" y="4967345"/>
            <a:ext cx="1436990" cy="227539"/>
            <a:chOff x="3894" y="2967"/>
            <a:chExt cx="821" cy="130"/>
          </a:xfrm>
        </p:grpSpPr>
        <p:pic>
          <p:nvPicPr>
            <p:cNvPr id="64679" name="Picture 1118" descr="block_c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 y="2991"/>
              <a:ext cx="82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80" name="Rectangle 1119"/>
            <p:cNvSpPr>
              <a:spLocks noChangeArrowheads="1"/>
            </p:cNvSpPr>
            <p:nvPr/>
          </p:nvSpPr>
          <p:spPr bwMode="auto">
            <a:xfrm>
              <a:off x="4022" y="2967"/>
              <a:ext cx="57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grpSp>
      <p:grpSp>
        <p:nvGrpSpPr>
          <p:cNvPr id="674912" name="Group 1120"/>
          <p:cNvGrpSpPr>
            <a:grpSpLocks/>
          </p:cNvGrpSpPr>
          <p:nvPr/>
        </p:nvGrpSpPr>
        <p:grpSpPr bwMode="auto">
          <a:xfrm>
            <a:off x="7210763" y="3806879"/>
            <a:ext cx="1436989" cy="227537"/>
            <a:chOff x="3897" y="2304"/>
            <a:chExt cx="821" cy="130"/>
          </a:xfrm>
        </p:grpSpPr>
        <p:pic>
          <p:nvPicPr>
            <p:cNvPr id="64677" name="Picture 1121"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7" y="2325"/>
              <a:ext cx="82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78" name="Rectangle 1122"/>
            <p:cNvSpPr>
              <a:spLocks noChangeArrowheads="1"/>
            </p:cNvSpPr>
            <p:nvPr/>
          </p:nvSpPr>
          <p:spPr bwMode="auto">
            <a:xfrm>
              <a:off x="3970" y="2304"/>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674915" name="Group 1123"/>
          <p:cNvGrpSpPr>
            <a:grpSpLocks/>
          </p:cNvGrpSpPr>
          <p:nvPr/>
        </p:nvGrpSpPr>
        <p:grpSpPr bwMode="auto">
          <a:xfrm>
            <a:off x="8747519" y="3626617"/>
            <a:ext cx="1438740" cy="227539"/>
            <a:chOff x="4775" y="2201"/>
            <a:chExt cx="822" cy="130"/>
          </a:xfrm>
        </p:grpSpPr>
        <p:pic>
          <p:nvPicPr>
            <p:cNvPr id="64675" name="Picture 1124" descr="block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 y="2225"/>
              <a:ext cx="82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76" name="Rectangle 1125"/>
            <p:cNvSpPr>
              <a:spLocks noChangeArrowheads="1"/>
            </p:cNvSpPr>
            <p:nvPr/>
          </p:nvSpPr>
          <p:spPr bwMode="auto">
            <a:xfrm>
              <a:off x="4977" y="2201"/>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grpSp>
      <p:grpSp>
        <p:nvGrpSpPr>
          <p:cNvPr id="674918" name="Group 1126"/>
          <p:cNvGrpSpPr>
            <a:grpSpLocks/>
          </p:cNvGrpSpPr>
          <p:nvPr/>
        </p:nvGrpSpPr>
        <p:grpSpPr bwMode="auto">
          <a:xfrm>
            <a:off x="8747519" y="3990679"/>
            <a:ext cx="1438740" cy="227539"/>
            <a:chOff x="4775" y="2409"/>
            <a:chExt cx="822" cy="130"/>
          </a:xfrm>
        </p:grpSpPr>
        <p:pic>
          <p:nvPicPr>
            <p:cNvPr id="64673" name="Picture 1127" descr="block_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 y="2430"/>
              <a:ext cx="82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74" name="Rectangle 1128"/>
            <p:cNvSpPr>
              <a:spLocks noChangeArrowheads="1"/>
            </p:cNvSpPr>
            <p:nvPr/>
          </p:nvSpPr>
          <p:spPr bwMode="auto">
            <a:xfrm>
              <a:off x="5007" y="2409"/>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grpSp>
      <p:grpSp>
        <p:nvGrpSpPr>
          <p:cNvPr id="674921" name="Group 1129"/>
          <p:cNvGrpSpPr>
            <a:grpSpLocks/>
          </p:cNvGrpSpPr>
          <p:nvPr/>
        </p:nvGrpSpPr>
        <p:grpSpPr bwMode="auto">
          <a:xfrm>
            <a:off x="8747519" y="4158704"/>
            <a:ext cx="1438740" cy="227539"/>
            <a:chOff x="4775" y="1947"/>
            <a:chExt cx="822" cy="130"/>
          </a:xfrm>
        </p:grpSpPr>
        <p:pic>
          <p:nvPicPr>
            <p:cNvPr id="64671" name="Picture 1130" descr="block_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 y="1973"/>
              <a:ext cx="82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72" name="Rectangle 1131"/>
            <p:cNvSpPr>
              <a:spLocks noChangeArrowheads="1"/>
            </p:cNvSpPr>
            <p:nvPr/>
          </p:nvSpPr>
          <p:spPr bwMode="auto">
            <a:xfrm>
              <a:off x="4998" y="1947"/>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74924" name="Group 1132"/>
          <p:cNvGrpSpPr>
            <a:grpSpLocks/>
          </p:cNvGrpSpPr>
          <p:nvPr/>
        </p:nvGrpSpPr>
        <p:grpSpPr bwMode="auto">
          <a:xfrm>
            <a:off x="8747519" y="4788814"/>
            <a:ext cx="1438740" cy="227539"/>
            <a:chOff x="4775" y="2865"/>
            <a:chExt cx="822" cy="130"/>
          </a:xfrm>
        </p:grpSpPr>
        <p:pic>
          <p:nvPicPr>
            <p:cNvPr id="64669" name="Picture 1133" descr="block_bl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 y="2881"/>
              <a:ext cx="82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70" name="Rectangle 1134"/>
            <p:cNvSpPr>
              <a:spLocks noChangeArrowheads="1"/>
            </p:cNvSpPr>
            <p:nvPr/>
          </p:nvSpPr>
          <p:spPr bwMode="auto">
            <a:xfrm>
              <a:off x="5037" y="2865"/>
              <a:ext cx="26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Order</a:t>
              </a:r>
            </a:p>
          </p:txBody>
        </p:sp>
      </p:grpSp>
      <p:grpSp>
        <p:nvGrpSpPr>
          <p:cNvPr id="674927" name="Group 1135"/>
          <p:cNvGrpSpPr>
            <a:grpSpLocks/>
          </p:cNvGrpSpPr>
          <p:nvPr/>
        </p:nvGrpSpPr>
        <p:grpSpPr bwMode="auto">
          <a:xfrm>
            <a:off x="8747519" y="4967345"/>
            <a:ext cx="1438740" cy="227539"/>
            <a:chOff x="4775" y="2967"/>
            <a:chExt cx="822" cy="130"/>
          </a:xfrm>
        </p:grpSpPr>
        <p:pic>
          <p:nvPicPr>
            <p:cNvPr id="64667" name="Picture 1136" descr="block_c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 y="2991"/>
              <a:ext cx="8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68" name="Rectangle 1137"/>
            <p:cNvSpPr>
              <a:spLocks noChangeArrowheads="1"/>
            </p:cNvSpPr>
            <p:nvPr/>
          </p:nvSpPr>
          <p:spPr bwMode="auto">
            <a:xfrm>
              <a:off x="4881" y="2967"/>
              <a:ext cx="57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Analytic / Insight</a:t>
              </a:r>
            </a:p>
          </p:txBody>
        </p:sp>
      </p:grpSp>
      <p:grpSp>
        <p:nvGrpSpPr>
          <p:cNvPr id="674930" name="Group 1138"/>
          <p:cNvGrpSpPr>
            <a:grpSpLocks/>
          </p:cNvGrpSpPr>
          <p:nvPr/>
        </p:nvGrpSpPr>
        <p:grpSpPr bwMode="auto">
          <a:xfrm>
            <a:off x="8747519" y="4331965"/>
            <a:ext cx="1438740" cy="227537"/>
            <a:chOff x="4775" y="2604"/>
            <a:chExt cx="822" cy="130"/>
          </a:xfrm>
        </p:grpSpPr>
        <p:pic>
          <p:nvPicPr>
            <p:cNvPr id="64665" name="Picture 1139" descr="block_ma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5" y="2633"/>
              <a:ext cx="82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66" name="Rectangle 1140"/>
            <p:cNvSpPr>
              <a:spLocks noChangeArrowheads="1"/>
            </p:cNvSpPr>
            <p:nvPr/>
          </p:nvSpPr>
          <p:spPr bwMode="auto">
            <a:xfrm>
              <a:off x="5018" y="2604"/>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grpSp>
      <p:pic>
        <p:nvPicPr>
          <p:cNvPr id="64553" name="Picture 1141" descr="channel_data-warehou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0331" y="1615520"/>
            <a:ext cx="747375"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4" name="Picture 1142" descr="channel_er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6316" y="1612019"/>
            <a:ext cx="756126"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55" name="Picture 1143" descr="channel_cs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2558" y="1613769"/>
            <a:ext cx="749125"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4936" name="Group 1144"/>
          <p:cNvGrpSpPr>
            <a:grpSpLocks/>
          </p:cNvGrpSpPr>
          <p:nvPr/>
        </p:nvGrpSpPr>
        <p:grpSpPr bwMode="auto">
          <a:xfrm>
            <a:off x="7209011" y="4605010"/>
            <a:ext cx="1436990" cy="227537"/>
            <a:chOff x="3896" y="2760"/>
            <a:chExt cx="821" cy="130"/>
          </a:xfrm>
        </p:grpSpPr>
        <p:pic>
          <p:nvPicPr>
            <p:cNvPr id="64663" name="Picture 1145"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6" y="2785"/>
              <a:ext cx="8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64" name="Rectangle 1146"/>
            <p:cNvSpPr>
              <a:spLocks noChangeArrowheads="1"/>
            </p:cNvSpPr>
            <p:nvPr/>
          </p:nvSpPr>
          <p:spPr bwMode="auto">
            <a:xfrm>
              <a:off x="4137" y="2760"/>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grpSp>
        <p:nvGrpSpPr>
          <p:cNvPr id="674939" name="Group 1147"/>
          <p:cNvGrpSpPr>
            <a:grpSpLocks/>
          </p:cNvGrpSpPr>
          <p:nvPr/>
        </p:nvGrpSpPr>
        <p:grpSpPr bwMode="auto">
          <a:xfrm>
            <a:off x="4338532" y="3864646"/>
            <a:ext cx="5667446" cy="3056010"/>
            <a:chOff x="2304" y="2190"/>
            <a:chExt cx="3238" cy="1746"/>
          </a:xfrm>
        </p:grpSpPr>
        <p:pic>
          <p:nvPicPr>
            <p:cNvPr id="64651" name="Picture 1148" descr="mdm_block_big-bac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4" y="2190"/>
              <a:ext cx="3238"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52" name="Rectangle 1149"/>
            <p:cNvSpPr>
              <a:spLocks noChangeArrowheads="1"/>
            </p:cNvSpPr>
            <p:nvPr/>
          </p:nvSpPr>
          <p:spPr bwMode="auto">
            <a:xfrm>
              <a:off x="2355" y="2385"/>
              <a:ext cx="3130" cy="228"/>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4653" name="Rectangle 1150"/>
            <p:cNvSpPr>
              <a:spLocks noChangeArrowheads="1"/>
            </p:cNvSpPr>
            <p:nvPr/>
          </p:nvSpPr>
          <p:spPr bwMode="auto">
            <a:xfrm>
              <a:off x="2355" y="2645"/>
              <a:ext cx="3130" cy="572"/>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4654" name="Rectangle 1151"/>
            <p:cNvSpPr>
              <a:spLocks noChangeArrowheads="1"/>
            </p:cNvSpPr>
            <p:nvPr/>
          </p:nvSpPr>
          <p:spPr bwMode="auto">
            <a:xfrm>
              <a:off x="2355" y="3253"/>
              <a:ext cx="3130" cy="645"/>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64655" name="Group 1152"/>
            <p:cNvGrpSpPr>
              <a:grpSpLocks/>
            </p:cNvGrpSpPr>
            <p:nvPr/>
          </p:nvGrpSpPr>
          <p:grpSpPr bwMode="auto">
            <a:xfrm>
              <a:off x="2398" y="3476"/>
              <a:ext cx="3028" cy="420"/>
              <a:chOff x="2398" y="3476"/>
              <a:chExt cx="3028" cy="420"/>
            </a:xfrm>
          </p:grpSpPr>
          <p:pic>
            <p:nvPicPr>
              <p:cNvPr id="64657" name="Picture 1153" descr="mdm_block_bad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51"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58" name="Picture 1154" descr="mdm_block_cli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67"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59" name="Picture 1155" descr="mdm_block_clo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3" y="3476"/>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60" name="Text Box 1156"/>
              <p:cNvSpPr txBox="1">
                <a:spLocks noChangeArrowheads="1"/>
              </p:cNvSpPr>
              <p:nvPr/>
            </p:nvSpPr>
            <p:spPr bwMode="auto">
              <a:xfrm>
                <a:off x="2398" y="3756"/>
                <a:ext cx="856"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Event Management</a:t>
                </a:r>
              </a:p>
            </p:txBody>
          </p:sp>
          <p:sp>
            <p:nvSpPr>
              <p:cNvPr id="64661" name="Text Box 1157"/>
              <p:cNvSpPr txBox="1">
                <a:spLocks noChangeArrowheads="1"/>
              </p:cNvSpPr>
              <p:nvPr/>
            </p:nvSpPr>
            <p:spPr bwMode="auto">
              <a:xfrm>
                <a:off x="3334" y="3756"/>
                <a:ext cx="1165"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Quality Management</a:t>
                </a:r>
              </a:p>
            </p:txBody>
          </p:sp>
          <p:sp>
            <p:nvSpPr>
              <p:cNvPr id="64662" name="Text Box 1158"/>
              <p:cNvSpPr txBox="1">
                <a:spLocks noChangeArrowheads="1"/>
              </p:cNvSpPr>
              <p:nvPr/>
            </p:nvSpPr>
            <p:spPr bwMode="auto">
              <a:xfrm>
                <a:off x="4575" y="3756"/>
                <a:ext cx="851"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Lifecycle Mgmt</a:t>
                </a:r>
              </a:p>
            </p:txBody>
          </p:sp>
        </p:grpSp>
        <p:sp>
          <p:nvSpPr>
            <p:cNvPr id="64656" name="Text Box 1159"/>
            <p:cNvSpPr txBox="1">
              <a:spLocks noChangeArrowheads="1"/>
            </p:cNvSpPr>
            <p:nvPr/>
          </p:nvSpPr>
          <p:spPr bwMode="auto">
            <a:xfrm>
              <a:off x="3057" y="2198"/>
              <a:ext cx="1734" cy="16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323"/>
                <a:t>IBM Master Data Management</a:t>
              </a:r>
            </a:p>
          </p:txBody>
        </p:sp>
      </p:grpSp>
      <p:grpSp>
        <p:nvGrpSpPr>
          <p:cNvPr id="674952" name="Group 1160"/>
          <p:cNvGrpSpPr>
            <a:grpSpLocks/>
          </p:cNvGrpSpPr>
          <p:nvPr/>
        </p:nvGrpSpPr>
        <p:grpSpPr bwMode="auto">
          <a:xfrm>
            <a:off x="4483807" y="4237460"/>
            <a:ext cx="5352394" cy="308052"/>
            <a:chOff x="2161" y="2259"/>
            <a:chExt cx="3405" cy="196"/>
          </a:xfrm>
        </p:grpSpPr>
        <p:pic>
          <p:nvPicPr>
            <p:cNvPr id="64649" name="Picture 1161" descr="mdm_block_grey"/>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1" y="2259"/>
              <a:ext cx="34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50" name="Text Box 1162"/>
            <p:cNvSpPr txBox="1">
              <a:spLocks noChangeArrowheads="1"/>
            </p:cNvSpPr>
            <p:nvPr/>
          </p:nvSpPr>
          <p:spPr bwMode="auto">
            <a:xfrm>
              <a:off x="2907" y="2284"/>
              <a:ext cx="1920" cy="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t>Industry SOA Business Processes </a:t>
              </a:r>
            </a:p>
          </p:txBody>
        </p:sp>
      </p:grpSp>
      <p:grpSp>
        <p:nvGrpSpPr>
          <p:cNvPr id="674955" name="Group 1163"/>
          <p:cNvGrpSpPr>
            <a:grpSpLocks/>
          </p:cNvGrpSpPr>
          <p:nvPr/>
        </p:nvGrpSpPr>
        <p:grpSpPr bwMode="auto">
          <a:xfrm>
            <a:off x="4466304" y="4715288"/>
            <a:ext cx="5373397" cy="899650"/>
            <a:chOff x="2157" y="2548"/>
            <a:chExt cx="3404" cy="570"/>
          </a:xfrm>
        </p:grpSpPr>
        <p:pic>
          <p:nvPicPr>
            <p:cNvPr id="64645" name="Picture 1164" descr="mdm_block_colour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7" y="2548"/>
              <a:ext cx="3404"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46" name="Rectangle 1165"/>
            <p:cNvSpPr>
              <a:spLocks noChangeArrowheads="1"/>
            </p:cNvSpPr>
            <p:nvPr/>
          </p:nvSpPr>
          <p:spPr bwMode="auto">
            <a:xfrm>
              <a:off x="3495" y="2582"/>
              <a:ext cx="80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 MDM</a:t>
              </a:r>
            </a:p>
          </p:txBody>
        </p:sp>
        <p:sp>
          <p:nvSpPr>
            <p:cNvPr id="64647" name="Rectangle 1166"/>
            <p:cNvSpPr>
              <a:spLocks noChangeArrowheads="1"/>
            </p:cNvSpPr>
            <p:nvPr/>
          </p:nvSpPr>
          <p:spPr bwMode="auto">
            <a:xfrm>
              <a:off x="2285" y="2582"/>
              <a:ext cx="859"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Collaborative MDM</a:t>
              </a:r>
            </a:p>
          </p:txBody>
        </p:sp>
        <p:sp>
          <p:nvSpPr>
            <p:cNvPr id="64648" name="Rectangle 1167"/>
            <p:cNvSpPr>
              <a:spLocks noChangeArrowheads="1"/>
            </p:cNvSpPr>
            <p:nvPr/>
          </p:nvSpPr>
          <p:spPr bwMode="auto">
            <a:xfrm>
              <a:off x="4694" y="2582"/>
              <a:ext cx="72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Analytical MDM</a:t>
              </a:r>
            </a:p>
          </p:txBody>
        </p:sp>
      </p:grpSp>
      <p:grpSp>
        <p:nvGrpSpPr>
          <p:cNvPr id="674960" name="Group 1168"/>
          <p:cNvGrpSpPr>
            <a:grpSpLocks/>
          </p:cNvGrpSpPr>
          <p:nvPr/>
        </p:nvGrpSpPr>
        <p:grpSpPr bwMode="auto">
          <a:xfrm>
            <a:off x="4075988" y="2457411"/>
            <a:ext cx="1436990" cy="1180185"/>
            <a:chOff x="1980" y="1715"/>
            <a:chExt cx="870" cy="714"/>
          </a:xfrm>
        </p:grpSpPr>
        <p:grpSp>
          <p:nvGrpSpPr>
            <p:cNvPr id="64630" name="Group 1169"/>
            <p:cNvGrpSpPr>
              <a:grpSpLocks/>
            </p:cNvGrpSpPr>
            <p:nvPr/>
          </p:nvGrpSpPr>
          <p:grpSpPr bwMode="auto">
            <a:xfrm>
              <a:off x="1980" y="1729"/>
              <a:ext cx="870" cy="693"/>
              <a:chOff x="1984" y="1729"/>
              <a:chExt cx="870" cy="693"/>
            </a:xfrm>
          </p:grpSpPr>
          <p:grpSp>
            <p:nvGrpSpPr>
              <p:cNvPr id="64639" name="Group 1170"/>
              <p:cNvGrpSpPr>
                <a:grpSpLocks/>
              </p:cNvGrpSpPr>
              <p:nvPr/>
            </p:nvGrpSpPr>
            <p:grpSpPr bwMode="auto">
              <a:xfrm>
                <a:off x="1984" y="2136"/>
                <a:ext cx="870" cy="286"/>
                <a:chOff x="1984" y="2136"/>
                <a:chExt cx="870" cy="286"/>
              </a:xfrm>
            </p:grpSpPr>
            <p:pic>
              <p:nvPicPr>
                <p:cNvPr id="64643" name="Picture 1171"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44" name="Picture 1172"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640" name="Picture 1173"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41" name="Picture 1174"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42" name="Picture 1175"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631" name="Rectangle 1176"/>
            <p:cNvSpPr>
              <a:spLocks noChangeArrowheads="1"/>
            </p:cNvSpPr>
            <p:nvPr/>
          </p:nvSpPr>
          <p:spPr bwMode="auto">
            <a:xfrm>
              <a:off x="2256" y="1715"/>
              <a:ext cx="48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Business</a:t>
              </a:r>
            </a:p>
            <a:p>
              <a:pPr eaLnBrk="1" hangingPunct="1">
                <a:lnSpc>
                  <a:spcPct val="85000"/>
                </a:lnSpc>
              </a:pPr>
              <a:r>
                <a:rPr lang="en-US" altLang="cs-CZ" sz="882">
                  <a:latin typeface="Arial" panose="020B0604020202020204" pitchFamily="34" charset="0"/>
                </a:rPr>
                <a:t>Processes</a:t>
              </a:r>
            </a:p>
          </p:txBody>
        </p:sp>
        <p:sp>
          <p:nvSpPr>
            <p:cNvPr id="64632" name="Rectangle 1177"/>
            <p:cNvSpPr>
              <a:spLocks noChangeArrowheads="1"/>
            </p:cNvSpPr>
            <p:nvPr/>
          </p:nvSpPr>
          <p:spPr bwMode="auto">
            <a:xfrm>
              <a:off x="2247" y="1899"/>
              <a:ext cx="54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Operational</a:t>
              </a:r>
            </a:p>
            <a:p>
              <a:pPr eaLnBrk="1" hangingPunct="1">
                <a:lnSpc>
                  <a:spcPct val="85000"/>
                </a:lnSpc>
              </a:pPr>
              <a:r>
                <a:rPr lang="en-US" altLang="cs-CZ" sz="882">
                  <a:latin typeface="Arial" panose="020B0604020202020204" pitchFamily="34" charset="0"/>
                </a:rPr>
                <a:t>Functions</a:t>
              </a:r>
            </a:p>
          </p:txBody>
        </p:sp>
        <p:sp>
          <p:nvSpPr>
            <p:cNvPr id="64633" name="Rectangle 1178"/>
            <p:cNvSpPr>
              <a:spLocks noChangeArrowheads="1"/>
            </p:cNvSpPr>
            <p:nvPr/>
          </p:nvSpPr>
          <p:spPr bwMode="auto">
            <a:xfrm>
              <a:off x="2242" y="2115"/>
              <a:ext cx="51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Collaboration</a:t>
              </a:r>
            </a:p>
          </p:txBody>
        </p:sp>
        <p:sp>
          <p:nvSpPr>
            <p:cNvPr id="64634" name="Rectangle 1179"/>
            <p:cNvSpPr>
              <a:spLocks noChangeArrowheads="1"/>
            </p:cNvSpPr>
            <p:nvPr/>
          </p:nvSpPr>
          <p:spPr bwMode="auto">
            <a:xfrm>
              <a:off x="2253" y="2291"/>
              <a:ext cx="38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Analytics</a:t>
              </a:r>
            </a:p>
          </p:txBody>
        </p:sp>
        <p:pic>
          <p:nvPicPr>
            <p:cNvPr id="64635" name="Picture 1180" descr="mdm_icon_analytic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36" name="Picture 1181" descr="mdm_icon_collabor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37" name="Picture 1182" descr="mdm_icon_busi-proces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38" name="Picture 1183" descr="mdm_icon_operat-func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4976" name="Group 1184"/>
          <p:cNvGrpSpPr>
            <a:grpSpLocks/>
          </p:cNvGrpSpPr>
          <p:nvPr/>
        </p:nvGrpSpPr>
        <p:grpSpPr bwMode="auto">
          <a:xfrm>
            <a:off x="5639000" y="2457411"/>
            <a:ext cx="1436989" cy="1180185"/>
            <a:chOff x="1980" y="1715"/>
            <a:chExt cx="870" cy="714"/>
          </a:xfrm>
        </p:grpSpPr>
        <p:grpSp>
          <p:nvGrpSpPr>
            <p:cNvPr id="64615" name="Group 1185"/>
            <p:cNvGrpSpPr>
              <a:grpSpLocks/>
            </p:cNvGrpSpPr>
            <p:nvPr/>
          </p:nvGrpSpPr>
          <p:grpSpPr bwMode="auto">
            <a:xfrm>
              <a:off x="1980" y="1729"/>
              <a:ext cx="870" cy="693"/>
              <a:chOff x="1984" y="1729"/>
              <a:chExt cx="870" cy="693"/>
            </a:xfrm>
          </p:grpSpPr>
          <p:grpSp>
            <p:nvGrpSpPr>
              <p:cNvPr id="64624" name="Group 1186"/>
              <p:cNvGrpSpPr>
                <a:grpSpLocks/>
              </p:cNvGrpSpPr>
              <p:nvPr/>
            </p:nvGrpSpPr>
            <p:grpSpPr bwMode="auto">
              <a:xfrm>
                <a:off x="1984" y="2136"/>
                <a:ext cx="870" cy="286"/>
                <a:chOff x="1984" y="2136"/>
                <a:chExt cx="870" cy="286"/>
              </a:xfrm>
            </p:grpSpPr>
            <p:pic>
              <p:nvPicPr>
                <p:cNvPr id="64628" name="Picture 1187"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9" name="Picture 1188"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625" name="Picture 1189"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6" name="Picture 1190"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7" name="Picture 1191"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616" name="Rectangle 1192"/>
            <p:cNvSpPr>
              <a:spLocks noChangeArrowheads="1"/>
            </p:cNvSpPr>
            <p:nvPr/>
          </p:nvSpPr>
          <p:spPr bwMode="auto">
            <a:xfrm>
              <a:off x="2256" y="1715"/>
              <a:ext cx="48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Business</a:t>
              </a:r>
            </a:p>
            <a:p>
              <a:pPr eaLnBrk="1" hangingPunct="1">
                <a:lnSpc>
                  <a:spcPct val="85000"/>
                </a:lnSpc>
              </a:pPr>
              <a:r>
                <a:rPr lang="en-US" altLang="cs-CZ" sz="882">
                  <a:latin typeface="Arial" panose="020B0604020202020204" pitchFamily="34" charset="0"/>
                </a:rPr>
                <a:t>Processes</a:t>
              </a:r>
            </a:p>
          </p:txBody>
        </p:sp>
        <p:sp>
          <p:nvSpPr>
            <p:cNvPr id="64617" name="Rectangle 1193"/>
            <p:cNvSpPr>
              <a:spLocks noChangeArrowheads="1"/>
            </p:cNvSpPr>
            <p:nvPr/>
          </p:nvSpPr>
          <p:spPr bwMode="auto">
            <a:xfrm>
              <a:off x="2247" y="1899"/>
              <a:ext cx="54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Operational</a:t>
              </a:r>
            </a:p>
            <a:p>
              <a:pPr eaLnBrk="1" hangingPunct="1">
                <a:lnSpc>
                  <a:spcPct val="85000"/>
                </a:lnSpc>
              </a:pPr>
              <a:r>
                <a:rPr lang="en-US" altLang="cs-CZ" sz="882">
                  <a:latin typeface="Arial" panose="020B0604020202020204" pitchFamily="34" charset="0"/>
                </a:rPr>
                <a:t>Functions</a:t>
              </a:r>
            </a:p>
          </p:txBody>
        </p:sp>
        <p:sp>
          <p:nvSpPr>
            <p:cNvPr id="64618" name="Rectangle 1194"/>
            <p:cNvSpPr>
              <a:spLocks noChangeArrowheads="1"/>
            </p:cNvSpPr>
            <p:nvPr/>
          </p:nvSpPr>
          <p:spPr bwMode="auto">
            <a:xfrm>
              <a:off x="2242" y="2115"/>
              <a:ext cx="51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Collaboration</a:t>
              </a:r>
            </a:p>
          </p:txBody>
        </p:sp>
        <p:sp>
          <p:nvSpPr>
            <p:cNvPr id="64619" name="Rectangle 1195"/>
            <p:cNvSpPr>
              <a:spLocks noChangeArrowheads="1"/>
            </p:cNvSpPr>
            <p:nvPr/>
          </p:nvSpPr>
          <p:spPr bwMode="auto">
            <a:xfrm>
              <a:off x="2254" y="2291"/>
              <a:ext cx="38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Analytics</a:t>
              </a:r>
            </a:p>
          </p:txBody>
        </p:sp>
        <p:pic>
          <p:nvPicPr>
            <p:cNvPr id="64620" name="Picture 1196" descr="mdm_icon_analytic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1" name="Picture 1197" descr="mdm_icon_collabor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2" name="Picture 1198" descr="mdm_icon_busi-proces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23" name="Picture 1199" descr="mdm_icon_operat-func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4992" name="Group 1200"/>
          <p:cNvGrpSpPr>
            <a:grpSpLocks/>
          </p:cNvGrpSpPr>
          <p:nvPr/>
        </p:nvGrpSpPr>
        <p:grpSpPr bwMode="auto">
          <a:xfrm>
            <a:off x="7195009" y="2457411"/>
            <a:ext cx="1436990" cy="1180185"/>
            <a:chOff x="1980" y="1715"/>
            <a:chExt cx="870" cy="714"/>
          </a:xfrm>
        </p:grpSpPr>
        <p:grpSp>
          <p:nvGrpSpPr>
            <p:cNvPr id="64600" name="Group 1201"/>
            <p:cNvGrpSpPr>
              <a:grpSpLocks/>
            </p:cNvGrpSpPr>
            <p:nvPr/>
          </p:nvGrpSpPr>
          <p:grpSpPr bwMode="auto">
            <a:xfrm>
              <a:off x="1980" y="1729"/>
              <a:ext cx="870" cy="693"/>
              <a:chOff x="1984" y="1729"/>
              <a:chExt cx="870" cy="693"/>
            </a:xfrm>
          </p:grpSpPr>
          <p:grpSp>
            <p:nvGrpSpPr>
              <p:cNvPr id="64609" name="Group 1202"/>
              <p:cNvGrpSpPr>
                <a:grpSpLocks/>
              </p:cNvGrpSpPr>
              <p:nvPr/>
            </p:nvGrpSpPr>
            <p:grpSpPr bwMode="auto">
              <a:xfrm>
                <a:off x="1984" y="2136"/>
                <a:ext cx="870" cy="286"/>
                <a:chOff x="1984" y="2136"/>
                <a:chExt cx="870" cy="286"/>
              </a:xfrm>
            </p:grpSpPr>
            <p:pic>
              <p:nvPicPr>
                <p:cNvPr id="64613" name="Picture 1203"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4" name="Picture 1204"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610" name="Picture 1205"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1" name="Picture 1206"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12" name="Picture 1207"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601" name="Rectangle 1208"/>
            <p:cNvSpPr>
              <a:spLocks noChangeArrowheads="1"/>
            </p:cNvSpPr>
            <p:nvPr/>
          </p:nvSpPr>
          <p:spPr bwMode="auto">
            <a:xfrm>
              <a:off x="2257" y="1715"/>
              <a:ext cx="486"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Business</a:t>
              </a:r>
            </a:p>
            <a:p>
              <a:pPr eaLnBrk="1" hangingPunct="1">
                <a:lnSpc>
                  <a:spcPct val="85000"/>
                </a:lnSpc>
              </a:pPr>
              <a:r>
                <a:rPr lang="en-US" altLang="cs-CZ" sz="882">
                  <a:latin typeface="Arial" panose="020B0604020202020204" pitchFamily="34" charset="0"/>
                </a:rPr>
                <a:t>Processes</a:t>
              </a:r>
            </a:p>
          </p:txBody>
        </p:sp>
        <p:sp>
          <p:nvSpPr>
            <p:cNvPr id="64602" name="Rectangle 1209"/>
            <p:cNvSpPr>
              <a:spLocks noChangeArrowheads="1"/>
            </p:cNvSpPr>
            <p:nvPr/>
          </p:nvSpPr>
          <p:spPr bwMode="auto">
            <a:xfrm>
              <a:off x="2247" y="1899"/>
              <a:ext cx="54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Operational</a:t>
              </a:r>
            </a:p>
            <a:p>
              <a:pPr eaLnBrk="1" hangingPunct="1">
                <a:lnSpc>
                  <a:spcPct val="85000"/>
                </a:lnSpc>
              </a:pPr>
              <a:r>
                <a:rPr lang="en-US" altLang="cs-CZ" sz="882">
                  <a:latin typeface="Arial" panose="020B0604020202020204" pitchFamily="34" charset="0"/>
                </a:rPr>
                <a:t>Functions</a:t>
              </a:r>
            </a:p>
          </p:txBody>
        </p:sp>
        <p:sp>
          <p:nvSpPr>
            <p:cNvPr id="64603" name="Rectangle 1210"/>
            <p:cNvSpPr>
              <a:spLocks noChangeArrowheads="1"/>
            </p:cNvSpPr>
            <p:nvPr/>
          </p:nvSpPr>
          <p:spPr bwMode="auto">
            <a:xfrm>
              <a:off x="2240" y="2115"/>
              <a:ext cx="51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Collaboration</a:t>
              </a:r>
            </a:p>
          </p:txBody>
        </p:sp>
        <p:sp>
          <p:nvSpPr>
            <p:cNvPr id="64604" name="Rectangle 1211"/>
            <p:cNvSpPr>
              <a:spLocks noChangeArrowheads="1"/>
            </p:cNvSpPr>
            <p:nvPr/>
          </p:nvSpPr>
          <p:spPr bwMode="auto">
            <a:xfrm>
              <a:off x="2253" y="2291"/>
              <a:ext cx="38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Analytics</a:t>
              </a:r>
            </a:p>
          </p:txBody>
        </p:sp>
        <p:pic>
          <p:nvPicPr>
            <p:cNvPr id="64605" name="Picture 1212" descr="mdm_icon_analytic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6" name="Picture 1213" descr="mdm_icon_collabor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7" name="Picture 1214" descr="mdm_icon_busi-proces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608" name="Picture 1215" descr="mdm_icon_operat-func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008" name="Group 1216"/>
          <p:cNvGrpSpPr>
            <a:grpSpLocks/>
          </p:cNvGrpSpPr>
          <p:nvPr/>
        </p:nvGrpSpPr>
        <p:grpSpPr bwMode="auto">
          <a:xfrm>
            <a:off x="8738767" y="2457411"/>
            <a:ext cx="1436990" cy="1180185"/>
            <a:chOff x="1980" y="1715"/>
            <a:chExt cx="870" cy="714"/>
          </a:xfrm>
        </p:grpSpPr>
        <p:grpSp>
          <p:nvGrpSpPr>
            <p:cNvPr id="64585" name="Group 1217"/>
            <p:cNvGrpSpPr>
              <a:grpSpLocks/>
            </p:cNvGrpSpPr>
            <p:nvPr/>
          </p:nvGrpSpPr>
          <p:grpSpPr bwMode="auto">
            <a:xfrm>
              <a:off x="1980" y="1729"/>
              <a:ext cx="870" cy="693"/>
              <a:chOff x="1984" y="1729"/>
              <a:chExt cx="870" cy="693"/>
            </a:xfrm>
          </p:grpSpPr>
          <p:grpSp>
            <p:nvGrpSpPr>
              <p:cNvPr id="64594" name="Group 1218"/>
              <p:cNvGrpSpPr>
                <a:grpSpLocks/>
              </p:cNvGrpSpPr>
              <p:nvPr/>
            </p:nvGrpSpPr>
            <p:grpSpPr bwMode="auto">
              <a:xfrm>
                <a:off x="1984" y="2136"/>
                <a:ext cx="870" cy="286"/>
                <a:chOff x="1984" y="2136"/>
                <a:chExt cx="870" cy="286"/>
              </a:xfrm>
            </p:grpSpPr>
            <p:pic>
              <p:nvPicPr>
                <p:cNvPr id="64598" name="Picture 1219"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2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9" name="Picture 1220"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2136"/>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95" name="Picture 1221"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994"/>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6" name="Picture 1222"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865"/>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7" name="Picture 1223" descr="block_cya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4" y="1729"/>
                <a:ext cx="8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86" name="Rectangle 1224"/>
            <p:cNvSpPr>
              <a:spLocks noChangeArrowheads="1"/>
            </p:cNvSpPr>
            <p:nvPr/>
          </p:nvSpPr>
          <p:spPr bwMode="auto">
            <a:xfrm>
              <a:off x="2256" y="1715"/>
              <a:ext cx="48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Business</a:t>
              </a:r>
            </a:p>
            <a:p>
              <a:pPr eaLnBrk="1" hangingPunct="1">
                <a:lnSpc>
                  <a:spcPct val="85000"/>
                </a:lnSpc>
              </a:pPr>
              <a:r>
                <a:rPr lang="en-US" altLang="cs-CZ" sz="882">
                  <a:latin typeface="Arial" panose="020B0604020202020204" pitchFamily="34" charset="0"/>
                </a:rPr>
                <a:t>Processes</a:t>
              </a:r>
            </a:p>
          </p:txBody>
        </p:sp>
        <p:sp>
          <p:nvSpPr>
            <p:cNvPr id="64587" name="Rectangle 1225"/>
            <p:cNvSpPr>
              <a:spLocks noChangeArrowheads="1"/>
            </p:cNvSpPr>
            <p:nvPr/>
          </p:nvSpPr>
          <p:spPr bwMode="auto">
            <a:xfrm>
              <a:off x="2247" y="1899"/>
              <a:ext cx="54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882">
                  <a:latin typeface="Arial" panose="020B0604020202020204" pitchFamily="34" charset="0"/>
                </a:rPr>
                <a:t>Operational</a:t>
              </a:r>
            </a:p>
            <a:p>
              <a:pPr eaLnBrk="1" hangingPunct="1">
                <a:lnSpc>
                  <a:spcPct val="85000"/>
                </a:lnSpc>
              </a:pPr>
              <a:r>
                <a:rPr lang="en-US" altLang="cs-CZ" sz="882">
                  <a:latin typeface="Arial" panose="020B0604020202020204" pitchFamily="34" charset="0"/>
                </a:rPr>
                <a:t>Functions</a:t>
              </a:r>
            </a:p>
          </p:txBody>
        </p:sp>
        <p:sp>
          <p:nvSpPr>
            <p:cNvPr id="64588" name="Rectangle 1226"/>
            <p:cNvSpPr>
              <a:spLocks noChangeArrowheads="1"/>
            </p:cNvSpPr>
            <p:nvPr/>
          </p:nvSpPr>
          <p:spPr bwMode="auto">
            <a:xfrm>
              <a:off x="2241" y="2115"/>
              <a:ext cx="51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Collaboration</a:t>
              </a:r>
            </a:p>
          </p:txBody>
        </p:sp>
        <p:sp>
          <p:nvSpPr>
            <p:cNvPr id="64589" name="Rectangle 1227"/>
            <p:cNvSpPr>
              <a:spLocks noChangeArrowheads="1"/>
            </p:cNvSpPr>
            <p:nvPr/>
          </p:nvSpPr>
          <p:spPr bwMode="auto">
            <a:xfrm>
              <a:off x="2254" y="2291"/>
              <a:ext cx="385"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882">
                  <a:latin typeface="Arial" panose="020B0604020202020204" pitchFamily="34" charset="0"/>
                </a:rPr>
                <a:t>Analytics</a:t>
              </a:r>
            </a:p>
          </p:txBody>
        </p:sp>
        <p:pic>
          <p:nvPicPr>
            <p:cNvPr id="64590" name="Picture 1228" descr="mdm_icon_analytics"/>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3" y="2303"/>
              <a:ext cx="13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1" name="Picture 1229" descr="mdm_icon_collaboratio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53" y="2119"/>
              <a:ext cx="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2" name="Picture 1230" descr="mdm_icon_busi-proces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46" y="1762"/>
              <a:ext cx="152"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3" name="Picture 1231" descr="mdm_icon_operat-funct"/>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29" y="1937"/>
              <a:ext cx="13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024" name="Group 1232"/>
          <p:cNvGrpSpPr>
            <a:grpSpLocks/>
          </p:cNvGrpSpPr>
          <p:nvPr/>
        </p:nvGrpSpPr>
        <p:grpSpPr bwMode="auto">
          <a:xfrm>
            <a:off x="4019979" y="1508752"/>
            <a:ext cx="6269547" cy="4092183"/>
            <a:chOff x="2074" y="913"/>
            <a:chExt cx="3582" cy="2338"/>
          </a:xfrm>
        </p:grpSpPr>
        <p:pic>
          <p:nvPicPr>
            <p:cNvPr id="64580" name="Picture 1233" descr="brick-wal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41" y="913"/>
              <a:ext cx="73"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1" name="Picture 1234" descr="brick-wal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74" y="913"/>
              <a:ext cx="73"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2" name="Picture 1235" descr="brick-wal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33" y="913"/>
              <a:ext cx="73"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3" name="Picture 1236" descr="brick-wal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20" y="913"/>
              <a:ext cx="72"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84" name="Picture 1237" descr="brick-wall"/>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 y="913"/>
              <a:ext cx="73"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5030" name="Group 1238"/>
          <p:cNvGrpSpPr>
            <a:grpSpLocks/>
          </p:cNvGrpSpPr>
          <p:nvPr/>
        </p:nvGrpSpPr>
        <p:grpSpPr bwMode="auto">
          <a:xfrm>
            <a:off x="4583573" y="5721702"/>
            <a:ext cx="1410736" cy="413068"/>
            <a:chOff x="2203" y="1575"/>
            <a:chExt cx="806" cy="236"/>
          </a:xfrm>
        </p:grpSpPr>
        <p:pic>
          <p:nvPicPr>
            <p:cNvPr id="64576" name="Picture 1239" descr="block_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 y="1603"/>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7" name="Rectangle 1240"/>
            <p:cNvSpPr>
              <a:spLocks noChangeArrowheads="1"/>
            </p:cNvSpPr>
            <p:nvPr/>
          </p:nvSpPr>
          <p:spPr bwMode="auto">
            <a:xfrm>
              <a:off x="2396" y="1575"/>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pic>
          <p:nvPicPr>
            <p:cNvPr id="64578" name="Picture 1241" descr="block_grey-yello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 y="1701"/>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9" name="Rectangle 1242"/>
            <p:cNvSpPr>
              <a:spLocks noChangeArrowheads="1"/>
            </p:cNvSpPr>
            <p:nvPr/>
          </p:nvSpPr>
          <p:spPr bwMode="auto">
            <a:xfrm>
              <a:off x="2259" y="1681"/>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675035" name="Group 1243"/>
          <p:cNvGrpSpPr>
            <a:grpSpLocks/>
          </p:cNvGrpSpPr>
          <p:nvPr/>
        </p:nvGrpSpPr>
        <p:grpSpPr bwMode="auto">
          <a:xfrm>
            <a:off x="6465137" y="5728717"/>
            <a:ext cx="1405484" cy="397317"/>
            <a:chOff x="3312" y="3288"/>
            <a:chExt cx="803" cy="227"/>
          </a:xfrm>
        </p:grpSpPr>
        <p:pic>
          <p:nvPicPr>
            <p:cNvPr id="64572" name="Picture 1244" descr="block_pur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3312"/>
              <a:ext cx="80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3" name="Picture 1245" descr="block_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3410"/>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4" name="Rectangle 1246"/>
            <p:cNvSpPr>
              <a:spLocks noChangeArrowheads="1"/>
            </p:cNvSpPr>
            <p:nvPr/>
          </p:nvSpPr>
          <p:spPr bwMode="auto">
            <a:xfrm>
              <a:off x="3535" y="3288"/>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4575" name="Rectangle 1247"/>
            <p:cNvSpPr>
              <a:spLocks noChangeArrowheads="1"/>
            </p:cNvSpPr>
            <p:nvPr/>
          </p:nvSpPr>
          <p:spPr bwMode="auto">
            <a:xfrm>
              <a:off x="3521" y="338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75040" name="Group 1248"/>
          <p:cNvGrpSpPr>
            <a:grpSpLocks/>
          </p:cNvGrpSpPr>
          <p:nvPr/>
        </p:nvGrpSpPr>
        <p:grpSpPr bwMode="auto">
          <a:xfrm>
            <a:off x="8383458" y="5726966"/>
            <a:ext cx="1415986" cy="404318"/>
            <a:chOff x="4615" y="3272"/>
            <a:chExt cx="809" cy="231"/>
          </a:xfrm>
        </p:grpSpPr>
        <p:pic>
          <p:nvPicPr>
            <p:cNvPr id="64568" name="Picture 1249" descr="block_ma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1" y="3295"/>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69" name="Rectangle 1250"/>
            <p:cNvSpPr>
              <a:spLocks noChangeArrowheads="1"/>
            </p:cNvSpPr>
            <p:nvPr/>
          </p:nvSpPr>
          <p:spPr bwMode="auto">
            <a:xfrm>
              <a:off x="4857" y="3272"/>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64570" name="Picture 1251"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5" y="3400"/>
              <a:ext cx="8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1" name="Rectangle 1252"/>
            <p:cNvSpPr>
              <a:spLocks noChangeArrowheads="1"/>
            </p:cNvSpPr>
            <p:nvPr/>
          </p:nvSpPr>
          <p:spPr bwMode="auto">
            <a:xfrm>
              <a:off x="4849" y="3373"/>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spTree>
    <p:extLst>
      <p:ext uri="{BB962C8B-B14F-4D97-AF65-F5344CB8AC3E}">
        <p14:creationId xmlns:p14="http://schemas.microsoft.com/office/powerpoint/2010/main" val="15214828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674854"/>
                                        </p:tgtEl>
                                      </p:cBhvr>
                                    </p:animEffect>
                                    <p:set>
                                      <p:cBhvr>
                                        <p:cTn id="7" dur="1" fill="hold">
                                          <p:stCondLst>
                                            <p:cond delay="499"/>
                                          </p:stCondLst>
                                        </p:cTn>
                                        <p:tgtEl>
                                          <p:spTgt spid="674854"/>
                                        </p:tgtEl>
                                        <p:attrNameLst>
                                          <p:attrName>style.visibility</p:attrName>
                                        </p:attrNameLst>
                                      </p:cBhvr>
                                      <p:to>
                                        <p:strVal val="hidden"/>
                                      </p:to>
                                    </p:set>
                                  </p:childTnLst>
                                </p:cTn>
                              </p:par>
                            </p:childTnLst>
                          </p:cTn>
                        </p:par>
                        <p:par>
                          <p:cTn id="8" fill="hold" nodeType="afterGroup">
                            <p:stCondLst>
                              <p:cond delay="500"/>
                            </p:stCondLst>
                            <p:childTnLst>
                              <p:par>
                                <p:cTn id="9" presetID="10" presetClass="exit" presetSubtype="0" fill="hold" nodeType="afterEffect">
                                  <p:stCondLst>
                                    <p:cond delay="0"/>
                                  </p:stCondLst>
                                  <p:childTnLst>
                                    <p:animEffect transition="out" filter="fade">
                                      <p:cBhvr>
                                        <p:cTn id="10" dur="500"/>
                                        <p:tgtEl>
                                          <p:spTgt spid="674853"/>
                                        </p:tgtEl>
                                      </p:cBhvr>
                                    </p:animEffect>
                                    <p:set>
                                      <p:cBhvr>
                                        <p:cTn id="11" dur="1" fill="hold">
                                          <p:stCondLst>
                                            <p:cond delay="499"/>
                                          </p:stCondLst>
                                        </p:cTn>
                                        <p:tgtEl>
                                          <p:spTgt spid="674853"/>
                                        </p:tgtEl>
                                        <p:attrNameLst>
                                          <p:attrName>style.visibility</p:attrName>
                                        </p:attrNameLst>
                                      </p:cBhvr>
                                      <p:to>
                                        <p:strVal val="hidden"/>
                                      </p:to>
                                    </p:set>
                                  </p:childTnLst>
                                </p:cTn>
                              </p:par>
                            </p:childTnLst>
                          </p:cTn>
                        </p:par>
                        <p:par>
                          <p:cTn id="12" fill="hold" nodeType="afterGroup">
                            <p:stCondLst>
                              <p:cond delay="1000"/>
                            </p:stCondLst>
                            <p:childTnLst>
                              <p:par>
                                <p:cTn id="13" presetID="10" presetClass="exit" presetSubtype="0" fill="hold" nodeType="afterEffect">
                                  <p:stCondLst>
                                    <p:cond delay="0"/>
                                  </p:stCondLst>
                                  <p:childTnLst>
                                    <p:animEffect transition="out" filter="fade">
                                      <p:cBhvr>
                                        <p:cTn id="14" dur="500"/>
                                        <p:tgtEl>
                                          <p:spTgt spid="674852"/>
                                        </p:tgtEl>
                                      </p:cBhvr>
                                    </p:animEffect>
                                    <p:set>
                                      <p:cBhvr>
                                        <p:cTn id="15" dur="1" fill="hold">
                                          <p:stCondLst>
                                            <p:cond delay="499"/>
                                          </p:stCondLst>
                                        </p:cTn>
                                        <p:tgtEl>
                                          <p:spTgt spid="674852"/>
                                        </p:tgtEl>
                                        <p:attrNameLst>
                                          <p:attrName>style.visibility</p:attrName>
                                        </p:attrNameLst>
                                      </p:cBhvr>
                                      <p:to>
                                        <p:strVal val="hidden"/>
                                      </p:to>
                                    </p:set>
                                  </p:childTnLst>
                                </p:cTn>
                              </p:par>
                            </p:childTnLst>
                          </p:cTn>
                        </p:par>
                        <p:par>
                          <p:cTn id="16" fill="hold" nodeType="afterGroup">
                            <p:stCondLst>
                              <p:cond delay="1500"/>
                            </p:stCondLst>
                            <p:childTnLst>
                              <p:par>
                                <p:cTn id="17" presetID="10" presetClass="exit" presetSubtype="0" fill="hold" nodeType="afterEffect">
                                  <p:stCondLst>
                                    <p:cond delay="0"/>
                                  </p:stCondLst>
                                  <p:childTnLst>
                                    <p:animEffect transition="out" filter="fade">
                                      <p:cBhvr>
                                        <p:cTn id="18" dur="500"/>
                                        <p:tgtEl>
                                          <p:spTgt spid="674851"/>
                                        </p:tgtEl>
                                      </p:cBhvr>
                                    </p:animEffect>
                                    <p:set>
                                      <p:cBhvr>
                                        <p:cTn id="19" dur="1" fill="hold">
                                          <p:stCondLst>
                                            <p:cond delay="499"/>
                                          </p:stCondLst>
                                        </p:cTn>
                                        <p:tgtEl>
                                          <p:spTgt spid="674851"/>
                                        </p:tgtEl>
                                        <p:attrNameLst>
                                          <p:attrName>style.visibility</p:attrName>
                                        </p:attrNameLst>
                                      </p:cBhvr>
                                      <p:to>
                                        <p:strVal val="hidden"/>
                                      </p:to>
                                    </p:set>
                                  </p:childTnLst>
                                </p:cTn>
                              </p:par>
                            </p:childTnLst>
                          </p:cTn>
                        </p:par>
                        <p:par>
                          <p:cTn id="20" fill="hold" nodeType="afterGroup">
                            <p:stCondLst>
                              <p:cond delay="2000"/>
                            </p:stCondLst>
                            <p:childTnLst>
                              <p:par>
                                <p:cTn id="21" presetID="22" presetClass="exit" presetSubtype="1" fill="hold" nodeType="afterEffect">
                                  <p:stCondLst>
                                    <p:cond delay="0"/>
                                  </p:stCondLst>
                                  <p:childTnLst>
                                    <p:animEffect transition="out" filter="wipe(up)">
                                      <p:cBhvr>
                                        <p:cTn id="22" dur="1000"/>
                                        <p:tgtEl>
                                          <p:spTgt spid="675024"/>
                                        </p:tgtEl>
                                      </p:cBhvr>
                                    </p:animEffect>
                                    <p:set>
                                      <p:cBhvr>
                                        <p:cTn id="23" dur="1" fill="hold">
                                          <p:stCondLst>
                                            <p:cond delay="999"/>
                                          </p:stCondLst>
                                        </p:cTn>
                                        <p:tgtEl>
                                          <p:spTgt spid="67502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74939"/>
                                        </p:tgtEl>
                                        <p:attrNameLst>
                                          <p:attrName>style.visibility</p:attrName>
                                        </p:attrNameLst>
                                      </p:cBhvr>
                                      <p:to>
                                        <p:strVal val="visible"/>
                                      </p:to>
                                    </p:set>
                                    <p:animEffect transition="in" filter="fade">
                                      <p:cBhvr>
                                        <p:cTn id="28" dur="500"/>
                                        <p:tgtEl>
                                          <p:spTgt spid="674939"/>
                                        </p:tgtEl>
                                      </p:cBhvr>
                                    </p:animEffect>
                                  </p:childTnLst>
                                </p:cTn>
                              </p:par>
                            </p:childTnLst>
                          </p:cTn>
                        </p:par>
                        <p:par>
                          <p:cTn id="29" fill="hold" nodeType="afterGroup">
                            <p:stCondLst>
                              <p:cond delay="500"/>
                            </p:stCondLst>
                            <p:childTnLst>
                              <p:par>
                                <p:cTn id="30" presetID="0" presetClass="path" presetSubtype="0" accel="50000" decel="50000" fill="hold" nodeType="afterEffect">
                                  <p:stCondLst>
                                    <p:cond delay="0"/>
                                  </p:stCondLst>
                                  <p:childTnLst>
                                    <p:animMotion origin="layout" path="M 1.11111E-6 -2.22222E-6 L 0.23819 0.27431 " pathEditMode="relative" rAng="0" ptsTypes="AA">
                                      <p:cBhvr>
                                        <p:cTn id="31" dur="1000" fill="hold"/>
                                        <p:tgtEl>
                                          <p:spTgt spid="674960"/>
                                        </p:tgtEl>
                                        <p:attrNameLst>
                                          <p:attrName>ppt_x</p:attrName>
                                          <p:attrName>ppt_y</p:attrName>
                                        </p:attrNameLst>
                                      </p:cBhvr>
                                      <p:rCtr x="11910" y="13704"/>
                                    </p:animMotion>
                                  </p:childTnLst>
                                </p:cTn>
                              </p:par>
                              <p:par>
                                <p:cTn id="32" presetID="0" presetClass="path" presetSubtype="0" accel="50000" decel="50000" fill="hold" nodeType="withEffect">
                                  <p:stCondLst>
                                    <p:cond delay="0"/>
                                  </p:stCondLst>
                                  <p:childTnLst>
                                    <p:animMotion origin="layout" path="M -3.61111E-6 -2.22222E-6 L 0.08316 0.27431 " pathEditMode="relative" rAng="0" ptsTypes="AA">
                                      <p:cBhvr>
                                        <p:cTn id="33" dur="1000" fill="hold"/>
                                        <p:tgtEl>
                                          <p:spTgt spid="674976"/>
                                        </p:tgtEl>
                                        <p:attrNameLst>
                                          <p:attrName>ppt_x</p:attrName>
                                          <p:attrName>ppt_y</p:attrName>
                                        </p:attrNameLst>
                                      </p:cBhvr>
                                      <p:rCtr x="4149" y="13704"/>
                                    </p:animMotion>
                                  </p:childTnLst>
                                </p:cTn>
                              </p:par>
                              <p:par>
                                <p:cTn id="34" presetID="0" presetClass="path" presetSubtype="0" accel="50000" decel="50000" fill="hold" nodeType="withEffect">
                                  <p:stCondLst>
                                    <p:cond delay="0"/>
                                  </p:stCondLst>
                                  <p:childTnLst>
                                    <p:animMotion origin="layout" path="M -3.88889E-6 -2.22222E-6 L -0.07118 0.27431 " pathEditMode="relative" rAng="0" ptsTypes="AA">
                                      <p:cBhvr>
                                        <p:cTn id="35" dur="1000" fill="hold"/>
                                        <p:tgtEl>
                                          <p:spTgt spid="674992"/>
                                        </p:tgtEl>
                                        <p:attrNameLst>
                                          <p:attrName>ppt_x</p:attrName>
                                          <p:attrName>ppt_y</p:attrName>
                                        </p:attrNameLst>
                                      </p:cBhvr>
                                      <p:rCtr x="-3559" y="13704"/>
                                    </p:animMotion>
                                  </p:childTnLst>
                                </p:cTn>
                              </p:par>
                              <p:par>
                                <p:cTn id="36" presetID="0" presetClass="path" presetSubtype="0" accel="50000" decel="50000" fill="hold" nodeType="withEffect">
                                  <p:stCondLst>
                                    <p:cond delay="0"/>
                                  </p:stCondLst>
                                  <p:childTnLst>
                                    <p:animMotion origin="layout" path="M 1.11111E-6 -2.22222E-6 L -0.22431 0.27431 " pathEditMode="relative" rAng="0" ptsTypes="AA">
                                      <p:cBhvr>
                                        <p:cTn id="37" dur="1000" fill="hold"/>
                                        <p:tgtEl>
                                          <p:spTgt spid="675008"/>
                                        </p:tgtEl>
                                        <p:attrNameLst>
                                          <p:attrName>ppt_x</p:attrName>
                                          <p:attrName>ppt_y</p:attrName>
                                        </p:attrNameLst>
                                      </p:cBhvr>
                                      <p:rCtr x="-11215" y="13704"/>
                                    </p:animMotion>
                                  </p:childTnLst>
                                </p:cTn>
                              </p:par>
                              <p:par>
                                <p:cTn id="38" presetID="10" presetClass="exit" presetSubtype="0" fill="hold" nodeType="withEffect">
                                  <p:stCondLst>
                                    <p:cond delay="0"/>
                                  </p:stCondLst>
                                  <p:childTnLst>
                                    <p:animEffect transition="out" filter="fade">
                                      <p:cBhvr>
                                        <p:cTn id="39" dur="2000"/>
                                        <p:tgtEl>
                                          <p:spTgt spid="674960"/>
                                        </p:tgtEl>
                                      </p:cBhvr>
                                    </p:animEffect>
                                    <p:set>
                                      <p:cBhvr>
                                        <p:cTn id="40" dur="1" fill="hold">
                                          <p:stCondLst>
                                            <p:cond delay="1999"/>
                                          </p:stCondLst>
                                        </p:cTn>
                                        <p:tgtEl>
                                          <p:spTgt spid="67496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674976"/>
                                        </p:tgtEl>
                                      </p:cBhvr>
                                    </p:animEffect>
                                    <p:set>
                                      <p:cBhvr>
                                        <p:cTn id="43" dur="1" fill="hold">
                                          <p:stCondLst>
                                            <p:cond delay="1999"/>
                                          </p:stCondLst>
                                        </p:cTn>
                                        <p:tgtEl>
                                          <p:spTgt spid="67497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2000"/>
                                        <p:tgtEl>
                                          <p:spTgt spid="674992"/>
                                        </p:tgtEl>
                                      </p:cBhvr>
                                    </p:animEffect>
                                    <p:set>
                                      <p:cBhvr>
                                        <p:cTn id="46" dur="1" fill="hold">
                                          <p:stCondLst>
                                            <p:cond delay="1999"/>
                                          </p:stCondLst>
                                        </p:cTn>
                                        <p:tgtEl>
                                          <p:spTgt spid="67499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2000"/>
                                        <p:tgtEl>
                                          <p:spTgt spid="675008"/>
                                        </p:tgtEl>
                                      </p:cBhvr>
                                    </p:animEffect>
                                    <p:set>
                                      <p:cBhvr>
                                        <p:cTn id="49" dur="1" fill="hold">
                                          <p:stCondLst>
                                            <p:cond delay="1999"/>
                                          </p:stCondLst>
                                        </p:cTn>
                                        <p:tgtEl>
                                          <p:spTgt spid="675008"/>
                                        </p:tgtEl>
                                        <p:attrNameLst>
                                          <p:attrName>style.visibility</p:attrName>
                                        </p:attrNameLst>
                                      </p:cBhvr>
                                      <p:to>
                                        <p:strVal val="hidden"/>
                                      </p:to>
                                    </p:set>
                                  </p:childTnLst>
                                </p:cTn>
                              </p:par>
                            </p:childTnLst>
                          </p:cTn>
                        </p:par>
                        <p:par>
                          <p:cTn id="50" fill="hold" nodeType="afterGroup">
                            <p:stCondLst>
                              <p:cond delay="2500"/>
                            </p:stCondLst>
                            <p:childTnLst>
                              <p:par>
                                <p:cTn id="51" presetID="10" presetClass="entr" presetSubtype="0" fill="hold" nodeType="afterEffect">
                                  <p:stCondLst>
                                    <p:cond delay="0"/>
                                  </p:stCondLst>
                                  <p:childTnLst>
                                    <p:set>
                                      <p:cBhvr>
                                        <p:cTn id="52" dur="1" fill="hold">
                                          <p:stCondLst>
                                            <p:cond delay="0"/>
                                          </p:stCondLst>
                                        </p:cTn>
                                        <p:tgtEl>
                                          <p:spTgt spid="674955"/>
                                        </p:tgtEl>
                                        <p:attrNameLst>
                                          <p:attrName>style.visibility</p:attrName>
                                        </p:attrNameLst>
                                      </p:cBhvr>
                                      <p:to>
                                        <p:strVal val="visible"/>
                                      </p:to>
                                    </p:set>
                                    <p:animEffect transition="in" filter="fade">
                                      <p:cBhvr>
                                        <p:cTn id="53" dur="500"/>
                                        <p:tgtEl>
                                          <p:spTgt spid="674955"/>
                                        </p:tgtEl>
                                      </p:cBhvr>
                                    </p:animEffect>
                                  </p:childTnLst>
                                </p:cTn>
                              </p:par>
                              <p:par>
                                <p:cTn id="54" presetID="10" presetClass="entr" presetSubtype="0" fill="hold" nodeType="withEffect">
                                  <p:stCondLst>
                                    <p:cond delay="0"/>
                                  </p:stCondLst>
                                  <p:childTnLst>
                                    <p:set>
                                      <p:cBhvr>
                                        <p:cTn id="55" dur="1" fill="hold">
                                          <p:stCondLst>
                                            <p:cond delay="0"/>
                                          </p:stCondLst>
                                        </p:cTn>
                                        <p:tgtEl>
                                          <p:spTgt spid="674952"/>
                                        </p:tgtEl>
                                        <p:attrNameLst>
                                          <p:attrName>style.visibility</p:attrName>
                                        </p:attrNameLst>
                                      </p:cBhvr>
                                      <p:to>
                                        <p:strVal val="visible"/>
                                      </p:to>
                                    </p:set>
                                    <p:animEffect transition="in" filter="fade">
                                      <p:cBhvr>
                                        <p:cTn id="56" dur="500"/>
                                        <p:tgtEl>
                                          <p:spTgt spid="67495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674863"/>
                                        </p:tgtEl>
                                      </p:cBhvr>
                                    </p:animEffect>
                                    <p:set>
                                      <p:cBhvr>
                                        <p:cTn id="61" dur="1" fill="hold">
                                          <p:stCondLst>
                                            <p:cond delay="499"/>
                                          </p:stCondLst>
                                        </p:cTn>
                                        <p:tgtEl>
                                          <p:spTgt spid="67486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74866"/>
                                        </p:tgtEl>
                                      </p:cBhvr>
                                    </p:animEffect>
                                    <p:set>
                                      <p:cBhvr>
                                        <p:cTn id="64" dur="1" fill="hold">
                                          <p:stCondLst>
                                            <p:cond delay="499"/>
                                          </p:stCondLst>
                                        </p:cTn>
                                        <p:tgtEl>
                                          <p:spTgt spid="67486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74869"/>
                                        </p:tgtEl>
                                      </p:cBhvr>
                                    </p:animEffect>
                                    <p:set>
                                      <p:cBhvr>
                                        <p:cTn id="67" dur="1" fill="hold">
                                          <p:stCondLst>
                                            <p:cond delay="499"/>
                                          </p:stCondLst>
                                        </p:cTn>
                                        <p:tgtEl>
                                          <p:spTgt spid="67486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74872"/>
                                        </p:tgtEl>
                                      </p:cBhvr>
                                    </p:animEffect>
                                    <p:set>
                                      <p:cBhvr>
                                        <p:cTn id="70" dur="1" fill="hold">
                                          <p:stCondLst>
                                            <p:cond delay="499"/>
                                          </p:stCondLst>
                                        </p:cTn>
                                        <p:tgtEl>
                                          <p:spTgt spid="67487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674875"/>
                                        </p:tgtEl>
                                      </p:cBhvr>
                                    </p:animEffect>
                                    <p:set>
                                      <p:cBhvr>
                                        <p:cTn id="73" dur="1" fill="hold">
                                          <p:stCondLst>
                                            <p:cond delay="499"/>
                                          </p:stCondLst>
                                        </p:cTn>
                                        <p:tgtEl>
                                          <p:spTgt spid="67487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674878"/>
                                        </p:tgtEl>
                                      </p:cBhvr>
                                    </p:animEffect>
                                    <p:set>
                                      <p:cBhvr>
                                        <p:cTn id="76" dur="1" fill="hold">
                                          <p:stCondLst>
                                            <p:cond delay="499"/>
                                          </p:stCondLst>
                                        </p:cTn>
                                        <p:tgtEl>
                                          <p:spTgt spid="67487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674881"/>
                                        </p:tgtEl>
                                      </p:cBhvr>
                                    </p:animEffect>
                                    <p:set>
                                      <p:cBhvr>
                                        <p:cTn id="79" dur="1" fill="hold">
                                          <p:stCondLst>
                                            <p:cond delay="499"/>
                                          </p:stCondLst>
                                        </p:cTn>
                                        <p:tgtEl>
                                          <p:spTgt spid="67488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674885"/>
                                        </p:tgtEl>
                                      </p:cBhvr>
                                    </p:animEffect>
                                    <p:set>
                                      <p:cBhvr>
                                        <p:cTn id="82" dur="1" fill="hold">
                                          <p:stCondLst>
                                            <p:cond delay="499"/>
                                          </p:stCondLst>
                                        </p:cTn>
                                        <p:tgtEl>
                                          <p:spTgt spid="67488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674888"/>
                                        </p:tgtEl>
                                      </p:cBhvr>
                                    </p:animEffect>
                                    <p:set>
                                      <p:cBhvr>
                                        <p:cTn id="85" dur="1" fill="hold">
                                          <p:stCondLst>
                                            <p:cond delay="499"/>
                                          </p:stCondLst>
                                        </p:cTn>
                                        <p:tgtEl>
                                          <p:spTgt spid="674888"/>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74891"/>
                                        </p:tgtEl>
                                      </p:cBhvr>
                                    </p:animEffect>
                                    <p:set>
                                      <p:cBhvr>
                                        <p:cTn id="88" dur="1" fill="hold">
                                          <p:stCondLst>
                                            <p:cond delay="499"/>
                                          </p:stCondLst>
                                        </p:cTn>
                                        <p:tgtEl>
                                          <p:spTgt spid="67489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74894"/>
                                        </p:tgtEl>
                                      </p:cBhvr>
                                    </p:animEffect>
                                    <p:set>
                                      <p:cBhvr>
                                        <p:cTn id="91" dur="1" fill="hold">
                                          <p:stCondLst>
                                            <p:cond delay="499"/>
                                          </p:stCondLst>
                                        </p:cTn>
                                        <p:tgtEl>
                                          <p:spTgt spid="67489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74897"/>
                                        </p:tgtEl>
                                      </p:cBhvr>
                                    </p:animEffect>
                                    <p:set>
                                      <p:cBhvr>
                                        <p:cTn id="94" dur="1" fill="hold">
                                          <p:stCondLst>
                                            <p:cond delay="499"/>
                                          </p:stCondLst>
                                        </p:cTn>
                                        <p:tgtEl>
                                          <p:spTgt spid="67489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74900"/>
                                        </p:tgtEl>
                                      </p:cBhvr>
                                    </p:animEffect>
                                    <p:set>
                                      <p:cBhvr>
                                        <p:cTn id="97" dur="1" fill="hold">
                                          <p:stCondLst>
                                            <p:cond delay="499"/>
                                          </p:stCondLst>
                                        </p:cTn>
                                        <p:tgtEl>
                                          <p:spTgt spid="67490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74903"/>
                                        </p:tgtEl>
                                      </p:cBhvr>
                                    </p:animEffect>
                                    <p:set>
                                      <p:cBhvr>
                                        <p:cTn id="100" dur="1" fill="hold">
                                          <p:stCondLst>
                                            <p:cond delay="499"/>
                                          </p:stCondLst>
                                        </p:cTn>
                                        <p:tgtEl>
                                          <p:spTgt spid="67490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4906"/>
                                        </p:tgtEl>
                                      </p:cBhvr>
                                    </p:animEffect>
                                    <p:set>
                                      <p:cBhvr>
                                        <p:cTn id="103" dur="1" fill="hold">
                                          <p:stCondLst>
                                            <p:cond delay="499"/>
                                          </p:stCondLst>
                                        </p:cTn>
                                        <p:tgtEl>
                                          <p:spTgt spid="67490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74909"/>
                                        </p:tgtEl>
                                      </p:cBhvr>
                                    </p:animEffect>
                                    <p:set>
                                      <p:cBhvr>
                                        <p:cTn id="106" dur="1" fill="hold">
                                          <p:stCondLst>
                                            <p:cond delay="499"/>
                                          </p:stCondLst>
                                        </p:cTn>
                                        <p:tgtEl>
                                          <p:spTgt spid="674909"/>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74912"/>
                                        </p:tgtEl>
                                      </p:cBhvr>
                                    </p:animEffect>
                                    <p:set>
                                      <p:cBhvr>
                                        <p:cTn id="109" dur="1" fill="hold">
                                          <p:stCondLst>
                                            <p:cond delay="499"/>
                                          </p:stCondLst>
                                        </p:cTn>
                                        <p:tgtEl>
                                          <p:spTgt spid="674912"/>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674915"/>
                                        </p:tgtEl>
                                      </p:cBhvr>
                                    </p:animEffect>
                                    <p:set>
                                      <p:cBhvr>
                                        <p:cTn id="112" dur="1" fill="hold">
                                          <p:stCondLst>
                                            <p:cond delay="499"/>
                                          </p:stCondLst>
                                        </p:cTn>
                                        <p:tgtEl>
                                          <p:spTgt spid="674915"/>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674918"/>
                                        </p:tgtEl>
                                      </p:cBhvr>
                                    </p:animEffect>
                                    <p:set>
                                      <p:cBhvr>
                                        <p:cTn id="115" dur="1" fill="hold">
                                          <p:stCondLst>
                                            <p:cond delay="499"/>
                                          </p:stCondLst>
                                        </p:cTn>
                                        <p:tgtEl>
                                          <p:spTgt spid="674918"/>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674921"/>
                                        </p:tgtEl>
                                      </p:cBhvr>
                                    </p:animEffect>
                                    <p:set>
                                      <p:cBhvr>
                                        <p:cTn id="118" dur="1" fill="hold">
                                          <p:stCondLst>
                                            <p:cond delay="499"/>
                                          </p:stCondLst>
                                        </p:cTn>
                                        <p:tgtEl>
                                          <p:spTgt spid="674921"/>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674924"/>
                                        </p:tgtEl>
                                      </p:cBhvr>
                                    </p:animEffect>
                                    <p:set>
                                      <p:cBhvr>
                                        <p:cTn id="121" dur="1" fill="hold">
                                          <p:stCondLst>
                                            <p:cond delay="499"/>
                                          </p:stCondLst>
                                        </p:cTn>
                                        <p:tgtEl>
                                          <p:spTgt spid="674924"/>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674927"/>
                                        </p:tgtEl>
                                      </p:cBhvr>
                                    </p:animEffect>
                                    <p:set>
                                      <p:cBhvr>
                                        <p:cTn id="124" dur="1" fill="hold">
                                          <p:stCondLst>
                                            <p:cond delay="499"/>
                                          </p:stCondLst>
                                        </p:cTn>
                                        <p:tgtEl>
                                          <p:spTgt spid="674927"/>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674930"/>
                                        </p:tgtEl>
                                      </p:cBhvr>
                                    </p:animEffect>
                                    <p:set>
                                      <p:cBhvr>
                                        <p:cTn id="127" dur="1" fill="hold">
                                          <p:stCondLst>
                                            <p:cond delay="499"/>
                                          </p:stCondLst>
                                        </p:cTn>
                                        <p:tgtEl>
                                          <p:spTgt spid="674930"/>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674936"/>
                                        </p:tgtEl>
                                      </p:cBhvr>
                                    </p:animEffect>
                                    <p:set>
                                      <p:cBhvr>
                                        <p:cTn id="130" dur="1" fill="hold">
                                          <p:stCondLst>
                                            <p:cond delay="499"/>
                                          </p:stCondLst>
                                        </p:cTn>
                                        <p:tgtEl>
                                          <p:spTgt spid="674936"/>
                                        </p:tgtEl>
                                        <p:attrNameLst>
                                          <p:attrName>style.visibility</p:attrName>
                                        </p:attrNameLst>
                                      </p:cBhvr>
                                      <p:to>
                                        <p:strVal val="hidden"/>
                                      </p:to>
                                    </p:set>
                                  </p:childTnLst>
                                </p:cTn>
                              </p:par>
                            </p:childTnLst>
                          </p:cTn>
                        </p:par>
                        <p:par>
                          <p:cTn id="131" fill="hold" nodeType="afterGroup">
                            <p:stCondLst>
                              <p:cond delay="500"/>
                            </p:stCondLst>
                            <p:childTnLst>
                              <p:par>
                                <p:cTn id="132" presetID="10" presetClass="entr" presetSubtype="0" fill="hold" nodeType="afterEffect">
                                  <p:stCondLst>
                                    <p:cond delay="0"/>
                                  </p:stCondLst>
                                  <p:childTnLst>
                                    <p:set>
                                      <p:cBhvr>
                                        <p:cTn id="133" dur="1" fill="hold">
                                          <p:stCondLst>
                                            <p:cond delay="0"/>
                                          </p:stCondLst>
                                        </p:cTn>
                                        <p:tgtEl>
                                          <p:spTgt spid="675030"/>
                                        </p:tgtEl>
                                        <p:attrNameLst>
                                          <p:attrName>style.visibility</p:attrName>
                                        </p:attrNameLst>
                                      </p:cBhvr>
                                      <p:to>
                                        <p:strVal val="visible"/>
                                      </p:to>
                                    </p:set>
                                    <p:animEffect transition="in" filter="fade">
                                      <p:cBhvr>
                                        <p:cTn id="134" dur="500"/>
                                        <p:tgtEl>
                                          <p:spTgt spid="675030"/>
                                        </p:tgtEl>
                                      </p:cBhvr>
                                    </p:animEffect>
                                  </p:childTnLst>
                                </p:cTn>
                              </p:par>
                              <p:par>
                                <p:cTn id="135" presetID="10" presetClass="entr" presetSubtype="0" fill="hold" nodeType="withEffect">
                                  <p:stCondLst>
                                    <p:cond delay="0"/>
                                  </p:stCondLst>
                                  <p:childTnLst>
                                    <p:set>
                                      <p:cBhvr>
                                        <p:cTn id="136" dur="1" fill="hold">
                                          <p:stCondLst>
                                            <p:cond delay="0"/>
                                          </p:stCondLst>
                                        </p:cTn>
                                        <p:tgtEl>
                                          <p:spTgt spid="675035"/>
                                        </p:tgtEl>
                                        <p:attrNameLst>
                                          <p:attrName>style.visibility</p:attrName>
                                        </p:attrNameLst>
                                      </p:cBhvr>
                                      <p:to>
                                        <p:strVal val="visible"/>
                                      </p:to>
                                    </p:set>
                                    <p:animEffect transition="in" filter="fade">
                                      <p:cBhvr>
                                        <p:cTn id="137" dur="500"/>
                                        <p:tgtEl>
                                          <p:spTgt spid="675035"/>
                                        </p:tgtEl>
                                      </p:cBhvr>
                                    </p:animEffect>
                                  </p:childTnLst>
                                </p:cTn>
                              </p:par>
                              <p:par>
                                <p:cTn id="138" presetID="10" presetClass="entr" presetSubtype="0" fill="hold" nodeType="withEffect">
                                  <p:stCondLst>
                                    <p:cond delay="0"/>
                                  </p:stCondLst>
                                  <p:childTnLst>
                                    <p:set>
                                      <p:cBhvr>
                                        <p:cTn id="139" dur="1" fill="hold">
                                          <p:stCondLst>
                                            <p:cond delay="0"/>
                                          </p:stCondLst>
                                        </p:cTn>
                                        <p:tgtEl>
                                          <p:spTgt spid="675040"/>
                                        </p:tgtEl>
                                        <p:attrNameLst>
                                          <p:attrName>style.visibility</p:attrName>
                                        </p:attrNameLst>
                                      </p:cBhvr>
                                      <p:to>
                                        <p:strVal val="visible"/>
                                      </p:to>
                                    </p:set>
                                    <p:animEffect transition="in" filter="fade">
                                      <p:cBhvr>
                                        <p:cTn id="140" dur="500"/>
                                        <p:tgtEl>
                                          <p:spTgt spid="675040"/>
                                        </p:tgtEl>
                                      </p:cBhvr>
                                    </p:animEffect>
                                  </p:childTnLst>
                                </p:cTn>
                              </p:par>
                            </p:childTnLst>
                          </p:cTn>
                        </p:par>
                        <p:par>
                          <p:cTn id="141" fill="hold" nodeType="afterGroup">
                            <p:stCondLst>
                              <p:cond delay="1000"/>
                            </p:stCondLst>
                            <p:childTnLst>
                              <p:par>
                                <p:cTn id="142" presetID="0" presetClass="path" presetSubtype="0" accel="50000" decel="50000" fill="hold" nodeType="afterEffect">
                                  <p:stCondLst>
                                    <p:cond delay="0"/>
                                  </p:stCondLst>
                                  <p:childTnLst>
                                    <p:animMotion origin="layout" path="M 0 0 L 0 -0.16227 " pathEditMode="relative" ptsTypes="AA">
                                      <p:cBhvr>
                                        <p:cTn id="143" dur="2000" fill="hold"/>
                                        <p:tgtEl>
                                          <p:spTgt spid="675030"/>
                                        </p:tgtEl>
                                        <p:attrNameLst>
                                          <p:attrName>ppt_x</p:attrName>
                                          <p:attrName>ppt_y</p:attrName>
                                        </p:attrNameLst>
                                      </p:cBhvr>
                                    </p:animMotion>
                                  </p:childTnLst>
                                </p:cTn>
                              </p:par>
                              <p:par>
                                <p:cTn id="144" presetID="0" presetClass="path" presetSubtype="0" accel="50000" decel="50000" fill="hold" nodeType="withEffect">
                                  <p:stCondLst>
                                    <p:cond delay="0"/>
                                  </p:stCondLst>
                                  <p:childTnLst>
                                    <p:animMotion origin="layout" path="M 0 0 L 0 -0.16227 " pathEditMode="relative" ptsTypes="AA">
                                      <p:cBhvr>
                                        <p:cTn id="145" dur="2000" fill="hold"/>
                                        <p:tgtEl>
                                          <p:spTgt spid="675035"/>
                                        </p:tgtEl>
                                        <p:attrNameLst>
                                          <p:attrName>ppt_x</p:attrName>
                                          <p:attrName>ppt_y</p:attrName>
                                        </p:attrNameLst>
                                      </p:cBhvr>
                                    </p:animMotion>
                                  </p:childTnLst>
                                </p:cTn>
                              </p:par>
                              <p:par>
                                <p:cTn id="146" presetID="0" presetClass="path" presetSubtype="0" accel="50000" decel="50000" fill="hold" nodeType="withEffect">
                                  <p:stCondLst>
                                    <p:cond delay="0"/>
                                  </p:stCondLst>
                                  <p:childTnLst>
                                    <p:animMotion origin="layout" path="M 0 0 L 0 -0.16227 " pathEditMode="relative" ptsTypes="AA">
                                      <p:cBhvr>
                                        <p:cTn id="147" dur="2000" fill="hold"/>
                                        <p:tgtEl>
                                          <p:spTgt spid="675040"/>
                                        </p:tgtEl>
                                        <p:attrNameLst>
                                          <p:attrName>ppt_x</p:attrName>
                                          <p:attrName>ppt_y</p:attrName>
                                        </p:attrNameLst>
                                      </p:cBhvr>
                                    </p:animMotion>
                                  </p:childTnLst>
                                </p:cTn>
                              </p:par>
                              <p:par>
                                <p:cTn id="148" presetID="0" presetClass="path" presetSubtype="0" accel="50000" decel="50000" fill="hold" nodeType="withEffect">
                                  <p:stCondLst>
                                    <p:cond delay="0"/>
                                  </p:stCondLst>
                                  <p:childTnLst>
                                    <p:animMotion origin="layout" path="M 0 0 L 0 -0.16227 " pathEditMode="relative" ptsTypes="AA">
                                      <p:cBhvr>
                                        <p:cTn id="149" dur="2000" fill="hold"/>
                                        <p:tgtEl>
                                          <p:spTgt spid="674955"/>
                                        </p:tgtEl>
                                        <p:attrNameLst>
                                          <p:attrName>ppt_x</p:attrName>
                                          <p:attrName>ppt_y</p:attrName>
                                        </p:attrNameLst>
                                      </p:cBhvr>
                                    </p:animMotion>
                                  </p:childTnLst>
                                </p:cTn>
                              </p:par>
                              <p:par>
                                <p:cTn id="150" presetID="0" presetClass="path" presetSubtype="0" accel="50000" decel="50000" fill="hold" nodeType="withEffect">
                                  <p:stCondLst>
                                    <p:cond delay="0"/>
                                  </p:stCondLst>
                                  <p:childTnLst>
                                    <p:animMotion origin="layout" path="M 0 0 L 0 -0.16227 " pathEditMode="relative" ptsTypes="AA">
                                      <p:cBhvr>
                                        <p:cTn id="151" dur="2000" fill="hold"/>
                                        <p:tgtEl>
                                          <p:spTgt spid="674952"/>
                                        </p:tgtEl>
                                        <p:attrNameLst>
                                          <p:attrName>ppt_x</p:attrName>
                                          <p:attrName>ppt_y</p:attrName>
                                        </p:attrNameLst>
                                      </p:cBhvr>
                                    </p:animMotion>
                                  </p:childTnLst>
                                </p:cTn>
                              </p:par>
                              <p:par>
                                <p:cTn id="152" presetID="0" presetClass="path" presetSubtype="0" accel="50000" decel="50000" fill="hold" nodeType="withEffect">
                                  <p:stCondLst>
                                    <p:cond delay="0"/>
                                  </p:stCondLst>
                                  <p:childTnLst>
                                    <p:animMotion origin="layout" path="M 0 0 L 0 -0.16227 " pathEditMode="relative" ptsTypes="AA">
                                      <p:cBhvr>
                                        <p:cTn id="153" dur="2000" fill="hold"/>
                                        <p:tgtEl>
                                          <p:spTgt spid="6749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ltLang="cs-CZ" smtClean="0"/>
              <a:t>Making Sense Of It All</a:t>
            </a:r>
          </a:p>
        </p:txBody>
      </p:sp>
      <p:sp>
        <p:nvSpPr>
          <p:cNvPr id="4" name="Zástupný symbol pro číslo snímku 3">
            <a:extLst>
              <a:ext uri="{FF2B5EF4-FFF2-40B4-BE49-F238E27FC236}">
                <a16:creationId xmlns:a16="http://schemas.microsoft.com/office/drawing/2014/main" id="{565B2D6F-8397-46C9-9142-81A0E1664893}"/>
              </a:ext>
            </a:extLst>
          </p:cNvPr>
          <p:cNvSpPr>
            <a:spLocks noGrp="1"/>
          </p:cNvSpPr>
          <p:nvPr>
            <p:ph type="sldNum" sz="quarter" idx="12"/>
          </p:nvPr>
        </p:nvSpPr>
        <p:spPr/>
        <p:txBody>
          <a:bodyPr/>
          <a:lstStyle/>
          <a:p>
            <a:pPr>
              <a:defRPr/>
            </a:pPr>
            <a:fld id="{8C90E907-5BD3-4DD9-AA34-A0F4C539DD22}" type="slidenum">
              <a:rPr lang="en-US" altLang="cs-CZ"/>
              <a:pPr>
                <a:defRPr/>
              </a:pPr>
              <a:t>3</a:t>
            </a:fld>
            <a:endParaRPr lang="en-US" altLang="cs-CZ"/>
          </a:p>
        </p:txBody>
      </p:sp>
      <p:pic>
        <p:nvPicPr>
          <p:cNvPr id="15364" name="Picture 4" descr="IMG_16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38" y="1484248"/>
            <a:ext cx="7368730" cy="552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118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86139" y="682614"/>
            <a:ext cx="9091018" cy="1009919"/>
          </a:xfrm>
        </p:spPr>
        <p:txBody>
          <a:bodyPr/>
          <a:lstStyle/>
          <a:p>
            <a:r>
              <a:rPr lang="en-US" altLang="cs-CZ" sz="2646" b="1"/>
              <a:t>Understanding Data Managers v. Data Consumers</a:t>
            </a:r>
            <a:br>
              <a:rPr lang="en-US" altLang="cs-CZ" sz="2646" b="1"/>
            </a:br>
            <a:r>
              <a:rPr lang="en-US" altLang="cs-CZ" sz="1985" i="1">
                <a:solidFill>
                  <a:schemeClr val="folHlink"/>
                </a:solidFill>
              </a:rPr>
              <a:t>Building a system of checks and balances between</a:t>
            </a:r>
            <a:br>
              <a:rPr lang="en-US" altLang="cs-CZ" sz="1985" i="1">
                <a:solidFill>
                  <a:schemeClr val="folHlink"/>
                </a:solidFill>
              </a:rPr>
            </a:br>
            <a:r>
              <a:rPr lang="en-US" altLang="cs-CZ" sz="1985" i="1">
                <a:solidFill>
                  <a:schemeClr val="folHlink"/>
                </a:solidFill>
              </a:rPr>
              <a:t>data processes and application processes</a:t>
            </a:r>
            <a:endParaRPr lang="en-US" altLang="cs-CZ" sz="1985" i="1"/>
          </a:p>
        </p:txBody>
      </p:sp>
      <p:graphicFrame>
        <p:nvGraphicFramePr>
          <p:cNvPr id="194645" name="Group 85">
            <a:extLst>
              <a:ext uri="{FF2B5EF4-FFF2-40B4-BE49-F238E27FC236}">
                <a16:creationId xmlns:a16="http://schemas.microsoft.com/office/drawing/2014/main" id="{C337DC30-2781-454C-B7D3-903E25317FB0}"/>
              </a:ext>
            </a:extLst>
          </p:cNvPr>
          <p:cNvGraphicFramePr>
            <a:graphicFrameLocks noGrp="1"/>
          </p:cNvGraphicFramePr>
          <p:nvPr>
            <p:ph type="tbl" idx="1"/>
          </p:nvPr>
        </p:nvGraphicFramePr>
        <p:xfrm>
          <a:off x="557901" y="1848309"/>
          <a:ext cx="9577599" cy="4368729"/>
        </p:xfrm>
        <a:graphic>
          <a:graphicData uri="http://schemas.openxmlformats.org/drawingml/2006/table">
            <a:tbl>
              <a:tblPr/>
              <a:tblGrid>
                <a:gridCol w="2352393">
                  <a:extLst>
                    <a:ext uri="{9D8B030D-6E8A-4147-A177-3AD203B41FA5}">
                      <a16:colId xmlns:a16="http://schemas.microsoft.com/office/drawing/2014/main" val="273735201"/>
                    </a:ext>
                  </a:extLst>
                </a:gridCol>
                <a:gridCol w="3528589">
                  <a:extLst>
                    <a:ext uri="{9D8B030D-6E8A-4147-A177-3AD203B41FA5}">
                      <a16:colId xmlns:a16="http://schemas.microsoft.com/office/drawing/2014/main" val="1497611439"/>
                    </a:ext>
                  </a:extLst>
                </a:gridCol>
                <a:gridCol w="3696617">
                  <a:extLst>
                    <a:ext uri="{9D8B030D-6E8A-4147-A177-3AD203B41FA5}">
                      <a16:colId xmlns:a16="http://schemas.microsoft.com/office/drawing/2014/main" val="1920574050"/>
                    </a:ext>
                  </a:extLst>
                </a:gridCol>
              </a:tblGrid>
              <a:tr h="430572">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endParaRPr kumimoji="0" lang="cs-CZ" altLang="cs-CZ" sz="15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500" b="1" i="0" u="none" strike="noStrike" cap="none" normalizeH="0" baseline="0">
                          <a:ln>
                            <a:noFill/>
                          </a:ln>
                          <a:solidFill>
                            <a:schemeClr val="tx1"/>
                          </a:solidFill>
                          <a:effectLst/>
                          <a:latin typeface="Arial" panose="020B0604020202020204" pitchFamily="34" charset="0"/>
                          <a:cs typeface="Arial" panose="020B0604020202020204" pitchFamily="34" charset="0"/>
                        </a:rPr>
                        <a:t>Manager</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500" b="1" i="0" u="none" strike="noStrike" cap="none" normalizeH="0" baseline="0">
                          <a:ln>
                            <a:noFill/>
                          </a:ln>
                          <a:solidFill>
                            <a:schemeClr val="tx1"/>
                          </a:solidFill>
                          <a:effectLst/>
                          <a:latin typeface="Arial" panose="020B0604020202020204" pitchFamily="34" charset="0"/>
                          <a:cs typeface="Arial" panose="020B0604020202020204" pitchFamily="34" charset="0"/>
                        </a:rPr>
                        <a:t>Consumer</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1678171"/>
                  </a:ext>
                </a:extLst>
              </a:tr>
              <a:tr h="470829">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Collaborative Usage</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Definition of enterprise reference data </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Definition of data required for the application</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2945209"/>
                  </a:ext>
                </a:extLst>
              </a:tr>
              <a:tr h="476079">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Operational usage</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Business services to meet multiple consumer requirements</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Functions narrowly</a:t>
                      </a: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defined by application-specific requirements</a:t>
                      </a:r>
                      <a:endPar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7762240"/>
                  </a:ext>
                </a:extLst>
              </a:tr>
              <a:tr h="542591">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Analytic usage</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Analytics defined from enterprise POV and driven by data change</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Analytics required for in-transaction decisions, does not factor in change in other systems </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621955"/>
                  </a:ext>
                </a:extLst>
              </a:tr>
              <a:tr h="544341">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Business processes</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Designed to manage data-centric processes and cross application enterprise processes</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Designed to manage application-specific business processes</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607810"/>
                  </a:ext>
                </a:extLst>
              </a:tr>
              <a:tr h="663361">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Event management</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Defined from enterprise (cross application) POV – events trigger actions and notifications to applications</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Defined from narrow application POV and don’t impact other applications</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1634441"/>
                  </a:ext>
                </a:extLst>
              </a:tr>
              <a:tr h="698367">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Data quality</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Managed across applications as part of master data business processes</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Managed after the business process is completed (after the fact) and not synchronized with other applications</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6137128"/>
                  </a:ext>
                </a:extLst>
              </a:tr>
              <a:tr h="542591">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1" i="0" u="none" strike="noStrike" cap="none" normalizeH="0" baseline="0">
                          <a:ln>
                            <a:noFill/>
                          </a:ln>
                          <a:solidFill>
                            <a:schemeClr val="tx1"/>
                          </a:solidFill>
                          <a:effectLst/>
                          <a:latin typeface="Arial" panose="020B0604020202020204" pitchFamily="34" charset="0"/>
                          <a:cs typeface="Arial" panose="020B0604020202020204" pitchFamily="34" charset="0"/>
                        </a:rPr>
                        <a:t>Data Governance</a:t>
                      </a:r>
                    </a:p>
                  </a:txBody>
                  <a:tcPr marL="100817" marR="100817" marT="50408" marB="504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Enterprise rules of data access, audit trail of data usage and subscription management</a:t>
                      </a:r>
                    </a:p>
                  </a:txBody>
                  <a:tcPr marL="100817" marR="100817" marT="50408" marB="504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5000"/>
                        </a:spcBef>
                        <a:spcAft>
                          <a:spcPct val="15000"/>
                        </a:spcAft>
                        <a:buClr>
                          <a:srgbClr val="006699"/>
                        </a:buClr>
                        <a:defRPr sz="2000" b="1">
                          <a:solidFill>
                            <a:schemeClr val="tx1"/>
                          </a:solidFill>
                          <a:latin typeface="Arial" panose="020B0604020202020204" pitchFamily="34" charset="0"/>
                          <a:cs typeface="Arial" panose="020B0604020202020204" pitchFamily="34" charset="0"/>
                        </a:defRPr>
                      </a:lvl1pPr>
                      <a:lvl2pPr marL="230188">
                        <a:spcBef>
                          <a:spcPct val="25000"/>
                        </a:spcBef>
                        <a:spcAft>
                          <a:spcPct val="15000"/>
                        </a:spcAft>
                        <a:buClr>
                          <a:srgbClr val="006699"/>
                        </a:buClr>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marL="458788">
                        <a:spcBef>
                          <a:spcPct val="20000"/>
                        </a:spcBef>
                        <a:buClr>
                          <a:srgbClr val="006699"/>
                        </a:buClr>
                        <a:defRPr>
                          <a:solidFill>
                            <a:schemeClr val="tx1"/>
                          </a:solidFill>
                          <a:latin typeface="Arial" panose="020B0604020202020204" pitchFamily="34" charset="0"/>
                          <a:cs typeface="Arial" panose="020B0604020202020204" pitchFamily="34" charset="0"/>
                        </a:defRPr>
                      </a:lvl3pPr>
                      <a:lvl4pPr marL="684213">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4pPr>
                      <a:lvl5pPr marL="914400">
                        <a:spcBef>
                          <a:spcPct val="20000"/>
                        </a:spcBef>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13716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18288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22860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2743200" fontAlgn="base">
                        <a:spcBef>
                          <a:spcPct val="20000"/>
                        </a:spcBef>
                        <a:spcAft>
                          <a:spcPct val="0"/>
                        </a:spcAft>
                        <a:buClr>
                          <a:srgbClr val="006699"/>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15000"/>
                        </a:spcAft>
                        <a:buClr>
                          <a:srgbClr val="006699"/>
                        </a:buClr>
                        <a:buSzTx/>
                        <a:buFont typeface="Wingdings" panose="05000000000000000000" pitchFamily="2" charset="2"/>
                        <a:buNone/>
                        <a:tabLst/>
                      </a:pPr>
                      <a:r>
                        <a:rPr kumimoji="0" lang="en-US" altLang="cs-CZ" sz="1200" b="0" i="0" u="none" strike="noStrike" cap="none" normalizeH="0" baseline="0">
                          <a:ln>
                            <a:noFill/>
                          </a:ln>
                          <a:solidFill>
                            <a:schemeClr val="tx1"/>
                          </a:solidFill>
                          <a:effectLst/>
                          <a:latin typeface="Arial" panose="020B0604020202020204" pitchFamily="34" charset="0"/>
                          <a:cs typeface="Arial" panose="020B0604020202020204" pitchFamily="34" charset="0"/>
                        </a:rPr>
                        <a:t>Siloed application rules do not account for enterprise data governance rules</a:t>
                      </a:r>
                    </a:p>
                  </a:txBody>
                  <a:tcPr marL="100817" marR="100817" marT="50408" marB="504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2535008"/>
                  </a:ext>
                </a:extLst>
              </a:tr>
            </a:tbl>
          </a:graphicData>
        </a:graphic>
      </p:graphicFrame>
      <p:sp>
        <p:nvSpPr>
          <p:cNvPr id="42" name="Zástupný symbol pro číslo snímku 3">
            <a:extLst>
              <a:ext uri="{FF2B5EF4-FFF2-40B4-BE49-F238E27FC236}">
                <a16:creationId xmlns:a16="http://schemas.microsoft.com/office/drawing/2014/main" id="{7B7CC032-010D-47C2-860E-49BBC4D39537}"/>
              </a:ext>
            </a:extLst>
          </p:cNvPr>
          <p:cNvSpPr>
            <a:spLocks noGrp="1"/>
          </p:cNvSpPr>
          <p:nvPr>
            <p:ph type="sldNum" sz="quarter" idx="10"/>
          </p:nvPr>
        </p:nvSpPr>
        <p:spPr/>
        <p:txBody>
          <a:bodyPr/>
          <a:lstStyle/>
          <a:p>
            <a:pPr>
              <a:defRPr/>
            </a:pPr>
            <a:fld id="{2B6A3051-FBA2-4004-BF71-C6A337F0E83D}" type="slidenum">
              <a:rPr lang="en-US" altLang="cs-CZ"/>
              <a:pPr>
                <a:defRPr/>
              </a:pPr>
              <a:t>30</a:t>
            </a:fld>
            <a:endParaRPr lang="en-US" altLang="cs-CZ"/>
          </a:p>
        </p:txBody>
      </p:sp>
      <p:sp>
        <p:nvSpPr>
          <p:cNvPr id="194647" name="Text Box 87"/>
          <p:cNvSpPr txBox="1">
            <a:spLocks noChangeArrowheads="1"/>
          </p:cNvSpPr>
          <p:nvPr/>
        </p:nvSpPr>
        <p:spPr bwMode="auto">
          <a:xfrm>
            <a:off x="473887" y="6434075"/>
            <a:ext cx="9829641" cy="565345"/>
          </a:xfrm>
          <a:prstGeom prst="rect">
            <a:avLst/>
          </a:prstGeom>
          <a:solidFill>
            <a:srgbClr val="0000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a:t>Data consumers are not designed for data management – their data management functionality</a:t>
            </a:r>
          </a:p>
          <a:p>
            <a:pPr algn="ctr" eaLnBrk="1" hangingPunct="1"/>
            <a:r>
              <a:rPr lang="en-US" altLang="cs-CZ"/>
              <a:t>is defined narrowly within the confines of the individual application.</a:t>
            </a:r>
          </a:p>
        </p:txBody>
      </p:sp>
    </p:spTree>
    <p:extLst>
      <p:ext uri="{BB962C8B-B14F-4D97-AF65-F5344CB8AC3E}">
        <p14:creationId xmlns:p14="http://schemas.microsoft.com/office/powerpoint/2010/main" val="4090566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47"/>
                                        </p:tgtEl>
                                        <p:attrNameLst>
                                          <p:attrName>style.visibility</p:attrName>
                                        </p:attrNameLst>
                                      </p:cBhvr>
                                      <p:to>
                                        <p:strVal val="visible"/>
                                      </p:to>
                                    </p:set>
                                    <p:animEffect transition="in" filter="fade">
                                      <p:cBhvr>
                                        <p:cTn id="7" dur="500"/>
                                        <p:tgtEl>
                                          <p:spTgt spid="194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title"/>
          </p:nvPr>
        </p:nvSpPr>
        <p:spPr>
          <a:xfrm>
            <a:off x="792440" y="728121"/>
            <a:ext cx="9091018" cy="736874"/>
          </a:xfrm>
        </p:spPr>
        <p:txBody>
          <a:bodyPr/>
          <a:lstStyle/>
          <a:p>
            <a:r>
              <a:rPr lang="en-US" altLang="cs-CZ" sz="2646" b="1"/>
              <a:t>A Harmonized Approach to Master Data Management</a:t>
            </a:r>
            <a:br>
              <a:rPr lang="en-US" altLang="cs-CZ" sz="2646" b="1"/>
            </a:br>
            <a:r>
              <a:rPr lang="en-US" altLang="cs-CZ" sz="1985" i="1">
                <a:solidFill>
                  <a:schemeClr val="folHlink"/>
                </a:solidFill>
              </a:rPr>
              <a:t>Key Characteristics</a:t>
            </a:r>
            <a:endParaRPr lang="en-US" altLang="cs-CZ" sz="2205" b="1"/>
          </a:p>
        </p:txBody>
      </p:sp>
      <p:sp>
        <p:nvSpPr>
          <p:cNvPr id="68611" name="Rectangle 7"/>
          <p:cNvSpPr>
            <a:spLocks noGrp="1" noChangeArrowheads="1"/>
          </p:cNvSpPr>
          <p:nvPr>
            <p:ph idx="1"/>
          </p:nvPr>
        </p:nvSpPr>
        <p:spPr bwMode="auto">
          <a:xfrm>
            <a:off x="641914" y="1680280"/>
            <a:ext cx="3276547" cy="5208870"/>
          </a:xfrm>
        </p:spPr>
        <p:txBody>
          <a:bodyPr wrap="square" numCol="1" anchor="t" anchorCtr="0" compatLnSpc="1">
            <a:prstTxWarp prst="textNoShape">
              <a:avLst/>
            </a:prstTxWarp>
          </a:bodyPr>
          <a:lstStyle/>
          <a:p>
            <a:pPr>
              <a:lnSpc>
                <a:spcPct val="80000"/>
              </a:lnSpc>
            </a:pPr>
            <a:r>
              <a:rPr lang="en-US" altLang="cs-CZ" sz="1764" i="1"/>
              <a:t>Multiform MDM</a:t>
            </a:r>
          </a:p>
          <a:p>
            <a:pPr marL="512815" lvl="1" indent="-259032">
              <a:lnSpc>
                <a:spcPct val="80000"/>
              </a:lnSpc>
            </a:pPr>
            <a:r>
              <a:rPr lang="en-US" altLang="cs-CZ" sz="1764"/>
              <a:t>Multiple Styles</a:t>
            </a:r>
          </a:p>
          <a:p>
            <a:pPr marL="1008126" lvl="2" indent="-502313">
              <a:lnSpc>
                <a:spcPct val="80000"/>
              </a:lnSpc>
            </a:pPr>
            <a:r>
              <a:rPr lang="en-US" altLang="cs-CZ" sz="1544" b="1"/>
              <a:t>Collaborative MDM – </a:t>
            </a:r>
            <a:r>
              <a:rPr lang="en-US" altLang="cs-CZ" sz="1544"/>
              <a:t>Definition, creation, synchronization</a:t>
            </a:r>
          </a:p>
          <a:p>
            <a:pPr marL="1008126" lvl="2" indent="-502313">
              <a:lnSpc>
                <a:spcPct val="80000"/>
              </a:lnSpc>
            </a:pPr>
            <a:r>
              <a:rPr lang="en-US" altLang="cs-CZ" sz="1544" b="1"/>
              <a:t>Operational MDM – </a:t>
            </a:r>
            <a:r>
              <a:rPr lang="en-US" altLang="cs-CZ" sz="1544"/>
              <a:t>SOA management of master data</a:t>
            </a:r>
          </a:p>
          <a:p>
            <a:pPr marL="1008126" lvl="2" indent="-502313">
              <a:lnSpc>
                <a:spcPct val="80000"/>
              </a:lnSpc>
            </a:pPr>
            <a:r>
              <a:rPr lang="en-US" altLang="cs-CZ" sz="1544" b="1"/>
              <a:t>Analytical MDM – </a:t>
            </a:r>
            <a:r>
              <a:rPr lang="en-US" altLang="cs-CZ" sz="1544"/>
              <a:t>Analysis and insight</a:t>
            </a:r>
          </a:p>
          <a:p>
            <a:pPr marL="512815" lvl="1" indent="-259032">
              <a:lnSpc>
                <a:spcPct val="80000"/>
              </a:lnSpc>
            </a:pPr>
            <a:endParaRPr lang="en-US" altLang="cs-CZ" sz="1103"/>
          </a:p>
          <a:p>
            <a:pPr marL="512815" lvl="1" indent="-259032">
              <a:lnSpc>
                <a:spcPct val="80000"/>
              </a:lnSpc>
            </a:pPr>
            <a:r>
              <a:rPr lang="en-US" altLang="cs-CZ" sz="1764"/>
              <a:t>Multiple Domains</a:t>
            </a:r>
          </a:p>
          <a:p>
            <a:pPr marL="1008126" lvl="2" indent="-502313">
              <a:lnSpc>
                <a:spcPct val="80000"/>
              </a:lnSpc>
            </a:pPr>
            <a:r>
              <a:rPr lang="en-US" altLang="cs-CZ" sz="1544"/>
              <a:t>Support for multiple master data subject areas</a:t>
            </a:r>
          </a:p>
          <a:p>
            <a:pPr marL="512815" lvl="1" indent="-259032">
              <a:lnSpc>
                <a:spcPct val="80000"/>
              </a:lnSpc>
            </a:pPr>
            <a:endParaRPr lang="en-US" altLang="cs-CZ" sz="1103"/>
          </a:p>
          <a:p>
            <a:pPr marL="512815" lvl="1" indent="-259032">
              <a:lnSpc>
                <a:spcPct val="80000"/>
              </a:lnSpc>
            </a:pPr>
            <a:r>
              <a:rPr lang="en-US" altLang="cs-CZ" sz="1764"/>
              <a:t>Enterprise business processes - SOA industry models</a:t>
            </a:r>
          </a:p>
          <a:p>
            <a:pPr marL="1008126" lvl="2" indent="-502313">
              <a:lnSpc>
                <a:spcPct val="80000"/>
              </a:lnSpc>
            </a:pPr>
            <a:r>
              <a:rPr lang="en-US" altLang="cs-CZ" sz="1544"/>
              <a:t>Integrate master data with data consumers (business applications)</a:t>
            </a:r>
          </a:p>
        </p:txBody>
      </p:sp>
      <p:sp>
        <p:nvSpPr>
          <p:cNvPr id="52" name="Zástupný symbol pro číslo snímku 3">
            <a:extLst>
              <a:ext uri="{FF2B5EF4-FFF2-40B4-BE49-F238E27FC236}">
                <a16:creationId xmlns:a16="http://schemas.microsoft.com/office/drawing/2014/main" id="{57A6588E-40A6-4688-8E97-6855B59BCB75}"/>
              </a:ext>
            </a:extLst>
          </p:cNvPr>
          <p:cNvSpPr>
            <a:spLocks noGrp="1"/>
          </p:cNvSpPr>
          <p:nvPr>
            <p:ph type="sldNum" sz="quarter" idx="12"/>
          </p:nvPr>
        </p:nvSpPr>
        <p:spPr/>
        <p:txBody>
          <a:bodyPr/>
          <a:lstStyle/>
          <a:p>
            <a:pPr>
              <a:defRPr/>
            </a:pPr>
            <a:fld id="{2BFA3D64-8A3D-4A7A-BCA1-8F273A895D98}" type="slidenum">
              <a:rPr lang="en-US" altLang="cs-CZ"/>
              <a:pPr>
                <a:defRPr/>
              </a:pPr>
              <a:t>31</a:t>
            </a:fld>
            <a:endParaRPr lang="en-US" altLang="cs-CZ"/>
          </a:p>
        </p:txBody>
      </p:sp>
      <p:sp>
        <p:nvSpPr>
          <p:cNvPr id="138696" name="Rectangle 456">
            <a:extLst>
              <a:ext uri="{FF2B5EF4-FFF2-40B4-BE49-F238E27FC236}">
                <a16:creationId xmlns:a16="http://schemas.microsoft.com/office/drawing/2014/main" id="{885D4A77-972F-43F4-819A-88A3CC17E33D}"/>
              </a:ext>
            </a:extLst>
          </p:cNvPr>
          <p:cNvSpPr>
            <a:spLocks noChangeArrowheads="1"/>
          </p:cNvSpPr>
          <p:nvPr/>
        </p:nvSpPr>
        <p:spPr bwMode="auto">
          <a:xfrm>
            <a:off x="4737598" y="2774214"/>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138697" name="Rectangle 457">
            <a:extLst>
              <a:ext uri="{FF2B5EF4-FFF2-40B4-BE49-F238E27FC236}">
                <a16:creationId xmlns:a16="http://schemas.microsoft.com/office/drawing/2014/main" id="{4BCFEC7A-867F-47A3-BE1D-05ECE24C45FD}"/>
              </a:ext>
            </a:extLst>
          </p:cNvPr>
          <p:cNvSpPr>
            <a:spLocks noChangeArrowheads="1"/>
          </p:cNvSpPr>
          <p:nvPr/>
        </p:nvSpPr>
        <p:spPr bwMode="auto">
          <a:xfrm>
            <a:off x="6319862" y="2774214"/>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138698" name="Rectangle 458">
            <a:extLst>
              <a:ext uri="{FF2B5EF4-FFF2-40B4-BE49-F238E27FC236}">
                <a16:creationId xmlns:a16="http://schemas.microsoft.com/office/drawing/2014/main" id="{96CC2CA6-C1D8-4E9A-8756-A60822299925}"/>
              </a:ext>
            </a:extLst>
          </p:cNvPr>
          <p:cNvSpPr>
            <a:spLocks noChangeArrowheads="1"/>
          </p:cNvSpPr>
          <p:nvPr/>
        </p:nvSpPr>
        <p:spPr bwMode="auto">
          <a:xfrm>
            <a:off x="7868871" y="2774214"/>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sp>
        <p:nvSpPr>
          <p:cNvPr id="138699" name="Rectangle 459">
            <a:extLst>
              <a:ext uri="{FF2B5EF4-FFF2-40B4-BE49-F238E27FC236}">
                <a16:creationId xmlns:a16="http://schemas.microsoft.com/office/drawing/2014/main" id="{FBA8BFC2-9A94-4005-9C22-3E809A9B570A}"/>
              </a:ext>
            </a:extLst>
          </p:cNvPr>
          <p:cNvSpPr>
            <a:spLocks noChangeArrowheads="1"/>
          </p:cNvSpPr>
          <p:nvPr/>
        </p:nvSpPr>
        <p:spPr bwMode="auto">
          <a:xfrm>
            <a:off x="9451136" y="2774214"/>
            <a:ext cx="105018" cy="2859978"/>
          </a:xfrm>
          <a:prstGeom prst="rect">
            <a:avLst/>
          </a:prstGeom>
          <a:gradFill rotWithShape="1">
            <a:gsLst>
              <a:gs pos="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cs-CZ">
              <a:latin typeface="+mn-lt"/>
            </a:endParaRPr>
          </a:p>
        </p:txBody>
      </p:sp>
      <p:pic>
        <p:nvPicPr>
          <p:cNvPr id="68617" name="Picture 460" descr="channel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546" y="2098601"/>
            <a:ext cx="749125" cy="74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461" descr="channel_data-ware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1" y="2098601"/>
            <a:ext cx="747375"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462" descr="channel_er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316" y="2098601"/>
            <a:ext cx="756126"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463" descr="channel_cs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558" y="2098601"/>
            <a:ext cx="749125" cy="74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21" name="Group 465"/>
          <p:cNvGrpSpPr>
            <a:grpSpLocks/>
          </p:cNvGrpSpPr>
          <p:nvPr/>
        </p:nvGrpSpPr>
        <p:grpSpPr bwMode="auto">
          <a:xfrm>
            <a:off x="4338532" y="3087516"/>
            <a:ext cx="5667446" cy="3056010"/>
            <a:chOff x="2304" y="2190"/>
            <a:chExt cx="3238" cy="1746"/>
          </a:xfrm>
        </p:grpSpPr>
        <p:pic>
          <p:nvPicPr>
            <p:cNvPr id="68649" name="Picture 466" descr="mdm_block_big-ba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 y="2190"/>
              <a:ext cx="3238"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0" name="Rectangle 467"/>
            <p:cNvSpPr>
              <a:spLocks noChangeArrowheads="1"/>
            </p:cNvSpPr>
            <p:nvPr/>
          </p:nvSpPr>
          <p:spPr bwMode="auto">
            <a:xfrm>
              <a:off x="2355" y="2385"/>
              <a:ext cx="3130" cy="228"/>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8651" name="Rectangle 468"/>
            <p:cNvSpPr>
              <a:spLocks noChangeArrowheads="1"/>
            </p:cNvSpPr>
            <p:nvPr/>
          </p:nvSpPr>
          <p:spPr bwMode="auto">
            <a:xfrm>
              <a:off x="2355" y="2645"/>
              <a:ext cx="3130" cy="572"/>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68652" name="Rectangle 469"/>
            <p:cNvSpPr>
              <a:spLocks noChangeArrowheads="1"/>
            </p:cNvSpPr>
            <p:nvPr/>
          </p:nvSpPr>
          <p:spPr bwMode="auto">
            <a:xfrm>
              <a:off x="2355" y="3253"/>
              <a:ext cx="3130" cy="645"/>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68653" name="Group 470"/>
            <p:cNvGrpSpPr>
              <a:grpSpLocks/>
            </p:cNvGrpSpPr>
            <p:nvPr/>
          </p:nvGrpSpPr>
          <p:grpSpPr bwMode="auto">
            <a:xfrm>
              <a:off x="2398" y="3476"/>
              <a:ext cx="3028" cy="420"/>
              <a:chOff x="2398" y="3476"/>
              <a:chExt cx="3028" cy="420"/>
            </a:xfrm>
          </p:grpSpPr>
          <p:pic>
            <p:nvPicPr>
              <p:cNvPr id="68655" name="Picture 471" descr="mdm_block_bad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1"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472" descr="mdm_block_cli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7"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473" descr="mdm_block_clo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3" y="3476"/>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58" name="Text Box 474"/>
              <p:cNvSpPr txBox="1">
                <a:spLocks noChangeArrowheads="1"/>
              </p:cNvSpPr>
              <p:nvPr/>
            </p:nvSpPr>
            <p:spPr bwMode="auto">
              <a:xfrm>
                <a:off x="2398" y="3756"/>
                <a:ext cx="856"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Event Management</a:t>
                </a:r>
              </a:p>
            </p:txBody>
          </p:sp>
          <p:sp>
            <p:nvSpPr>
              <p:cNvPr id="68659" name="Text Box 475"/>
              <p:cNvSpPr txBox="1">
                <a:spLocks noChangeArrowheads="1"/>
              </p:cNvSpPr>
              <p:nvPr/>
            </p:nvSpPr>
            <p:spPr bwMode="auto">
              <a:xfrm>
                <a:off x="3334" y="3756"/>
                <a:ext cx="1165"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Quality Management</a:t>
                </a:r>
              </a:p>
            </p:txBody>
          </p:sp>
          <p:sp>
            <p:nvSpPr>
              <p:cNvPr id="68660" name="Text Box 476"/>
              <p:cNvSpPr txBox="1">
                <a:spLocks noChangeArrowheads="1"/>
              </p:cNvSpPr>
              <p:nvPr/>
            </p:nvSpPr>
            <p:spPr bwMode="auto">
              <a:xfrm>
                <a:off x="4575" y="3756"/>
                <a:ext cx="851"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Lifecycle Mgmt</a:t>
                </a:r>
              </a:p>
            </p:txBody>
          </p:sp>
        </p:grpSp>
        <p:sp>
          <p:nvSpPr>
            <p:cNvPr id="68654" name="Text Box 477"/>
            <p:cNvSpPr txBox="1">
              <a:spLocks noChangeArrowheads="1"/>
            </p:cNvSpPr>
            <p:nvPr/>
          </p:nvSpPr>
          <p:spPr bwMode="auto">
            <a:xfrm>
              <a:off x="3057" y="2198"/>
              <a:ext cx="1734" cy="169"/>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1323"/>
                <a:t>Master Data Management</a:t>
              </a:r>
            </a:p>
          </p:txBody>
        </p:sp>
      </p:grpSp>
      <p:grpSp>
        <p:nvGrpSpPr>
          <p:cNvPr id="68622" name="Group 478"/>
          <p:cNvGrpSpPr>
            <a:grpSpLocks/>
          </p:cNvGrpSpPr>
          <p:nvPr/>
        </p:nvGrpSpPr>
        <p:grpSpPr bwMode="auto">
          <a:xfrm>
            <a:off x="4483807" y="3460331"/>
            <a:ext cx="5352394" cy="308052"/>
            <a:chOff x="2161" y="2259"/>
            <a:chExt cx="3405" cy="196"/>
          </a:xfrm>
        </p:grpSpPr>
        <p:pic>
          <p:nvPicPr>
            <p:cNvPr id="68647" name="Picture 479" descr="mdm_block_gr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1" y="2259"/>
              <a:ext cx="34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8" name="Text Box 480"/>
            <p:cNvSpPr txBox="1">
              <a:spLocks noChangeArrowheads="1"/>
            </p:cNvSpPr>
            <p:nvPr/>
          </p:nvSpPr>
          <p:spPr bwMode="auto">
            <a:xfrm>
              <a:off x="2907" y="2284"/>
              <a:ext cx="1920" cy="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t>Industry SOA Business Processes </a:t>
              </a:r>
            </a:p>
          </p:txBody>
        </p:sp>
      </p:grpSp>
      <p:grpSp>
        <p:nvGrpSpPr>
          <p:cNvPr id="68623" name="Group 481"/>
          <p:cNvGrpSpPr>
            <a:grpSpLocks/>
          </p:cNvGrpSpPr>
          <p:nvPr/>
        </p:nvGrpSpPr>
        <p:grpSpPr bwMode="auto">
          <a:xfrm>
            <a:off x="4466304" y="3938158"/>
            <a:ext cx="5373397" cy="899650"/>
            <a:chOff x="2157" y="2548"/>
            <a:chExt cx="3404" cy="570"/>
          </a:xfrm>
        </p:grpSpPr>
        <p:pic>
          <p:nvPicPr>
            <p:cNvPr id="68643" name="Picture 482" descr="mdm_block_colou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7" y="2548"/>
              <a:ext cx="3404"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4" name="Rectangle 483"/>
            <p:cNvSpPr>
              <a:spLocks noChangeArrowheads="1"/>
            </p:cNvSpPr>
            <p:nvPr/>
          </p:nvSpPr>
          <p:spPr bwMode="auto">
            <a:xfrm>
              <a:off x="3495" y="2582"/>
              <a:ext cx="80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 MDM</a:t>
              </a:r>
            </a:p>
          </p:txBody>
        </p:sp>
        <p:sp>
          <p:nvSpPr>
            <p:cNvPr id="68645" name="Rectangle 484"/>
            <p:cNvSpPr>
              <a:spLocks noChangeArrowheads="1"/>
            </p:cNvSpPr>
            <p:nvPr/>
          </p:nvSpPr>
          <p:spPr bwMode="auto">
            <a:xfrm>
              <a:off x="2285" y="2582"/>
              <a:ext cx="859"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Collaborative MDM</a:t>
              </a:r>
            </a:p>
          </p:txBody>
        </p:sp>
        <p:sp>
          <p:nvSpPr>
            <p:cNvPr id="68646" name="Rectangle 485"/>
            <p:cNvSpPr>
              <a:spLocks noChangeArrowheads="1"/>
            </p:cNvSpPr>
            <p:nvPr/>
          </p:nvSpPr>
          <p:spPr bwMode="auto">
            <a:xfrm>
              <a:off x="4694" y="2582"/>
              <a:ext cx="72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Analytical MDM</a:t>
              </a:r>
            </a:p>
          </p:txBody>
        </p:sp>
      </p:grpSp>
      <p:grpSp>
        <p:nvGrpSpPr>
          <p:cNvPr id="68624" name="Group 486"/>
          <p:cNvGrpSpPr>
            <a:grpSpLocks/>
          </p:cNvGrpSpPr>
          <p:nvPr/>
        </p:nvGrpSpPr>
        <p:grpSpPr bwMode="auto">
          <a:xfrm>
            <a:off x="4583573" y="4944573"/>
            <a:ext cx="1410736" cy="413068"/>
            <a:chOff x="2203" y="1575"/>
            <a:chExt cx="806" cy="236"/>
          </a:xfrm>
        </p:grpSpPr>
        <p:pic>
          <p:nvPicPr>
            <p:cNvPr id="68639" name="Picture 487" descr="block_gre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3" y="1603"/>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0" name="Rectangle 488"/>
            <p:cNvSpPr>
              <a:spLocks noChangeArrowheads="1"/>
            </p:cNvSpPr>
            <p:nvPr/>
          </p:nvSpPr>
          <p:spPr bwMode="auto">
            <a:xfrm>
              <a:off x="2396" y="1575"/>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pic>
          <p:nvPicPr>
            <p:cNvPr id="68641" name="Picture 489" descr="block_grey-yello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 y="1701"/>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42" name="Rectangle 490"/>
            <p:cNvSpPr>
              <a:spLocks noChangeArrowheads="1"/>
            </p:cNvSpPr>
            <p:nvPr/>
          </p:nvSpPr>
          <p:spPr bwMode="auto">
            <a:xfrm>
              <a:off x="2259" y="1681"/>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68625" name="Group 491"/>
          <p:cNvGrpSpPr>
            <a:grpSpLocks/>
          </p:cNvGrpSpPr>
          <p:nvPr/>
        </p:nvGrpSpPr>
        <p:grpSpPr bwMode="auto">
          <a:xfrm>
            <a:off x="6465137" y="4951587"/>
            <a:ext cx="1405484" cy="397317"/>
            <a:chOff x="3312" y="3288"/>
            <a:chExt cx="803" cy="227"/>
          </a:xfrm>
        </p:grpSpPr>
        <p:pic>
          <p:nvPicPr>
            <p:cNvPr id="68635" name="Picture 492" descr="block_purpl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312"/>
              <a:ext cx="80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6" name="Picture 493" descr="block_yell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2" y="3410"/>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7" name="Rectangle 494"/>
            <p:cNvSpPr>
              <a:spLocks noChangeArrowheads="1"/>
            </p:cNvSpPr>
            <p:nvPr/>
          </p:nvSpPr>
          <p:spPr bwMode="auto">
            <a:xfrm>
              <a:off x="3535" y="3288"/>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68638" name="Rectangle 495"/>
            <p:cNvSpPr>
              <a:spLocks noChangeArrowheads="1"/>
            </p:cNvSpPr>
            <p:nvPr/>
          </p:nvSpPr>
          <p:spPr bwMode="auto">
            <a:xfrm>
              <a:off x="3521" y="338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68626" name="Group 496"/>
          <p:cNvGrpSpPr>
            <a:grpSpLocks/>
          </p:cNvGrpSpPr>
          <p:nvPr/>
        </p:nvGrpSpPr>
        <p:grpSpPr bwMode="auto">
          <a:xfrm>
            <a:off x="8383458" y="4949836"/>
            <a:ext cx="1415986" cy="404318"/>
            <a:chOff x="4615" y="3272"/>
            <a:chExt cx="809" cy="231"/>
          </a:xfrm>
        </p:grpSpPr>
        <p:pic>
          <p:nvPicPr>
            <p:cNvPr id="68631" name="Picture 497" descr="block_mapl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21" y="3295"/>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2" name="Rectangle 498"/>
            <p:cNvSpPr>
              <a:spLocks noChangeArrowheads="1"/>
            </p:cNvSpPr>
            <p:nvPr/>
          </p:nvSpPr>
          <p:spPr bwMode="auto">
            <a:xfrm>
              <a:off x="4857" y="3272"/>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68633" name="Picture 499" descr="block_gree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15" y="3400"/>
              <a:ext cx="8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4" name="Rectangle 500"/>
            <p:cNvSpPr>
              <a:spLocks noChangeArrowheads="1"/>
            </p:cNvSpPr>
            <p:nvPr/>
          </p:nvSpPr>
          <p:spPr bwMode="auto">
            <a:xfrm>
              <a:off x="4849" y="3373"/>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sp>
        <p:nvSpPr>
          <p:cNvPr id="68627" name="Rectangle 508"/>
          <p:cNvSpPr>
            <a:spLocks noChangeArrowheads="1"/>
          </p:cNvSpPr>
          <p:nvPr/>
        </p:nvSpPr>
        <p:spPr bwMode="auto">
          <a:xfrm>
            <a:off x="4343783" y="1862311"/>
            <a:ext cx="901400"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Web Site</a:t>
            </a:r>
          </a:p>
        </p:txBody>
      </p:sp>
      <p:sp>
        <p:nvSpPr>
          <p:cNvPr id="68628" name="Rectangle 509"/>
          <p:cNvSpPr>
            <a:spLocks noChangeArrowheads="1"/>
          </p:cNvSpPr>
          <p:nvPr/>
        </p:nvSpPr>
        <p:spPr bwMode="auto">
          <a:xfrm>
            <a:off x="5716013" y="1862311"/>
            <a:ext cx="1233955"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Contact Center</a:t>
            </a:r>
          </a:p>
        </p:txBody>
      </p:sp>
      <p:sp>
        <p:nvSpPr>
          <p:cNvPr id="68629" name="Rectangle 510"/>
          <p:cNvSpPr>
            <a:spLocks noChangeArrowheads="1"/>
          </p:cNvSpPr>
          <p:nvPr/>
        </p:nvSpPr>
        <p:spPr bwMode="auto">
          <a:xfrm>
            <a:off x="7081240" y="1862311"/>
            <a:ext cx="1673279"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Enterprise Systems</a:t>
            </a:r>
          </a:p>
        </p:txBody>
      </p:sp>
      <p:sp>
        <p:nvSpPr>
          <p:cNvPr id="68630" name="Rectangle 511"/>
          <p:cNvSpPr>
            <a:spLocks noChangeArrowheads="1"/>
          </p:cNvSpPr>
          <p:nvPr/>
        </p:nvSpPr>
        <p:spPr bwMode="auto">
          <a:xfrm>
            <a:off x="8744018" y="1862311"/>
            <a:ext cx="1477247" cy="2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cs-CZ" sz="882">
                <a:latin typeface="Arial" panose="020B0604020202020204" pitchFamily="34" charset="0"/>
              </a:rPr>
              <a:t>Data Warehouse</a:t>
            </a:r>
          </a:p>
        </p:txBody>
      </p:sp>
    </p:spTree>
    <p:extLst>
      <p:ext uri="{BB962C8B-B14F-4D97-AF65-F5344CB8AC3E}">
        <p14:creationId xmlns:p14="http://schemas.microsoft.com/office/powerpoint/2010/main" val="1536895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97"/>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bwMode="auto">
          <a:xfrm>
            <a:off x="2758019" y="1724039"/>
            <a:ext cx="5691950" cy="3070013"/>
          </a:xfrm>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2" name="Zástupný symbol pro číslo snímku 2">
            <a:extLst>
              <a:ext uri="{FF2B5EF4-FFF2-40B4-BE49-F238E27FC236}">
                <a16:creationId xmlns:a16="http://schemas.microsoft.com/office/drawing/2014/main" id="{ED75BEED-B3CA-47B6-B054-3066973DB63B}"/>
              </a:ext>
            </a:extLst>
          </p:cNvPr>
          <p:cNvSpPr>
            <a:spLocks noGrp="1"/>
          </p:cNvSpPr>
          <p:nvPr>
            <p:ph type="sldNum" sz="quarter" idx="10"/>
          </p:nvPr>
        </p:nvSpPr>
        <p:spPr/>
        <p:txBody>
          <a:bodyPr/>
          <a:lstStyle/>
          <a:p>
            <a:pPr>
              <a:defRPr/>
            </a:pPr>
            <a:fld id="{402E6CD9-6949-456D-B5D1-E4EE505531B4}" type="slidenum">
              <a:rPr lang="en-US" altLang="cs-CZ"/>
              <a:pPr>
                <a:defRPr/>
              </a:pPr>
              <a:t>32</a:t>
            </a:fld>
            <a:endParaRPr lang="en-US" altLang="cs-CZ"/>
          </a:p>
        </p:txBody>
      </p:sp>
      <p:sp>
        <p:nvSpPr>
          <p:cNvPr id="70660" name="Rectangle 7"/>
          <p:cNvSpPr>
            <a:spLocks noGrp="1" noChangeArrowheads="1"/>
          </p:cNvSpPr>
          <p:nvPr>
            <p:ph type="body" sz="half" idx="4294967295"/>
          </p:nvPr>
        </p:nvSpPr>
        <p:spPr bwMode="auto">
          <a:xfrm>
            <a:off x="305858" y="1596266"/>
            <a:ext cx="3864645" cy="5628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cs-CZ" sz="1544"/>
              <a:t>Multi-Style</a:t>
            </a:r>
          </a:p>
          <a:p>
            <a:pPr marL="512815" lvl="1" indent="-259032">
              <a:lnSpc>
                <a:spcPct val="80000"/>
              </a:lnSpc>
            </a:pPr>
            <a:r>
              <a:rPr lang="en-US" altLang="cs-CZ" sz="1544"/>
              <a:t>Collaborative MDM</a:t>
            </a:r>
            <a:endParaRPr lang="en-US" altLang="cs-CZ" sz="1544">
              <a:solidFill>
                <a:schemeClr val="tx2"/>
              </a:solidFill>
            </a:endParaRPr>
          </a:p>
          <a:p>
            <a:pPr marL="1008126" lvl="2" indent="-502313">
              <a:lnSpc>
                <a:spcPct val="80000"/>
              </a:lnSpc>
            </a:pPr>
            <a:r>
              <a:rPr lang="en-US" altLang="cs-CZ" sz="1323"/>
              <a:t>Authoring, workflow, check in/out services to support collaboration on master data creation, management and quality control</a:t>
            </a:r>
          </a:p>
          <a:p>
            <a:pPr marL="512815" lvl="1" indent="-259032">
              <a:lnSpc>
                <a:spcPct val="80000"/>
              </a:lnSpc>
            </a:pPr>
            <a:r>
              <a:rPr lang="en-US" altLang="cs-CZ" sz="1544"/>
              <a:t>Operational MDM</a:t>
            </a:r>
          </a:p>
          <a:p>
            <a:pPr marL="1008126" lvl="2" indent="-502313">
              <a:lnSpc>
                <a:spcPct val="80000"/>
              </a:lnSpc>
            </a:pPr>
            <a:r>
              <a:rPr lang="en-US" altLang="cs-CZ" sz="1323"/>
              <a:t>Business services to ingest master data from range of sources, manage it and fulfill all consumer uses of master data</a:t>
            </a:r>
          </a:p>
          <a:p>
            <a:pPr marL="1008126" lvl="2" indent="-502313">
              <a:lnSpc>
                <a:spcPct val="80000"/>
              </a:lnSpc>
            </a:pPr>
            <a:r>
              <a:rPr lang="en-US" altLang="cs-CZ" sz="1323"/>
              <a:t>Over 500 Business Services</a:t>
            </a:r>
          </a:p>
          <a:p>
            <a:pPr marL="1008126" lvl="2" indent="-502313">
              <a:lnSpc>
                <a:spcPct val="80000"/>
              </a:lnSpc>
            </a:pPr>
            <a:r>
              <a:rPr lang="en-US" altLang="cs-CZ" sz="1323"/>
              <a:t>Act as “System of Record”</a:t>
            </a:r>
          </a:p>
          <a:p>
            <a:pPr marL="512815" lvl="1" indent="-259032">
              <a:lnSpc>
                <a:spcPct val="80000"/>
              </a:lnSpc>
            </a:pPr>
            <a:r>
              <a:rPr lang="en-US" altLang="cs-CZ" sz="1544"/>
              <a:t>Analytic MDM </a:t>
            </a:r>
          </a:p>
          <a:p>
            <a:pPr marL="1008126" lvl="2" indent="-502313">
              <a:lnSpc>
                <a:spcPct val="80000"/>
              </a:lnSpc>
            </a:pPr>
            <a:r>
              <a:rPr lang="en-US" altLang="cs-CZ" sz="1323"/>
              <a:t>Identity resolution &amp; relationship discovery</a:t>
            </a:r>
            <a:endParaRPr lang="en-US" altLang="cs-CZ" sz="1323" b="1">
              <a:solidFill>
                <a:srgbClr val="FF3300"/>
              </a:solidFill>
            </a:endParaRPr>
          </a:p>
          <a:p>
            <a:pPr marL="1008126" lvl="2" indent="-502313">
              <a:lnSpc>
                <a:spcPct val="80000"/>
              </a:lnSpc>
            </a:pPr>
            <a:r>
              <a:rPr lang="en-US" altLang="cs-CZ" sz="1323"/>
              <a:t>Master data simplifies input to analytical environments (DWs) and improves quality (MDM is source)</a:t>
            </a:r>
          </a:p>
          <a:p>
            <a:pPr marL="1008126" lvl="2" indent="-502313">
              <a:lnSpc>
                <a:spcPct val="80000"/>
              </a:lnSpc>
            </a:pPr>
            <a:r>
              <a:rPr lang="en-US" altLang="cs-CZ" sz="1323"/>
              <a:t>Enterprise reporting and analytics</a:t>
            </a:r>
          </a:p>
          <a:p>
            <a:pPr marL="1008126" lvl="2" indent="-502313">
              <a:lnSpc>
                <a:spcPct val="80000"/>
              </a:lnSpc>
            </a:pPr>
            <a:r>
              <a:rPr lang="en-US" altLang="cs-CZ" sz="1323"/>
              <a:t>Industry-specific data warehouses</a:t>
            </a:r>
          </a:p>
          <a:p>
            <a:pPr>
              <a:lnSpc>
                <a:spcPct val="80000"/>
              </a:lnSpc>
            </a:pPr>
            <a:endParaRPr lang="en-US" altLang="cs-CZ" sz="992"/>
          </a:p>
          <a:p>
            <a:pPr>
              <a:lnSpc>
                <a:spcPct val="80000"/>
              </a:lnSpc>
            </a:pPr>
            <a:r>
              <a:rPr lang="en-US" altLang="cs-CZ" sz="1544"/>
              <a:t>Multi-Domain</a:t>
            </a:r>
          </a:p>
          <a:p>
            <a:pPr marL="512815" lvl="1" indent="-259032">
              <a:lnSpc>
                <a:spcPct val="80000"/>
              </a:lnSpc>
            </a:pPr>
            <a:r>
              <a:rPr lang="en-US" altLang="cs-CZ" sz="1544"/>
              <a:t>Support for Customer, Product, Account, Location, Supplier ….</a:t>
            </a:r>
          </a:p>
          <a:p>
            <a:pPr marL="1008126" lvl="2" indent="-502313">
              <a:lnSpc>
                <a:spcPct val="80000"/>
              </a:lnSpc>
            </a:pPr>
            <a:endParaRPr lang="en-US" altLang="cs-CZ" sz="1323"/>
          </a:p>
        </p:txBody>
      </p:sp>
      <p:pic>
        <p:nvPicPr>
          <p:cNvPr id="70661" name="Picture 493" descr="mdm_block_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2781" y="3444575"/>
            <a:ext cx="530339" cy="53208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494" descr="mdm_block_c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9035" y="1764294"/>
            <a:ext cx="530338" cy="53208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495" descr="mdm_block_c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1031" y="2576430"/>
            <a:ext cx="532089" cy="532089"/>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Rectangle 8"/>
          <p:cNvSpPr>
            <a:spLocks noChangeArrowheads="1"/>
          </p:cNvSpPr>
          <p:nvPr/>
        </p:nvSpPr>
        <p:spPr bwMode="auto">
          <a:xfrm>
            <a:off x="5094658" y="1596266"/>
            <a:ext cx="5208870" cy="277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35000"/>
              </a:spcBef>
              <a:spcAft>
                <a:spcPct val="15000"/>
              </a:spcAft>
              <a:buClr>
                <a:srgbClr val="006699"/>
              </a:buClr>
              <a:buFontTx/>
              <a:buChar char="§"/>
            </a:pPr>
            <a:r>
              <a:rPr lang="en-US" altLang="cs-CZ" sz="1323" b="1">
                <a:latin typeface="Arial" panose="020B0604020202020204" pitchFamily="34" charset="0"/>
                <a:cs typeface="Arial" panose="020B0604020202020204" pitchFamily="34" charset="0"/>
              </a:rPr>
              <a:t>Data </a:t>
            </a:r>
            <a:r>
              <a:rPr lang="en-US" altLang="cs-CZ" sz="1323">
                <a:solidFill>
                  <a:schemeClr val="tx2"/>
                </a:solidFill>
                <a:latin typeface="Arial" panose="020B0604020202020204" pitchFamily="34" charset="0"/>
                <a:cs typeface="Arial" panose="020B0604020202020204" pitchFamily="34" charset="0"/>
              </a:rPr>
              <a:t>Quality</a:t>
            </a:r>
            <a:r>
              <a:rPr lang="en-US" altLang="cs-CZ" sz="1323" b="1">
                <a:latin typeface="Arial" panose="020B0604020202020204" pitchFamily="34" charset="0"/>
                <a:cs typeface="Arial" panose="020B0604020202020204" pitchFamily="34" charset="0"/>
              </a:rPr>
              <a:t> Management</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Duplicate record processing</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Data validation, cleansing &amp; standardization</a:t>
            </a:r>
          </a:p>
          <a:p>
            <a:pPr eaLnBrk="1" hangingPunct="1">
              <a:lnSpc>
                <a:spcPct val="100000"/>
              </a:lnSpc>
              <a:spcBef>
                <a:spcPct val="35000"/>
              </a:spcBef>
              <a:spcAft>
                <a:spcPct val="15000"/>
              </a:spcAft>
              <a:buClr>
                <a:srgbClr val="006699"/>
              </a:buClr>
              <a:buFontTx/>
              <a:buChar char="§"/>
            </a:pPr>
            <a:r>
              <a:rPr lang="en-US" altLang="cs-CZ" sz="1323">
                <a:solidFill>
                  <a:schemeClr val="tx2"/>
                </a:solidFill>
                <a:latin typeface="Arial" panose="020B0604020202020204" pitchFamily="34" charset="0"/>
                <a:cs typeface="Arial" panose="020B0604020202020204" pitchFamily="34" charset="0"/>
              </a:rPr>
              <a:t>Event</a:t>
            </a:r>
            <a:r>
              <a:rPr lang="en-US" altLang="cs-CZ" sz="1323" b="1">
                <a:latin typeface="Arial" panose="020B0604020202020204" pitchFamily="34" charset="0"/>
                <a:cs typeface="Arial" panose="020B0604020202020204" pitchFamily="34" charset="0"/>
              </a:rPr>
              <a:t> Management</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Event detection &amp; management</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Notification to business processes and systems</a:t>
            </a:r>
          </a:p>
          <a:p>
            <a:pPr eaLnBrk="1" hangingPunct="1">
              <a:lnSpc>
                <a:spcPct val="100000"/>
              </a:lnSpc>
              <a:spcBef>
                <a:spcPct val="35000"/>
              </a:spcBef>
              <a:spcAft>
                <a:spcPct val="15000"/>
              </a:spcAft>
              <a:buClr>
                <a:srgbClr val="006699"/>
              </a:buClr>
              <a:buFontTx/>
              <a:buChar char="§"/>
            </a:pPr>
            <a:r>
              <a:rPr lang="en-US" altLang="cs-CZ" sz="1323" b="1">
                <a:latin typeface="Arial" panose="020B0604020202020204" pitchFamily="34" charset="0"/>
                <a:cs typeface="Arial" panose="020B0604020202020204" pitchFamily="34" charset="0"/>
              </a:rPr>
              <a:t>Data Lifecycle Management</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Data Governance</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Data access management</a:t>
            </a:r>
          </a:p>
          <a:p>
            <a:pPr lvl="1" eaLnBrk="1" hangingPunct="1">
              <a:lnSpc>
                <a:spcPct val="100000"/>
              </a:lnSpc>
              <a:spcBef>
                <a:spcPct val="25000"/>
              </a:spcBef>
              <a:spcAft>
                <a:spcPct val="15000"/>
              </a:spcAft>
              <a:buClr>
                <a:srgbClr val="006699"/>
              </a:buClr>
              <a:buFont typeface="Arial" panose="020B0604020202020204" pitchFamily="34" charset="0"/>
              <a:buChar char="–"/>
            </a:pPr>
            <a:r>
              <a:rPr lang="en-US" altLang="cs-CZ" sz="1103">
                <a:latin typeface="Arial" panose="020B0604020202020204" pitchFamily="34" charset="0"/>
                <a:cs typeface="Arial" panose="020B0604020202020204" pitchFamily="34" charset="0"/>
              </a:rPr>
              <a:t>Auditing, enterprise rules and policies</a:t>
            </a:r>
          </a:p>
        </p:txBody>
      </p:sp>
      <p:sp>
        <p:nvSpPr>
          <p:cNvPr id="70665" name="Rectangle 338"/>
          <p:cNvSpPr>
            <a:spLocks noChangeArrowheads="1"/>
          </p:cNvSpPr>
          <p:nvPr/>
        </p:nvSpPr>
        <p:spPr bwMode="auto">
          <a:xfrm>
            <a:off x="792440" y="878647"/>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Master Data Management</a:t>
            </a:r>
            <a:br>
              <a:rPr lang="en-US" altLang="cs-CZ" sz="2646">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Core Capabilities</a:t>
            </a:r>
          </a:p>
        </p:txBody>
      </p:sp>
      <p:pic>
        <p:nvPicPr>
          <p:cNvPr id="70666" name="Picture 489" descr="mdm_block_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035" y="3444575"/>
            <a:ext cx="530338" cy="53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490" descr="mdm_block_c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5290" y="1764294"/>
            <a:ext cx="530339" cy="53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8" name="Picture 491" descr="mdm_block_c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7284" y="2576430"/>
            <a:ext cx="532089" cy="53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646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bwMode="auto">
          <a:xfrm>
            <a:off x="809943" y="1958578"/>
            <a:ext cx="6217038" cy="4302218"/>
          </a:xfrm>
        </p:spPr>
        <p:txBody>
          <a:bodyPr wrap="square" numCol="1" anchor="t" anchorCtr="0" compatLnSpc="1">
            <a:prstTxWarp prst="textNoShape">
              <a:avLst/>
            </a:prstTxWarp>
          </a:bodyPr>
          <a:lstStyle/>
          <a:p>
            <a:r>
              <a:rPr lang="en-US" altLang="cs-CZ" sz="1985"/>
              <a:t>Service Oriented Architecture </a:t>
            </a:r>
          </a:p>
          <a:p>
            <a:r>
              <a:rPr lang="en-US" altLang="cs-CZ" sz="1985"/>
              <a:t>Standards-based, Open</a:t>
            </a:r>
          </a:p>
          <a:p>
            <a:r>
              <a:rPr lang="en-US" altLang="cs-CZ" sz="1985"/>
              <a:t>Application and Process</a:t>
            </a:r>
          </a:p>
          <a:p>
            <a:pPr>
              <a:buFont typeface="Wingdings" panose="05000000000000000000" pitchFamily="2" charset="2"/>
              <a:buNone/>
            </a:pPr>
            <a:r>
              <a:rPr lang="en-US" altLang="cs-CZ" sz="1985"/>
              <a:t>	Neutrality</a:t>
            </a:r>
          </a:p>
          <a:p>
            <a:r>
              <a:rPr lang="en-US" altLang="cs-CZ" sz="1985"/>
              <a:t>Domain-centrity/Multi-domain</a:t>
            </a:r>
          </a:p>
          <a:p>
            <a:pPr>
              <a:buFont typeface="Wingdings" panose="05000000000000000000" pitchFamily="2" charset="2"/>
              <a:buNone/>
            </a:pPr>
            <a:r>
              <a:rPr lang="en-US" altLang="cs-CZ" sz="1985"/>
              <a:t>	capable</a:t>
            </a:r>
          </a:p>
          <a:p>
            <a:r>
              <a:rPr lang="en-US" altLang="cs-CZ" sz="1985"/>
              <a:t>Multi-styles capable</a:t>
            </a:r>
          </a:p>
          <a:p>
            <a:r>
              <a:rPr lang="en-US" altLang="cs-CZ" sz="1985"/>
              <a:t>Highest Performance and Scalability</a:t>
            </a:r>
          </a:p>
          <a:p>
            <a:r>
              <a:rPr lang="en-US" altLang="cs-CZ" sz="1985"/>
              <a:t>Extensibility, while safeguarding upgradeability</a:t>
            </a:r>
          </a:p>
          <a:p>
            <a:r>
              <a:rPr lang="en-US" altLang="cs-CZ" sz="1985"/>
              <a:t>Flexibility and Modular</a:t>
            </a:r>
          </a:p>
          <a:p>
            <a:r>
              <a:rPr lang="en-US" altLang="cs-CZ" sz="1985"/>
              <a:t>Reactive and proactive</a:t>
            </a:r>
          </a:p>
        </p:txBody>
      </p:sp>
      <p:pic>
        <p:nvPicPr>
          <p:cNvPr id="72707" name="Picture 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94658" y="2016337"/>
            <a:ext cx="4956828" cy="2677947"/>
          </a:xfrm>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Zástupný symbol pro číslo snímku 4">
            <a:extLst>
              <a:ext uri="{FF2B5EF4-FFF2-40B4-BE49-F238E27FC236}">
                <a16:creationId xmlns:a16="http://schemas.microsoft.com/office/drawing/2014/main" id="{5A617B07-3E45-448A-ABD8-203D77357E04}"/>
              </a:ext>
            </a:extLst>
          </p:cNvPr>
          <p:cNvSpPr>
            <a:spLocks noGrp="1"/>
          </p:cNvSpPr>
          <p:nvPr>
            <p:ph type="sldNum" sz="quarter" idx="10"/>
          </p:nvPr>
        </p:nvSpPr>
        <p:spPr/>
        <p:txBody>
          <a:bodyPr/>
          <a:lstStyle/>
          <a:p>
            <a:pPr>
              <a:defRPr/>
            </a:pPr>
            <a:fld id="{CA544B4A-1C33-4128-B126-9F014FFA4A2E}" type="slidenum">
              <a:rPr lang="en-US" altLang="cs-CZ"/>
              <a:pPr>
                <a:defRPr/>
              </a:pPr>
              <a:t>33</a:t>
            </a:fld>
            <a:endParaRPr lang="en-US" altLang="cs-CZ"/>
          </a:p>
        </p:txBody>
      </p:sp>
      <p:sp>
        <p:nvSpPr>
          <p:cNvPr id="72709" name="Rectangle 3"/>
          <p:cNvSpPr>
            <a:spLocks noChangeArrowheads="1"/>
          </p:cNvSpPr>
          <p:nvPr/>
        </p:nvSpPr>
        <p:spPr bwMode="auto">
          <a:xfrm>
            <a:off x="792440" y="878647"/>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Master Data Management Approach</a:t>
            </a:r>
            <a:br>
              <a:rPr lang="en-US" altLang="cs-CZ" sz="2646">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Key Technology Aspects</a:t>
            </a:r>
          </a:p>
        </p:txBody>
      </p:sp>
    </p:spTree>
    <p:extLst>
      <p:ext uri="{BB962C8B-B14F-4D97-AF65-F5344CB8AC3E}">
        <p14:creationId xmlns:p14="http://schemas.microsoft.com/office/powerpoint/2010/main" val="1434594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body" sz="half" idx="1"/>
          </p:nvPr>
        </p:nvSpPr>
        <p:spPr bwMode="auto">
          <a:xfrm>
            <a:off x="827446" y="1843058"/>
            <a:ext cx="3483082" cy="5222872"/>
          </a:xfrm>
        </p:spPr>
        <p:txBody>
          <a:bodyPr wrap="square" numCol="1" anchor="t" anchorCtr="0" compatLnSpc="1">
            <a:prstTxWarp prst="textNoShape">
              <a:avLst/>
            </a:prstTxWarp>
          </a:bodyPr>
          <a:lstStyle/>
          <a:p>
            <a:pPr>
              <a:spcBef>
                <a:spcPct val="40000"/>
              </a:spcBef>
            </a:pPr>
            <a:r>
              <a:rPr lang="en-US" altLang="cs-CZ" sz="1323"/>
              <a:t>Flexible, scalable repository managing and linking product, location, trading partner, organization, and terms of trade information</a:t>
            </a:r>
          </a:p>
          <a:p>
            <a:pPr>
              <a:spcBef>
                <a:spcPct val="40000"/>
              </a:spcBef>
            </a:pPr>
            <a:r>
              <a:rPr lang="en-US" altLang="cs-CZ" sz="1323"/>
              <a:t>Tools for modeling, managing, capturing and creating this information with high user productivity and high information quality</a:t>
            </a:r>
          </a:p>
          <a:p>
            <a:pPr>
              <a:spcBef>
                <a:spcPct val="40000"/>
              </a:spcBef>
            </a:pPr>
            <a:r>
              <a:rPr lang="en-US" altLang="cs-CZ" sz="1323"/>
              <a:t>Integrating and synchronizing this information internally with legacy systems, </a:t>
            </a:r>
            <a:br>
              <a:rPr lang="en-US" altLang="cs-CZ" sz="1323"/>
            </a:br>
            <a:r>
              <a:rPr lang="en-US" altLang="cs-CZ" sz="1323"/>
              <a:t>enterprise applications, repositories and masters</a:t>
            </a:r>
          </a:p>
          <a:p>
            <a:pPr>
              <a:spcBef>
                <a:spcPct val="40000"/>
              </a:spcBef>
            </a:pPr>
            <a:r>
              <a:rPr lang="en-US" altLang="cs-CZ" sz="1323"/>
              <a:t>Workflow and solutions for supporting multi-department and multi-enterprise business processes</a:t>
            </a:r>
          </a:p>
          <a:p>
            <a:pPr>
              <a:spcBef>
                <a:spcPct val="40000"/>
              </a:spcBef>
            </a:pPr>
            <a:r>
              <a:rPr lang="en-US" altLang="cs-CZ" sz="1323"/>
              <a:t>Exchanging and synchronizing this information externally with business partners</a:t>
            </a:r>
          </a:p>
          <a:p>
            <a:pPr>
              <a:spcBef>
                <a:spcPct val="40000"/>
              </a:spcBef>
            </a:pPr>
            <a:r>
              <a:rPr lang="en-US" altLang="cs-CZ" sz="1323"/>
              <a:t>Leveraging this information via many internal and external electronic and human touch points</a:t>
            </a:r>
          </a:p>
          <a:p>
            <a:pPr>
              <a:spcBef>
                <a:spcPct val="40000"/>
              </a:spcBef>
            </a:pPr>
            <a:endParaRPr lang="en-US" altLang="cs-CZ" sz="1323"/>
          </a:p>
          <a:p>
            <a:pPr>
              <a:spcBef>
                <a:spcPct val="40000"/>
              </a:spcBef>
            </a:pPr>
            <a:endParaRPr lang="en-US" altLang="cs-CZ" sz="1323"/>
          </a:p>
        </p:txBody>
      </p:sp>
      <p:sp>
        <p:nvSpPr>
          <p:cNvPr id="75" name="Zástupný symbol pro číslo snímku 4">
            <a:extLst>
              <a:ext uri="{FF2B5EF4-FFF2-40B4-BE49-F238E27FC236}">
                <a16:creationId xmlns:a16="http://schemas.microsoft.com/office/drawing/2014/main" id="{FC00521C-5A59-450C-ADBA-48D328B1D36E}"/>
              </a:ext>
            </a:extLst>
          </p:cNvPr>
          <p:cNvSpPr>
            <a:spLocks noGrp="1"/>
          </p:cNvSpPr>
          <p:nvPr>
            <p:ph type="sldNum" sz="quarter" idx="10"/>
          </p:nvPr>
        </p:nvSpPr>
        <p:spPr/>
        <p:txBody>
          <a:bodyPr/>
          <a:lstStyle/>
          <a:p>
            <a:pPr>
              <a:defRPr/>
            </a:pPr>
            <a:fld id="{C678A223-A7C9-4D63-B160-AC64CE3FFFFC}" type="slidenum">
              <a:rPr lang="en-US" altLang="cs-CZ"/>
              <a:pPr>
                <a:defRPr/>
              </a:pPr>
              <a:t>34</a:t>
            </a:fld>
            <a:endParaRPr lang="en-US" altLang="cs-CZ"/>
          </a:p>
        </p:txBody>
      </p:sp>
      <p:sp>
        <p:nvSpPr>
          <p:cNvPr id="74756" name="Rectangle 50"/>
          <p:cNvSpPr>
            <a:spLocks noChangeArrowheads="1"/>
          </p:cNvSpPr>
          <p:nvPr/>
        </p:nvSpPr>
        <p:spPr bwMode="auto">
          <a:xfrm>
            <a:off x="792440" y="878647"/>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Master Data Management</a:t>
            </a:r>
            <a:br>
              <a:rPr lang="en-US" altLang="cs-CZ" sz="2646">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Collaborative MDM</a:t>
            </a:r>
          </a:p>
        </p:txBody>
      </p:sp>
      <p:pic>
        <p:nvPicPr>
          <p:cNvPr id="74757" name="Picture 74" descr="mdm_block_big-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550" y="1806301"/>
            <a:ext cx="5667446" cy="477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75"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379" y="1563011"/>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6"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448" y="1564762"/>
            <a:ext cx="523338" cy="2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77"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3049" y="1566512"/>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78"/>
          <p:cNvSpPr>
            <a:spLocks noChangeArrowheads="1"/>
          </p:cNvSpPr>
          <p:nvPr/>
        </p:nvSpPr>
        <p:spPr bwMode="auto">
          <a:xfrm>
            <a:off x="4545067" y="1913070"/>
            <a:ext cx="5478415" cy="1862311"/>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62" name="Rectangle 79"/>
          <p:cNvSpPr>
            <a:spLocks noChangeArrowheads="1"/>
          </p:cNvSpPr>
          <p:nvPr/>
        </p:nvSpPr>
        <p:spPr bwMode="auto">
          <a:xfrm>
            <a:off x="4532815" y="3868145"/>
            <a:ext cx="5478415" cy="3990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63" name="Rectangle 80"/>
          <p:cNvSpPr>
            <a:spLocks noChangeArrowheads="1"/>
          </p:cNvSpPr>
          <p:nvPr/>
        </p:nvSpPr>
        <p:spPr bwMode="auto">
          <a:xfrm>
            <a:off x="4532815" y="4323222"/>
            <a:ext cx="5478415" cy="10011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64" name="Rectangle 81"/>
          <p:cNvSpPr>
            <a:spLocks noChangeArrowheads="1"/>
          </p:cNvSpPr>
          <p:nvPr/>
        </p:nvSpPr>
        <p:spPr bwMode="auto">
          <a:xfrm>
            <a:off x="4532815" y="5387399"/>
            <a:ext cx="5478415" cy="1128939"/>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74765" name="Group 82"/>
          <p:cNvGrpSpPr>
            <a:grpSpLocks/>
          </p:cNvGrpSpPr>
          <p:nvPr/>
        </p:nvGrpSpPr>
        <p:grpSpPr bwMode="auto">
          <a:xfrm>
            <a:off x="4608077" y="5777716"/>
            <a:ext cx="5299885" cy="735123"/>
            <a:chOff x="2398" y="3476"/>
            <a:chExt cx="3028" cy="420"/>
          </a:xfrm>
        </p:grpSpPr>
        <p:pic>
          <p:nvPicPr>
            <p:cNvPr id="74822" name="Picture 83" descr="mdm_block_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3" name="Picture 84" descr="mdm_block_c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4" name="Picture 85" descr="mdm_block_c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 y="3476"/>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25" name="Text Box 86"/>
            <p:cNvSpPr txBox="1">
              <a:spLocks noChangeArrowheads="1"/>
            </p:cNvSpPr>
            <p:nvPr/>
          </p:nvSpPr>
          <p:spPr bwMode="auto">
            <a:xfrm>
              <a:off x="2398" y="3756"/>
              <a:ext cx="856"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Event Management</a:t>
              </a:r>
            </a:p>
          </p:txBody>
        </p:sp>
        <p:sp>
          <p:nvSpPr>
            <p:cNvPr id="74826" name="Text Box 87"/>
            <p:cNvSpPr txBox="1">
              <a:spLocks noChangeArrowheads="1"/>
            </p:cNvSpPr>
            <p:nvPr/>
          </p:nvSpPr>
          <p:spPr bwMode="auto">
            <a:xfrm>
              <a:off x="3334" y="3756"/>
              <a:ext cx="1165"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Quality Management</a:t>
              </a:r>
            </a:p>
          </p:txBody>
        </p:sp>
        <p:sp>
          <p:nvSpPr>
            <p:cNvPr id="74827" name="Text Box 88"/>
            <p:cNvSpPr txBox="1">
              <a:spLocks noChangeArrowheads="1"/>
            </p:cNvSpPr>
            <p:nvPr/>
          </p:nvSpPr>
          <p:spPr bwMode="auto">
            <a:xfrm>
              <a:off x="4575" y="3756"/>
              <a:ext cx="851"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Lifecycle Mgmt</a:t>
              </a:r>
            </a:p>
          </p:txBody>
        </p:sp>
      </p:grpSp>
      <p:grpSp>
        <p:nvGrpSpPr>
          <p:cNvPr id="74766" name="Group 89"/>
          <p:cNvGrpSpPr>
            <a:grpSpLocks/>
          </p:cNvGrpSpPr>
          <p:nvPr/>
        </p:nvGrpSpPr>
        <p:grpSpPr bwMode="auto">
          <a:xfrm>
            <a:off x="4588824" y="3899653"/>
            <a:ext cx="5352394" cy="308052"/>
            <a:chOff x="2161" y="2259"/>
            <a:chExt cx="3405" cy="196"/>
          </a:xfrm>
        </p:grpSpPr>
        <p:pic>
          <p:nvPicPr>
            <p:cNvPr id="74820" name="Picture 90" descr="mdm_block_gr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 y="2259"/>
              <a:ext cx="34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21" name="Text Box 91"/>
            <p:cNvSpPr txBox="1">
              <a:spLocks noChangeArrowheads="1"/>
            </p:cNvSpPr>
            <p:nvPr/>
          </p:nvSpPr>
          <p:spPr bwMode="auto">
            <a:xfrm>
              <a:off x="2907" y="2284"/>
              <a:ext cx="1920" cy="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t>Industry SOA Business Processes </a:t>
              </a:r>
            </a:p>
          </p:txBody>
        </p:sp>
      </p:grpSp>
      <p:grpSp>
        <p:nvGrpSpPr>
          <p:cNvPr id="74767" name="Group 92"/>
          <p:cNvGrpSpPr>
            <a:grpSpLocks/>
          </p:cNvGrpSpPr>
          <p:nvPr/>
        </p:nvGrpSpPr>
        <p:grpSpPr bwMode="auto">
          <a:xfrm>
            <a:off x="4571322" y="4377482"/>
            <a:ext cx="5373397" cy="899650"/>
            <a:chOff x="2157" y="2548"/>
            <a:chExt cx="3404" cy="570"/>
          </a:xfrm>
        </p:grpSpPr>
        <p:pic>
          <p:nvPicPr>
            <p:cNvPr id="74816" name="Picture 93" descr="mdm_block_colou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 y="2548"/>
              <a:ext cx="3404"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7" name="Rectangle 94"/>
            <p:cNvSpPr>
              <a:spLocks noChangeArrowheads="1"/>
            </p:cNvSpPr>
            <p:nvPr/>
          </p:nvSpPr>
          <p:spPr bwMode="auto">
            <a:xfrm>
              <a:off x="3495" y="2582"/>
              <a:ext cx="80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 MDM</a:t>
              </a:r>
            </a:p>
          </p:txBody>
        </p:sp>
        <p:sp>
          <p:nvSpPr>
            <p:cNvPr id="74818" name="Rectangle 95"/>
            <p:cNvSpPr>
              <a:spLocks noChangeArrowheads="1"/>
            </p:cNvSpPr>
            <p:nvPr/>
          </p:nvSpPr>
          <p:spPr bwMode="auto">
            <a:xfrm>
              <a:off x="2285" y="2582"/>
              <a:ext cx="859"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Collaborative MDM</a:t>
              </a:r>
            </a:p>
          </p:txBody>
        </p:sp>
        <p:sp>
          <p:nvSpPr>
            <p:cNvPr id="74819" name="Rectangle 96"/>
            <p:cNvSpPr>
              <a:spLocks noChangeArrowheads="1"/>
            </p:cNvSpPr>
            <p:nvPr/>
          </p:nvSpPr>
          <p:spPr bwMode="auto">
            <a:xfrm>
              <a:off x="4694" y="2582"/>
              <a:ext cx="72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Analytical MDM</a:t>
              </a:r>
            </a:p>
          </p:txBody>
        </p:sp>
      </p:grpSp>
      <p:grpSp>
        <p:nvGrpSpPr>
          <p:cNvPr id="74768" name="Group 97"/>
          <p:cNvGrpSpPr>
            <a:grpSpLocks/>
          </p:cNvGrpSpPr>
          <p:nvPr/>
        </p:nvGrpSpPr>
        <p:grpSpPr bwMode="auto">
          <a:xfrm>
            <a:off x="4688590" y="5383903"/>
            <a:ext cx="1410736" cy="413070"/>
            <a:chOff x="2203" y="1575"/>
            <a:chExt cx="806" cy="236"/>
          </a:xfrm>
        </p:grpSpPr>
        <p:pic>
          <p:nvPicPr>
            <p:cNvPr id="74812" name="Picture 98"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 y="1603"/>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3" name="Rectangle 99"/>
            <p:cNvSpPr>
              <a:spLocks noChangeArrowheads="1"/>
            </p:cNvSpPr>
            <p:nvPr/>
          </p:nvSpPr>
          <p:spPr bwMode="auto">
            <a:xfrm>
              <a:off x="2396" y="1575"/>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pic>
          <p:nvPicPr>
            <p:cNvPr id="74814" name="Picture 100" descr="block_grey-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6" y="1701"/>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5" name="Rectangle 101"/>
            <p:cNvSpPr>
              <a:spLocks noChangeArrowheads="1"/>
            </p:cNvSpPr>
            <p:nvPr/>
          </p:nvSpPr>
          <p:spPr bwMode="auto">
            <a:xfrm>
              <a:off x="2259" y="1681"/>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74769" name="Group 102"/>
          <p:cNvGrpSpPr>
            <a:grpSpLocks/>
          </p:cNvGrpSpPr>
          <p:nvPr/>
        </p:nvGrpSpPr>
        <p:grpSpPr bwMode="auto">
          <a:xfrm>
            <a:off x="6570155" y="5390910"/>
            <a:ext cx="1405484" cy="397317"/>
            <a:chOff x="3312" y="3288"/>
            <a:chExt cx="803" cy="227"/>
          </a:xfrm>
        </p:grpSpPr>
        <p:pic>
          <p:nvPicPr>
            <p:cNvPr id="74808" name="Picture 103"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 y="3312"/>
              <a:ext cx="80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09" name="Picture 104"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2" y="3410"/>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0" name="Rectangle 105"/>
            <p:cNvSpPr>
              <a:spLocks noChangeArrowheads="1"/>
            </p:cNvSpPr>
            <p:nvPr/>
          </p:nvSpPr>
          <p:spPr bwMode="auto">
            <a:xfrm>
              <a:off x="3535" y="3288"/>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74811" name="Rectangle 106"/>
            <p:cNvSpPr>
              <a:spLocks noChangeArrowheads="1"/>
            </p:cNvSpPr>
            <p:nvPr/>
          </p:nvSpPr>
          <p:spPr bwMode="auto">
            <a:xfrm>
              <a:off x="3521" y="338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74770" name="Group 107"/>
          <p:cNvGrpSpPr>
            <a:grpSpLocks/>
          </p:cNvGrpSpPr>
          <p:nvPr/>
        </p:nvGrpSpPr>
        <p:grpSpPr bwMode="auto">
          <a:xfrm>
            <a:off x="8488476" y="5389160"/>
            <a:ext cx="1415986" cy="404318"/>
            <a:chOff x="4615" y="3272"/>
            <a:chExt cx="809" cy="231"/>
          </a:xfrm>
        </p:grpSpPr>
        <p:pic>
          <p:nvPicPr>
            <p:cNvPr id="74804" name="Picture 108" descr="block_ma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1" y="3295"/>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05" name="Rectangle 109"/>
            <p:cNvSpPr>
              <a:spLocks noChangeArrowheads="1"/>
            </p:cNvSpPr>
            <p:nvPr/>
          </p:nvSpPr>
          <p:spPr bwMode="auto">
            <a:xfrm>
              <a:off x="4857" y="3272"/>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74806" name="Picture 110"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5" y="3400"/>
              <a:ext cx="8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07" name="Rectangle 111"/>
            <p:cNvSpPr>
              <a:spLocks noChangeArrowheads="1"/>
            </p:cNvSpPr>
            <p:nvPr/>
          </p:nvSpPr>
          <p:spPr bwMode="auto">
            <a:xfrm>
              <a:off x="4849" y="3373"/>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sp>
        <p:nvSpPr>
          <p:cNvPr id="74771" name="Rectangle 138"/>
          <p:cNvSpPr>
            <a:spLocks noChangeArrowheads="1"/>
          </p:cNvSpPr>
          <p:nvPr/>
        </p:nvSpPr>
        <p:spPr bwMode="auto">
          <a:xfrm>
            <a:off x="4524062" y="4335474"/>
            <a:ext cx="1773047" cy="978413"/>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72" name="Line 9"/>
          <p:cNvSpPr>
            <a:spLocks noChangeShapeType="1"/>
          </p:cNvSpPr>
          <p:nvPr/>
        </p:nvSpPr>
        <p:spPr bwMode="auto">
          <a:xfrm flipV="1">
            <a:off x="5285440" y="3441074"/>
            <a:ext cx="0" cy="42007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73" name="Line 38"/>
          <p:cNvSpPr>
            <a:spLocks noChangeShapeType="1"/>
          </p:cNvSpPr>
          <p:nvPr/>
        </p:nvSpPr>
        <p:spPr bwMode="auto">
          <a:xfrm flipV="1">
            <a:off x="6636666" y="3441074"/>
            <a:ext cx="0" cy="42007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74" name="Line 39"/>
          <p:cNvSpPr>
            <a:spLocks noChangeShapeType="1"/>
          </p:cNvSpPr>
          <p:nvPr/>
        </p:nvSpPr>
        <p:spPr bwMode="auto">
          <a:xfrm flipV="1">
            <a:off x="7895126" y="3441074"/>
            <a:ext cx="0" cy="42007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75" name="Line 40"/>
          <p:cNvSpPr>
            <a:spLocks noChangeShapeType="1"/>
          </p:cNvSpPr>
          <p:nvPr/>
        </p:nvSpPr>
        <p:spPr bwMode="auto">
          <a:xfrm flipV="1">
            <a:off x="9155336" y="3441074"/>
            <a:ext cx="0" cy="42007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76" name="Line 41"/>
          <p:cNvSpPr>
            <a:spLocks noChangeShapeType="1"/>
          </p:cNvSpPr>
          <p:nvPr/>
        </p:nvSpPr>
        <p:spPr bwMode="auto">
          <a:xfrm>
            <a:off x="5276688" y="3441074"/>
            <a:ext cx="3899651"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4777" name="Line 42"/>
          <p:cNvSpPr>
            <a:spLocks noChangeShapeType="1"/>
          </p:cNvSpPr>
          <p:nvPr/>
        </p:nvSpPr>
        <p:spPr bwMode="auto">
          <a:xfrm>
            <a:off x="7075989" y="2348892"/>
            <a:ext cx="2126606"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4778" name="Line 43"/>
          <p:cNvSpPr>
            <a:spLocks noChangeShapeType="1"/>
          </p:cNvSpPr>
          <p:nvPr/>
        </p:nvSpPr>
        <p:spPr bwMode="auto">
          <a:xfrm flipV="1">
            <a:off x="8157670" y="2348892"/>
            <a:ext cx="10502" cy="497083"/>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79" name="Line 44"/>
          <p:cNvSpPr>
            <a:spLocks noChangeShapeType="1"/>
          </p:cNvSpPr>
          <p:nvPr/>
        </p:nvSpPr>
        <p:spPr bwMode="auto">
          <a:xfrm flipV="1">
            <a:off x="7100493" y="1340724"/>
            <a:ext cx="0" cy="100816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80" name="Oval 45"/>
          <p:cNvSpPr>
            <a:spLocks noChangeArrowheads="1"/>
          </p:cNvSpPr>
          <p:nvPr/>
        </p:nvSpPr>
        <p:spPr bwMode="auto">
          <a:xfrm>
            <a:off x="7042734" y="1256710"/>
            <a:ext cx="117269" cy="117270"/>
          </a:xfrm>
          <a:prstGeom prst="ellipse">
            <a:avLst/>
          </a:prstGeom>
          <a:solidFill>
            <a:schemeClr val="bg2"/>
          </a:solidFill>
          <a:ln w="19050">
            <a:solidFill>
              <a:srgbClr val="008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81" name="Line 46"/>
          <p:cNvSpPr>
            <a:spLocks noChangeShapeType="1"/>
          </p:cNvSpPr>
          <p:nvPr/>
        </p:nvSpPr>
        <p:spPr bwMode="auto">
          <a:xfrm flipV="1">
            <a:off x="9206095" y="1340724"/>
            <a:ext cx="0" cy="1008168"/>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82" name="Line 47"/>
          <p:cNvSpPr>
            <a:spLocks noChangeShapeType="1"/>
          </p:cNvSpPr>
          <p:nvPr/>
        </p:nvSpPr>
        <p:spPr bwMode="auto">
          <a:xfrm flipV="1">
            <a:off x="8168171" y="2936990"/>
            <a:ext cx="0" cy="504084"/>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4783" name="Oval 48"/>
          <p:cNvSpPr>
            <a:spLocks noChangeArrowheads="1"/>
          </p:cNvSpPr>
          <p:nvPr/>
        </p:nvSpPr>
        <p:spPr bwMode="auto">
          <a:xfrm>
            <a:off x="9143084" y="1256710"/>
            <a:ext cx="117269" cy="117270"/>
          </a:xfrm>
          <a:prstGeom prst="ellipse">
            <a:avLst/>
          </a:prstGeom>
          <a:solidFill>
            <a:schemeClr val="bg2"/>
          </a:solidFill>
          <a:ln w="19050">
            <a:solidFill>
              <a:srgbClr val="008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84" name="Rectangle 49"/>
          <p:cNvSpPr>
            <a:spLocks noChangeArrowheads="1"/>
          </p:cNvSpPr>
          <p:nvPr/>
        </p:nvSpPr>
        <p:spPr bwMode="auto">
          <a:xfrm>
            <a:off x="7518813" y="2868730"/>
            <a:ext cx="1008168" cy="234539"/>
          </a:xfrm>
          <a:prstGeom prst="rect">
            <a:avLst/>
          </a:prstGeom>
          <a:solidFill>
            <a:schemeClr val="bg2"/>
          </a:solidFill>
          <a:ln w="19050">
            <a:solidFill>
              <a:srgbClr val="008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74785" name="Group 51"/>
          <p:cNvGrpSpPr>
            <a:grpSpLocks/>
          </p:cNvGrpSpPr>
          <p:nvPr/>
        </p:nvGrpSpPr>
        <p:grpSpPr bwMode="auto">
          <a:xfrm>
            <a:off x="6370622" y="2914237"/>
            <a:ext cx="689615" cy="371062"/>
            <a:chOff x="5174" y="2198"/>
            <a:chExt cx="346" cy="164"/>
          </a:xfrm>
        </p:grpSpPr>
        <p:sp>
          <p:nvSpPr>
            <p:cNvPr id="74796" name="Oval 52"/>
            <p:cNvSpPr>
              <a:spLocks noChangeArrowheads="1"/>
            </p:cNvSpPr>
            <p:nvPr/>
          </p:nvSpPr>
          <p:spPr bwMode="auto">
            <a:xfrm>
              <a:off x="5174" y="2246"/>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97" name="Oval 53"/>
            <p:cNvSpPr>
              <a:spLocks noChangeArrowheads="1"/>
            </p:cNvSpPr>
            <p:nvPr/>
          </p:nvSpPr>
          <p:spPr bwMode="auto">
            <a:xfrm>
              <a:off x="5318" y="2198"/>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98" name="Oval 54"/>
            <p:cNvSpPr>
              <a:spLocks noChangeArrowheads="1"/>
            </p:cNvSpPr>
            <p:nvPr/>
          </p:nvSpPr>
          <p:spPr bwMode="auto">
            <a:xfrm>
              <a:off x="5318" y="2304"/>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99" name="Oval 55"/>
            <p:cNvSpPr>
              <a:spLocks noChangeArrowheads="1"/>
            </p:cNvSpPr>
            <p:nvPr/>
          </p:nvSpPr>
          <p:spPr bwMode="auto">
            <a:xfrm>
              <a:off x="5462" y="2246"/>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74800" name="AutoShape 56"/>
            <p:cNvCxnSpPr>
              <a:cxnSpLocks noChangeShapeType="1"/>
              <a:stCxn id="74796" idx="7"/>
              <a:endCxn id="74797" idx="2"/>
            </p:cNvCxnSpPr>
            <p:nvPr/>
          </p:nvCxnSpPr>
          <p:spPr bwMode="auto">
            <a:xfrm rot="-5400000">
              <a:off x="5257" y="2194"/>
              <a:ext cx="2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1" name="AutoShape 57"/>
            <p:cNvCxnSpPr>
              <a:cxnSpLocks noChangeShapeType="1"/>
              <a:stCxn id="74798" idx="6"/>
              <a:endCxn id="74799" idx="3"/>
            </p:cNvCxnSpPr>
            <p:nvPr/>
          </p:nvCxnSpPr>
          <p:spPr bwMode="auto">
            <a:xfrm flipV="1">
              <a:off x="5376" y="2296"/>
              <a:ext cx="94" cy="37"/>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2" name="AutoShape 58"/>
            <p:cNvCxnSpPr>
              <a:cxnSpLocks noChangeShapeType="1"/>
              <a:stCxn id="74796" idx="5"/>
              <a:endCxn id="74798" idx="2"/>
            </p:cNvCxnSpPr>
            <p:nvPr/>
          </p:nvCxnSpPr>
          <p:spPr bwMode="auto">
            <a:xfrm rot="16200000" flipH="1">
              <a:off x="5252" y="2268"/>
              <a:ext cx="3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803" name="AutoShape 59"/>
            <p:cNvCxnSpPr>
              <a:cxnSpLocks noChangeShapeType="1"/>
              <a:stCxn id="74799" idx="1"/>
              <a:endCxn id="74797" idx="6"/>
            </p:cNvCxnSpPr>
            <p:nvPr/>
          </p:nvCxnSpPr>
          <p:spPr bwMode="auto">
            <a:xfrm rot="5400000" flipH="1">
              <a:off x="5409" y="2194"/>
              <a:ext cx="2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786" name="Group 60"/>
          <p:cNvGrpSpPr>
            <a:grpSpLocks/>
          </p:cNvGrpSpPr>
          <p:nvPr/>
        </p:nvGrpSpPr>
        <p:grpSpPr bwMode="auto">
          <a:xfrm>
            <a:off x="6706678" y="2529173"/>
            <a:ext cx="689615" cy="371062"/>
            <a:chOff x="5174" y="2198"/>
            <a:chExt cx="346" cy="164"/>
          </a:xfrm>
        </p:grpSpPr>
        <p:sp>
          <p:nvSpPr>
            <p:cNvPr id="74788" name="Oval 61"/>
            <p:cNvSpPr>
              <a:spLocks noChangeArrowheads="1"/>
            </p:cNvSpPr>
            <p:nvPr/>
          </p:nvSpPr>
          <p:spPr bwMode="auto">
            <a:xfrm>
              <a:off x="5174" y="2246"/>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89" name="Oval 62"/>
            <p:cNvSpPr>
              <a:spLocks noChangeArrowheads="1"/>
            </p:cNvSpPr>
            <p:nvPr/>
          </p:nvSpPr>
          <p:spPr bwMode="auto">
            <a:xfrm>
              <a:off x="5318" y="2198"/>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90" name="Oval 63"/>
            <p:cNvSpPr>
              <a:spLocks noChangeArrowheads="1"/>
            </p:cNvSpPr>
            <p:nvPr/>
          </p:nvSpPr>
          <p:spPr bwMode="auto">
            <a:xfrm>
              <a:off x="5318" y="2304"/>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4791" name="Oval 64"/>
            <p:cNvSpPr>
              <a:spLocks noChangeArrowheads="1"/>
            </p:cNvSpPr>
            <p:nvPr/>
          </p:nvSpPr>
          <p:spPr bwMode="auto">
            <a:xfrm>
              <a:off x="5462" y="2246"/>
              <a:ext cx="58" cy="58"/>
            </a:xfrm>
            <a:prstGeom prst="ellipse">
              <a:avLst/>
            </a:prstGeom>
            <a:solidFill>
              <a:schemeClr val="bg2"/>
            </a:solidFill>
            <a:ln w="19050"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74792" name="AutoShape 65"/>
            <p:cNvCxnSpPr>
              <a:cxnSpLocks noChangeShapeType="1"/>
              <a:stCxn id="74788" idx="7"/>
              <a:endCxn id="74789" idx="2"/>
            </p:cNvCxnSpPr>
            <p:nvPr/>
          </p:nvCxnSpPr>
          <p:spPr bwMode="auto">
            <a:xfrm rot="-5400000">
              <a:off x="5257" y="2194"/>
              <a:ext cx="2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3" name="AutoShape 66"/>
            <p:cNvCxnSpPr>
              <a:cxnSpLocks noChangeShapeType="1"/>
              <a:stCxn id="74790" idx="6"/>
              <a:endCxn id="74791" idx="3"/>
            </p:cNvCxnSpPr>
            <p:nvPr/>
          </p:nvCxnSpPr>
          <p:spPr bwMode="auto">
            <a:xfrm flipV="1">
              <a:off x="5376" y="2296"/>
              <a:ext cx="94" cy="37"/>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4" name="AutoShape 67"/>
            <p:cNvCxnSpPr>
              <a:cxnSpLocks noChangeShapeType="1"/>
              <a:stCxn id="74788" idx="5"/>
              <a:endCxn id="74790" idx="2"/>
            </p:cNvCxnSpPr>
            <p:nvPr/>
          </p:nvCxnSpPr>
          <p:spPr bwMode="auto">
            <a:xfrm rot="16200000" flipH="1">
              <a:off x="5252" y="2268"/>
              <a:ext cx="3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95" name="AutoShape 68"/>
            <p:cNvCxnSpPr>
              <a:cxnSpLocks noChangeShapeType="1"/>
              <a:stCxn id="74791" idx="1"/>
              <a:endCxn id="74789" idx="6"/>
            </p:cNvCxnSpPr>
            <p:nvPr/>
          </p:nvCxnSpPr>
          <p:spPr bwMode="auto">
            <a:xfrm rot="5400000" flipH="1">
              <a:off x="5409" y="2194"/>
              <a:ext cx="27" cy="94"/>
            </a:xfrm>
            <a:prstGeom prst="curvedConnector2">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4787" name="Text Box 72"/>
          <p:cNvSpPr txBox="1">
            <a:spLocks noChangeArrowheads="1"/>
          </p:cNvSpPr>
          <p:nvPr/>
        </p:nvSpPr>
        <p:spPr bwMode="auto">
          <a:xfrm>
            <a:off x="4618578" y="1990082"/>
            <a:ext cx="2604435" cy="119378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35000"/>
              </a:spcBef>
            </a:pPr>
            <a:r>
              <a:rPr lang="en-US" altLang="cs-CZ"/>
              <a:t>MDM Process Services</a:t>
            </a:r>
            <a:r>
              <a:rPr lang="en-US" altLang="cs-CZ" sz="1323"/>
              <a:t> </a:t>
            </a:r>
          </a:p>
          <a:p>
            <a:pPr eaLnBrk="1" hangingPunct="1">
              <a:spcBef>
                <a:spcPct val="35000"/>
              </a:spcBef>
              <a:buClr>
                <a:schemeClr val="bg1"/>
              </a:buClr>
              <a:buFont typeface="Wingdings" panose="05000000000000000000" pitchFamily="2" charset="2"/>
              <a:buChar char="§"/>
            </a:pPr>
            <a:r>
              <a:rPr lang="en-US" altLang="cs-CZ" sz="1323"/>
              <a:t> Initiate NPI Workflow</a:t>
            </a:r>
          </a:p>
          <a:p>
            <a:pPr eaLnBrk="1" hangingPunct="1">
              <a:spcBef>
                <a:spcPct val="35000"/>
              </a:spcBef>
              <a:buClr>
                <a:schemeClr val="bg1"/>
              </a:buClr>
              <a:buFont typeface="Wingdings" panose="05000000000000000000" pitchFamily="2" charset="2"/>
              <a:buChar char="§"/>
            </a:pPr>
            <a:r>
              <a:rPr lang="en-US" altLang="cs-CZ" sz="1323"/>
              <a:t> Check-out Item</a:t>
            </a:r>
          </a:p>
          <a:p>
            <a:pPr eaLnBrk="1" hangingPunct="1">
              <a:spcBef>
                <a:spcPct val="35000"/>
              </a:spcBef>
              <a:buClr>
                <a:schemeClr val="bg1"/>
              </a:buClr>
              <a:buFont typeface="Wingdings" panose="05000000000000000000" pitchFamily="2" charset="2"/>
              <a:buChar char="§"/>
            </a:pPr>
            <a:r>
              <a:rPr lang="en-US" altLang="cs-CZ" sz="1323"/>
              <a:t> Publish Catalog</a:t>
            </a:r>
          </a:p>
        </p:txBody>
      </p:sp>
    </p:spTree>
    <p:extLst>
      <p:ext uri="{BB962C8B-B14F-4D97-AF65-F5344CB8AC3E}">
        <p14:creationId xmlns:p14="http://schemas.microsoft.com/office/powerpoint/2010/main" val="37262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bwMode="auto">
          <a:xfrm>
            <a:off x="809943" y="1596266"/>
            <a:ext cx="3490083" cy="5693701"/>
          </a:xfrm>
        </p:spPr>
        <p:txBody>
          <a:bodyPr wrap="square" numCol="1" anchor="t" anchorCtr="0" compatLnSpc="1">
            <a:prstTxWarp prst="textNoShape">
              <a:avLst/>
            </a:prstTxWarp>
          </a:bodyPr>
          <a:lstStyle/>
          <a:p>
            <a:pPr>
              <a:lnSpc>
                <a:spcPct val="80000"/>
              </a:lnSpc>
              <a:spcBef>
                <a:spcPct val="40000"/>
              </a:spcBef>
            </a:pPr>
            <a:r>
              <a:rPr lang="en-US" altLang="cs-CZ" sz="1544"/>
              <a:t>Build from the ground up as an SOA solution</a:t>
            </a:r>
          </a:p>
          <a:p>
            <a:pPr>
              <a:lnSpc>
                <a:spcPct val="80000"/>
              </a:lnSpc>
              <a:spcBef>
                <a:spcPct val="40000"/>
              </a:spcBef>
            </a:pPr>
            <a:r>
              <a:rPr lang="en-US" altLang="cs-CZ" sz="1544"/>
              <a:t>Extensive range of business services (500+)</a:t>
            </a:r>
          </a:p>
          <a:p>
            <a:pPr>
              <a:lnSpc>
                <a:spcPct val="80000"/>
              </a:lnSpc>
              <a:spcBef>
                <a:spcPct val="40000"/>
              </a:spcBef>
            </a:pPr>
            <a:r>
              <a:rPr lang="en-US" altLang="cs-CZ" sz="1544"/>
              <a:t>Designed for integration with operational applications</a:t>
            </a:r>
          </a:p>
          <a:p>
            <a:pPr>
              <a:lnSpc>
                <a:spcPct val="80000"/>
              </a:lnSpc>
              <a:spcBef>
                <a:spcPct val="40000"/>
              </a:spcBef>
            </a:pPr>
            <a:r>
              <a:rPr lang="en-US" altLang="cs-CZ" sz="1544"/>
              <a:t>Contains both large and fine grain services</a:t>
            </a:r>
          </a:p>
          <a:p>
            <a:pPr lvl="1">
              <a:lnSpc>
                <a:spcPct val="80000"/>
              </a:lnSpc>
              <a:spcBef>
                <a:spcPct val="40000"/>
              </a:spcBef>
            </a:pPr>
            <a:r>
              <a:rPr lang="en-US" altLang="cs-CZ" sz="1323"/>
              <a:t>Add customer (large grain)</a:t>
            </a:r>
          </a:p>
          <a:p>
            <a:pPr lvl="1">
              <a:lnSpc>
                <a:spcPct val="80000"/>
              </a:lnSpc>
              <a:spcBef>
                <a:spcPct val="40000"/>
              </a:spcBef>
            </a:pPr>
            <a:r>
              <a:rPr lang="en-US" altLang="cs-CZ" sz="1323"/>
              <a:t>Update account</a:t>
            </a:r>
          </a:p>
          <a:p>
            <a:pPr lvl="1">
              <a:lnSpc>
                <a:spcPct val="80000"/>
              </a:lnSpc>
              <a:spcBef>
                <a:spcPct val="40000"/>
              </a:spcBef>
            </a:pPr>
            <a:r>
              <a:rPr lang="en-US" altLang="cs-CZ" sz="1323"/>
              <a:t>Get product</a:t>
            </a:r>
          </a:p>
          <a:p>
            <a:pPr>
              <a:lnSpc>
                <a:spcPct val="80000"/>
              </a:lnSpc>
              <a:spcBef>
                <a:spcPct val="40000"/>
              </a:spcBef>
            </a:pPr>
            <a:r>
              <a:rPr lang="en-US" altLang="cs-CZ" sz="1544"/>
              <a:t>Flexibility</a:t>
            </a:r>
          </a:p>
          <a:p>
            <a:pPr lvl="1">
              <a:lnSpc>
                <a:spcPct val="80000"/>
              </a:lnSpc>
              <a:spcBef>
                <a:spcPct val="40000"/>
              </a:spcBef>
            </a:pPr>
            <a:r>
              <a:rPr lang="en-US" altLang="cs-CZ" sz="1323"/>
              <a:t>Easily extend or build new services from existing services</a:t>
            </a:r>
          </a:p>
          <a:p>
            <a:pPr lvl="1">
              <a:lnSpc>
                <a:spcPct val="80000"/>
              </a:lnSpc>
              <a:spcBef>
                <a:spcPct val="40000"/>
              </a:spcBef>
            </a:pPr>
            <a:r>
              <a:rPr lang="en-US" altLang="cs-CZ" sz="1323"/>
              <a:t>Fit product to meet the process, not vice-verse</a:t>
            </a:r>
          </a:p>
          <a:p>
            <a:pPr>
              <a:lnSpc>
                <a:spcPct val="80000"/>
              </a:lnSpc>
              <a:spcBef>
                <a:spcPct val="40000"/>
              </a:spcBef>
            </a:pPr>
            <a:r>
              <a:rPr lang="en-US" altLang="cs-CZ" sz="1544"/>
              <a:t>Business services are “intelligent” containing packaged and configurable interfaces to business logic components</a:t>
            </a:r>
            <a:endParaRPr lang="en-US" altLang="cs-CZ" sz="1323"/>
          </a:p>
        </p:txBody>
      </p:sp>
      <p:sp>
        <p:nvSpPr>
          <p:cNvPr id="69" name="Zástupný symbol pro číslo snímku 3">
            <a:extLst>
              <a:ext uri="{FF2B5EF4-FFF2-40B4-BE49-F238E27FC236}">
                <a16:creationId xmlns:a16="http://schemas.microsoft.com/office/drawing/2014/main" id="{0D24D6C8-0DAF-4A90-BDD8-AD8C59A26E4B}"/>
              </a:ext>
            </a:extLst>
          </p:cNvPr>
          <p:cNvSpPr>
            <a:spLocks noGrp="1"/>
          </p:cNvSpPr>
          <p:nvPr>
            <p:ph type="sldNum" sz="quarter" idx="12"/>
          </p:nvPr>
        </p:nvSpPr>
        <p:spPr/>
        <p:txBody>
          <a:bodyPr/>
          <a:lstStyle/>
          <a:p>
            <a:pPr>
              <a:defRPr/>
            </a:pPr>
            <a:fld id="{905D56BE-B525-4650-A44B-D23154F370C0}" type="slidenum">
              <a:rPr lang="en-US" altLang="cs-CZ"/>
              <a:pPr>
                <a:defRPr/>
              </a:pPr>
              <a:t>35</a:t>
            </a:fld>
            <a:endParaRPr lang="en-US" altLang="cs-CZ"/>
          </a:p>
        </p:txBody>
      </p:sp>
      <p:pic>
        <p:nvPicPr>
          <p:cNvPr id="76804" name="Picture 66" descr="mdm_block_big-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550" y="1806301"/>
            <a:ext cx="5667446" cy="477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05"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379" y="1563011"/>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18"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448" y="1564762"/>
            <a:ext cx="523338" cy="2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120"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3049" y="1566512"/>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Rectangle 101"/>
          <p:cNvSpPr>
            <a:spLocks noChangeArrowheads="1"/>
          </p:cNvSpPr>
          <p:nvPr/>
        </p:nvSpPr>
        <p:spPr bwMode="auto">
          <a:xfrm>
            <a:off x="4545067" y="1913070"/>
            <a:ext cx="5478415" cy="1862311"/>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09" name="Rectangle 62"/>
          <p:cNvSpPr>
            <a:spLocks noChangeArrowheads="1"/>
          </p:cNvSpPr>
          <p:nvPr/>
        </p:nvSpPr>
        <p:spPr bwMode="auto">
          <a:xfrm>
            <a:off x="792440" y="878647"/>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Master Data Management</a:t>
            </a:r>
            <a:br>
              <a:rPr lang="en-US" altLang="cs-CZ" sz="2646">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Operational MDM</a:t>
            </a:r>
          </a:p>
        </p:txBody>
      </p:sp>
      <p:sp>
        <p:nvSpPr>
          <p:cNvPr id="76810" name="Rectangle 67"/>
          <p:cNvSpPr>
            <a:spLocks noChangeArrowheads="1"/>
          </p:cNvSpPr>
          <p:nvPr/>
        </p:nvSpPr>
        <p:spPr bwMode="auto">
          <a:xfrm>
            <a:off x="4532815" y="3868145"/>
            <a:ext cx="5478415" cy="3990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11" name="Rectangle 68"/>
          <p:cNvSpPr>
            <a:spLocks noChangeArrowheads="1"/>
          </p:cNvSpPr>
          <p:nvPr/>
        </p:nvSpPr>
        <p:spPr bwMode="auto">
          <a:xfrm>
            <a:off x="4532815" y="4323222"/>
            <a:ext cx="5478415" cy="10011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12" name="Rectangle 69"/>
          <p:cNvSpPr>
            <a:spLocks noChangeArrowheads="1"/>
          </p:cNvSpPr>
          <p:nvPr/>
        </p:nvSpPr>
        <p:spPr bwMode="auto">
          <a:xfrm>
            <a:off x="4532815" y="5387399"/>
            <a:ext cx="5478415" cy="1128939"/>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76813" name="Group 70"/>
          <p:cNvGrpSpPr>
            <a:grpSpLocks/>
          </p:cNvGrpSpPr>
          <p:nvPr/>
        </p:nvGrpSpPr>
        <p:grpSpPr bwMode="auto">
          <a:xfrm>
            <a:off x="4608077" y="5777716"/>
            <a:ext cx="5299885" cy="735123"/>
            <a:chOff x="2398" y="3476"/>
            <a:chExt cx="3028" cy="420"/>
          </a:xfrm>
        </p:grpSpPr>
        <p:pic>
          <p:nvPicPr>
            <p:cNvPr id="76864" name="Picture 71" descr="mdm_block_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65" name="Picture 72" descr="mdm_block_c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66" name="Picture 73" descr="mdm_block_c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 y="3476"/>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67" name="Text Box 74"/>
            <p:cNvSpPr txBox="1">
              <a:spLocks noChangeArrowheads="1"/>
            </p:cNvSpPr>
            <p:nvPr/>
          </p:nvSpPr>
          <p:spPr bwMode="auto">
            <a:xfrm>
              <a:off x="2398" y="3756"/>
              <a:ext cx="856"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Event Management</a:t>
              </a:r>
            </a:p>
          </p:txBody>
        </p:sp>
        <p:sp>
          <p:nvSpPr>
            <p:cNvPr id="76868" name="Text Box 75"/>
            <p:cNvSpPr txBox="1">
              <a:spLocks noChangeArrowheads="1"/>
            </p:cNvSpPr>
            <p:nvPr/>
          </p:nvSpPr>
          <p:spPr bwMode="auto">
            <a:xfrm>
              <a:off x="3334" y="3756"/>
              <a:ext cx="1165"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Quality Management</a:t>
              </a:r>
            </a:p>
          </p:txBody>
        </p:sp>
        <p:sp>
          <p:nvSpPr>
            <p:cNvPr id="76869" name="Text Box 76"/>
            <p:cNvSpPr txBox="1">
              <a:spLocks noChangeArrowheads="1"/>
            </p:cNvSpPr>
            <p:nvPr/>
          </p:nvSpPr>
          <p:spPr bwMode="auto">
            <a:xfrm>
              <a:off x="4575" y="3756"/>
              <a:ext cx="851"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Lifecycle Mgmt</a:t>
              </a:r>
            </a:p>
          </p:txBody>
        </p:sp>
      </p:grpSp>
      <p:grpSp>
        <p:nvGrpSpPr>
          <p:cNvPr id="76814" name="Group 78"/>
          <p:cNvGrpSpPr>
            <a:grpSpLocks/>
          </p:cNvGrpSpPr>
          <p:nvPr/>
        </p:nvGrpSpPr>
        <p:grpSpPr bwMode="auto">
          <a:xfrm>
            <a:off x="4588824" y="3899653"/>
            <a:ext cx="5352394" cy="308052"/>
            <a:chOff x="2161" y="2259"/>
            <a:chExt cx="3405" cy="196"/>
          </a:xfrm>
        </p:grpSpPr>
        <p:pic>
          <p:nvPicPr>
            <p:cNvPr id="76862" name="Picture 79" descr="mdm_block_gr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 y="2259"/>
              <a:ext cx="34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63" name="Text Box 80"/>
            <p:cNvSpPr txBox="1">
              <a:spLocks noChangeArrowheads="1"/>
            </p:cNvSpPr>
            <p:nvPr/>
          </p:nvSpPr>
          <p:spPr bwMode="auto">
            <a:xfrm>
              <a:off x="2907" y="2284"/>
              <a:ext cx="1920" cy="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t>Industry SOA Business Processes </a:t>
              </a:r>
            </a:p>
          </p:txBody>
        </p:sp>
      </p:grpSp>
      <p:grpSp>
        <p:nvGrpSpPr>
          <p:cNvPr id="76815" name="Group 81"/>
          <p:cNvGrpSpPr>
            <a:grpSpLocks/>
          </p:cNvGrpSpPr>
          <p:nvPr/>
        </p:nvGrpSpPr>
        <p:grpSpPr bwMode="auto">
          <a:xfrm>
            <a:off x="4571322" y="4377482"/>
            <a:ext cx="5373397" cy="899650"/>
            <a:chOff x="2157" y="2548"/>
            <a:chExt cx="3404" cy="570"/>
          </a:xfrm>
        </p:grpSpPr>
        <p:pic>
          <p:nvPicPr>
            <p:cNvPr id="76858" name="Picture 82" descr="mdm_block_colou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 y="2548"/>
              <a:ext cx="3404"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59" name="Rectangle 83"/>
            <p:cNvSpPr>
              <a:spLocks noChangeArrowheads="1"/>
            </p:cNvSpPr>
            <p:nvPr/>
          </p:nvSpPr>
          <p:spPr bwMode="auto">
            <a:xfrm>
              <a:off x="3495" y="2582"/>
              <a:ext cx="80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 MDM</a:t>
              </a:r>
            </a:p>
          </p:txBody>
        </p:sp>
        <p:sp>
          <p:nvSpPr>
            <p:cNvPr id="76860" name="Rectangle 84"/>
            <p:cNvSpPr>
              <a:spLocks noChangeArrowheads="1"/>
            </p:cNvSpPr>
            <p:nvPr/>
          </p:nvSpPr>
          <p:spPr bwMode="auto">
            <a:xfrm>
              <a:off x="2285" y="2582"/>
              <a:ext cx="859"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Collaborative MDM</a:t>
              </a:r>
            </a:p>
          </p:txBody>
        </p:sp>
        <p:sp>
          <p:nvSpPr>
            <p:cNvPr id="76861" name="Rectangle 85"/>
            <p:cNvSpPr>
              <a:spLocks noChangeArrowheads="1"/>
            </p:cNvSpPr>
            <p:nvPr/>
          </p:nvSpPr>
          <p:spPr bwMode="auto">
            <a:xfrm>
              <a:off x="4694" y="2582"/>
              <a:ext cx="72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Analytical MDM</a:t>
              </a:r>
            </a:p>
          </p:txBody>
        </p:sp>
      </p:grpSp>
      <p:grpSp>
        <p:nvGrpSpPr>
          <p:cNvPr id="76816" name="Group 86"/>
          <p:cNvGrpSpPr>
            <a:grpSpLocks/>
          </p:cNvGrpSpPr>
          <p:nvPr/>
        </p:nvGrpSpPr>
        <p:grpSpPr bwMode="auto">
          <a:xfrm>
            <a:off x="4688590" y="5383903"/>
            <a:ext cx="1410736" cy="413070"/>
            <a:chOff x="2203" y="1575"/>
            <a:chExt cx="806" cy="236"/>
          </a:xfrm>
        </p:grpSpPr>
        <p:pic>
          <p:nvPicPr>
            <p:cNvPr id="76854" name="Picture 87"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 y="1603"/>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55" name="Rectangle 88"/>
            <p:cNvSpPr>
              <a:spLocks noChangeArrowheads="1"/>
            </p:cNvSpPr>
            <p:nvPr/>
          </p:nvSpPr>
          <p:spPr bwMode="auto">
            <a:xfrm>
              <a:off x="2396" y="1575"/>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pic>
          <p:nvPicPr>
            <p:cNvPr id="76856" name="Picture 89" descr="block_grey-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6" y="1701"/>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57" name="Rectangle 90"/>
            <p:cNvSpPr>
              <a:spLocks noChangeArrowheads="1"/>
            </p:cNvSpPr>
            <p:nvPr/>
          </p:nvSpPr>
          <p:spPr bwMode="auto">
            <a:xfrm>
              <a:off x="2259" y="1681"/>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76817" name="Group 91"/>
          <p:cNvGrpSpPr>
            <a:grpSpLocks/>
          </p:cNvGrpSpPr>
          <p:nvPr/>
        </p:nvGrpSpPr>
        <p:grpSpPr bwMode="auto">
          <a:xfrm>
            <a:off x="6570155" y="5390910"/>
            <a:ext cx="1405484" cy="397317"/>
            <a:chOff x="3312" y="3288"/>
            <a:chExt cx="803" cy="227"/>
          </a:xfrm>
        </p:grpSpPr>
        <p:pic>
          <p:nvPicPr>
            <p:cNvPr id="76850" name="Picture 92"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 y="3312"/>
              <a:ext cx="80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51" name="Picture 93"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2" y="3410"/>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52" name="Rectangle 94"/>
            <p:cNvSpPr>
              <a:spLocks noChangeArrowheads="1"/>
            </p:cNvSpPr>
            <p:nvPr/>
          </p:nvSpPr>
          <p:spPr bwMode="auto">
            <a:xfrm>
              <a:off x="3535" y="3288"/>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76853" name="Rectangle 95"/>
            <p:cNvSpPr>
              <a:spLocks noChangeArrowheads="1"/>
            </p:cNvSpPr>
            <p:nvPr/>
          </p:nvSpPr>
          <p:spPr bwMode="auto">
            <a:xfrm>
              <a:off x="3521" y="338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76818" name="Group 96"/>
          <p:cNvGrpSpPr>
            <a:grpSpLocks/>
          </p:cNvGrpSpPr>
          <p:nvPr/>
        </p:nvGrpSpPr>
        <p:grpSpPr bwMode="auto">
          <a:xfrm>
            <a:off x="8488476" y="5389160"/>
            <a:ext cx="1415986" cy="404318"/>
            <a:chOff x="4615" y="3272"/>
            <a:chExt cx="809" cy="231"/>
          </a:xfrm>
        </p:grpSpPr>
        <p:pic>
          <p:nvPicPr>
            <p:cNvPr id="76846" name="Picture 97" descr="block_ma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1" y="3295"/>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7" name="Rectangle 98"/>
            <p:cNvSpPr>
              <a:spLocks noChangeArrowheads="1"/>
            </p:cNvSpPr>
            <p:nvPr/>
          </p:nvSpPr>
          <p:spPr bwMode="auto">
            <a:xfrm>
              <a:off x="4857" y="3272"/>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76848" name="Picture 99"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5" y="3400"/>
              <a:ext cx="8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49" name="Rectangle 100"/>
            <p:cNvSpPr>
              <a:spLocks noChangeArrowheads="1"/>
            </p:cNvSpPr>
            <p:nvPr/>
          </p:nvSpPr>
          <p:spPr bwMode="auto">
            <a:xfrm>
              <a:off x="4849" y="3373"/>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sp>
        <p:nvSpPr>
          <p:cNvPr id="76819" name="Text Box 8"/>
          <p:cNvSpPr txBox="1">
            <a:spLocks noChangeArrowheads="1"/>
          </p:cNvSpPr>
          <p:nvPr/>
        </p:nvSpPr>
        <p:spPr bwMode="auto">
          <a:xfrm>
            <a:off x="4637832" y="2004085"/>
            <a:ext cx="2604435" cy="146860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35000"/>
              </a:spcBef>
            </a:pPr>
            <a:r>
              <a:rPr lang="en-US" altLang="cs-CZ"/>
              <a:t>MDM Business Services</a:t>
            </a:r>
            <a:r>
              <a:rPr lang="en-US" altLang="cs-CZ" sz="1323"/>
              <a:t> </a:t>
            </a:r>
          </a:p>
          <a:p>
            <a:pPr eaLnBrk="1" hangingPunct="1">
              <a:spcBef>
                <a:spcPct val="35000"/>
              </a:spcBef>
              <a:buClr>
                <a:schemeClr val="bg1"/>
              </a:buClr>
              <a:buFont typeface="Wingdings" panose="05000000000000000000" pitchFamily="2" charset="2"/>
              <a:buChar char="§"/>
            </a:pPr>
            <a:r>
              <a:rPr lang="en-US" altLang="cs-CZ" sz="1323"/>
              <a:t> Add Customer</a:t>
            </a:r>
          </a:p>
          <a:p>
            <a:pPr eaLnBrk="1" hangingPunct="1">
              <a:spcBef>
                <a:spcPct val="35000"/>
              </a:spcBef>
              <a:buClr>
                <a:schemeClr val="bg1"/>
              </a:buClr>
              <a:buFont typeface="Wingdings" panose="05000000000000000000" pitchFamily="2" charset="2"/>
              <a:buChar char="§"/>
            </a:pPr>
            <a:r>
              <a:rPr lang="en-US" altLang="cs-CZ" sz="1323"/>
              <a:t> Open Account</a:t>
            </a:r>
          </a:p>
          <a:p>
            <a:pPr eaLnBrk="1" hangingPunct="1">
              <a:spcBef>
                <a:spcPct val="35000"/>
              </a:spcBef>
              <a:buClr>
                <a:schemeClr val="bg1"/>
              </a:buClr>
              <a:buFont typeface="Wingdings" panose="05000000000000000000" pitchFamily="2" charset="2"/>
              <a:buChar char="§"/>
            </a:pPr>
            <a:r>
              <a:rPr lang="en-US" altLang="cs-CZ" sz="1323"/>
              <a:t> View hierarchy </a:t>
            </a:r>
          </a:p>
          <a:p>
            <a:pPr eaLnBrk="1" hangingPunct="1">
              <a:spcBef>
                <a:spcPct val="35000"/>
              </a:spcBef>
              <a:buClr>
                <a:schemeClr val="bg1"/>
              </a:buClr>
            </a:pPr>
            <a:r>
              <a:rPr lang="en-US" altLang="cs-CZ" sz="1323"/>
              <a:t>   profile</a:t>
            </a:r>
          </a:p>
        </p:txBody>
      </p:sp>
      <p:grpSp>
        <p:nvGrpSpPr>
          <p:cNvPr id="76820" name="Group 9"/>
          <p:cNvGrpSpPr>
            <a:grpSpLocks/>
          </p:cNvGrpSpPr>
          <p:nvPr/>
        </p:nvGrpSpPr>
        <p:grpSpPr bwMode="auto">
          <a:xfrm>
            <a:off x="6517647" y="2445159"/>
            <a:ext cx="388565" cy="301050"/>
            <a:chOff x="2400" y="3696"/>
            <a:chExt cx="270" cy="220"/>
          </a:xfrm>
        </p:grpSpPr>
        <p:sp>
          <p:nvSpPr>
            <p:cNvPr id="76843" name="Rectangle 10"/>
            <p:cNvSpPr>
              <a:spLocks noChangeArrowheads="1"/>
            </p:cNvSpPr>
            <p:nvPr/>
          </p:nvSpPr>
          <p:spPr bwMode="auto">
            <a:xfrm>
              <a:off x="2400" y="3806"/>
              <a:ext cx="270" cy="110"/>
            </a:xfrm>
            <a:prstGeom prst="rect">
              <a:avLst/>
            </a:prstGeom>
            <a:solidFill>
              <a:schemeClr val="bg2"/>
            </a:solidFill>
            <a:ln w="19050">
              <a:solidFill>
                <a:srgbClr val="CC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44" name="Line 11"/>
            <p:cNvSpPr>
              <a:spLocks noChangeShapeType="1"/>
            </p:cNvSpPr>
            <p:nvPr/>
          </p:nvSpPr>
          <p:spPr bwMode="auto">
            <a:xfrm flipV="1">
              <a:off x="2483" y="3751"/>
              <a:ext cx="0" cy="5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5" name="Oval 12"/>
            <p:cNvSpPr>
              <a:spLocks noChangeArrowheads="1"/>
            </p:cNvSpPr>
            <p:nvPr/>
          </p:nvSpPr>
          <p:spPr bwMode="auto">
            <a:xfrm>
              <a:off x="2454" y="3696"/>
              <a:ext cx="54" cy="55"/>
            </a:xfrm>
            <a:prstGeom prst="ellipse">
              <a:avLst/>
            </a:prstGeom>
            <a:solidFill>
              <a:schemeClr val="bg2"/>
            </a:solidFill>
            <a:ln w="19050">
              <a:solidFill>
                <a:srgbClr val="CC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76821" name="Line 13"/>
          <p:cNvSpPr>
            <a:spLocks noChangeShapeType="1"/>
          </p:cNvSpPr>
          <p:nvPr/>
        </p:nvSpPr>
        <p:spPr bwMode="auto">
          <a:xfrm flipV="1">
            <a:off x="5283689" y="3453327"/>
            <a:ext cx="0" cy="42007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2" name="Line 42"/>
          <p:cNvSpPr>
            <a:spLocks noChangeShapeType="1"/>
          </p:cNvSpPr>
          <p:nvPr/>
        </p:nvSpPr>
        <p:spPr bwMode="auto">
          <a:xfrm flipV="1">
            <a:off x="6634915" y="3453327"/>
            <a:ext cx="0" cy="42007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3" name="Line 43"/>
          <p:cNvSpPr>
            <a:spLocks noChangeShapeType="1"/>
          </p:cNvSpPr>
          <p:nvPr/>
        </p:nvSpPr>
        <p:spPr bwMode="auto">
          <a:xfrm flipV="1">
            <a:off x="7893376" y="3453327"/>
            <a:ext cx="0" cy="42007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4" name="Line 44"/>
          <p:cNvSpPr>
            <a:spLocks noChangeShapeType="1"/>
          </p:cNvSpPr>
          <p:nvPr/>
        </p:nvSpPr>
        <p:spPr bwMode="auto">
          <a:xfrm flipV="1">
            <a:off x="9153586" y="3453327"/>
            <a:ext cx="0" cy="42007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5" name="Line 45"/>
          <p:cNvSpPr>
            <a:spLocks noChangeShapeType="1"/>
          </p:cNvSpPr>
          <p:nvPr/>
        </p:nvSpPr>
        <p:spPr bwMode="auto">
          <a:xfrm>
            <a:off x="5274939" y="3453327"/>
            <a:ext cx="3899651"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6826" name="Line 46"/>
          <p:cNvSpPr>
            <a:spLocks noChangeShapeType="1"/>
          </p:cNvSpPr>
          <p:nvPr/>
        </p:nvSpPr>
        <p:spPr bwMode="auto">
          <a:xfrm>
            <a:off x="7074239" y="2361145"/>
            <a:ext cx="2126605"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6827" name="Line 47"/>
          <p:cNvSpPr>
            <a:spLocks noChangeShapeType="1"/>
          </p:cNvSpPr>
          <p:nvPr/>
        </p:nvSpPr>
        <p:spPr bwMode="auto">
          <a:xfrm flipV="1">
            <a:off x="8166421" y="2361145"/>
            <a:ext cx="0" cy="42007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8" name="Line 48"/>
          <p:cNvSpPr>
            <a:spLocks noChangeShapeType="1"/>
          </p:cNvSpPr>
          <p:nvPr/>
        </p:nvSpPr>
        <p:spPr bwMode="auto">
          <a:xfrm flipV="1">
            <a:off x="7098743" y="1352976"/>
            <a:ext cx="0" cy="1008168"/>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9" name="Oval 49"/>
          <p:cNvSpPr>
            <a:spLocks noChangeArrowheads="1"/>
          </p:cNvSpPr>
          <p:nvPr/>
        </p:nvSpPr>
        <p:spPr bwMode="auto">
          <a:xfrm>
            <a:off x="7040984" y="1268962"/>
            <a:ext cx="117270" cy="117269"/>
          </a:xfrm>
          <a:prstGeom prst="ellipse">
            <a:avLst/>
          </a:prstGeom>
          <a:solidFill>
            <a:schemeClr val="bg2"/>
          </a:solidFill>
          <a:ln w="19050">
            <a:solidFill>
              <a:srgbClr val="A5002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30" name="Line 50"/>
          <p:cNvSpPr>
            <a:spLocks noChangeShapeType="1"/>
          </p:cNvSpPr>
          <p:nvPr/>
        </p:nvSpPr>
        <p:spPr bwMode="auto">
          <a:xfrm flipV="1">
            <a:off x="9204344" y="1352976"/>
            <a:ext cx="0" cy="1008168"/>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31" name="Line 51"/>
          <p:cNvSpPr>
            <a:spLocks noChangeShapeType="1"/>
          </p:cNvSpPr>
          <p:nvPr/>
        </p:nvSpPr>
        <p:spPr bwMode="auto">
          <a:xfrm flipV="1">
            <a:off x="8166421" y="2949243"/>
            <a:ext cx="0" cy="504084"/>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32" name="Oval 52"/>
          <p:cNvSpPr>
            <a:spLocks noChangeArrowheads="1"/>
          </p:cNvSpPr>
          <p:nvPr/>
        </p:nvSpPr>
        <p:spPr bwMode="auto">
          <a:xfrm>
            <a:off x="9141334" y="1268962"/>
            <a:ext cx="117270" cy="117269"/>
          </a:xfrm>
          <a:prstGeom prst="ellipse">
            <a:avLst/>
          </a:prstGeom>
          <a:solidFill>
            <a:schemeClr val="bg2"/>
          </a:solidFill>
          <a:ln w="19050">
            <a:solidFill>
              <a:srgbClr val="A5002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76833" name="Group 53"/>
          <p:cNvGrpSpPr>
            <a:grpSpLocks/>
          </p:cNvGrpSpPr>
          <p:nvPr/>
        </p:nvGrpSpPr>
        <p:grpSpPr bwMode="auto">
          <a:xfrm>
            <a:off x="6517647" y="2697201"/>
            <a:ext cx="388565" cy="301050"/>
            <a:chOff x="2400" y="3696"/>
            <a:chExt cx="270" cy="220"/>
          </a:xfrm>
        </p:grpSpPr>
        <p:sp>
          <p:nvSpPr>
            <p:cNvPr id="76840" name="Rectangle 54"/>
            <p:cNvSpPr>
              <a:spLocks noChangeArrowheads="1"/>
            </p:cNvSpPr>
            <p:nvPr/>
          </p:nvSpPr>
          <p:spPr bwMode="auto">
            <a:xfrm>
              <a:off x="2400" y="3806"/>
              <a:ext cx="270" cy="110"/>
            </a:xfrm>
            <a:prstGeom prst="rect">
              <a:avLst/>
            </a:prstGeom>
            <a:solidFill>
              <a:schemeClr val="bg2"/>
            </a:solidFill>
            <a:ln w="19050">
              <a:solidFill>
                <a:srgbClr val="CC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41" name="Line 55"/>
            <p:cNvSpPr>
              <a:spLocks noChangeShapeType="1"/>
            </p:cNvSpPr>
            <p:nvPr/>
          </p:nvSpPr>
          <p:spPr bwMode="auto">
            <a:xfrm flipV="1">
              <a:off x="2483" y="3751"/>
              <a:ext cx="0" cy="5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2" name="Oval 56"/>
            <p:cNvSpPr>
              <a:spLocks noChangeArrowheads="1"/>
            </p:cNvSpPr>
            <p:nvPr/>
          </p:nvSpPr>
          <p:spPr bwMode="auto">
            <a:xfrm>
              <a:off x="2454" y="3696"/>
              <a:ext cx="54" cy="55"/>
            </a:xfrm>
            <a:prstGeom prst="ellipse">
              <a:avLst/>
            </a:prstGeom>
            <a:solidFill>
              <a:schemeClr val="bg2"/>
            </a:solidFill>
            <a:ln w="19050">
              <a:solidFill>
                <a:srgbClr val="CC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grpSp>
        <p:nvGrpSpPr>
          <p:cNvPr id="76834" name="Group 57"/>
          <p:cNvGrpSpPr>
            <a:grpSpLocks/>
          </p:cNvGrpSpPr>
          <p:nvPr/>
        </p:nvGrpSpPr>
        <p:grpSpPr bwMode="auto">
          <a:xfrm>
            <a:off x="6517647" y="2949243"/>
            <a:ext cx="388565" cy="301050"/>
            <a:chOff x="2400" y="3696"/>
            <a:chExt cx="270" cy="220"/>
          </a:xfrm>
        </p:grpSpPr>
        <p:sp>
          <p:nvSpPr>
            <p:cNvPr id="76837" name="Rectangle 58"/>
            <p:cNvSpPr>
              <a:spLocks noChangeArrowheads="1"/>
            </p:cNvSpPr>
            <p:nvPr/>
          </p:nvSpPr>
          <p:spPr bwMode="auto">
            <a:xfrm>
              <a:off x="2400" y="3806"/>
              <a:ext cx="270" cy="110"/>
            </a:xfrm>
            <a:prstGeom prst="rect">
              <a:avLst/>
            </a:prstGeom>
            <a:solidFill>
              <a:schemeClr val="bg2"/>
            </a:solidFill>
            <a:ln w="19050">
              <a:solidFill>
                <a:srgbClr val="CC00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38" name="Line 59"/>
            <p:cNvSpPr>
              <a:spLocks noChangeShapeType="1"/>
            </p:cNvSpPr>
            <p:nvPr/>
          </p:nvSpPr>
          <p:spPr bwMode="auto">
            <a:xfrm flipV="1">
              <a:off x="2483" y="3751"/>
              <a:ext cx="0" cy="55"/>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39" name="Oval 60"/>
            <p:cNvSpPr>
              <a:spLocks noChangeArrowheads="1"/>
            </p:cNvSpPr>
            <p:nvPr/>
          </p:nvSpPr>
          <p:spPr bwMode="auto">
            <a:xfrm>
              <a:off x="2454" y="3696"/>
              <a:ext cx="54" cy="55"/>
            </a:xfrm>
            <a:prstGeom prst="ellipse">
              <a:avLst/>
            </a:prstGeom>
            <a:solidFill>
              <a:schemeClr val="bg2"/>
            </a:solidFill>
            <a:ln w="19050">
              <a:solidFill>
                <a:srgbClr val="CC00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76835" name="Rectangle 61"/>
          <p:cNvSpPr>
            <a:spLocks noChangeArrowheads="1"/>
          </p:cNvSpPr>
          <p:nvPr/>
        </p:nvSpPr>
        <p:spPr bwMode="auto">
          <a:xfrm>
            <a:off x="7998393" y="2697201"/>
            <a:ext cx="1008168" cy="234539"/>
          </a:xfrm>
          <a:prstGeom prst="rect">
            <a:avLst/>
          </a:prstGeom>
          <a:solidFill>
            <a:schemeClr val="bg2"/>
          </a:solidFill>
          <a:ln w="28575">
            <a:solidFill>
              <a:srgbClr val="A5002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6836" name="Rectangle 121"/>
          <p:cNvSpPr>
            <a:spLocks noChangeArrowheads="1"/>
          </p:cNvSpPr>
          <p:nvPr/>
        </p:nvSpPr>
        <p:spPr bwMode="auto">
          <a:xfrm>
            <a:off x="6325114" y="4335474"/>
            <a:ext cx="1879814" cy="978413"/>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Tree>
    <p:extLst>
      <p:ext uri="{BB962C8B-B14F-4D97-AF65-F5344CB8AC3E}">
        <p14:creationId xmlns:p14="http://schemas.microsoft.com/office/powerpoint/2010/main" val="22519888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a:extLst>
              <a:ext uri="{FF2B5EF4-FFF2-40B4-BE49-F238E27FC236}">
                <a16:creationId xmlns:a16="http://schemas.microsoft.com/office/drawing/2014/main" id="{C52F4E9E-D2E1-4425-9CA4-666A50AFB412}"/>
              </a:ext>
            </a:extLst>
          </p:cNvPr>
          <p:cNvSpPr>
            <a:spLocks noGrp="1" noChangeArrowheads="1"/>
          </p:cNvSpPr>
          <p:nvPr>
            <p:ph type="title"/>
          </p:nvPr>
        </p:nvSpPr>
        <p:spPr>
          <a:xfrm>
            <a:off x="792440" y="878647"/>
            <a:ext cx="9091018" cy="549592"/>
          </a:xfrm>
        </p:spPr>
        <p:txBody>
          <a:bodyPr rtlCol="0" anchor="b">
            <a:normAutofit fontScale="90000"/>
          </a:bodyPr>
          <a:lstStyle/>
          <a:p>
            <a:pPr fontAlgn="auto">
              <a:spcAft>
                <a:spcPts val="0"/>
              </a:spcAft>
              <a:defRPr/>
            </a:pPr>
            <a:r>
              <a:rPr lang="en-US" altLang="cs-CZ" sz="2646" b="1"/>
              <a:t>Master Data Management</a:t>
            </a:r>
            <a:br>
              <a:rPr lang="en-US" altLang="cs-CZ" sz="2646" b="1"/>
            </a:br>
            <a:r>
              <a:rPr lang="en-US" altLang="cs-CZ" sz="1985" i="1">
                <a:solidFill>
                  <a:schemeClr val="folHlink"/>
                </a:solidFill>
              </a:rPr>
              <a:t>Analytical MDM</a:t>
            </a:r>
          </a:p>
        </p:txBody>
      </p:sp>
      <p:sp>
        <p:nvSpPr>
          <p:cNvPr id="78851" name="Rectangle 3"/>
          <p:cNvSpPr>
            <a:spLocks noGrp="1" noChangeArrowheads="1"/>
          </p:cNvSpPr>
          <p:nvPr>
            <p:ph idx="1"/>
          </p:nvPr>
        </p:nvSpPr>
        <p:spPr bwMode="auto">
          <a:xfrm>
            <a:off x="893957" y="1932323"/>
            <a:ext cx="3108519" cy="4787050"/>
          </a:xfrm>
        </p:spPr>
        <p:txBody>
          <a:bodyPr wrap="square" numCol="1" anchor="t" anchorCtr="0" compatLnSpc="1">
            <a:prstTxWarp prst="textNoShape">
              <a:avLst/>
            </a:prstTxWarp>
          </a:bodyPr>
          <a:lstStyle/>
          <a:p>
            <a:pPr>
              <a:spcBef>
                <a:spcPct val="20000"/>
              </a:spcBef>
            </a:pPr>
            <a:r>
              <a:rPr lang="en-US" altLang="cs-CZ" sz="1544"/>
              <a:t>Analytical MDM addresses the need to  augment MDM operational services with “inline” decision support analytics for purposes of reducing risk of increased costs, regulatory or reputation damage such as through:</a:t>
            </a:r>
          </a:p>
          <a:p>
            <a:pPr marL="512815" lvl="1" indent="-259032"/>
            <a:r>
              <a:rPr lang="en-US" altLang="cs-CZ" sz="1323"/>
              <a:t>Compliance Adherence</a:t>
            </a:r>
          </a:p>
          <a:p>
            <a:pPr marL="512815" lvl="1" indent="-259032"/>
            <a:r>
              <a:rPr lang="en-US" altLang="cs-CZ" sz="1323"/>
              <a:t>Thread and Fraud Detection</a:t>
            </a:r>
          </a:p>
          <a:p>
            <a:pPr marL="512815" lvl="1" indent="-259032"/>
            <a:r>
              <a:rPr lang="en-US" altLang="cs-CZ" sz="1323"/>
              <a:t>Conflict Management</a:t>
            </a:r>
          </a:p>
          <a:p>
            <a:pPr>
              <a:spcBef>
                <a:spcPct val="20000"/>
              </a:spcBef>
            </a:pPr>
            <a:endParaRPr lang="en-US" altLang="cs-CZ" sz="1544"/>
          </a:p>
          <a:p>
            <a:pPr>
              <a:spcBef>
                <a:spcPct val="20000"/>
              </a:spcBef>
            </a:pPr>
            <a:r>
              <a:rPr lang="en-US" altLang="cs-CZ" sz="1323"/>
              <a:t>Note -- MDM integrates with traditional Analytics (Data Warehouses) as source of quality data to the DW and as consumer of DW information (e.g. lifetime value information</a:t>
            </a:r>
            <a:r>
              <a:rPr lang="en-US" altLang="cs-CZ" sz="1544"/>
              <a:t>)</a:t>
            </a:r>
          </a:p>
        </p:txBody>
      </p:sp>
      <p:sp>
        <p:nvSpPr>
          <p:cNvPr id="69" name="Zástupný symbol pro číslo snímku 3">
            <a:extLst>
              <a:ext uri="{FF2B5EF4-FFF2-40B4-BE49-F238E27FC236}">
                <a16:creationId xmlns:a16="http://schemas.microsoft.com/office/drawing/2014/main" id="{E90503C8-B731-4CAF-89B4-D258E36E09F0}"/>
              </a:ext>
            </a:extLst>
          </p:cNvPr>
          <p:cNvSpPr>
            <a:spLocks noGrp="1"/>
          </p:cNvSpPr>
          <p:nvPr>
            <p:ph type="sldNum" sz="quarter" idx="12"/>
          </p:nvPr>
        </p:nvSpPr>
        <p:spPr/>
        <p:txBody>
          <a:bodyPr/>
          <a:lstStyle/>
          <a:p>
            <a:pPr>
              <a:defRPr/>
            </a:pPr>
            <a:fld id="{CD4F57DA-AB8F-4DD8-87BD-C1A0175CE26C}" type="slidenum">
              <a:rPr lang="en-US" altLang="cs-CZ"/>
              <a:pPr>
                <a:defRPr/>
              </a:pPr>
              <a:t>36</a:t>
            </a:fld>
            <a:endParaRPr lang="en-US" altLang="cs-CZ"/>
          </a:p>
        </p:txBody>
      </p:sp>
      <p:pic>
        <p:nvPicPr>
          <p:cNvPr id="78853" name="Picture 85" descr="mdm_block_big-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550" y="1806301"/>
            <a:ext cx="5667446" cy="477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86"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379" y="1563011"/>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87"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448" y="1564762"/>
            <a:ext cx="523338" cy="2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8" descr="mdm_block_big-b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3049" y="1566512"/>
            <a:ext cx="523337"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Rectangle 89"/>
          <p:cNvSpPr>
            <a:spLocks noChangeArrowheads="1"/>
          </p:cNvSpPr>
          <p:nvPr/>
        </p:nvSpPr>
        <p:spPr bwMode="auto">
          <a:xfrm>
            <a:off x="4545067" y="1913070"/>
            <a:ext cx="5478415" cy="1862311"/>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58" name="Rectangle 90"/>
          <p:cNvSpPr>
            <a:spLocks noChangeArrowheads="1"/>
          </p:cNvSpPr>
          <p:nvPr/>
        </p:nvSpPr>
        <p:spPr bwMode="auto">
          <a:xfrm>
            <a:off x="4532815" y="3868145"/>
            <a:ext cx="5478415" cy="3990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59" name="Rectangle 91"/>
          <p:cNvSpPr>
            <a:spLocks noChangeArrowheads="1"/>
          </p:cNvSpPr>
          <p:nvPr/>
        </p:nvSpPr>
        <p:spPr bwMode="auto">
          <a:xfrm>
            <a:off x="4532815" y="4323222"/>
            <a:ext cx="5478415" cy="1001167"/>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60" name="Rectangle 92"/>
          <p:cNvSpPr>
            <a:spLocks noChangeArrowheads="1"/>
          </p:cNvSpPr>
          <p:nvPr/>
        </p:nvSpPr>
        <p:spPr bwMode="auto">
          <a:xfrm>
            <a:off x="4532815" y="5387399"/>
            <a:ext cx="5478415" cy="1128939"/>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nvGrpSpPr>
          <p:cNvPr id="78861" name="Group 93"/>
          <p:cNvGrpSpPr>
            <a:grpSpLocks/>
          </p:cNvGrpSpPr>
          <p:nvPr/>
        </p:nvGrpSpPr>
        <p:grpSpPr bwMode="auto">
          <a:xfrm>
            <a:off x="4608077" y="5777716"/>
            <a:ext cx="5299885" cy="735123"/>
            <a:chOff x="2398" y="3476"/>
            <a:chExt cx="3028" cy="420"/>
          </a:xfrm>
        </p:grpSpPr>
        <p:pic>
          <p:nvPicPr>
            <p:cNvPr id="78912" name="Picture 94" descr="mdm_block_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13" name="Picture 95" descr="mdm_block_cl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 y="3476"/>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14" name="Picture 96" descr="mdm_block_cl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 y="3476"/>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5" name="Text Box 97"/>
            <p:cNvSpPr txBox="1">
              <a:spLocks noChangeArrowheads="1"/>
            </p:cNvSpPr>
            <p:nvPr/>
          </p:nvSpPr>
          <p:spPr bwMode="auto">
            <a:xfrm>
              <a:off x="2398" y="3756"/>
              <a:ext cx="856"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Event Management</a:t>
              </a:r>
            </a:p>
          </p:txBody>
        </p:sp>
        <p:sp>
          <p:nvSpPr>
            <p:cNvPr id="78916" name="Text Box 98"/>
            <p:cNvSpPr txBox="1">
              <a:spLocks noChangeArrowheads="1"/>
            </p:cNvSpPr>
            <p:nvPr/>
          </p:nvSpPr>
          <p:spPr bwMode="auto">
            <a:xfrm>
              <a:off x="3334" y="3756"/>
              <a:ext cx="1165"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Quality Management</a:t>
              </a:r>
            </a:p>
          </p:txBody>
        </p:sp>
        <p:sp>
          <p:nvSpPr>
            <p:cNvPr id="78917" name="Text Box 99"/>
            <p:cNvSpPr txBox="1">
              <a:spLocks noChangeArrowheads="1"/>
            </p:cNvSpPr>
            <p:nvPr/>
          </p:nvSpPr>
          <p:spPr bwMode="auto">
            <a:xfrm>
              <a:off x="4575" y="3756"/>
              <a:ext cx="851" cy="14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t>Data Lifecycle Mgmt</a:t>
              </a:r>
            </a:p>
          </p:txBody>
        </p:sp>
      </p:grpSp>
      <p:grpSp>
        <p:nvGrpSpPr>
          <p:cNvPr id="78862" name="Group 100"/>
          <p:cNvGrpSpPr>
            <a:grpSpLocks/>
          </p:cNvGrpSpPr>
          <p:nvPr/>
        </p:nvGrpSpPr>
        <p:grpSpPr bwMode="auto">
          <a:xfrm>
            <a:off x="4588824" y="3899653"/>
            <a:ext cx="5352394" cy="308052"/>
            <a:chOff x="2161" y="2259"/>
            <a:chExt cx="3405" cy="196"/>
          </a:xfrm>
        </p:grpSpPr>
        <p:pic>
          <p:nvPicPr>
            <p:cNvPr id="78910" name="Picture 101" descr="mdm_block_gr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 y="2259"/>
              <a:ext cx="340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11" name="Text Box 102"/>
            <p:cNvSpPr txBox="1">
              <a:spLocks noChangeArrowheads="1"/>
            </p:cNvSpPr>
            <p:nvPr/>
          </p:nvSpPr>
          <p:spPr bwMode="auto">
            <a:xfrm>
              <a:off x="2907" y="2284"/>
              <a:ext cx="1920" cy="15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t>Industry SOA Business Processes </a:t>
              </a:r>
            </a:p>
          </p:txBody>
        </p:sp>
      </p:grpSp>
      <p:grpSp>
        <p:nvGrpSpPr>
          <p:cNvPr id="78863" name="Group 103"/>
          <p:cNvGrpSpPr>
            <a:grpSpLocks/>
          </p:cNvGrpSpPr>
          <p:nvPr/>
        </p:nvGrpSpPr>
        <p:grpSpPr bwMode="auto">
          <a:xfrm>
            <a:off x="4571322" y="4377482"/>
            <a:ext cx="5373397" cy="899650"/>
            <a:chOff x="2157" y="2548"/>
            <a:chExt cx="3404" cy="570"/>
          </a:xfrm>
        </p:grpSpPr>
        <p:pic>
          <p:nvPicPr>
            <p:cNvPr id="78906" name="Picture 104" descr="mdm_block_colou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7" y="2548"/>
              <a:ext cx="3404"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7" name="Rectangle 105"/>
            <p:cNvSpPr>
              <a:spLocks noChangeArrowheads="1"/>
            </p:cNvSpPr>
            <p:nvPr/>
          </p:nvSpPr>
          <p:spPr bwMode="auto">
            <a:xfrm>
              <a:off x="3495" y="2582"/>
              <a:ext cx="800"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Operational MDM</a:t>
              </a:r>
            </a:p>
          </p:txBody>
        </p:sp>
        <p:sp>
          <p:nvSpPr>
            <p:cNvPr id="78908" name="Rectangle 106"/>
            <p:cNvSpPr>
              <a:spLocks noChangeArrowheads="1"/>
            </p:cNvSpPr>
            <p:nvPr/>
          </p:nvSpPr>
          <p:spPr bwMode="auto">
            <a:xfrm>
              <a:off x="2285" y="2582"/>
              <a:ext cx="859"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Collaborative MDM</a:t>
              </a:r>
            </a:p>
          </p:txBody>
        </p:sp>
        <p:sp>
          <p:nvSpPr>
            <p:cNvPr id="78909" name="Rectangle 107"/>
            <p:cNvSpPr>
              <a:spLocks noChangeArrowheads="1"/>
            </p:cNvSpPr>
            <p:nvPr/>
          </p:nvSpPr>
          <p:spPr bwMode="auto">
            <a:xfrm>
              <a:off x="4694" y="2582"/>
              <a:ext cx="727" cy="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5000"/>
                </a:lnSpc>
              </a:pPr>
              <a:r>
                <a:rPr lang="en-US" altLang="cs-CZ" sz="992">
                  <a:latin typeface="Arial" panose="020B0604020202020204" pitchFamily="34" charset="0"/>
                </a:rPr>
                <a:t>Analytical MDM</a:t>
              </a:r>
            </a:p>
          </p:txBody>
        </p:sp>
      </p:grpSp>
      <p:grpSp>
        <p:nvGrpSpPr>
          <p:cNvPr id="78864" name="Group 108"/>
          <p:cNvGrpSpPr>
            <a:grpSpLocks/>
          </p:cNvGrpSpPr>
          <p:nvPr/>
        </p:nvGrpSpPr>
        <p:grpSpPr bwMode="auto">
          <a:xfrm>
            <a:off x="4688590" y="5383903"/>
            <a:ext cx="1410736" cy="413070"/>
            <a:chOff x="2203" y="1575"/>
            <a:chExt cx="806" cy="236"/>
          </a:xfrm>
        </p:grpSpPr>
        <p:pic>
          <p:nvPicPr>
            <p:cNvPr id="78902" name="Picture 109" descr="block_gr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3" y="1603"/>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3" name="Rectangle 110"/>
            <p:cNvSpPr>
              <a:spLocks noChangeArrowheads="1"/>
            </p:cNvSpPr>
            <p:nvPr/>
          </p:nvSpPr>
          <p:spPr bwMode="auto">
            <a:xfrm>
              <a:off x="2396" y="1575"/>
              <a:ext cx="385"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a:t>
              </a:r>
            </a:p>
          </p:txBody>
        </p:sp>
        <p:pic>
          <p:nvPicPr>
            <p:cNvPr id="78904" name="Picture 111" descr="block_grey-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6" y="1701"/>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5" name="Rectangle 112"/>
            <p:cNvSpPr>
              <a:spLocks noChangeArrowheads="1"/>
            </p:cNvSpPr>
            <p:nvPr/>
          </p:nvSpPr>
          <p:spPr bwMode="auto">
            <a:xfrm>
              <a:off x="2259" y="1681"/>
              <a:ext cx="691"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Customer / Shipping</a:t>
              </a:r>
            </a:p>
          </p:txBody>
        </p:sp>
      </p:grpSp>
      <p:grpSp>
        <p:nvGrpSpPr>
          <p:cNvPr id="78865" name="Group 113"/>
          <p:cNvGrpSpPr>
            <a:grpSpLocks/>
          </p:cNvGrpSpPr>
          <p:nvPr/>
        </p:nvGrpSpPr>
        <p:grpSpPr bwMode="auto">
          <a:xfrm>
            <a:off x="6570155" y="5390910"/>
            <a:ext cx="1405484" cy="397317"/>
            <a:chOff x="3312" y="3288"/>
            <a:chExt cx="803" cy="227"/>
          </a:xfrm>
        </p:grpSpPr>
        <p:pic>
          <p:nvPicPr>
            <p:cNvPr id="78898" name="Picture 114" descr="block_purp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2" y="3312"/>
              <a:ext cx="80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9" name="Picture 115" descr="block_yello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2" y="3410"/>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00" name="Rectangle 116"/>
            <p:cNvSpPr>
              <a:spLocks noChangeArrowheads="1"/>
            </p:cNvSpPr>
            <p:nvPr/>
          </p:nvSpPr>
          <p:spPr bwMode="auto">
            <a:xfrm>
              <a:off x="3535" y="3288"/>
              <a:ext cx="32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solidFill>
                    <a:schemeClr val="bg1"/>
                  </a:solidFill>
                  <a:latin typeface="Arial" panose="020B0604020202020204" pitchFamily="34" charset="0"/>
                </a:rPr>
                <a:t>Product</a:t>
              </a:r>
            </a:p>
          </p:txBody>
        </p:sp>
        <p:sp>
          <p:nvSpPr>
            <p:cNvPr id="78901" name="Rectangle 117"/>
            <p:cNvSpPr>
              <a:spLocks noChangeArrowheads="1"/>
            </p:cNvSpPr>
            <p:nvPr/>
          </p:nvSpPr>
          <p:spPr bwMode="auto">
            <a:xfrm>
              <a:off x="3521" y="3385"/>
              <a:ext cx="349"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Location</a:t>
              </a:r>
            </a:p>
          </p:txBody>
        </p:sp>
      </p:grpSp>
      <p:grpSp>
        <p:nvGrpSpPr>
          <p:cNvPr id="78866" name="Group 118"/>
          <p:cNvGrpSpPr>
            <a:grpSpLocks/>
          </p:cNvGrpSpPr>
          <p:nvPr/>
        </p:nvGrpSpPr>
        <p:grpSpPr bwMode="auto">
          <a:xfrm>
            <a:off x="8488476" y="5389160"/>
            <a:ext cx="1415986" cy="404318"/>
            <a:chOff x="4615" y="3272"/>
            <a:chExt cx="809" cy="231"/>
          </a:xfrm>
        </p:grpSpPr>
        <p:pic>
          <p:nvPicPr>
            <p:cNvPr id="78894" name="Picture 119" descr="block_map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1" y="3295"/>
              <a:ext cx="8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95" name="Rectangle 120"/>
            <p:cNvSpPr>
              <a:spLocks noChangeArrowheads="1"/>
            </p:cNvSpPr>
            <p:nvPr/>
          </p:nvSpPr>
          <p:spPr bwMode="auto">
            <a:xfrm>
              <a:off x="4857" y="3272"/>
              <a:ext cx="342"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Supplier</a:t>
              </a:r>
            </a:p>
          </p:txBody>
        </p:sp>
        <p:pic>
          <p:nvPicPr>
            <p:cNvPr id="78896" name="Picture 121" descr="block_gre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5" y="3400"/>
              <a:ext cx="8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97" name="Rectangle 122"/>
            <p:cNvSpPr>
              <a:spLocks noChangeArrowheads="1"/>
            </p:cNvSpPr>
            <p:nvPr/>
          </p:nvSpPr>
          <p:spPr bwMode="auto">
            <a:xfrm>
              <a:off x="4849" y="3373"/>
              <a:ext cx="338"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882">
                  <a:latin typeface="Arial" panose="020B0604020202020204" pitchFamily="34" charset="0"/>
                </a:rPr>
                <a:t>Account</a:t>
              </a:r>
            </a:p>
          </p:txBody>
        </p:sp>
      </p:grpSp>
      <p:sp>
        <p:nvSpPr>
          <p:cNvPr id="78867" name="Line 128"/>
          <p:cNvSpPr>
            <a:spLocks noChangeShapeType="1"/>
          </p:cNvSpPr>
          <p:nvPr/>
        </p:nvSpPr>
        <p:spPr bwMode="auto">
          <a:xfrm flipV="1">
            <a:off x="5283689" y="3453327"/>
            <a:ext cx="0" cy="420070"/>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68" name="Line 129"/>
          <p:cNvSpPr>
            <a:spLocks noChangeShapeType="1"/>
          </p:cNvSpPr>
          <p:nvPr/>
        </p:nvSpPr>
        <p:spPr bwMode="auto">
          <a:xfrm flipV="1">
            <a:off x="6634915" y="3453327"/>
            <a:ext cx="0" cy="420070"/>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69" name="Line 130"/>
          <p:cNvSpPr>
            <a:spLocks noChangeShapeType="1"/>
          </p:cNvSpPr>
          <p:nvPr/>
        </p:nvSpPr>
        <p:spPr bwMode="auto">
          <a:xfrm flipV="1">
            <a:off x="7893376" y="3453327"/>
            <a:ext cx="0" cy="420070"/>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0" name="Line 131"/>
          <p:cNvSpPr>
            <a:spLocks noChangeShapeType="1"/>
          </p:cNvSpPr>
          <p:nvPr/>
        </p:nvSpPr>
        <p:spPr bwMode="auto">
          <a:xfrm flipV="1">
            <a:off x="9153586" y="3453327"/>
            <a:ext cx="0" cy="420070"/>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1" name="Line 132"/>
          <p:cNvSpPr>
            <a:spLocks noChangeShapeType="1"/>
          </p:cNvSpPr>
          <p:nvPr/>
        </p:nvSpPr>
        <p:spPr bwMode="auto">
          <a:xfrm>
            <a:off x="5274939" y="3453327"/>
            <a:ext cx="3899651" cy="0"/>
          </a:xfrm>
          <a:prstGeom prst="line">
            <a:avLst/>
          </a:prstGeom>
          <a:noFill/>
          <a:ln w="28575">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8872" name="Line 133"/>
          <p:cNvSpPr>
            <a:spLocks noChangeShapeType="1"/>
          </p:cNvSpPr>
          <p:nvPr/>
        </p:nvSpPr>
        <p:spPr bwMode="auto">
          <a:xfrm>
            <a:off x="7074239" y="2361145"/>
            <a:ext cx="2126605" cy="0"/>
          </a:xfrm>
          <a:prstGeom prst="line">
            <a:avLst/>
          </a:prstGeom>
          <a:noFill/>
          <a:ln w="28575">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sp>
        <p:nvSpPr>
          <p:cNvPr id="78873" name="Line 134"/>
          <p:cNvSpPr>
            <a:spLocks noChangeShapeType="1"/>
          </p:cNvSpPr>
          <p:nvPr/>
        </p:nvSpPr>
        <p:spPr bwMode="auto">
          <a:xfrm flipV="1">
            <a:off x="8166421" y="2361145"/>
            <a:ext cx="0" cy="420070"/>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4" name="Line 135"/>
          <p:cNvSpPr>
            <a:spLocks noChangeShapeType="1"/>
          </p:cNvSpPr>
          <p:nvPr/>
        </p:nvSpPr>
        <p:spPr bwMode="auto">
          <a:xfrm flipV="1">
            <a:off x="7098743" y="1352976"/>
            <a:ext cx="0" cy="1008168"/>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5" name="Oval 136"/>
          <p:cNvSpPr>
            <a:spLocks noChangeArrowheads="1"/>
          </p:cNvSpPr>
          <p:nvPr/>
        </p:nvSpPr>
        <p:spPr bwMode="auto">
          <a:xfrm>
            <a:off x="7040984" y="1268962"/>
            <a:ext cx="117270" cy="117269"/>
          </a:xfrm>
          <a:prstGeom prst="ellipse">
            <a:avLst/>
          </a:prstGeom>
          <a:solidFill>
            <a:srgbClr val="CCCCFF"/>
          </a:solidFill>
          <a:ln w="19050">
            <a:solidFill>
              <a:srgbClr val="CCCC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76" name="Line 137"/>
          <p:cNvSpPr>
            <a:spLocks noChangeShapeType="1"/>
          </p:cNvSpPr>
          <p:nvPr/>
        </p:nvSpPr>
        <p:spPr bwMode="auto">
          <a:xfrm flipV="1">
            <a:off x="9204344" y="1352976"/>
            <a:ext cx="0" cy="1008168"/>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7" name="Line 138"/>
          <p:cNvSpPr>
            <a:spLocks noChangeShapeType="1"/>
          </p:cNvSpPr>
          <p:nvPr/>
        </p:nvSpPr>
        <p:spPr bwMode="auto">
          <a:xfrm flipV="1">
            <a:off x="8166421" y="2949243"/>
            <a:ext cx="0" cy="504084"/>
          </a:xfrm>
          <a:prstGeom prst="line">
            <a:avLst/>
          </a:prstGeom>
          <a:noFill/>
          <a:ln w="28575">
            <a:solidFill>
              <a:srgbClr val="CCCC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8878" name="Oval 139"/>
          <p:cNvSpPr>
            <a:spLocks noChangeArrowheads="1"/>
          </p:cNvSpPr>
          <p:nvPr/>
        </p:nvSpPr>
        <p:spPr bwMode="auto">
          <a:xfrm>
            <a:off x="9141334" y="1268962"/>
            <a:ext cx="117270" cy="117269"/>
          </a:xfrm>
          <a:prstGeom prst="ellipse">
            <a:avLst/>
          </a:prstGeom>
          <a:solidFill>
            <a:srgbClr val="CCCCFF"/>
          </a:solidFill>
          <a:ln w="19050">
            <a:solidFill>
              <a:srgbClr val="CCCC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79" name="Rectangle 148"/>
          <p:cNvSpPr>
            <a:spLocks noChangeArrowheads="1"/>
          </p:cNvSpPr>
          <p:nvPr/>
        </p:nvSpPr>
        <p:spPr bwMode="auto">
          <a:xfrm>
            <a:off x="7998393" y="2697201"/>
            <a:ext cx="1008168" cy="234539"/>
          </a:xfrm>
          <a:prstGeom prst="rect">
            <a:avLst/>
          </a:prstGeom>
          <a:solidFill>
            <a:srgbClr val="CCCCFF"/>
          </a:solidFill>
          <a:ln w="28575">
            <a:solidFill>
              <a:srgbClr val="CCCC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80" name="Rectangle 149"/>
          <p:cNvSpPr>
            <a:spLocks noChangeArrowheads="1"/>
          </p:cNvSpPr>
          <p:nvPr/>
        </p:nvSpPr>
        <p:spPr bwMode="auto">
          <a:xfrm>
            <a:off x="8225931" y="4344226"/>
            <a:ext cx="1764295" cy="978414"/>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532550" name="Text Box 70">
            <a:extLst>
              <a:ext uri="{FF2B5EF4-FFF2-40B4-BE49-F238E27FC236}">
                <a16:creationId xmlns:a16="http://schemas.microsoft.com/office/drawing/2014/main" id="{95A65294-665B-49A0-9CC3-4F4A0740937E}"/>
              </a:ext>
            </a:extLst>
          </p:cNvPr>
          <p:cNvSpPr txBox="1">
            <a:spLocks noChangeArrowheads="1"/>
          </p:cNvSpPr>
          <p:nvPr/>
        </p:nvSpPr>
        <p:spPr bwMode="auto">
          <a:xfrm>
            <a:off x="4629080" y="2005834"/>
            <a:ext cx="2604435" cy="1193788"/>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12700" algn="ctr">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fontAlgn="auto">
              <a:spcBef>
                <a:spcPct val="35000"/>
              </a:spcBef>
              <a:spcAft>
                <a:spcPts val="0"/>
              </a:spcAft>
              <a:defRPr/>
            </a:pPr>
            <a:r>
              <a:rPr lang="en-US" altLang="cs-CZ">
                <a:latin typeface="+mn-lt"/>
              </a:rPr>
              <a:t>MDM “Inline” Analytics</a:t>
            </a:r>
            <a:endParaRPr lang="en-US" altLang="cs-CZ" sz="1323">
              <a:latin typeface="+mn-lt"/>
            </a:endParaRPr>
          </a:p>
          <a:p>
            <a:pPr fontAlgn="auto">
              <a:spcBef>
                <a:spcPct val="35000"/>
              </a:spcBef>
              <a:spcAft>
                <a:spcPts val="0"/>
              </a:spcAft>
              <a:buClr>
                <a:schemeClr val="tx1"/>
              </a:buClr>
              <a:buFont typeface="Wingdings" panose="05000000000000000000" pitchFamily="2" charset="2"/>
              <a:buChar char="§"/>
              <a:defRPr/>
            </a:pPr>
            <a:r>
              <a:rPr lang="en-US" altLang="cs-CZ" sz="1323">
                <a:latin typeface="+mn-lt"/>
              </a:rPr>
              <a:t> Identify Thread/Fraud</a:t>
            </a:r>
          </a:p>
          <a:p>
            <a:pPr fontAlgn="auto">
              <a:spcBef>
                <a:spcPct val="35000"/>
              </a:spcBef>
              <a:spcAft>
                <a:spcPts val="0"/>
              </a:spcAft>
              <a:buClr>
                <a:schemeClr val="tx1"/>
              </a:buClr>
              <a:buFont typeface="Wingdings" panose="05000000000000000000" pitchFamily="2" charset="2"/>
              <a:buChar char="§"/>
              <a:defRPr/>
            </a:pPr>
            <a:r>
              <a:rPr lang="en-US" altLang="cs-CZ" sz="1323">
                <a:effectLst>
                  <a:outerShdw blurRad="38100" dist="38100" dir="2700000" algn="tl">
                    <a:srgbClr val="C0C0C0"/>
                  </a:outerShdw>
                </a:effectLst>
                <a:latin typeface="+mn-lt"/>
              </a:rPr>
              <a:t> </a:t>
            </a:r>
            <a:r>
              <a:rPr lang="en-US" altLang="cs-CZ" sz="1323">
                <a:latin typeface="+mn-lt"/>
              </a:rPr>
              <a:t>Conflict of Interest</a:t>
            </a:r>
          </a:p>
          <a:p>
            <a:pPr fontAlgn="auto">
              <a:spcBef>
                <a:spcPct val="35000"/>
              </a:spcBef>
              <a:spcAft>
                <a:spcPts val="0"/>
              </a:spcAft>
              <a:buClr>
                <a:schemeClr val="tx1"/>
              </a:buClr>
              <a:buFont typeface="Wingdings" panose="05000000000000000000" pitchFamily="2" charset="2"/>
              <a:buChar char="§"/>
              <a:defRPr/>
            </a:pPr>
            <a:r>
              <a:rPr lang="en-US" altLang="cs-CZ" sz="1323">
                <a:latin typeface="+mn-lt"/>
              </a:rPr>
              <a:t> AML Alerts</a:t>
            </a:r>
          </a:p>
        </p:txBody>
      </p:sp>
      <p:grpSp>
        <p:nvGrpSpPr>
          <p:cNvPr id="78882" name="Group 71"/>
          <p:cNvGrpSpPr>
            <a:grpSpLocks/>
          </p:cNvGrpSpPr>
          <p:nvPr/>
        </p:nvGrpSpPr>
        <p:grpSpPr bwMode="auto">
          <a:xfrm>
            <a:off x="6293609" y="3008753"/>
            <a:ext cx="504084" cy="353559"/>
            <a:chOff x="5232" y="2486"/>
            <a:chExt cx="230" cy="154"/>
          </a:xfrm>
        </p:grpSpPr>
        <p:sp>
          <p:nvSpPr>
            <p:cNvPr id="78889" name="Rectangle 72"/>
            <p:cNvSpPr>
              <a:spLocks noChangeArrowheads="1"/>
            </p:cNvSpPr>
            <p:nvPr/>
          </p:nvSpPr>
          <p:spPr bwMode="auto">
            <a:xfrm>
              <a:off x="5232" y="2486"/>
              <a:ext cx="58" cy="58"/>
            </a:xfrm>
            <a:prstGeom prst="rect">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90" name="Rectangle 73"/>
            <p:cNvSpPr>
              <a:spLocks noChangeArrowheads="1"/>
            </p:cNvSpPr>
            <p:nvPr/>
          </p:nvSpPr>
          <p:spPr bwMode="auto">
            <a:xfrm>
              <a:off x="5232" y="2582"/>
              <a:ext cx="58" cy="58"/>
            </a:xfrm>
            <a:prstGeom prst="rect">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91" name="AutoShape 74"/>
            <p:cNvSpPr>
              <a:spLocks noChangeArrowheads="1"/>
            </p:cNvSpPr>
            <p:nvPr/>
          </p:nvSpPr>
          <p:spPr bwMode="auto">
            <a:xfrm>
              <a:off x="5376" y="2514"/>
              <a:ext cx="86" cy="86"/>
            </a:xfrm>
            <a:prstGeom prst="triangle">
              <a:avLst>
                <a:gd name="adj" fmla="val 50000"/>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78892" name="AutoShape 75"/>
            <p:cNvCxnSpPr>
              <a:cxnSpLocks noChangeShapeType="1"/>
              <a:stCxn id="78889" idx="3"/>
              <a:endCxn id="78891" idx="1"/>
            </p:cNvCxnSpPr>
            <p:nvPr/>
          </p:nvCxnSpPr>
          <p:spPr bwMode="auto">
            <a:xfrm>
              <a:off x="5290" y="2515"/>
              <a:ext cx="108" cy="42"/>
            </a:xfrm>
            <a:prstGeom prst="straightConnector1">
              <a:avLst/>
            </a:prstGeom>
            <a:noFill/>
            <a:ln w="190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93" name="AutoShape 76"/>
            <p:cNvCxnSpPr>
              <a:cxnSpLocks noChangeShapeType="1"/>
              <a:stCxn id="78890" idx="3"/>
              <a:endCxn id="78891" idx="1"/>
            </p:cNvCxnSpPr>
            <p:nvPr/>
          </p:nvCxnSpPr>
          <p:spPr bwMode="auto">
            <a:xfrm flipV="1">
              <a:off x="5290" y="2557"/>
              <a:ext cx="108" cy="54"/>
            </a:xfrm>
            <a:prstGeom prst="straightConnector1">
              <a:avLst/>
            </a:prstGeom>
            <a:noFill/>
            <a:ln w="190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883" name="Group 77"/>
          <p:cNvGrpSpPr>
            <a:grpSpLocks/>
          </p:cNvGrpSpPr>
          <p:nvPr/>
        </p:nvGrpSpPr>
        <p:grpSpPr bwMode="auto">
          <a:xfrm>
            <a:off x="6713679" y="2588683"/>
            <a:ext cx="504084" cy="353559"/>
            <a:chOff x="5232" y="2486"/>
            <a:chExt cx="230" cy="154"/>
          </a:xfrm>
        </p:grpSpPr>
        <p:sp>
          <p:nvSpPr>
            <p:cNvPr id="78884" name="Rectangle 78"/>
            <p:cNvSpPr>
              <a:spLocks noChangeArrowheads="1"/>
            </p:cNvSpPr>
            <p:nvPr/>
          </p:nvSpPr>
          <p:spPr bwMode="auto">
            <a:xfrm>
              <a:off x="5232" y="2486"/>
              <a:ext cx="58" cy="58"/>
            </a:xfrm>
            <a:prstGeom prst="rect">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85" name="Rectangle 79"/>
            <p:cNvSpPr>
              <a:spLocks noChangeArrowheads="1"/>
            </p:cNvSpPr>
            <p:nvPr/>
          </p:nvSpPr>
          <p:spPr bwMode="auto">
            <a:xfrm>
              <a:off x="5232" y="2582"/>
              <a:ext cx="58" cy="58"/>
            </a:xfrm>
            <a:prstGeom prst="rect">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8886" name="AutoShape 80"/>
            <p:cNvSpPr>
              <a:spLocks noChangeArrowheads="1"/>
            </p:cNvSpPr>
            <p:nvPr/>
          </p:nvSpPr>
          <p:spPr bwMode="auto">
            <a:xfrm>
              <a:off x="5376" y="2514"/>
              <a:ext cx="86" cy="86"/>
            </a:xfrm>
            <a:prstGeom prst="triangle">
              <a:avLst>
                <a:gd name="adj" fmla="val 50000"/>
              </a:avLst>
            </a:prstGeom>
            <a:solidFill>
              <a:srgbClr val="CCCCFF"/>
            </a:solidFill>
            <a:ln w="19050" algn="ctr">
              <a:solidFill>
                <a:srgbClr val="CC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cxnSp>
          <p:nvCxnSpPr>
            <p:cNvPr id="78887" name="AutoShape 81"/>
            <p:cNvCxnSpPr>
              <a:cxnSpLocks noChangeShapeType="1"/>
              <a:stCxn id="78884" idx="3"/>
              <a:endCxn id="78886" idx="1"/>
            </p:cNvCxnSpPr>
            <p:nvPr/>
          </p:nvCxnSpPr>
          <p:spPr bwMode="auto">
            <a:xfrm>
              <a:off x="5290" y="2515"/>
              <a:ext cx="108" cy="42"/>
            </a:xfrm>
            <a:prstGeom prst="straightConnector1">
              <a:avLst/>
            </a:prstGeom>
            <a:noFill/>
            <a:ln w="190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88" name="AutoShape 82"/>
            <p:cNvCxnSpPr>
              <a:cxnSpLocks noChangeShapeType="1"/>
              <a:stCxn id="78885" idx="3"/>
              <a:endCxn id="78886" idx="1"/>
            </p:cNvCxnSpPr>
            <p:nvPr/>
          </p:nvCxnSpPr>
          <p:spPr bwMode="auto">
            <a:xfrm flipV="1">
              <a:off x="5290" y="2557"/>
              <a:ext cx="108" cy="54"/>
            </a:xfrm>
            <a:prstGeom prst="straightConnector1">
              <a:avLst/>
            </a:prstGeom>
            <a:noFill/>
            <a:ln w="190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222211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sz="half" idx="1"/>
          </p:nvPr>
        </p:nvSpPr>
        <p:spPr bwMode="auto">
          <a:xfrm>
            <a:off x="557901" y="1958578"/>
            <a:ext cx="3696617" cy="4930573"/>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altLang="cs-CZ" sz="1985"/>
              <a:t>The master data profile provides the </a:t>
            </a:r>
            <a:r>
              <a:rPr lang="en-US" altLang="cs-CZ" sz="1985">
                <a:solidFill>
                  <a:schemeClr val="tx2"/>
                </a:solidFill>
              </a:rPr>
              <a:t>current, accurate and complete</a:t>
            </a:r>
            <a:r>
              <a:rPr lang="en-US" altLang="cs-CZ" sz="1985"/>
              <a:t> business entity data to all systems and channels</a:t>
            </a:r>
          </a:p>
          <a:p>
            <a:r>
              <a:rPr lang="en-US" altLang="cs-CZ" sz="1985"/>
              <a:t>Maintains detailed data on all key business entities</a:t>
            </a:r>
          </a:p>
          <a:p>
            <a:pPr marL="512815" lvl="1" indent="-259032"/>
            <a:r>
              <a:rPr lang="en-US" altLang="cs-CZ" sz="1764"/>
              <a:t>Customers &amp; parties</a:t>
            </a:r>
          </a:p>
          <a:p>
            <a:pPr marL="512815" lvl="1" indent="-259032"/>
            <a:r>
              <a:rPr lang="en-US" altLang="cs-CZ" sz="1764"/>
              <a:t>Product</a:t>
            </a:r>
          </a:p>
          <a:p>
            <a:pPr marL="512815" lvl="1" indent="-259032"/>
            <a:r>
              <a:rPr lang="en-US" altLang="cs-CZ" sz="1764"/>
              <a:t>Account</a:t>
            </a:r>
          </a:p>
          <a:p>
            <a:pPr marL="512815" lvl="1" indent="-259032"/>
            <a:r>
              <a:rPr lang="en-US" altLang="cs-CZ" sz="1764"/>
              <a:t>Hierarchies</a:t>
            </a:r>
          </a:p>
          <a:p>
            <a:pPr marL="512815" lvl="1" indent="-259032"/>
            <a:r>
              <a:rPr lang="en-US" altLang="cs-CZ" sz="1764"/>
              <a:t>Location</a:t>
            </a:r>
          </a:p>
          <a:p>
            <a:pPr marL="512815" lvl="1" indent="-259032"/>
            <a:r>
              <a:rPr lang="en-US" altLang="cs-CZ" sz="1764"/>
              <a:t>Relationships</a:t>
            </a:r>
          </a:p>
        </p:txBody>
      </p:sp>
      <p:pic>
        <p:nvPicPr>
          <p:cNvPr id="80899" name="Picture 4"/>
          <p:cNvPicPr>
            <a:picLocks noGrp="1"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9583" y="1323221"/>
            <a:ext cx="1008168" cy="1022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0" name="Picture 14" descr="organizatio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7153002" y="1323221"/>
            <a:ext cx="1008168" cy="1008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Zástupný symbol pro číslo snímku 5">
            <a:extLst>
              <a:ext uri="{FF2B5EF4-FFF2-40B4-BE49-F238E27FC236}">
                <a16:creationId xmlns:a16="http://schemas.microsoft.com/office/drawing/2014/main" id="{16C0EEC2-363C-449E-A297-E3A714C06A4B}"/>
              </a:ext>
            </a:extLst>
          </p:cNvPr>
          <p:cNvSpPr>
            <a:spLocks noGrp="1"/>
          </p:cNvSpPr>
          <p:nvPr>
            <p:ph type="sldNum" sz="quarter" idx="10"/>
          </p:nvPr>
        </p:nvSpPr>
        <p:spPr/>
        <p:txBody>
          <a:bodyPr/>
          <a:lstStyle/>
          <a:p>
            <a:pPr>
              <a:defRPr/>
            </a:pPr>
            <a:fld id="{F3D81EF2-10FB-4A15-90DD-744410CCC5D3}" type="slidenum">
              <a:rPr lang="en-US" altLang="cs-CZ"/>
              <a:pPr>
                <a:defRPr/>
              </a:pPr>
              <a:t>37</a:t>
            </a:fld>
            <a:endParaRPr lang="en-US" altLang="cs-CZ"/>
          </a:p>
        </p:txBody>
      </p:sp>
      <p:sp>
        <p:nvSpPr>
          <p:cNvPr id="80902" name="AutoShape 2"/>
          <p:cNvSpPr>
            <a:spLocks noChangeArrowheads="1"/>
          </p:cNvSpPr>
          <p:nvPr/>
        </p:nvSpPr>
        <p:spPr bwMode="auto">
          <a:xfrm rot="10800000">
            <a:off x="4485556" y="1797551"/>
            <a:ext cx="5439908" cy="1058926"/>
          </a:xfrm>
          <a:custGeom>
            <a:avLst/>
            <a:gdLst>
              <a:gd name="T0" fmla="*/ 4380480 w 21600"/>
              <a:gd name="T1" fmla="*/ 480219 h 21600"/>
              <a:gd name="T2" fmla="*/ 2466975 w 21600"/>
              <a:gd name="T3" fmla="*/ 960437 h 21600"/>
              <a:gd name="T4" fmla="*/ 553470 w 21600"/>
              <a:gd name="T5" fmla="*/ 480219 h 21600"/>
              <a:gd name="T6" fmla="*/ 2466975 w 21600"/>
              <a:gd name="T7" fmla="*/ 0 h 21600"/>
              <a:gd name="T8" fmla="*/ 0 60000 65536"/>
              <a:gd name="T9" fmla="*/ 0 60000 65536"/>
              <a:gd name="T10" fmla="*/ 0 60000 65536"/>
              <a:gd name="T11" fmla="*/ 0 60000 65536"/>
              <a:gd name="T12" fmla="*/ 4223 w 21600"/>
              <a:gd name="T13" fmla="*/ 4223 h 21600"/>
              <a:gd name="T14" fmla="*/ 17377 w 21600"/>
              <a:gd name="T15" fmla="*/ 17377 h 21600"/>
            </a:gdLst>
            <a:ahLst/>
            <a:cxnLst>
              <a:cxn ang="T8">
                <a:pos x="T0" y="T1"/>
              </a:cxn>
              <a:cxn ang="T9">
                <a:pos x="T2" y="T3"/>
              </a:cxn>
              <a:cxn ang="T10">
                <a:pos x="T4" y="T5"/>
              </a:cxn>
              <a:cxn ang="T11">
                <a:pos x="T6" y="T7"/>
              </a:cxn>
            </a:cxnLst>
            <a:rect l="T12" t="T13" r="T14" b="T15"/>
            <a:pathLst>
              <a:path w="21600" h="21600">
                <a:moveTo>
                  <a:pt x="0" y="0"/>
                </a:moveTo>
                <a:lnTo>
                  <a:pt x="4846" y="21600"/>
                </a:lnTo>
                <a:lnTo>
                  <a:pt x="16754" y="21600"/>
                </a:lnTo>
                <a:lnTo>
                  <a:pt x="21600" y="0"/>
                </a:lnTo>
                <a:lnTo>
                  <a:pt x="0" y="0"/>
                </a:lnTo>
                <a:close/>
              </a:path>
            </a:pathLst>
          </a:custGeom>
          <a:solidFill>
            <a:srgbClr val="EAEAEA"/>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cs-CZ"/>
          </a:p>
        </p:txBody>
      </p:sp>
      <p:pic>
        <p:nvPicPr>
          <p:cNvPr id="80903" name="Picture 89" descr="mdm_block_big-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550" y="2812720"/>
            <a:ext cx="5667446" cy="406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90" descr="mdm_block_big-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379" y="2569429"/>
            <a:ext cx="523337" cy="2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1" descr="mdm_block_big-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7448" y="2571180"/>
            <a:ext cx="523338" cy="28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92" descr="mdm_block_big-ba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3049" y="2572930"/>
            <a:ext cx="523337" cy="2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AutoShape 5"/>
          <p:cNvSpPr>
            <a:spLocks noChangeArrowheads="1"/>
          </p:cNvSpPr>
          <p:nvPr/>
        </p:nvSpPr>
        <p:spPr bwMode="auto">
          <a:xfrm rot="10800000">
            <a:off x="9085324" y="1071179"/>
            <a:ext cx="420070" cy="1344224"/>
          </a:xfrm>
          <a:prstGeom prst="curvedRightArrow">
            <a:avLst>
              <a:gd name="adj1" fmla="val 36681"/>
              <a:gd name="adj2" fmla="val 128000"/>
              <a:gd name="adj3" fmla="val 33333"/>
            </a:avLst>
          </a:prstGeom>
          <a:solidFill>
            <a:srgbClr val="666699"/>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08" name="AutoShape 13"/>
          <p:cNvSpPr>
            <a:spLocks noChangeArrowheads="1"/>
          </p:cNvSpPr>
          <p:nvPr/>
        </p:nvSpPr>
        <p:spPr bwMode="auto">
          <a:xfrm rot="10800000" flipH="1" flipV="1">
            <a:off x="4800609" y="1239207"/>
            <a:ext cx="420070" cy="1344224"/>
          </a:xfrm>
          <a:prstGeom prst="curvedRightArrow">
            <a:avLst>
              <a:gd name="adj1" fmla="val 36681"/>
              <a:gd name="adj2" fmla="val 128000"/>
              <a:gd name="adj3" fmla="val 33333"/>
            </a:avLst>
          </a:prstGeom>
          <a:solidFill>
            <a:srgbClr val="666699"/>
          </a:solidFill>
          <a:ln>
            <a:noFill/>
          </a:ln>
          <a:effectLst>
            <a:outerShdw dist="35921" dir="2700000" algn="ctr" rotWithShape="0">
              <a:schemeClr val="tx1">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pic>
        <p:nvPicPr>
          <p:cNvPr id="80909" name="Picture 15" descr="home"/>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1170" y="1323221"/>
            <a:ext cx="1008168" cy="100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0" name="AutoShape 16"/>
          <p:cNvSpPr>
            <a:spLocks noChangeArrowheads="1"/>
          </p:cNvSpPr>
          <p:nvPr/>
        </p:nvSpPr>
        <p:spPr bwMode="auto">
          <a:xfrm>
            <a:off x="4671087" y="6430171"/>
            <a:ext cx="1512253" cy="408623"/>
          </a:xfrm>
          <a:prstGeom prst="roundRect">
            <a:avLst>
              <a:gd name="adj" fmla="val 16667"/>
            </a:avLst>
          </a:prstGeom>
          <a:solidFill>
            <a:srgbClr val="CCFF66"/>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CC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11" name="AutoShape 17"/>
          <p:cNvSpPr>
            <a:spLocks noChangeArrowheads="1"/>
          </p:cNvSpPr>
          <p:nvPr/>
        </p:nvSpPr>
        <p:spPr bwMode="auto">
          <a:xfrm>
            <a:off x="6456385" y="6430171"/>
            <a:ext cx="1512253" cy="408623"/>
          </a:xfrm>
          <a:prstGeom prst="roundRect">
            <a:avLst>
              <a:gd name="adj" fmla="val 16667"/>
            </a:avLst>
          </a:prstGeom>
          <a:solidFill>
            <a:srgbClr val="FF6699"/>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FF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12" name="Rectangle 18"/>
          <p:cNvSpPr>
            <a:spLocks noChangeArrowheads="1"/>
          </p:cNvSpPr>
          <p:nvPr/>
        </p:nvSpPr>
        <p:spPr bwMode="auto">
          <a:xfrm>
            <a:off x="6612163" y="6554845"/>
            <a:ext cx="983664" cy="1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a:t>
            </a:r>
            <a:endParaRPr lang="en-US" altLang="cs-CZ"/>
          </a:p>
        </p:txBody>
      </p:sp>
      <p:sp>
        <p:nvSpPr>
          <p:cNvPr id="80913" name="Rectangle 19"/>
          <p:cNvSpPr>
            <a:spLocks noChangeArrowheads="1"/>
          </p:cNvSpPr>
          <p:nvPr/>
        </p:nvSpPr>
        <p:spPr bwMode="auto">
          <a:xfrm>
            <a:off x="4769103" y="6532091"/>
            <a:ext cx="1015170" cy="1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a:t>
            </a:r>
            <a:endParaRPr lang="en-US" altLang="cs-CZ"/>
          </a:p>
        </p:txBody>
      </p:sp>
      <p:grpSp>
        <p:nvGrpSpPr>
          <p:cNvPr id="80914" name="Group 20"/>
          <p:cNvGrpSpPr>
            <a:grpSpLocks/>
          </p:cNvGrpSpPr>
          <p:nvPr/>
        </p:nvGrpSpPr>
        <p:grpSpPr bwMode="auto">
          <a:xfrm>
            <a:off x="4662336" y="3932907"/>
            <a:ext cx="1512253" cy="407818"/>
            <a:chOff x="4176" y="1827"/>
            <a:chExt cx="624" cy="233"/>
          </a:xfrm>
        </p:grpSpPr>
        <p:sp>
          <p:nvSpPr>
            <p:cNvPr id="80954" name="AutoShape 21"/>
            <p:cNvSpPr>
              <a:spLocks noChangeArrowheads="1"/>
            </p:cNvSpPr>
            <p:nvPr/>
          </p:nvSpPr>
          <p:spPr bwMode="auto">
            <a:xfrm>
              <a:off x="4512" y="1827"/>
              <a:ext cx="288" cy="233"/>
            </a:xfrm>
            <a:prstGeom prst="roundRect">
              <a:avLst>
                <a:gd name="adj" fmla="val 16667"/>
              </a:avLst>
            </a:prstGeom>
            <a:solidFill>
              <a:srgbClr val="85BFC3"/>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85BFC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55" name="AutoShape 22"/>
            <p:cNvSpPr>
              <a:spLocks noChangeArrowheads="1"/>
            </p:cNvSpPr>
            <p:nvPr/>
          </p:nvSpPr>
          <p:spPr bwMode="auto">
            <a:xfrm>
              <a:off x="4176" y="1827"/>
              <a:ext cx="336" cy="233"/>
            </a:xfrm>
            <a:prstGeom prst="roundRect">
              <a:avLst>
                <a:gd name="adj" fmla="val 16667"/>
              </a:avLst>
            </a:prstGeom>
            <a:solidFill>
              <a:srgbClr val="4D4D4D"/>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4D4D4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pSp>
      <p:sp>
        <p:nvSpPr>
          <p:cNvPr id="80915" name="Rectangle 23"/>
          <p:cNvSpPr>
            <a:spLocks noChangeArrowheads="1"/>
          </p:cNvSpPr>
          <p:nvPr/>
        </p:nvSpPr>
        <p:spPr bwMode="auto">
          <a:xfrm>
            <a:off x="4863620" y="4011670"/>
            <a:ext cx="1260210" cy="1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Cust. Ship-to</a:t>
            </a:r>
            <a:endParaRPr lang="en-US" altLang="cs-CZ"/>
          </a:p>
        </p:txBody>
      </p:sp>
      <p:sp>
        <p:nvSpPr>
          <p:cNvPr id="80916" name="AutoShape 24"/>
          <p:cNvSpPr>
            <a:spLocks noChangeArrowheads="1"/>
          </p:cNvSpPr>
          <p:nvPr/>
        </p:nvSpPr>
        <p:spPr bwMode="auto">
          <a:xfrm>
            <a:off x="6423130" y="3507585"/>
            <a:ext cx="1512253" cy="420070"/>
          </a:xfrm>
          <a:prstGeom prst="roundRect">
            <a:avLst>
              <a:gd name="adj" fmla="val 16667"/>
            </a:avLst>
          </a:prstGeom>
          <a:solidFill>
            <a:srgbClr val="693D93"/>
          </a:solidFill>
          <a:ln>
            <a:noFill/>
          </a:ln>
          <a:effectLst>
            <a:prstShdw prst="shdw17" dist="17961" dir="2700000">
              <a:srgbClr val="3F2558"/>
            </a:prstShdw>
          </a:effectLst>
          <a:extLst>
            <a:ext uri="{91240B29-F687-4F45-9708-019B960494DF}">
              <a14:hiddenLine xmlns:a14="http://schemas.microsoft.com/office/drawing/2010/main" w="28575" algn="ctr">
                <a:solidFill>
                  <a:srgbClr val="FFFF00"/>
                </a:solidFill>
                <a:round/>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17" name="Rectangle 25"/>
          <p:cNvSpPr>
            <a:spLocks noChangeArrowheads="1"/>
          </p:cNvSpPr>
          <p:nvPr/>
        </p:nvSpPr>
        <p:spPr bwMode="auto">
          <a:xfrm>
            <a:off x="6557903" y="3539090"/>
            <a:ext cx="983664" cy="30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Product:</a:t>
            </a:r>
          </a:p>
          <a:p>
            <a:pPr eaLnBrk="1" hangingPunct="1">
              <a:lnSpc>
                <a:spcPct val="90000"/>
              </a:lnSpc>
            </a:pPr>
            <a:r>
              <a:rPr lang="en-US" altLang="cs-CZ" sz="1103">
                <a:latin typeface="Gill Sans" pitchFamily="34" charset="0"/>
              </a:rPr>
              <a:t>Gas Grill</a:t>
            </a:r>
            <a:endParaRPr lang="en-US" altLang="cs-CZ"/>
          </a:p>
        </p:txBody>
      </p:sp>
      <p:sp>
        <p:nvSpPr>
          <p:cNvPr id="80918" name="AutoShape 26"/>
          <p:cNvSpPr>
            <a:spLocks noChangeArrowheads="1"/>
          </p:cNvSpPr>
          <p:nvPr/>
        </p:nvSpPr>
        <p:spPr bwMode="auto">
          <a:xfrm>
            <a:off x="4662336" y="3512837"/>
            <a:ext cx="1512253" cy="414819"/>
          </a:xfrm>
          <a:prstGeom prst="roundRect">
            <a:avLst>
              <a:gd name="adj" fmla="val 16667"/>
            </a:avLst>
          </a:prstGeom>
          <a:solidFill>
            <a:srgbClr val="4D4D4D"/>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4D4D4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19" name="Rectangle 27"/>
          <p:cNvSpPr>
            <a:spLocks noChangeArrowheads="1"/>
          </p:cNvSpPr>
          <p:nvPr/>
        </p:nvSpPr>
        <p:spPr bwMode="auto">
          <a:xfrm>
            <a:off x="4797109" y="3530340"/>
            <a:ext cx="983664" cy="30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Customer:</a:t>
            </a:r>
          </a:p>
          <a:p>
            <a:pPr eaLnBrk="1" hangingPunct="1">
              <a:lnSpc>
                <a:spcPct val="90000"/>
              </a:lnSpc>
            </a:pPr>
            <a:r>
              <a:rPr lang="en-US" altLang="cs-CZ" sz="1103">
                <a:latin typeface="Gill Sans" pitchFamily="34" charset="0"/>
              </a:rPr>
              <a:t>Jane Smith </a:t>
            </a:r>
            <a:endParaRPr lang="en-US" altLang="cs-CZ"/>
          </a:p>
        </p:txBody>
      </p:sp>
      <p:sp>
        <p:nvSpPr>
          <p:cNvPr id="80920" name="AutoShape 28"/>
          <p:cNvSpPr>
            <a:spLocks noChangeArrowheads="1"/>
          </p:cNvSpPr>
          <p:nvPr/>
        </p:nvSpPr>
        <p:spPr bwMode="auto">
          <a:xfrm>
            <a:off x="8150668" y="3519436"/>
            <a:ext cx="1512253" cy="408623"/>
          </a:xfrm>
          <a:prstGeom prst="roundRect">
            <a:avLst>
              <a:gd name="adj" fmla="val 16667"/>
            </a:avLst>
          </a:prstGeom>
          <a:solidFill>
            <a:srgbClr val="990033"/>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9900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21" name="Rectangle 29"/>
          <p:cNvSpPr>
            <a:spLocks noChangeArrowheads="1"/>
          </p:cNvSpPr>
          <p:nvPr/>
        </p:nvSpPr>
        <p:spPr bwMode="auto">
          <a:xfrm>
            <a:off x="8302945" y="3533840"/>
            <a:ext cx="899650" cy="30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Supplier:</a:t>
            </a:r>
          </a:p>
          <a:p>
            <a:pPr eaLnBrk="1" hangingPunct="1">
              <a:lnSpc>
                <a:spcPct val="90000"/>
              </a:lnSpc>
            </a:pPr>
            <a:r>
              <a:rPr lang="en-US" altLang="cs-CZ" sz="1103">
                <a:solidFill>
                  <a:srgbClr val="FFFFFF"/>
                </a:solidFill>
                <a:latin typeface="Gill Sans" pitchFamily="34" charset="0"/>
              </a:rPr>
              <a:t>Big Grill Co.</a:t>
            </a:r>
            <a:endParaRPr lang="en-US" altLang="cs-CZ"/>
          </a:p>
        </p:txBody>
      </p:sp>
      <p:sp>
        <p:nvSpPr>
          <p:cNvPr id="80922" name="Rectangle 30"/>
          <p:cNvSpPr>
            <a:spLocks noChangeArrowheads="1"/>
          </p:cNvSpPr>
          <p:nvPr/>
        </p:nvSpPr>
        <p:spPr bwMode="auto">
          <a:xfrm>
            <a:off x="792440" y="878647"/>
            <a:ext cx="9091018" cy="5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0"/>
              </a:spcBef>
              <a:buFontTx/>
              <a:buNone/>
            </a:pPr>
            <a:r>
              <a:rPr lang="en-US" altLang="cs-CZ" sz="2646">
                <a:latin typeface="Arial" panose="020B0604020202020204" pitchFamily="34" charset="0"/>
                <a:cs typeface="Arial" panose="020B0604020202020204" pitchFamily="34" charset="0"/>
              </a:rPr>
              <a:t>Master Data Management</a:t>
            </a:r>
            <a:br>
              <a:rPr lang="en-US" altLang="cs-CZ" sz="2646">
                <a:latin typeface="Arial" panose="020B0604020202020204" pitchFamily="34" charset="0"/>
                <a:cs typeface="Arial" panose="020B0604020202020204" pitchFamily="34" charset="0"/>
              </a:rPr>
            </a:br>
            <a:r>
              <a:rPr lang="en-US" altLang="cs-CZ" sz="1985">
                <a:solidFill>
                  <a:schemeClr val="folHlink"/>
                </a:solidFill>
                <a:latin typeface="Arial" panose="020B0604020202020204" pitchFamily="34" charset="0"/>
                <a:cs typeface="Arial" panose="020B0604020202020204" pitchFamily="34" charset="0"/>
              </a:rPr>
              <a:t>The complete master data profile</a:t>
            </a:r>
          </a:p>
        </p:txBody>
      </p:sp>
      <p:pic>
        <p:nvPicPr>
          <p:cNvPr id="80923" name="Picture 3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11548" b="11295"/>
          <a:stretch>
            <a:fillRect/>
          </a:stretch>
        </p:blipFill>
        <p:spPr bwMode="auto">
          <a:xfrm>
            <a:off x="5089408" y="1281214"/>
            <a:ext cx="1188448" cy="113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24" name="AutoShape 32"/>
          <p:cNvSpPr>
            <a:spLocks noChangeArrowheads="1"/>
          </p:cNvSpPr>
          <p:nvPr/>
        </p:nvSpPr>
        <p:spPr bwMode="auto">
          <a:xfrm>
            <a:off x="8171671" y="3874745"/>
            <a:ext cx="1512253" cy="408623"/>
          </a:xfrm>
          <a:prstGeom prst="roundRect">
            <a:avLst>
              <a:gd name="adj" fmla="val 16667"/>
            </a:avLst>
          </a:prstGeom>
          <a:solidFill>
            <a:srgbClr val="49794E"/>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4979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25" name="AutoShape 33"/>
          <p:cNvSpPr>
            <a:spLocks noChangeArrowheads="1"/>
          </p:cNvSpPr>
          <p:nvPr/>
        </p:nvSpPr>
        <p:spPr bwMode="auto">
          <a:xfrm>
            <a:off x="6456385" y="3908001"/>
            <a:ext cx="1512253" cy="408623"/>
          </a:xfrm>
          <a:prstGeom prst="roundRect">
            <a:avLst>
              <a:gd name="adj" fmla="val 16667"/>
            </a:avLst>
          </a:prstGeom>
          <a:solidFill>
            <a:srgbClr val="85BFC3"/>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85BFC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26" name="Rectangle 34"/>
          <p:cNvSpPr>
            <a:spLocks noChangeArrowheads="1"/>
          </p:cNvSpPr>
          <p:nvPr/>
        </p:nvSpPr>
        <p:spPr bwMode="auto">
          <a:xfrm>
            <a:off x="6612163" y="4011670"/>
            <a:ext cx="983664" cy="1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Location</a:t>
            </a:r>
            <a:endParaRPr lang="en-US" altLang="cs-CZ"/>
          </a:p>
        </p:txBody>
      </p:sp>
      <p:sp>
        <p:nvSpPr>
          <p:cNvPr id="80927" name="Rectangle 35"/>
          <p:cNvSpPr>
            <a:spLocks noChangeArrowheads="1"/>
          </p:cNvSpPr>
          <p:nvPr/>
        </p:nvSpPr>
        <p:spPr bwMode="auto">
          <a:xfrm>
            <a:off x="8269688" y="3997667"/>
            <a:ext cx="1015170" cy="15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Account</a:t>
            </a:r>
            <a:endParaRPr lang="en-US" altLang="cs-CZ"/>
          </a:p>
        </p:txBody>
      </p:sp>
      <p:sp>
        <p:nvSpPr>
          <p:cNvPr id="80928" name="AutoShape 36"/>
          <p:cNvSpPr>
            <a:spLocks noChangeArrowheads="1"/>
          </p:cNvSpPr>
          <p:nvPr/>
        </p:nvSpPr>
        <p:spPr bwMode="auto">
          <a:xfrm>
            <a:off x="8171671" y="6465177"/>
            <a:ext cx="1512253" cy="408623"/>
          </a:xfrm>
          <a:prstGeom prst="roundRect">
            <a:avLst>
              <a:gd name="adj" fmla="val 16667"/>
            </a:avLst>
          </a:prstGeom>
          <a:solidFill>
            <a:srgbClr val="FFFF66"/>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29" name="Rectangle 37"/>
          <p:cNvSpPr>
            <a:spLocks noChangeArrowheads="1"/>
          </p:cNvSpPr>
          <p:nvPr/>
        </p:nvSpPr>
        <p:spPr bwMode="auto">
          <a:xfrm>
            <a:off x="8269688" y="6588100"/>
            <a:ext cx="1015170" cy="152734"/>
          </a:xfrm>
          <a:prstGeom prst="rect">
            <a:avLst/>
          </a:prstGeom>
          <a:noFill/>
          <a:ln>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a:t>
            </a:r>
            <a:endParaRPr lang="en-US" altLang="cs-CZ"/>
          </a:p>
        </p:txBody>
      </p:sp>
      <p:sp>
        <p:nvSpPr>
          <p:cNvPr id="80930" name="AutoShape 62"/>
          <p:cNvSpPr>
            <a:spLocks noChangeAspect="1" noChangeArrowheads="1"/>
          </p:cNvSpPr>
          <p:nvPr/>
        </p:nvSpPr>
        <p:spPr bwMode="auto">
          <a:xfrm>
            <a:off x="4674588" y="5639039"/>
            <a:ext cx="1519254" cy="408623"/>
          </a:xfrm>
          <a:prstGeom prst="roundRect">
            <a:avLst>
              <a:gd name="adj" fmla="val 16667"/>
            </a:avLst>
          </a:prstGeom>
          <a:solidFill>
            <a:srgbClr val="49794E">
              <a:alpha val="89018"/>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49794E"/>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31" name="AutoShape 63"/>
          <p:cNvSpPr>
            <a:spLocks noChangeAspect="1" noChangeArrowheads="1"/>
          </p:cNvSpPr>
          <p:nvPr/>
        </p:nvSpPr>
        <p:spPr bwMode="auto">
          <a:xfrm>
            <a:off x="4674589" y="6108118"/>
            <a:ext cx="1496500" cy="408623"/>
          </a:xfrm>
          <a:prstGeom prst="roundRect">
            <a:avLst>
              <a:gd name="adj" fmla="val 16667"/>
            </a:avLst>
          </a:prstGeom>
          <a:solidFill>
            <a:srgbClr val="006699">
              <a:alpha val="89018"/>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0066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32" name="AutoShape 64"/>
          <p:cNvSpPr>
            <a:spLocks noChangeAspect="1" noChangeArrowheads="1"/>
          </p:cNvSpPr>
          <p:nvPr/>
        </p:nvSpPr>
        <p:spPr bwMode="auto">
          <a:xfrm>
            <a:off x="4674588" y="4438339"/>
            <a:ext cx="1482498" cy="408623"/>
          </a:xfrm>
          <a:prstGeom prst="roundRect">
            <a:avLst>
              <a:gd name="adj" fmla="val 16667"/>
            </a:avLst>
          </a:prstGeom>
          <a:solidFill>
            <a:srgbClr val="85BFC3">
              <a:alpha val="89018"/>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85BFC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33" name="AutoShape 65"/>
          <p:cNvSpPr>
            <a:spLocks noChangeAspect="1" noChangeArrowheads="1"/>
          </p:cNvSpPr>
          <p:nvPr/>
        </p:nvSpPr>
        <p:spPr bwMode="auto">
          <a:xfrm>
            <a:off x="4674588" y="5068444"/>
            <a:ext cx="1512253" cy="408623"/>
          </a:xfrm>
          <a:prstGeom prst="roundRect">
            <a:avLst>
              <a:gd name="adj" fmla="val 16667"/>
            </a:avLst>
          </a:prstGeom>
          <a:solidFill>
            <a:srgbClr val="990033">
              <a:alpha val="78822"/>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99003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34" name="Rectangle 66"/>
          <p:cNvSpPr>
            <a:spLocks noChangeAspect="1" noChangeArrowheads="1"/>
          </p:cNvSpPr>
          <p:nvPr/>
        </p:nvSpPr>
        <p:spPr bwMode="auto">
          <a:xfrm>
            <a:off x="4748101" y="4379231"/>
            <a:ext cx="1438740" cy="24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Address: </a:t>
            </a:r>
          </a:p>
          <a:p>
            <a:pPr eaLnBrk="1" hangingPunct="1">
              <a:lnSpc>
                <a:spcPct val="90000"/>
              </a:lnSpc>
            </a:pPr>
            <a:r>
              <a:rPr lang="en-US" altLang="cs-CZ" sz="1103">
                <a:latin typeface="Gill Sans" pitchFamily="34" charset="0"/>
              </a:rPr>
              <a:t>Home - 123 Main St</a:t>
            </a:r>
          </a:p>
          <a:p>
            <a:pPr eaLnBrk="1" hangingPunct="1">
              <a:lnSpc>
                <a:spcPct val="90000"/>
              </a:lnSpc>
            </a:pPr>
            <a:r>
              <a:rPr lang="en-US" altLang="cs-CZ" sz="1103">
                <a:latin typeface="Gill Sans" pitchFamily="34" charset="0"/>
              </a:rPr>
              <a:t>Billing – 437 Easy St</a:t>
            </a:r>
          </a:p>
        </p:txBody>
      </p:sp>
      <p:sp>
        <p:nvSpPr>
          <p:cNvPr id="80935" name="Rectangle 67"/>
          <p:cNvSpPr>
            <a:spLocks noChangeAspect="1" noChangeArrowheads="1"/>
          </p:cNvSpPr>
          <p:nvPr/>
        </p:nvSpPr>
        <p:spPr bwMode="auto">
          <a:xfrm>
            <a:off x="4758602" y="5061845"/>
            <a:ext cx="1512253"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Privacy Preferences: </a:t>
            </a:r>
          </a:p>
          <a:p>
            <a:pPr eaLnBrk="1" hangingPunct="1">
              <a:lnSpc>
                <a:spcPct val="90000"/>
              </a:lnSpc>
            </a:pPr>
            <a:r>
              <a:rPr lang="en-US" altLang="cs-CZ" sz="1103">
                <a:solidFill>
                  <a:srgbClr val="FFFFFF"/>
                </a:solidFill>
                <a:latin typeface="Gill Sans" pitchFamily="34" charset="0"/>
              </a:rPr>
              <a:t>Solicitation - No</a:t>
            </a:r>
            <a:endParaRPr lang="en-US" altLang="cs-CZ" sz="1103"/>
          </a:p>
        </p:txBody>
      </p:sp>
      <p:sp>
        <p:nvSpPr>
          <p:cNvPr id="80936" name="Rectangle 68"/>
          <p:cNvSpPr>
            <a:spLocks noChangeAspect="1" noChangeArrowheads="1"/>
          </p:cNvSpPr>
          <p:nvPr/>
        </p:nvSpPr>
        <p:spPr bwMode="auto">
          <a:xfrm>
            <a:off x="4739349" y="5607937"/>
            <a:ext cx="1447491" cy="24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Sales History: Product 1234, 5748, 6574</a:t>
            </a:r>
          </a:p>
        </p:txBody>
      </p:sp>
      <p:sp>
        <p:nvSpPr>
          <p:cNvPr id="80937" name="Rectangle 69"/>
          <p:cNvSpPr>
            <a:spLocks noChangeAspect="1" noChangeArrowheads="1"/>
          </p:cNvSpPr>
          <p:nvPr/>
        </p:nvSpPr>
        <p:spPr bwMode="auto">
          <a:xfrm>
            <a:off x="4758602" y="6218789"/>
            <a:ext cx="1916571" cy="22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solidFill>
                  <a:srgbClr val="FFFFFF"/>
                </a:solidFill>
                <a:latin typeface="Gill Sans" pitchFamily="34" charset="0"/>
              </a:rPr>
              <a:t>Customer Value: High</a:t>
            </a:r>
            <a:endParaRPr lang="en-US" altLang="cs-CZ" sz="992"/>
          </a:p>
        </p:txBody>
      </p:sp>
      <p:sp>
        <p:nvSpPr>
          <p:cNvPr id="80938" name="AutoShape 72"/>
          <p:cNvSpPr>
            <a:spLocks noChangeArrowheads="1"/>
          </p:cNvSpPr>
          <p:nvPr/>
        </p:nvSpPr>
        <p:spPr bwMode="auto">
          <a:xfrm>
            <a:off x="8203177" y="4400814"/>
            <a:ext cx="1512253" cy="397907"/>
          </a:xfrm>
          <a:prstGeom prst="roundRect">
            <a:avLst>
              <a:gd name="adj" fmla="val 13125"/>
            </a:avLst>
          </a:prstGeom>
          <a:solidFill>
            <a:srgbClr val="FFFF66">
              <a:alpha val="89018"/>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FFFF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39" name="AutoShape 73"/>
          <p:cNvSpPr>
            <a:spLocks noChangeArrowheads="1"/>
          </p:cNvSpPr>
          <p:nvPr/>
        </p:nvSpPr>
        <p:spPr bwMode="auto">
          <a:xfrm>
            <a:off x="8134916" y="6117744"/>
            <a:ext cx="1496499" cy="408623"/>
          </a:xfrm>
          <a:prstGeom prst="roundRect">
            <a:avLst>
              <a:gd name="adj" fmla="val 16667"/>
            </a:avLst>
          </a:prstGeom>
          <a:solidFill>
            <a:srgbClr val="EAEAEA">
              <a:alpha val="89018"/>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EAEAEA"/>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40" name="AutoShape 74"/>
          <p:cNvSpPr>
            <a:spLocks noChangeArrowheads="1"/>
          </p:cNvSpPr>
          <p:nvPr/>
        </p:nvSpPr>
        <p:spPr bwMode="auto">
          <a:xfrm>
            <a:off x="6472138" y="5235597"/>
            <a:ext cx="1512253" cy="408623"/>
          </a:xfrm>
          <a:prstGeom prst="roundRect">
            <a:avLst>
              <a:gd name="adj" fmla="val 16667"/>
            </a:avLst>
          </a:prstGeom>
          <a:solidFill>
            <a:schemeClr val="bg1">
              <a:alpha val="89018"/>
            </a:scheme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41" name="AutoShape 75"/>
          <p:cNvSpPr>
            <a:spLocks noChangeArrowheads="1"/>
          </p:cNvSpPr>
          <p:nvPr/>
        </p:nvSpPr>
        <p:spPr bwMode="auto">
          <a:xfrm>
            <a:off x="6438882" y="5907709"/>
            <a:ext cx="1577014" cy="408623"/>
          </a:xfrm>
          <a:prstGeom prst="roundRect">
            <a:avLst>
              <a:gd name="adj" fmla="val 16667"/>
            </a:avLst>
          </a:prstGeom>
          <a:solidFill>
            <a:srgbClr val="969696">
              <a:alpha val="69019"/>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42" name="AutoShape 76"/>
          <p:cNvSpPr>
            <a:spLocks noChangeArrowheads="1"/>
          </p:cNvSpPr>
          <p:nvPr/>
        </p:nvSpPr>
        <p:spPr bwMode="auto">
          <a:xfrm>
            <a:off x="6438882" y="4523477"/>
            <a:ext cx="1512253" cy="383619"/>
          </a:xfrm>
          <a:prstGeom prst="roundRect">
            <a:avLst>
              <a:gd name="adj" fmla="val 7120"/>
            </a:avLst>
          </a:prstGeom>
          <a:solidFill>
            <a:schemeClr val="tx2">
              <a:alpha val="69019"/>
            </a:scheme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chemeClr val="tx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43" name="Rectangle 77"/>
          <p:cNvSpPr>
            <a:spLocks noChangeAspect="1" noChangeArrowheads="1"/>
          </p:cNvSpPr>
          <p:nvPr/>
        </p:nvSpPr>
        <p:spPr bwMode="auto">
          <a:xfrm>
            <a:off x="6573656" y="5775964"/>
            <a:ext cx="1461493" cy="84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Interaction History:</a:t>
            </a:r>
          </a:p>
          <a:p>
            <a:pPr eaLnBrk="1" hangingPunct="1">
              <a:lnSpc>
                <a:spcPct val="90000"/>
              </a:lnSpc>
            </a:pPr>
            <a:r>
              <a:rPr lang="en-US" altLang="cs-CZ" sz="1103">
                <a:latin typeface="Gill Sans" pitchFamily="34" charset="0"/>
              </a:rPr>
              <a:t>Service Issue 4/23/06</a:t>
            </a:r>
          </a:p>
          <a:p>
            <a:pPr eaLnBrk="1" hangingPunct="1">
              <a:lnSpc>
                <a:spcPct val="90000"/>
              </a:lnSpc>
            </a:pPr>
            <a:r>
              <a:rPr lang="en-US" altLang="cs-CZ" sz="1103">
                <a:latin typeface="Gill Sans" pitchFamily="34" charset="0"/>
              </a:rPr>
              <a:t>Web Order 2/2/06</a:t>
            </a:r>
          </a:p>
          <a:p>
            <a:pPr eaLnBrk="1" hangingPunct="1">
              <a:lnSpc>
                <a:spcPct val="90000"/>
              </a:lnSpc>
            </a:pPr>
            <a:r>
              <a:rPr lang="en-US" altLang="cs-CZ" sz="1103">
                <a:latin typeface="Gill Sans" pitchFamily="34" charset="0"/>
              </a:rPr>
              <a:t>Store Order 1/5/06</a:t>
            </a:r>
            <a:endParaRPr lang="en-US" altLang="cs-CZ" sz="1103"/>
          </a:p>
        </p:txBody>
      </p:sp>
      <p:sp>
        <p:nvSpPr>
          <p:cNvPr id="80944" name="Rectangle 78"/>
          <p:cNvSpPr>
            <a:spLocks noChangeAspect="1" noChangeArrowheads="1"/>
          </p:cNvSpPr>
          <p:nvPr/>
        </p:nvSpPr>
        <p:spPr bwMode="auto">
          <a:xfrm>
            <a:off x="6522896" y="4295217"/>
            <a:ext cx="1815054"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Relationships</a:t>
            </a:r>
          </a:p>
          <a:p>
            <a:pPr eaLnBrk="1" hangingPunct="1">
              <a:lnSpc>
                <a:spcPct val="90000"/>
              </a:lnSpc>
            </a:pPr>
            <a:r>
              <a:rPr lang="en-US" altLang="cs-CZ" sz="1103">
                <a:solidFill>
                  <a:srgbClr val="FFFFFF"/>
                </a:solidFill>
                <a:latin typeface="Gill Sans" pitchFamily="34" charset="0"/>
              </a:rPr>
              <a:t>Household</a:t>
            </a:r>
          </a:p>
          <a:p>
            <a:pPr eaLnBrk="1" hangingPunct="1">
              <a:lnSpc>
                <a:spcPct val="90000"/>
              </a:lnSpc>
            </a:pPr>
            <a:r>
              <a:rPr lang="en-US" altLang="cs-CZ" sz="1103">
                <a:solidFill>
                  <a:srgbClr val="FFFFFF"/>
                </a:solidFill>
                <a:latin typeface="Gill Sans" pitchFamily="34" charset="0"/>
              </a:rPr>
              <a:t>  Daughter – Jenny </a:t>
            </a:r>
          </a:p>
          <a:p>
            <a:pPr eaLnBrk="1" hangingPunct="1">
              <a:lnSpc>
                <a:spcPct val="90000"/>
              </a:lnSpc>
            </a:pPr>
            <a:r>
              <a:rPr lang="en-US" altLang="cs-CZ" sz="1103">
                <a:solidFill>
                  <a:srgbClr val="FFFFFF"/>
                </a:solidFill>
                <a:latin typeface="Gill Sans" pitchFamily="34" charset="0"/>
              </a:rPr>
              <a:t>  Husband – John</a:t>
            </a:r>
          </a:p>
          <a:p>
            <a:pPr eaLnBrk="1" hangingPunct="1">
              <a:lnSpc>
                <a:spcPct val="90000"/>
              </a:lnSpc>
            </a:pPr>
            <a:r>
              <a:rPr lang="en-US" altLang="cs-CZ" sz="1103">
                <a:solidFill>
                  <a:srgbClr val="FFFFFF"/>
                </a:solidFill>
                <a:latin typeface="Gill Sans" pitchFamily="34" charset="0"/>
              </a:rPr>
              <a:t>Employer – IBM</a:t>
            </a:r>
          </a:p>
          <a:p>
            <a:pPr eaLnBrk="1" hangingPunct="1">
              <a:lnSpc>
                <a:spcPct val="90000"/>
              </a:lnSpc>
            </a:pPr>
            <a:endParaRPr lang="en-US" altLang="cs-CZ" sz="1103"/>
          </a:p>
        </p:txBody>
      </p:sp>
      <p:sp>
        <p:nvSpPr>
          <p:cNvPr id="80945" name="Rectangle 79"/>
          <p:cNvSpPr>
            <a:spLocks noChangeAspect="1" noChangeArrowheads="1"/>
          </p:cNvSpPr>
          <p:nvPr/>
        </p:nvSpPr>
        <p:spPr bwMode="auto">
          <a:xfrm>
            <a:off x="6606911" y="5187866"/>
            <a:ext cx="1713537" cy="5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latin typeface="Gill Sans" pitchFamily="34" charset="0"/>
              </a:rPr>
              <a:t>Life Events:</a:t>
            </a:r>
          </a:p>
          <a:p>
            <a:pPr eaLnBrk="1" hangingPunct="1">
              <a:lnSpc>
                <a:spcPct val="90000"/>
              </a:lnSpc>
            </a:pPr>
            <a:r>
              <a:rPr lang="en-US" altLang="cs-CZ" sz="992">
                <a:latin typeface="Gill Sans" pitchFamily="34" charset="0"/>
              </a:rPr>
              <a:t>Daughters Birthday</a:t>
            </a:r>
          </a:p>
          <a:p>
            <a:pPr eaLnBrk="1" hangingPunct="1">
              <a:lnSpc>
                <a:spcPct val="90000"/>
              </a:lnSpc>
            </a:pPr>
            <a:r>
              <a:rPr lang="en-US" altLang="cs-CZ" sz="992">
                <a:latin typeface="Gill Sans" pitchFamily="34" charset="0"/>
              </a:rPr>
              <a:t>Wedding Anniversary</a:t>
            </a:r>
            <a:endParaRPr lang="en-US" altLang="cs-CZ" sz="992"/>
          </a:p>
        </p:txBody>
      </p:sp>
      <p:sp>
        <p:nvSpPr>
          <p:cNvPr id="80946" name="Rectangle 80"/>
          <p:cNvSpPr>
            <a:spLocks noChangeAspect="1" noChangeArrowheads="1"/>
          </p:cNvSpPr>
          <p:nvPr/>
        </p:nvSpPr>
        <p:spPr bwMode="auto">
          <a:xfrm>
            <a:off x="8337950" y="4263712"/>
            <a:ext cx="1713536" cy="50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latin typeface="Gill Sans" pitchFamily="34" charset="0"/>
              </a:rPr>
              <a:t>Demographics:</a:t>
            </a:r>
          </a:p>
          <a:p>
            <a:pPr eaLnBrk="1" hangingPunct="1">
              <a:lnSpc>
                <a:spcPct val="90000"/>
              </a:lnSpc>
            </a:pPr>
            <a:r>
              <a:rPr lang="en-US" altLang="cs-CZ" sz="1103">
                <a:latin typeface="Gill Sans" pitchFamily="34" charset="0"/>
              </a:rPr>
              <a:t>Income - $100,000</a:t>
            </a:r>
          </a:p>
          <a:p>
            <a:pPr eaLnBrk="1" hangingPunct="1">
              <a:lnSpc>
                <a:spcPct val="90000"/>
              </a:lnSpc>
            </a:pPr>
            <a:r>
              <a:rPr lang="en-US" altLang="cs-CZ" sz="1103">
                <a:latin typeface="Gill Sans" pitchFamily="34" charset="0"/>
              </a:rPr>
              <a:t>Interests - Running</a:t>
            </a:r>
          </a:p>
          <a:p>
            <a:pPr eaLnBrk="1" hangingPunct="1">
              <a:lnSpc>
                <a:spcPct val="90000"/>
              </a:lnSpc>
            </a:pPr>
            <a:r>
              <a:rPr lang="en-US" altLang="cs-CZ" sz="1103">
                <a:latin typeface="Gill Sans" pitchFamily="34" charset="0"/>
              </a:rPr>
              <a:t>Age - 41</a:t>
            </a:r>
            <a:endParaRPr lang="en-US" altLang="cs-CZ" sz="1103"/>
          </a:p>
        </p:txBody>
      </p:sp>
      <p:sp>
        <p:nvSpPr>
          <p:cNvPr id="80947" name="Rectangle 81"/>
          <p:cNvSpPr>
            <a:spLocks noChangeAspect="1" noChangeArrowheads="1"/>
          </p:cNvSpPr>
          <p:nvPr/>
        </p:nvSpPr>
        <p:spPr bwMode="auto">
          <a:xfrm>
            <a:off x="8218930" y="6196035"/>
            <a:ext cx="1412485" cy="2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latin typeface="Gill Sans" pitchFamily="34" charset="0"/>
              </a:rPr>
              <a:t>Identifier IDs</a:t>
            </a:r>
            <a:endParaRPr lang="en-US" altLang="cs-CZ" sz="992"/>
          </a:p>
        </p:txBody>
      </p:sp>
      <p:sp>
        <p:nvSpPr>
          <p:cNvPr id="80948" name="AutoShape 82"/>
          <p:cNvSpPr>
            <a:spLocks noChangeAspect="1" noChangeArrowheads="1"/>
          </p:cNvSpPr>
          <p:nvPr/>
        </p:nvSpPr>
        <p:spPr bwMode="auto">
          <a:xfrm>
            <a:off x="8203178" y="5571653"/>
            <a:ext cx="1496500" cy="408623"/>
          </a:xfrm>
          <a:prstGeom prst="roundRect">
            <a:avLst>
              <a:gd name="adj" fmla="val 16667"/>
            </a:avLst>
          </a:prstGeom>
          <a:solidFill>
            <a:schemeClr val="bg2">
              <a:alpha val="78822"/>
            </a:scheme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chemeClr val="bg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49" name="Rectangle 83"/>
          <p:cNvSpPr>
            <a:spLocks noChangeAspect="1" noChangeArrowheads="1"/>
          </p:cNvSpPr>
          <p:nvPr/>
        </p:nvSpPr>
        <p:spPr bwMode="auto">
          <a:xfrm>
            <a:off x="8287191" y="5439908"/>
            <a:ext cx="1428238" cy="2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1103">
                <a:solidFill>
                  <a:srgbClr val="FFFFFF"/>
                </a:solidFill>
                <a:latin typeface="Gill Sans" pitchFamily="34" charset="0"/>
              </a:rPr>
              <a:t>Agreements &amp; Contracts</a:t>
            </a:r>
          </a:p>
          <a:p>
            <a:pPr eaLnBrk="1" hangingPunct="1">
              <a:lnSpc>
                <a:spcPct val="90000"/>
              </a:lnSpc>
            </a:pPr>
            <a:r>
              <a:rPr lang="en-US" altLang="cs-CZ" sz="1103">
                <a:solidFill>
                  <a:srgbClr val="FFFFFF"/>
                </a:solidFill>
                <a:latin typeface="Gill Sans" pitchFamily="34" charset="0"/>
              </a:rPr>
              <a:t>Service Contract</a:t>
            </a:r>
          </a:p>
          <a:p>
            <a:pPr eaLnBrk="1" hangingPunct="1">
              <a:lnSpc>
                <a:spcPct val="90000"/>
              </a:lnSpc>
            </a:pPr>
            <a:r>
              <a:rPr lang="en-US" altLang="cs-CZ" sz="1103">
                <a:solidFill>
                  <a:srgbClr val="FFFFFF"/>
                </a:solidFill>
                <a:latin typeface="Gill Sans" pitchFamily="34" charset="0"/>
              </a:rPr>
              <a:t>Warranty</a:t>
            </a:r>
            <a:endParaRPr lang="en-US" altLang="cs-CZ" sz="1103"/>
          </a:p>
        </p:txBody>
      </p:sp>
      <p:grpSp>
        <p:nvGrpSpPr>
          <p:cNvPr id="80950" name="Group 84"/>
          <p:cNvGrpSpPr>
            <a:grpSpLocks/>
          </p:cNvGrpSpPr>
          <p:nvPr/>
        </p:nvGrpSpPr>
        <p:grpSpPr bwMode="auto">
          <a:xfrm flipH="1">
            <a:off x="8203177" y="4983431"/>
            <a:ext cx="1512253" cy="408868"/>
            <a:chOff x="3504" y="1654"/>
            <a:chExt cx="1037" cy="292"/>
          </a:xfrm>
        </p:grpSpPr>
        <p:sp>
          <p:nvSpPr>
            <p:cNvPr id="80952" name="AutoShape 85"/>
            <p:cNvSpPr>
              <a:spLocks noChangeAspect="1" noChangeArrowheads="1"/>
            </p:cNvSpPr>
            <p:nvPr/>
          </p:nvSpPr>
          <p:spPr bwMode="auto">
            <a:xfrm>
              <a:off x="3504" y="1654"/>
              <a:ext cx="1037" cy="292"/>
            </a:xfrm>
            <a:prstGeom prst="roundRect">
              <a:avLst>
                <a:gd name="adj" fmla="val 16667"/>
              </a:avLst>
            </a:prstGeom>
            <a:solidFill>
              <a:srgbClr val="9966FF">
                <a:alpha val="69019"/>
              </a:srgbClr>
            </a:solidFill>
            <a:ln w="9525">
              <a:round/>
              <a:headEnd/>
              <a:tailEnd/>
            </a:ln>
            <a:effectLst/>
            <a:scene3d>
              <a:camera prst="legacyObliqueTopRight"/>
              <a:lightRig rig="legacyFlat3" dir="b"/>
            </a:scene3d>
            <a:sp3d extrusionH="23800" prstMaterial="legacyMatte">
              <a:bevelT w="13500" h="13500" prst="angle"/>
              <a:bevelB w="13500" h="13500" prst="angle"/>
              <a:extrusionClr>
                <a:srgbClr val="9EA9FC"/>
              </a:extrusionClr>
              <a:contourClr>
                <a:srgbClr val="9966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80953" name="Rectangle 86"/>
            <p:cNvSpPr>
              <a:spLocks noChangeAspect="1" noChangeArrowheads="1"/>
            </p:cNvSpPr>
            <p:nvPr/>
          </p:nvSpPr>
          <p:spPr bwMode="auto">
            <a:xfrm>
              <a:off x="3552" y="1680"/>
              <a:ext cx="906"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sz="992">
                  <a:latin typeface="Gill Sans" pitchFamily="34" charset="0"/>
                </a:rPr>
                <a:t>X-Sell / Up-Sell Items: 5432, 4355</a:t>
              </a:r>
              <a:endParaRPr lang="en-US" altLang="cs-CZ" sz="992"/>
            </a:p>
          </p:txBody>
        </p:sp>
      </p:grpSp>
      <p:sp>
        <p:nvSpPr>
          <p:cNvPr id="80951" name="Rectangle 93"/>
          <p:cNvSpPr>
            <a:spLocks noChangeArrowheads="1"/>
          </p:cNvSpPr>
          <p:nvPr/>
        </p:nvSpPr>
        <p:spPr bwMode="auto">
          <a:xfrm>
            <a:off x="4527564" y="2971996"/>
            <a:ext cx="5478415" cy="421821"/>
          </a:xfrm>
          <a:prstGeom prst="rect">
            <a:avLst/>
          </a:prstGeom>
          <a:solidFill>
            <a:srgbClr val="207998">
              <a:alpha val="30196"/>
            </a:srgbClr>
          </a:solidFill>
          <a:ln w="9525" algn="ctr">
            <a:solidFill>
              <a:srgbClr val="0F577B"/>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a:latin typeface="Arial" panose="020B0604020202020204" pitchFamily="34" charset="0"/>
              </a:rPr>
              <a:t>Master Data Services</a:t>
            </a:r>
          </a:p>
        </p:txBody>
      </p:sp>
    </p:spTree>
    <p:extLst>
      <p:ext uri="{BB962C8B-B14F-4D97-AF65-F5344CB8AC3E}">
        <p14:creationId xmlns:p14="http://schemas.microsoft.com/office/powerpoint/2010/main" val="918688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a:extLst>
              <a:ext uri="{FF2B5EF4-FFF2-40B4-BE49-F238E27FC236}">
                <a16:creationId xmlns:a16="http://schemas.microsoft.com/office/drawing/2014/main" id="{D9FE06F8-454E-4C3D-90E4-B347E97C7BEE}"/>
              </a:ext>
            </a:extLst>
          </p:cNvPr>
          <p:cNvSpPr>
            <a:spLocks noGrp="1" noChangeArrowheads="1"/>
          </p:cNvSpPr>
          <p:nvPr>
            <p:ph type="title"/>
          </p:nvPr>
        </p:nvSpPr>
        <p:spPr>
          <a:xfrm>
            <a:off x="822196" y="815636"/>
            <a:ext cx="9091018" cy="525088"/>
          </a:xfrm>
        </p:spPr>
        <p:txBody>
          <a:bodyPr rtlCol="0">
            <a:normAutofit fontScale="90000"/>
          </a:bodyPr>
          <a:lstStyle/>
          <a:p>
            <a:pPr fontAlgn="auto">
              <a:spcAft>
                <a:spcPts val="0"/>
              </a:spcAft>
              <a:defRPr/>
            </a:pPr>
            <a:r>
              <a:rPr lang="en-GB" altLang="cs-CZ"/>
              <a:t>MDM and Data Warehousing</a:t>
            </a:r>
          </a:p>
        </p:txBody>
      </p:sp>
      <p:sp>
        <p:nvSpPr>
          <p:cNvPr id="82947" name="Rectangle 3"/>
          <p:cNvSpPr>
            <a:spLocks noGrp="1" noChangeArrowheads="1"/>
          </p:cNvSpPr>
          <p:nvPr>
            <p:ph idx="1"/>
          </p:nvPr>
        </p:nvSpPr>
        <p:spPr bwMode="auto">
          <a:xfrm>
            <a:off x="648916" y="1764294"/>
            <a:ext cx="3437574" cy="2856477"/>
          </a:xfrm>
        </p:spPr>
        <p:txBody>
          <a:bodyPr wrap="square" numCol="1" anchor="t" anchorCtr="0" compatLnSpc="1">
            <a:prstTxWarp prst="textNoShape">
              <a:avLst/>
            </a:prstTxWarp>
          </a:bodyPr>
          <a:lstStyle/>
          <a:p>
            <a:pPr>
              <a:lnSpc>
                <a:spcPct val="80000"/>
              </a:lnSpc>
            </a:pPr>
            <a:r>
              <a:rPr lang="en-GB" altLang="cs-CZ" sz="1764"/>
              <a:t>Master Data Management (MDM) and Data Warehousing (DW) complement each other; they have significant synergies</a:t>
            </a:r>
          </a:p>
          <a:p>
            <a:pPr lvl="1">
              <a:lnSpc>
                <a:spcPct val="80000"/>
              </a:lnSpc>
            </a:pPr>
            <a:r>
              <a:rPr lang="en-GB" altLang="cs-CZ" sz="1654"/>
              <a:t>MDM and DW provide quality data to the business but MDM is valuable beyond the DW for 2 reasons</a:t>
            </a:r>
          </a:p>
          <a:p>
            <a:pPr lvl="2">
              <a:lnSpc>
                <a:spcPct val="80000"/>
              </a:lnSpc>
            </a:pPr>
            <a:r>
              <a:rPr lang="en-GB" altLang="cs-CZ" smtClean="0"/>
              <a:t>Latency</a:t>
            </a:r>
          </a:p>
          <a:p>
            <a:pPr lvl="2">
              <a:lnSpc>
                <a:spcPct val="80000"/>
              </a:lnSpc>
            </a:pPr>
            <a:r>
              <a:rPr lang="en-GB" altLang="cs-CZ" smtClean="0"/>
              <a:t>Feedback</a:t>
            </a:r>
          </a:p>
        </p:txBody>
      </p:sp>
      <p:sp>
        <p:nvSpPr>
          <p:cNvPr id="11" name="Zástupný symbol pro číslo snímku 3">
            <a:extLst>
              <a:ext uri="{FF2B5EF4-FFF2-40B4-BE49-F238E27FC236}">
                <a16:creationId xmlns:a16="http://schemas.microsoft.com/office/drawing/2014/main" id="{8832F5D3-854D-4A67-9D12-E5E0A53C8338}"/>
              </a:ext>
            </a:extLst>
          </p:cNvPr>
          <p:cNvSpPr>
            <a:spLocks noGrp="1"/>
          </p:cNvSpPr>
          <p:nvPr>
            <p:ph type="sldNum" sz="quarter" idx="12"/>
          </p:nvPr>
        </p:nvSpPr>
        <p:spPr/>
        <p:txBody>
          <a:bodyPr/>
          <a:lstStyle/>
          <a:p>
            <a:pPr>
              <a:defRPr/>
            </a:pPr>
            <a:fld id="{0EFBB72C-6B2A-4D71-A08F-A15564C3A65B}" type="slidenum">
              <a:rPr lang="en-US" altLang="cs-CZ"/>
              <a:pPr>
                <a:defRPr/>
              </a:pPr>
              <a:t>38</a:t>
            </a:fld>
            <a:endParaRPr lang="en-US" altLang="cs-CZ"/>
          </a:p>
        </p:txBody>
      </p:sp>
      <p:sp>
        <p:nvSpPr>
          <p:cNvPr id="82949" name="Rectangle 4"/>
          <p:cNvSpPr>
            <a:spLocks noChangeArrowheads="1"/>
          </p:cNvSpPr>
          <p:nvPr/>
        </p:nvSpPr>
        <p:spPr bwMode="gray">
          <a:xfrm>
            <a:off x="8707262" y="2100350"/>
            <a:ext cx="1396733" cy="2184365"/>
          </a:xfrm>
          <a:prstGeom prst="rect">
            <a:avLst/>
          </a:prstGeom>
          <a:solidFill>
            <a:srgbClr val="FF9900"/>
          </a:solidFill>
          <a:ln w="9525">
            <a:miter lim="800000"/>
            <a:headEnd/>
            <a:tailEnd/>
          </a:ln>
          <a:effectLst/>
          <a:scene3d>
            <a:camera prst="legacyObliqueTopLeft"/>
            <a:lightRig rig="legacyFlat3" dir="t"/>
          </a:scene3d>
          <a:sp3d extrusionH="49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cs-CZ" sz="992"/>
              <a:t>Analytic Services </a:t>
            </a:r>
          </a:p>
          <a:p>
            <a:pPr algn="ctr"/>
            <a:r>
              <a:rPr lang="en-US" altLang="cs-CZ" sz="992"/>
              <a:t>(DW Models,</a:t>
            </a:r>
          </a:p>
          <a:p>
            <a:pPr algn="ctr"/>
            <a:r>
              <a:rPr lang="en-US" altLang="cs-CZ" sz="992"/>
              <a:t> Identity Services  &amp; Predictive Analytics ) </a:t>
            </a:r>
          </a:p>
        </p:txBody>
      </p:sp>
      <p:sp>
        <p:nvSpPr>
          <p:cNvPr id="82950" name="AutoShape 5"/>
          <p:cNvSpPr>
            <a:spLocks noChangeArrowheads="1"/>
          </p:cNvSpPr>
          <p:nvPr/>
        </p:nvSpPr>
        <p:spPr bwMode="gray">
          <a:xfrm>
            <a:off x="9549153" y="3253794"/>
            <a:ext cx="486581" cy="451575"/>
          </a:xfrm>
          <a:prstGeom prst="can">
            <a:avLst>
              <a:gd name="adj" fmla="val 25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cs-CZ" sz="1103"/>
              <a:t>Data</a:t>
            </a:r>
          </a:p>
        </p:txBody>
      </p:sp>
      <p:sp>
        <p:nvSpPr>
          <p:cNvPr id="82951" name="Rectangle 6"/>
          <p:cNvSpPr>
            <a:spLocks noChangeArrowheads="1"/>
          </p:cNvSpPr>
          <p:nvPr/>
        </p:nvSpPr>
        <p:spPr bwMode="auto">
          <a:xfrm>
            <a:off x="8875289" y="3290549"/>
            <a:ext cx="595099" cy="379814"/>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25000"/>
              </a:spcBef>
              <a:spcAft>
                <a:spcPct val="15000"/>
              </a:spcAft>
              <a:buClr>
                <a:schemeClr val="accent1"/>
              </a:buClr>
            </a:pPr>
            <a:r>
              <a:rPr lang="en-NZ" altLang="cs-CZ" sz="1103"/>
              <a:t>Services</a:t>
            </a:r>
          </a:p>
        </p:txBody>
      </p:sp>
      <p:sp>
        <p:nvSpPr>
          <p:cNvPr id="82952" name="AutoShape 9"/>
          <p:cNvSpPr>
            <a:spLocks noChangeArrowheads="1"/>
          </p:cNvSpPr>
          <p:nvPr/>
        </p:nvSpPr>
        <p:spPr bwMode="gray">
          <a:xfrm>
            <a:off x="9118581" y="3644109"/>
            <a:ext cx="628354" cy="220537"/>
          </a:xfrm>
          <a:prstGeom prst="can">
            <a:avLst>
              <a:gd name="adj" fmla="val 1984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cs-CZ" sz="772"/>
              <a:t>Metadata</a:t>
            </a:r>
          </a:p>
        </p:txBody>
      </p:sp>
      <p:sp>
        <p:nvSpPr>
          <p:cNvPr id="82953" name="Rectangle 10"/>
          <p:cNvSpPr>
            <a:spLocks noChangeArrowheads="1"/>
          </p:cNvSpPr>
          <p:nvPr/>
        </p:nvSpPr>
        <p:spPr bwMode="auto">
          <a:xfrm>
            <a:off x="641914" y="4788799"/>
            <a:ext cx="8233375" cy="20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indent="-227013">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682625" indent="-22383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912813"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1430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600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0574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lvl="1" eaLnBrk="1" hangingPunct="1">
              <a:lnSpc>
                <a:spcPct val="80000"/>
              </a:lnSpc>
              <a:spcBef>
                <a:spcPct val="25000"/>
              </a:spcBef>
              <a:spcAft>
                <a:spcPct val="15000"/>
              </a:spcAft>
              <a:buClr>
                <a:srgbClr val="006699"/>
              </a:buClr>
              <a:buFont typeface="Arial" panose="020B0604020202020204" pitchFamily="34" charset="0"/>
              <a:buChar char="–"/>
            </a:pPr>
            <a:r>
              <a:rPr lang="en-GB" altLang="cs-CZ" sz="1654">
                <a:latin typeface="Arial" panose="020B0604020202020204" pitchFamily="34" charset="0"/>
                <a:cs typeface="Arial" panose="020B0604020202020204" pitchFamily="34" charset="0"/>
              </a:rPr>
              <a:t>MDM and DW have different use cases</a:t>
            </a:r>
          </a:p>
          <a:p>
            <a:pPr lvl="2" eaLnBrk="1" hangingPunct="1">
              <a:lnSpc>
                <a:spcPct val="80000"/>
              </a:lnSpc>
              <a:spcBef>
                <a:spcPct val="20000"/>
              </a:spcBef>
              <a:buClr>
                <a:srgbClr val="006699"/>
              </a:buClr>
              <a:buFontTx/>
              <a:buChar char="•"/>
            </a:pPr>
            <a:r>
              <a:rPr lang="en-GB" altLang="cs-CZ" sz="1433">
                <a:latin typeface="Arial" panose="020B0604020202020204" pitchFamily="34" charset="0"/>
                <a:cs typeface="Arial" panose="020B0604020202020204" pitchFamily="34" charset="0"/>
              </a:rPr>
              <a:t>MDM provides a “golden” source of truth that is used collaboratively for authoring, operationally in the transactional / operational environment and supports the delivery of "quality" Master Data to a DW system</a:t>
            </a:r>
          </a:p>
          <a:p>
            <a:pPr lvl="2" eaLnBrk="1" hangingPunct="1">
              <a:lnSpc>
                <a:spcPct val="80000"/>
              </a:lnSpc>
              <a:spcBef>
                <a:spcPct val="20000"/>
              </a:spcBef>
              <a:buClr>
                <a:srgbClr val="006699"/>
              </a:buClr>
              <a:buFontTx/>
              <a:buChar char="•"/>
            </a:pPr>
            <a:r>
              <a:rPr lang="en-GB" altLang="cs-CZ" sz="1433">
                <a:latin typeface="Arial" panose="020B0604020202020204" pitchFamily="34" charset="0"/>
                <a:cs typeface="Arial" panose="020B0604020202020204" pitchFamily="34" charset="0"/>
              </a:rPr>
              <a:t>DW systems are a multidimensional collection of historical transactional data that may be include than Master Data used to determine trends and create forecasts</a:t>
            </a:r>
          </a:p>
          <a:p>
            <a:pPr lvl="2" eaLnBrk="1" hangingPunct="1">
              <a:lnSpc>
                <a:spcPct val="80000"/>
              </a:lnSpc>
              <a:spcBef>
                <a:spcPct val="20000"/>
              </a:spcBef>
              <a:buClr>
                <a:srgbClr val="006699"/>
              </a:buClr>
              <a:buFontTx/>
              <a:buChar char="•"/>
            </a:pPr>
            <a:r>
              <a:rPr lang="en-GB" altLang="cs-CZ" sz="1433">
                <a:latin typeface="Arial" panose="020B0604020202020204" pitchFamily="34" charset="0"/>
                <a:cs typeface="Arial" panose="020B0604020202020204" pitchFamily="34" charset="0"/>
              </a:rPr>
              <a:t>Introducing MDM enhances the value of existing DWs by improving data integrity and closing the loop with transaction systems</a:t>
            </a:r>
          </a:p>
        </p:txBody>
      </p:sp>
      <p:pic>
        <p:nvPicPr>
          <p:cNvPr id="8295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490" y="2016336"/>
            <a:ext cx="4202452" cy="22701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55" name="AutoShape 7"/>
          <p:cNvSpPr>
            <a:spLocks noChangeArrowheads="1"/>
          </p:cNvSpPr>
          <p:nvPr/>
        </p:nvSpPr>
        <p:spPr bwMode="gray">
          <a:xfrm rot="16200000">
            <a:off x="8273189" y="2786465"/>
            <a:ext cx="364061" cy="504084"/>
          </a:xfrm>
          <a:prstGeom prst="upDownArrow">
            <a:avLst>
              <a:gd name="adj1" fmla="val 50000"/>
              <a:gd name="adj2" fmla="val 2769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Tree>
    <p:extLst>
      <p:ext uri="{BB962C8B-B14F-4D97-AF65-F5344CB8AC3E}">
        <p14:creationId xmlns:p14="http://schemas.microsoft.com/office/powerpoint/2010/main" val="15980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19394" y="628356"/>
            <a:ext cx="9091018" cy="463827"/>
          </a:xfrm>
        </p:spPr>
        <p:txBody>
          <a:bodyPr/>
          <a:lstStyle/>
          <a:p>
            <a:r>
              <a:rPr lang="en-US" altLang="cs-CZ" sz="2646" b="1"/>
              <a:t>MDM and Your Enterprise Architecture</a:t>
            </a:r>
          </a:p>
        </p:txBody>
      </p:sp>
      <p:sp>
        <p:nvSpPr>
          <p:cNvPr id="84995" name="Rectangle 66"/>
          <p:cNvSpPr>
            <a:spLocks noGrp="1" noChangeArrowheads="1"/>
          </p:cNvSpPr>
          <p:nvPr>
            <p:ph idx="1"/>
          </p:nvPr>
        </p:nvSpPr>
        <p:spPr bwMode="auto">
          <a:xfrm>
            <a:off x="493141" y="1764294"/>
            <a:ext cx="2383898" cy="4776548"/>
          </a:xfrm>
          <a:noFill/>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r>
              <a:rPr lang="en-US" altLang="cs-CZ" sz="1544">
                <a:solidFill>
                  <a:schemeClr val="tx2"/>
                </a:solidFill>
              </a:rPr>
              <a:t>Key differentiator – trust – </a:t>
            </a:r>
            <a:r>
              <a:rPr lang="en-US" altLang="cs-CZ" sz="1544">
                <a:solidFill>
                  <a:schemeClr val="folHlink"/>
                </a:solidFill>
              </a:rPr>
              <a:t>IBM will be there, we’ve done it before – we have services, support, training to make this work!</a:t>
            </a:r>
            <a:r>
              <a:rPr lang="en-US" altLang="cs-CZ" sz="1544">
                <a:solidFill>
                  <a:schemeClr val="tx2"/>
                </a:solidFill>
              </a:rPr>
              <a:t> </a:t>
            </a:r>
          </a:p>
          <a:p>
            <a:endParaRPr lang="en-US" altLang="cs-CZ" sz="662">
              <a:solidFill>
                <a:schemeClr val="tx2"/>
              </a:solidFill>
            </a:endParaRPr>
          </a:p>
          <a:p>
            <a:r>
              <a:rPr lang="en-US" altLang="cs-CZ" sz="1544">
                <a:solidFill>
                  <a:schemeClr val="tx2"/>
                </a:solidFill>
              </a:rPr>
              <a:t>Key message – </a:t>
            </a:r>
            <a:r>
              <a:rPr lang="en-US" altLang="cs-CZ" sz="1544">
                <a:solidFill>
                  <a:schemeClr val="folHlink"/>
                </a:solidFill>
              </a:rPr>
              <a:t>MDM isn’t a standalone packaged application, it’s integrated with everything – you want to work with a vendor that understands integration infrastructure</a:t>
            </a:r>
          </a:p>
        </p:txBody>
      </p:sp>
      <p:sp>
        <p:nvSpPr>
          <p:cNvPr id="63" name="Zástupný symbol pro číslo snímku 3">
            <a:extLst>
              <a:ext uri="{FF2B5EF4-FFF2-40B4-BE49-F238E27FC236}">
                <a16:creationId xmlns:a16="http://schemas.microsoft.com/office/drawing/2014/main" id="{AF656E15-80FF-4A55-97F5-B10AB81D214C}"/>
              </a:ext>
            </a:extLst>
          </p:cNvPr>
          <p:cNvSpPr>
            <a:spLocks noGrp="1"/>
          </p:cNvSpPr>
          <p:nvPr>
            <p:ph type="sldNum" sz="quarter" idx="12"/>
          </p:nvPr>
        </p:nvSpPr>
        <p:spPr/>
        <p:txBody>
          <a:bodyPr/>
          <a:lstStyle/>
          <a:p>
            <a:pPr>
              <a:defRPr/>
            </a:pPr>
            <a:fld id="{25F74B00-9BE2-48DE-A98E-3158063A1985}" type="slidenum">
              <a:rPr lang="en-US" altLang="cs-CZ"/>
              <a:pPr>
                <a:defRPr/>
              </a:pPr>
              <a:t>39</a:t>
            </a:fld>
            <a:endParaRPr lang="en-US" altLang="cs-CZ"/>
          </a:p>
        </p:txBody>
      </p:sp>
      <p:sp>
        <p:nvSpPr>
          <p:cNvPr id="84997" name="Text Box 63"/>
          <p:cNvSpPr txBox="1">
            <a:spLocks noChangeArrowheads="1"/>
          </p:cNvSpPr>
          <p:nvPr/>
        </p:nvSpPr>
        <p:spPr bwMode="auto">
          <a:xfrm>
            <a:off x="487889" y="1226955"/>
            <a:ext cx="9493585"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cs-CZ">
                <a:solidFill>
                  <a:schemeClr val="folHlink"/>
                </a:solidFill>
              </a:rPr>
              <a:t>Master Data Management is a critical layer in an Information Architecture</a:t>
            </a:r>
          </a:p>
        </p:txBody>
      </p:sp>
      <p:sp>
        <p:nvSpPr>
          <p:cNvPr id="84998" name="Text Box 77"/>
          <p:cNvSpPr txBox="1">
            <a:spLocks noChangeArrowheads="1"/>
          </p:cNvSpPr>
          <p:nvPr/>
        </p:nvSpPr>
        <p:spPr bwMode="auto">
          <a:xfrm>
            <a:off x="-30198" y="6150527"/>
            <a:ext cx="3108519" cy="97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t>             Legend:</a:t>
            </a:r>
          </a:p>
          <a:p>
            <a:pPr eaLnBrk="1" hangingPunct="1"/>
            <a:endParaRPr lang="en-US" altLang="cs-CZ" sz="551"/>
          </a:p>
          <a:p>
            <a:pPr eaLnBrk="1" hangingPunct="1"/>
            <a:r>
              <a:rPr lang="en-US" altLang="cs-CZ" sz="772"/>
              <a:t>	Master Data Management Services</a:t>
            </a:r>
          </a:p>
          <a:p>
            <a:pPr eaLnBrk="1" hangingPunct="1"/>
            <a:endParaRPr lang="en-US" altLang="cs-CZ" sz="551"/>
          </a:p>
          <a:p>
            <a:pPr eaLnBrk="1" hangingPunct="1"/>
            <a:r>
              <a:rPr lang="en-US" altLang="cs-CZ" sz="772"/>
              <a:t>	Master Data Integration Services</a:t>
            </a:r>
          </a:p>
          <a:p>
            <a:pPr eaLnBrk="1" hangingPunct="1"/>
            <a:r>
              <a:rPr lang="en-US" altLang="cs-CZ" sz="551"/>
              <a:t>	</a:t>
            </a:r>
          </a:p>
          <a:p>
            <a:pPr eaLnBrk="1" hangingPunct="1"/>
            <a:r>
              <a:rPr lang="en-US" altLang="cs-CZ" sz="772"/>
              <a:t>	Supports developing Information</a:t>
            </a:r>
          </a:p>
          <a:p>
            <a:pPr eaLnBrk="1" hangingPunct="1"/>
            <a:r>
              <a:rPr lang="en-US" altLang="cs-CZ" sz="772"/>
              <a:t>	Intensive Solutions   </a:t>
            </a:r>
          </a:p>
        </p:txBody>
      </p:sp>
      <p:sp>
        <p:nvSpPr>
          <p:cNvPr id="84999" name="Rectangle 78"/>
          <p:cNvSpPr>
            <a:spLocks noChangeArrowheads="1"/>
          </p:cNvSpPr>
          <p:nvPr/>
        </p:nvSpPr>
        <p:spPr bwMode="auto">
          <a:xfrm>
            <a:off x="540398" y="6402569"/>
            <a:ext cx="423571" cy="162778"/>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cs-CZ" altLang="cs-CZ" sz="772"/>
          </a:p>
        </p:txBody>
      </p:sp>
      <p:sp>
        <p:nvSpPr>
          <p:cNvPr id="85000" name="Rectangle 79"/>
          <p:cNvSpPr>
            <a:spLocks noChangeArrowheads="1"/>
          </p:cNvSpPr>
          <p:nvPr/>
        </p:nvSpPr>
        <p:spPr bwMode="auto">
          <a:xfrm>
            <a:off x="540398" y="6654611"/>
            <a:ext cx="423571" cy="162778"/>
          </a:xfrm>
          <a:prstGeom prst="rect">
            <a:avLst/>
          </a:prstGeom>
          <a:solidFill>
            <a:srgbClr val="FFFF99"/>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cs-CZ" altLang="cs-CZ" sz="772"/>
          </a:p>
        </p:txBody>
      </p:sp>
      <p:sp>
        <p:nvSpPr>
          <p:cNvPr id="85001" name="Rectangle 80"/>
          <p:cNvSpPr>
            <a:spLocks noChangeArrowheads="1"/>
          </p:cNvSpPr>
          <p:nvPr/>
        </p:nvSpPr>
        <p:spPr bwMode="auto">
          <a:xfrm>
            <a:off x="540398" y="6906653"/>
            <a:ext cx="437573" cy="168028"/>
          </a:xfrm>
          <a:prstGeom prst="rect">
            <a:avLst/>
          </a:prstGeom>
          <a:gradFill rotWithShape="1">
            <a:gsLst>
              <a:gs pos="0">
                <a:srgbClr val="FF9900">
                  <a:alpha val="82999"/>
                </a:srgbClr>
              </a:gs>
              <a:gs pos="100000">
                <a:srgbClr val="FFFFFF"/>
              </a:gs>
            </a:gsLst>
            <a:lin ang="5400000" scaled="1"/>
          </a:gra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cs-CZ" altLang="cs-CZ" sz="772"/>
          </a:p>
        </p:txBody>
      </p:sp>
      <p:grpSp>
        <p:nvGrpSpPr>
          <p:cNvPr id="382088" name="Group 136"/>
          <p:cNvGrpSpPr>
            <a:grpSpLocks/>
          </p:cNvGrpSpPr>
          <p:nvPr/>
        </p:nvGrpSpPr>
        <p:grpSpPr bwMode="auto">
          <a:xfrm>
            <a:off x="2793024" y="1848309"/>
            <a:ext cx="7090433" cy="4927073"/>
            <a:chOff x="384" y="785"/>
            <a:chExt cx="5011" cy="2984"/>
          </a:xfrm>
        </p:grpSpPr>
        <p:sp>
          <p:nvSpPr>
            <p:cNvPr id="85003" name="Rectangle 83"/>
            <p:cNvSpPr>
              <a:spLocks noChangeArrowheads="1"/>
            </p:cNvSpPr>
            <p:nvPr/>
          </p:nvSpPr>
          <p:spPr bwMode="auto">
            <a:xfrm>
              <a:off x="434" y="1185"/>
              <a:ext cx="4750" cy="1342"/>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s-ES" altLang="cs-CZ" sz="992">
                <a:solidFill>
                  <a:srgbClr val="0000FF"/>
                </a:solidFill>
              </a:endParaRPr>
            </a:p>
          </p:txBody>
        </p:sp>
        <p:sp>
          <p:nvSpPr>
            <p:cNvPr id="85004" name="Rectangle 84"/>
            <p:cNvSpPr>
              <a:spLocks noChangeArrowheads="1"/>
            </p:cNvSpPr>
            <p:nvPr/>
          </p:nvSpPr>
          <p:spPr bwMode="auto">
            <a:xfrm>
              <a:off x="688" y="1545"/>
              <a:ext cx="4457" cy="663"/>
            </a:xfrm>
            <a:prstGeom prst="rect">
              <a:avLst/>
            </a:prstGeom>
            <a:solidFill>
              <a:srgbClr val="EAEAEA">
                <a:alpha val="85881"/>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EAEAEA"/>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rgbClr val="0000FF"/>
                  </a:solidFill>
                </a:rPr>
                <a:t>Master Data</a:t>
              </a:r>
            </a:p>
            <a:p>
              <a:pPr eaLnBrk="1" hangingPunct="1"/>
              <a:r>
                <a:rPr lang="en-US" altLang="cs-CZ" sz="992">
                  <a:solidFill>
                    <a:srgbClr val="0000FF"/>
                  </a:solidFill>
                </a:rPr>
                <a:t>       &amp;</a:t>
              </a:r>
            </a:p>
            <a:p>
              <a:pPr eaLnBrk="1" hangingPunct="1"/>
              <a:r>
                <a:rPr lang="en-US" altLang="cs-CZ" sz="992">
                  <a:solidFill>
                    <a:srgbClr val="0000FF"/>
                  </a:solidFill>
                </a:rPr>
                <a:t>Information</a:t>
              </a:r>
              <a:br>
                <a:rPr lang="en-US" altLang="cs-CZ" sz="992">
                  <a:solidFill>
                    <a:srgbClr val="0000FF"/>
                  </a:solidFill>
                </a:rPr>
              </a:br>
              <a:r>
                <a:rPr lang="en-US" altLang="cs-CZ" sz="992">
                  <a:solidFill>
                    <a:srgbClr val="0000FF"/>
                  </a:solidFill>
                </a:rPr>
                <a:t>Integration</a:t>
              </a:r>
            </a:p>
          </p:txBody>
        </p:sp>
        <p:sp>
          <p:nvSpPr>
            <p:cNvPr id="85005" name="Rectangle 85"/>
            <p:cNvSpPr>
              <a:spLocks noChangeArrowheads="1"/>
            </p:cNvSpPr>
            <p:nvPr/>
          </p:nvSpPr>
          <p:spPr bwMode="auto">
            <a:xfrm rot="10800000" flipH="1">
              <a:off x="437" y="3454"/>
              <a:ext cx="4764" cy="315"/>
            </a:xfrm>
            <a:prstGeom prst="rect">
              <a:avLst/>
            </a:prstGeom>
            <a:gradFill rotWithShape="1">
              <a:gsLst>
                <a:gs pos="0">
                  <a:srgbClr val="9DAABD">
                    <a:alpha val="46999"/>
                  </a:srgbClr>
                </a:gs>
                <a:gs pos="100000">
                  <a:srgbClr val="FFFFFF">
                    <a:alpha val="64000"/>
                  </a:srgbClr>
                </a:gs>
              </a:gsLst>
              <a:lin ang="5400000" scaled="1"/>
            </a:gradFill>
            <a:ln w="9525">
              <a:miter lim="800000"/>
              <a:headEnd/>
              <a:tailEnd/>
            </a:ln>
            <a:effectLst/>
            <a:scene3d>
              <a:camera prst="legacyObliqueTopRight"/>
              <a:lightRig rig="legacyFlat3" dir="b"/>
            </a:scene3d>
            <a:sp3d extrusionH="49200" prstMaterial="legacyMatte">
              <a:bevelT w="13500" h="13500" prst="angle"/>
              <a:bevelB w="13500" h="13500" prst="angle"/>
              <a:extrusionClr>
                <a:srgbClr val="9DAABD"/>
              </a:extrusionClr>
              <a:contourClr>
                <a:srgbClr val="9DAAB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tIns="19846" anchor="ctr">
              <a:flatTx/>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s-ES" altLang="cs-CZ" sz="1323">
                <a:latin typeface="Arial" panose="020B0604020202020204" pitchFamily="34" charset="0"/>
              </a:endParaRPr>
            </a:p>
          </p:txBody>
        </p:sp>
        <p:pic>
          <p:nvPicPr>
            <p:cNvPr id="85006" name="Picture 86" descr="sap logo"/>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3430"/>
              <a:ext cx="668"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7" name="Picture 87" descr="heterogenouse-information-i"/>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r="81767"/>
            <a:stretch>
              <a:fillRect/>
            </a:stretch>
          </p:blipFill>
          <p:spPr bwMode="auto">
            <a:xfrm>
              <a:off x="739" y="3550"/>
              <a:ext cx="353"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8" name="Picture 88" descr="heterogenouse-information-i"/>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r="81767"/>
            <a:stretch>
              <a:fillRect/>
            </a:stretch>
          </p:blipFill>
          <p:spPr bwMode="auto">
            <a:xfrm>
              <a:off x="3708" y="3514"/>
              <a:ext cx="373"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9" name="Picture 89" descr="internally-developed"/>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 y="3463"/>
              <a:ext cx="740"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10" name="Text Box 90"/>
            <p:cNvSpPr txBox="1">
              <a:spLocks noChangeAspect="1" noChangeArrowheads="1"/>
            </p:cNvSpPr>
            <p:nvPr/>
          </p:nvSpPr>
          <p:spPr bwMode="auto">
            <a:xfrm>
              <a:off x="4812" y="3600"/>
              <a:ext cx="362" cy="138"/>
            </a:xfrm>
            <a:prstGeom prst="rect">
              <a:avLst/>
            </a:prstGeom>
            <a:noFill/>
            <a:ln>
              <a:noFill/>
            </a:ln>
            <a:effectLst/>
            <a:extLst>
              <a:ext uri="{909E8E84-426E-40DD-AFC4-6F175D3DCCD1}">
                <a14:hiddenFill xmlns:a14="http://schemas.microsoft.com/office/drawing/2010/main">
                  <a:solidFill>
                    <a:srgbClr val="FFCF00"/>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551"/>
                <a:t>Others..</a:t>
              </a:r>
            </a:p>
          </p:txBody>
        </p:sp>
        <p:pic>
          <p:nvPicPr>
            <p:cNvPr id="85011" name="Picture 91" descr="heterogenouse-information-i"/>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l="31293" r="51653"/>
            <a:stretch>
              <a:fillRect/>
            </a:stretch>
          </p:blipFill>
          <p:spPr bwMode="auto">
            <a:xfrm>
              <a:off x="2798" y="3511"/>
              <a:ext cx="349"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12" name="Picture 92" descr="heterogenouse-information-i"/>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r="81767"/>
            <a:stretch>
              <a:fillRect/>
            </a:stretch>
          </p:blipFill>
          <p:spPr bwMode="auto">
            <a:xfrm>
              <a:off x="4418" y="3502"/>
              <a:ext cx="373"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13" name="Picture 93" descr="heterogenouse-information-i"/>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r="81767"/>
            <a:stretch>
              <a:fillRect/>
            </a:stretch>
          </p:blipFill>
          <p:spPr bwMode="auto">
            <a:xfrm>
              <a:off x="1714" y="3524"/>
              <a:ext cx="372"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14" name="Text Box 94"/>
            <p:cNvSpPr txBox="1">
              <a:spLocks noChangeAspect="1" noChangeArrowheads="1"/>
            </p:cNvSpPr>
            <p:nvPr/>
          </p:nvSpPr>
          <p:spPr bwMode="auto">
            <a:xfrm>
              <a:off x="1981" y="3305"/>
              <a:ext cx="1977" cy="130"/>
            </a:xfrm>
            <a:prstGeom prst="rect">
              <a:avLst/>
            </a:prstGeom>
            <a:noFill/>
            <a:ln>
              <a:noFill/>
            </a:ln>
            <a:effectLst/>
            <a:extLst>
              <a:ext uri="{909E8E84-426E-40DD-AFC4-6F175D3DCCD1}">
                <a14:hiddenFill xmlns:a14="http://schemas.microsoft.com/office/drawing/2010/main">
                  <a:solidFill>
                    <a:srgbClr val="FFCF00"/>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Data Sources</a:t>
              </a:r>
            </a:p>
          </p:txBody>
        </p:sp>
        <p:pic>
          <p:nvPicPr>
            <p:cNvPr id="85015" name="Picture 95" descr="externabp"/>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 y="3467"/>
              <a:ext cx="685"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6" name="Rectangle 96"/>
            <p:cNvSpPr>
              <a:spLocks noChangeArrowheads="1"/>
            </p:cNvSpPr>
            <p:nvPr/>
          </p:nvSpPr>
          <p:spPr bwMode="auto">
            <a:xfrm>
              <a:off x="434" y="2868"/>
              <a:ext cx="4750" cy="164"/>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solidFill>
                    <a:srgbClr val="0000FF"/>
                  </a:solidFill>
                </a:rPr>
                <a:t>Security and Privacy</a:t>
              </a:r>
            </a:p>
          </p:txBody>
        </p:sp>
        <p:sp>
          <p:nvSpPr>
            <p:cNvPr id="85017" name="Rectangle 97"/>
            <p:cNvSpPr>
              <a:spLocks noChangeArrowheads="1"/>
            </p:cNvSpPr>
            <p:nvPr/>
          </p:nvSpPr>
          <p:spPr bwMode="auto">
            <a:xfrm>
              <a:off x="434" y="3086"/>
              <a:ext cx="4750" cy="230"/>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rgbClr val="0000FF"/>
                  </a:solidFill>
                </a:rPr>
                <a:t>Systems and</a:t>
              </a:r>
              <a:br>
                <a:rPr lang="en-US" altLang="cs-CZ" sz="992">
                  <a:solidFill>
                    <a:srgbClr val="0000FF"/>
                  </a:solidFill>
                </a:rPr>
              </a:br>
              <a:r>
                <a:rPr lang="en-US" altLang="cs-CZ" sz="992">
                  <a:solidFill>
                    <a:srgbClr val="0000FF"/>
                  </a:solidFill>
                </a:rPr>
                <a:t>Infrastructure</a:t>
              </a:r>
            </a:p>
          </p:txBody>
        </p:sp>
        <p:sp>
          <p:nvSpPr>
            <p:cNvPr id="85018" name="Rectangle 98"/>
            <p:cNvSpPr>
              <a:spLocks noChangeArrowheads="1"/>
            </p:cNvSpPr>
            <p:nvPr/>
          </p:nvSpPr>
          <p:spPr bwMode="auto">
            <a:xfrm>
              <a:off x="1330" y="3106"/>
              <a:ext cx="996" cy="182"/>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Systems Management &amp; Administration</a:t>
              </a:r>
            </a:p>
          </p:txBody>
        </p:sp>
        <p:sp>
          <p:nvSpPr>
            <p:cNvPr id="85019" name="Rectangle 99"/>
            <p:cNvSpPr>
              <a:spLocks noChangeArrowheads="1"/>
            </p:cNvSpPr>
            <p:nvPr/>
          </p:nvSpPr>
          <p:spPr bwMode="auto">
            <a:xfrm>
              <a:off x="2512" y="3106"/>
              <a:ext cx="996" cy="182"/>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Network &amp; Middleware</a:t>
              </a:r>
            </a:p>
          </p:txBody>
        </p:sp>
        <p:sp>
          <p:nvSpPr>
            <p:cNvPr id="85020" name="Rectangle 100"/>
            <p:cNvSpPr>
              <a:spLocks noChangeArrowheads="1"/>
            </p:cNvSpPr>
            <p:nvPr/>
          </p:nvSpPr>
          <p:spPr bwMode="auto">
            <a:xfrm>
              <a:off x="3694" y="3106"/>
              <a:ext cx="996" cy="182"/>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Hardware &amp; Software</a:t>
              </a:r>
            </a:p>
          </p:txBody>
        </p:sp>
        <p:sp>
          <p:nvSpPr>
            <p:cNvPr id="85021" name="Rectangle 101"/>
            <p:cNvSpPr>
              <a:spLocks noChangeArrowheads="1"/>
            </p:cNvSpPr>
            <p:nvPr/>
          </p:nvSpPr>
          <p:spPr bwMode="auto">
            <a:xfrm>
              <a:off x="434" y="2572"/>
              <a:ext cx="4750" cy="242"/>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rgbClr val="0000FF"/>
                  </a:solidFill>
                </a:rPr>
                <a:t>Data Repositories</a:t>
              </a:r>
            </a:p>
          </p:txBody>
        </p:sp>
        <p:sp>
          <p:nvSpPr>
            <p:cNvPr id="85022" name="Rectangle 102"/>
            <p:cNvSpPr>
              <a:spLocks noChangeArrowheads="1"/>
            </p:cNvSpPr>
            <p:nvPr/>
          </p:nvSpPr>
          <p:spPr bwMode="auto">
            <a:xfrm>
              <a:off x="1498" y="2589"/>
              <a:ext cx="710" cy="17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Analytical</a:t>
              </a:r>
            </a:p>
          </p:txBody>
        </p:sp>
        <p:sp>
          <p:nvSpPr>
            <p:cNvPr id="85023" name="Rectangle 103"/>
            <p:cNvSpPr>
              <a:spLocks noChangeArrowheads="1"/>
            </p:cNvSpPr>
            <p:nvPr/>
          </p:nvSpPr>
          <p:spPr bwMode="auto">
            <a:xfrm>
              <a:off x="4618" y="2598"/>
              <a:ext cx="478" cy="17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Metadata</a:t>
              </a:r>
            </a:p>
          </p:txBody>
        </p:sp>
        <p:sp>
          <p:nvSpPr>
            <p:cNvPr id="85024" name="Rectangle 104"/>
            <p:cNvSpPr>
              <a:spLocks noChangeArrowheads="1"/>
            </p:cNvSpPr>
            <p:nvPr/>
          </p:nvSpPr>
          <p:spPr bwMode="auto">
            <a:xfrm>
              <a:off x="3830" y="2586"/>
              <a:ext cx="658" cy="17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Unstructured</a:t>
              </a:r>
            </a:p>
          </p:txBody>
        </p:sp>
        <p:sp>
          <p:nvSpPr>
            <p:cNvPr id="85025" name="Text Box 105"/>
            <p:cNvSpPr txBox="1">
              <a:spLocks noChangeArrowheads="1"/>
            </p:cNvSpPr>
            <p:nvPr/>
          </p:nvSpPr>
          <p:spPr bwMode="auto">
            <a:xfrm rot="10800000">
              <a:off x="434" y="1280"/>
              <a:ext cx="238" cy="1033"/>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28575" algn="ctr">
                  <a:solidFill>
                    <a:srgbClr val="FF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cs-CZ" sz="992">
                  <a:solidFill>
                    <a:srgbClr val="0000FF"/>
                  </a:solidFill>
                </a:rPr>
                <a:t>Information Services</a:t>
              </a:r>
            </a:p>
          </p:txBody>
        </p:sp>
        <p:sp>
          <p:nvSpPr>
            <p:cNvPr id="85026" name="Rectangle 106"/>
            <p:cNvSpPr>
              <a:spLocks noChangeArrowheads="1"/>
            </p:cNvSpPr>
            <p:nvPr/>
          </p:nvSpPr>
          <p:spPr bwMode="auto">
            <a:xfrm>
              <a:off x="862" y="2269"/>
              <a:ext cx="1267" cy="198"/>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Data Services</a:t>
              </a:r>
            </a:p>
          </p:txBody>
        </p:sp>
        <p:sp>
          <p:nvSpPr>
            <p:cNvPr id="85027" name="Rectangle 107"/>
            <p:cNvSpPr>
              <a:spLocks noChangeArrowheads="1"/>
            </p:cNvSpPr>
            <p:nvPr/>
          </p:nvSpPr>
          <p:spPr bwMode="auto">
            <a:xfrm>
              <a:off x="2200" y="2269"/>
              <a:ext cx="1267" cy="198"/>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Metadata Services</a:t>
              </a:r>
            </a:p>
          </p:txBody>
        </p:sp>
        <p:sp>
          <p:nvSpPr>
            <p:cNvPr id="85028" name="Rectangle 108"/>
            <p:cNvSpPr>
              <a:spLocks noChangeArrowheads="1"/>
            </p:cNvSpPr>
            <p:nvPr/>
          </p:nvSpPr>
          <p:spPr bwMode="auto">
            <a:xfrm>
              <a:off x="3536" y="2269"/>
              <a:ext cx="1267" cy="198"/>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Content Services</a:t>
              </a:r>
            </a:p>
          </p:txBody>
        </p:sp>
        <p:sp>
          <p:nvSpPr>
            <p:cNvPr id="85029" name="Rectangle 109"/>
            <p:cNvSpPr>
              <a:spLocks noChangeArrowheads="1"/>
            </p:cNvSpPr>
            <p:nvPr/>
          </p:nvSpPr>
          <p:spPr bwMode="auto">
            <a:xfrm>
              <a:off x="688" y="1239"/>
              <a:ext cx="4454" cy="275"/>
            </a:xfrm>
            <a:prstGeom prst="rect">
              <a:avLst/>
            </a:prstGeom>
            <a:solidFill>
              <a:srgbClr val="EAEAEA">
                <a:alpha val="85881"/>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EAEAEA"/>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rgbClr val="0000FF"/>
                  </a:solidFill>
                </a:rPr>
                <a:t>Analysis &amp;</a:t>
              </a:r>
              <a:br>
                <a:rPr lang="en-US" altLang="cs-CZ" sz="992">
                  <a:solidFill>
                    <a:srgbClr val="0000FF"/>
                  </a:solidFill>
                </a:rPr>
              </a:br>
              <a:r>
                <a:rPr lang="en-US" altLang="cs-CZ" sz="992">
                  <a:solidFill>
                    <a:srgbClr val="0000FF"/>
                  </a:solidFill>
                </a:rPr>
                <a:t>Discovery</a:t>
              </a:r>
            </a:p>
          </p:txBody>
        </p:sp>
        <p:sp>
          <p:nvSpPr>
            <p:cNvPr id="85030" name="Rectangle 110"/>
            <p:cNvSpPr>
              <a:spLocks noChangeArrowheads="1"/>
            </p:cNvSpPr>
            <p:nvPr/>
          </p:nvSpPr>
          <p:spPr bwMode="auto">
            <a:xfrm>
              <a:off x="1291" y="1267"/>
              <a:ext cx="576"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lIns="50408" rIns="5040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Query, Search &amp; Reporting</a:t>
              </a:r>
            </a:p>
          </p:txBody>
        </p:sp>
        <p:sp>
          <p:nvSpPr>
            <p:cNvPr id="85031" name="Rectangle 111"/>
            <p:cNvSpPr>
              <a:spLocks noChangeArrowheads="1"/>
            </p:cNvSpPr>
            <p:nvPr/>
          </p:nvSpPr>
          <p:spPr bwMode="auto">
            <a:xfrm>
              <a:off x="1975" y="1267"/>
              <a:ext cx="368"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Mining</a:t>
              </a:r>
            </a:p>
          </p:txBody>
        </p:sp>
        <p:sp>
          <p:nvSpPr>
            <p:cNvPr id="85032" name="Rectangle 112"/>
            <p:cNvSpPr>
              <a:spLocks noChangeArrowheads="1"/>
            </p:cNvSpPr>
            <p:nvPr/>
          </p:nvSpPr>
          <p:spPr bwMode="auto">
            <a:xfrm>
              <a:off x="3144" y="1267"/>
              <a:ext cx="440"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Metrics</a:t>
              </a:r>
            </a:p>
          </p:txBody>
        </p:sp>
        <p:sp>
          <p:nvSpPr>
            <p:cNvPr id="85033" name="Rectangle 113"/>
            <p:cNvSpPr>
              <a:spLocks noChangeArrowheads="1"/>
            </p:cNvSpPr>
            <p:nvPr/>
          </p:nvSpPr>
          <p:spPr bwMode="auto">
            <a:xfrm>
              <a:off x="3701" y="1267"/>
              <a:ext cx="576"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Visualization</a:t>
              </a:r>
            </a:p>
          </p:txBody>
        </p:sp>
        <p:sp>
          <p:nvSpPr>
            <p:cNvPr id="85034" name="Rectangle 114"/>
            <p:cNvSpPr>
              <a:spLocks noChangeArrowheads="1"/>
            </p:cNvSpPr>
            <p:nvPr/>
          </p:nvSpPr>
          <p:spPr bwMode="auto">
            <a:xfrm>
              <a:off x="1392" y="1937"/>
              <a:ext cx="502" cy="206"/>
            </a:xfrm>
            <a:prstGeom prst="rect">
              <a:avLst/>
            </a:prstGeom>
            <a:solidFill>
              <a:srgbClr val="FFFF99">
                <a:alpha val="98822"/>
              </a:srgbClr>
            </a:solidFill>
            <a:ln w="9525" algn="ctr">
              <a:solidFill>
                <a:schemeClr val="tx2"/>
              </a:solidFill>
              <a:miter lim="800000"/>
              <a:headEnd/>
              <a:tailEnd/>
            </a:ln>
            <a:effectLst>
              <a:outerShdw dist="35921" dir="2700000" algn="ctr" rotWithShape="0">
                <a:schemeClr val="bg2"/>
              </a:outerShdw>
            </a:effectLst>
          </p:spPr>
          <p:txBody>
            <a:bodyPr lIns="50408" rIns="5040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ETL</a:t>
              </a:r>
            </a:p>
          </p:txBody>
        </p:sp>
        <p:sp>
          <p:nvSpPr>
            <p:cNvPr id="85035" name="Rectangle 115"/>
            <p:cNvSpPr>
              <a:spLocks noChangeArrowheads="1"/>
            </p:cNvSpPr>
            <p:nvPr/>
          </p:nvSpPr>
          <p:spPr bwMode="auto">
            <a:xfrm>
              <a:off x="2332" y="2598"/>
              <a:ext cx="630" cy="17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Operational </a:t>
              </a:r>
            </a:p>
          </p:txBody>
        </p:sp>
        <p:sp>
          <p:nvSpPr>
            <p:cNvPr id="85036" name="Rectangle 116"/>
            <p:cNvSpPr>
              <a:spLocks noChangeArrowheads="1"/>
            </p:cNvSpPr>
            <p:nvPr/>
          </p:nvSpPr>
          <p:spPr bwMode="auto">
            <a:xfrm>
              <a:off x="3058" y="2598"/>
              <a:ext cx="642" cy="176"/>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Master Data</a:t>
              </a:r>
            </a:p>
          </p:txBody>
        </p:sp>
        <p:sp>
          <p:nvSpPr>
            <p:cNvPr id="85037" name="Rectangle 117"/>
            <p:cNvSpPr>
              <a:spLocks noChangeArrowheads="1"/>
            </p:cNvSpPr>
            <p:nvPr/>
          </p:nvSpPr>
          <p:spPr bwMode="auto">
            <a:xfrm>
              <a:off x="1324" y="1601"/>
              <a:ext cx="630" cy="207"/>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Information</a:t>
              </a:r>
            </a:p>
            <a:p>
              <a:pPr algn="ctr" eaLnBrk="1" hangingPunct="1"/>
              <a:r>
                <a:rPr lang="en-US" altLang="cs-CZ" sz="772"/>
                <a:t>Integrity</a:t>
              </a:r>
            </a:p>
          </p:txBody>
        </p:sp>
        <p:sp>
          <p:nvSpPr>
            <p:cNvPr id="85038" name="Rectangle 118"/>
            <p:cNvSpPr>
              <a:spLocks noChangeArrowheads="1"/>
            </p:cNvSpPr>
            <p:nvPr/>
          </p:nvSpPr>
          <p:spPr bwMode="auto">
            <a:xfrm>
              <a:off x="2426" y="1268"/>
              <a:ext cx="568" cy="206"/>
            </a:xfrm>
            <a:prstGeom prst="rect">
              <a:avLst/>
            </a:prstGeom>
            <a:gradFill rotWithShape="1">
              <a:gsLst>
                <a:gs pos="0">
                  <a:srgbClr val="FF9900">
                    <a:alpha val="82999"/>
                  </a:srgbClr>
                </a:gs>
                <a:gs pos="100000">
                  <a:srgbClr val="FFFFFF"/>
                </a:gs>
              </a:gsLst>
              <a:lin ang="5400000" scaled="1"/>
            </a:gra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Identity</a:t>
              </a:r>
            </a:p>
            <a:p>
              <a:pPr algn="ctr" eaLnBrk="1" hangingPunct="1"/>
              <a:r>
                <a:rPr lang="en-US" altLang="cs-CZ" sz="772"/>
                <a:t>Analytics</a:t>
              </a:r>
            </a:p>
          </p:txBody>
        </p:sp>
        <p:sp>
          <p:nvSpPr>
            <p:cNvPr id="85039" name="Rectangle 119"/>
            <p:cNvSpPr>
              <a:spLocks noChangeArrowheads="1"/>
            </p:cNvSpPr>
            <p:nvPr/>
          </p:nvSpPr>
          <p:spPr bwMode="auto">
            <a:xfrm>
              <a:off x="3596" y="1944"/>
              <a:ext cx="574"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Semantic</a:t>
              </a:r>
            </a:p>
            <a:p>
              <a:pPr algn="ctr" eaLnBrk="1" hangingPunct="1"/>
              <a:r>
                <a:rPr lang="en-US" altLang="cs-CZ" sz="772"/>
                <a:t>Reconciliation</a:t>
              </a:r>
            </a:p>
          </p:txBody>
        </p:sp>
        <p:sp>
          <p:nvSpPr>
            <p:cNvPr id="85040" name="Rectangle 120"/>
            <p:cNvSpPr>
              <a:spLocks noChangeArrowheads="1"/>
            </p:cNvSpPr>
            <p:nvPr/>
          </p:nvSpPr>
          <p:spPr bwMode="auto">
            <a:xfrm>
              <a:off x="2140" y="1937"/>
              <a:ext cx="502" cy="206"/>
            </a:xfrm>
            <a:prstGeom prst="rect">
              <a:avLst/>
            </a:prstGeom>
            <a:solidFill>
              <a:srgbClr val="FFFF99">
                <a:alpha val="98822"/>
              </a:srgbClr>
            </a:solidFill>
            <a:ln w="9525" algn="ctr">
              <a:solidFill>
                <a:schemeClr val="tx2"/>
              </a:solidFill>
              <a:miter lim="800000"/>
              <a:headEnd/>
              <a:tailEnd/>
            </a:ln>
            <a:effectLst>
              <a:outerShdw dist="35921" dir="2700000" algn="ctr" rotWithShape="0">
                <a:schemeClr val="bg2"/>
              </a:outerShdw>
            </a:effectLst>
          </p:spPr>
          <p:txBody>
            <a:bodyPr lIns="50408" rIns="5040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EAI</a:t>
              </a:r>
            </a:p>
          </p:txBody>
        </p:sp>
        <p:sp>
          <p:nvSpPr>
            <p:cNvPr id="85041" name="Rectangle 121"/>
            <p:cNvSpPr>
              <a:spLocks noChangeArrowheads="1"/>
            </p:cNvSpPr>
            <p:nvPr/>
          </p:nvSpPr>
          <p:spPr bwMode="auto">
            <a:xfrm>
              <a:off x="2856" y="1941"/>
              <a:ext cx="502" cy="206"/>
            </a:xfrm>
            <a:prstGeom prst="rect">
              <a:avLst/>
            </a:prstGeom>
            <a:solidFill>
              <a:srgbClr val="FFFF99">
                <a:alpha val="98822"/>
              </a:srgbClr>
            </a:solidFill>
            <a:ln w="9525" algn="ctr">
              <a:solidFill>
                <a:schemeClr val="tx2"/>
              </a:solidFill>
              <a:miter lim="800000"/>
              <a:headEnd/>
              <a:tailEnd/>
            </a:ln>
            <a:effectLst>
              <a:outerShdw dist="35921" dir="2700000" algn="ctr" rotWithShape="0">
                <a:schemeClr val="bg2"/>
              </a:outerShdw>
            </a:effectLst>
          </p:spPr>
          <p:txBody>
            <a:bodyPr lIns="50408" rIns="50408"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EII</a:t>
              </a:r>
            </a:p>
          </p:txBody>
        </p:sp>
        <p:sp>
          <p:nvSpPr>
            <p:cNvPr id="85042" name="Rectangle 122"/>
            <p:cNvSpPr>
              <a:spLocks noChangeArrowheads="1"/>
            </p:cNvSpPr>
            <p:nvPr/>
          </p:nvSpPr>
          <p:spPr bwMode="auto">
            <a:xfrm>
              <a:off x="4454" y="1952"/>
              <a:ext cx="582"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Balance and</a:t>
              </a:r>
            </a:p>
            <a:p>
              <a:pPr algn="ctr" eaLnBrk="1" hangingPunct="1"/>
              <a:r>
                <a:rPr lang="en-US" altLang="cs-CZ" sz="772"/>
                <a:t>Controls</a:t>
              </a:r>
            </a:p>
          </p:txBody>
        </p:sp>
        <p:sp>
          <p:nvSpPr>
            <p:cNvPr id="85043" name="Rectangle 123"/>
            <p:cNvSpPr>
              <a:spLocks noChangeArrowheads="1"/>
            </p:cNvSpPr>
            <p:nvPr/>
          </p:nvSpPr>
          <p:spPr bwMode="auto">
            <a:xfrm>
              <a:off x="2088" y="1603"/>
              <a:ext cx="630" cy="206"/>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Lifecycle</a:t>
              </a:r>
            </a:p>
            <a:p>
              <a:pPr algn="ctr" eaLnBrk="1" hangingPunct="1"/>
              <a:r>
                <a:rPr lang="en-US" altLang="cs-CZ" sz="772"/>
                <a:t>Management</a:t>
              </a:r>
            </a:p>
          </p:txBody>
        </p:sp>
        <p:sp>
          <p:nvSpPr>
            <p:cNvPr id="85044" name="Rectangle 124"/>
            <p:cNvSpPr>
              <a:spLocks noChangeArrowheads="1"/>
            </p:cNvSpPr>
            <p:nvPr/>
          </p:nvSpPr>
          <p:spPr bwMode="auto">
            <a:xfrm>
              <a:off x="2777" y="1611"/>
              <a:ext cx="734" cy="206"/>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Master Data </a:t>
              </a:r>
            </a:p>
            <a:p>
              <a:pPr algn="ctr" eaLnBrk="1" hangingPunct="1"/>
              <a:r>
                <a:rPr lang="en-US" altLang="cs-CZ" sz="772"/>
                <a:t>Event Management</a:t>
              </a:r>
            </a:p>
          </p:txBody>
        </p:sp>
        <p:sp>
          <p:nvSpPr>
            <p:cNvPr id="85045" name="Rectangle 125"/>
            <p:cNvSpPr>
              <a:spLocks noChangeArrowheads="1"/>
            </p:cNvSpPr>
            <p:nvPr/>
          </p:nvSpPr>
          <p:spPr bwMode="auto">
            <a:xfrm>
              <a:off x="4456" y="1603"/>
              <a:ext cx="574" cy="206"/>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Authoring</a:t>
              </a:r>
            </a:p>
          </p:txBody>
        </p:sp>
        <p:sp>
          <p:nvSpPr>
            <p:cNvPr id="85046" name="Rectangle 126"/>
            <p:cNvSpPr>
              <a:spLocks noChangeArrowheads="1"/>
            </p:cNvSpPr>
            <p:nvPr/>
          </p:nvSpPr>
          <p:spPr bwMode="auto">
            <a:xfrm>
              <a:off x="4418" y="1265"/>
              <a:ext cx="642" cy="206"/>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Embedded</a:t>
              </a:r>
              <a:br>
                <a:rPr lang="en-US" altLang="cs-CZ" sz="772"/>
              </a:br>
              <a:r>
                <a:rPr lang="en-US" altLang="cs-CZ" sz="772"/>
                <a:t>Analytics</a:t>
              </a:r>
            </a:p>
          </p:txBody>
        </p:sp>
        <p:sp>
          <p:nvSpPr>
            <p:cNvPr id="85047" name="Rectangle 127"/>
            <p:cNvSpPr>
              <a:spLocks noChangeArrowheads="1"/>
            </p:cNvSpPr>
            <p:nvPr/>
          </p:nvSpPr>
          <p:spPr bwMode="auto">
            <a:xfrm>
              <a:off x="434" y="785"/>
              <a:ext cx="4750" cy="381"/>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cs-CZ" sz="992">
                  <a:solidFill>
                    <a:srgbClr val="0000FF"/>
                  </a:solidFill>
                </a:rPr>
                <a:t>Access</a:t>
              </a:r>
            </a:p>
          </p:txBody>
        </p:sp>
        <p:sp>
          <p:nvSpPr>
            <p:cNvPr id="85048" name="Rectangle 128"/>
            <p:cNvSpPr>
              <a:spLocks noChangeArrowheads="1"/>
            </p:cNvSpPr>
            <p:nvPr/>
          </p:nvSpPr>
          <p:spPr bwMode="auto">
            <a:xfrm>
              <a:off x="1159" y="849"/>
              <a:ext cx="685" cy="230"/>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Web Browser</a:t>
              </a:r>
            </a:p>
          </p:txBody>
        </p:sp>
        <p:sp>
          <p:nvSpPr>
            <p:cNvPr id="85049" name="Rectangle 129"/>
            <p:cNvSpPr>
              <a:spLocks noChangeArrowheads="1"/>
            </p:cNvSpPr>
            <p:nvPr/>
          </p:nvSpPr>
          <p:spPr bwMode="auto">
            <a:xfrm>
              <a:off x="1949" y="849"/>
              <a:ext cx="685" cy="230"/>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Portals</a:t>
              </a:r>
            </a:p>
          </p:txBody>
        </p:sp>
        <p:sp>
          <p:nvSpPr>
            <p:cNvPr id="85050" name="Rectangle 130"/>
            <p:cNvSpPr>
              <a:spLocks noChangeArrowheads="1"/>
            </p:cNvSpPr>
            <p:nvPr/>
          </p:nvSpPr>
          <p:spPr bwMode="auto">
            <a:xfrm>
              <a:off x="2739" y="849"/>
              <a:ext cx="685" cy="230"/>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Web Services</a:t>
              </a:r>
            </a:p>
          </p:txBody>
        </p:sp>
        <p:sp>
          <p:nvSpPr>
            <p:cNvPr id="85051" name="Rectangle 131"/>
            <p:cNvSpPr>
              <a:spLocks noChangeArrowheads="1"/>
            </p:cNvSpPr>
            <p:nvPr/>
          </p:nvSpPr>
          <p:spPr bwMode="auto">
            <a:xfrm>
              <a:off x="3529" y="849"/>
              <a:ext cx="685" cy="230"/>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Devices</a:t>
              </a:r>
            </a:p>
          </p:txBody>
        </p:sp>
        <p:sp>
          <p:nvSpPr>
            <p:cNvPr id="85052" name="Rectangle 132"/>
            <p:cNvSpPr>
              <a:spLocks noChangeArrowheads="1"/>
            </p:cNvSpPr>
            <p:nvPr/>
          </p:nvSpPr>
          <p:spPr bwMode="auto">
            <a:xfrm>
              <a:off x="4320" y="848"/>
              <a:ext cx="685" cy="230"/>
            </a:xfrm>
            <a:prstGeom prst="rect">
              <a:avLst/>
            </a:prstGeom>
            <a:solidFill>
              <a:schemeClr val="bg1"/>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Delivery</a:t>
              </a:r>
            </a:p>
          </p:txBody>
        </p:sp>
        <p:sp>
          <p:nvSpPr>
            <p:cNvPr id="85053" name="Rectangle 133"/>
            <p:cNvSpPr>
              <a:spLocks noChangeArrowheads="1"/>
            </p:cNvSpPr>
            <p:nvPr/>
          </p:nvSpPr>
          <p:spPr bwMode="auto">
            <a:xfrm rot="10800000">
              <a:off x="5234" y="785"/>
              <a:ext cx="161" cy="2983"/>
            </a:xfrm>
            <a:prstGeom prst="rect">
              <a:avLst/>
            </a:prstGeom>
            <a:solidFill>
              <a:srgbClr val="969696">
                <a:alpha val="50980"/>
              </a:srgbClr>
            </a:solidFill>
            <a:ln w="9525">
              <a:miter lim="800000"/>
              <a:headEnd/>
              <a:tailEnd/>
            </a:ln>
            <a:effectLst/>
            <a:scene3d>
              <a:camera prst="legacyObliqueTopRight"/>
              <a:lightRig rig="legacyFlat2" dir="t"/>
            </a:scene3d>
            <a:sp3d extrusionH="74600" prstMaterial="legacyMatte">
              <a:bevelT w="13500" h="13500" prst="angle"/>
              <a:bevelB w="13500" h="13500" prst="angle"/>
              <a:extrusionClr>
                <a:srgbClr val="BFD1E7"/>
              </a:extrusionClr>
              <a:contourClr>
                <a:srgbClr val="96969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tIns="40327" anchor="ctr">
              <a:flatTx/>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992">
                  <a:solidFill>
                    <a:srgbClr val="0000FF"/>
                  </a:solidFill>
                </a:rPr>
                <a:t>Transport  and  Collaboration</a:t>
              </a:r>
            </a:p>
          </p:txBody>
        </p:sp>
        <p:sp>
          <p:nvSpPr>
            <p:cNvPr id="85054" name="Text Box 134"/>
            <p:cNvSpPr txBox="1">
              <a:spLocks noChangeArrowheads="1"/>
            </p:cNvSpPr>
            <p:nvPr/>
          </p:nvSpPr>
          <p:spPr bwMode="auto">
            <a:xfrm>
              <a:off x="2228" y="3519"/>
              <a:ext cx="656" cy="103"/>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551">
                  <a:latin typeface="Verdana" panose="020B0604030504040204" pitchFamily="34" charset="0"/>
                </a:rPr>
                <a:t>Content Mgmt </a:t>
              </a:r>
            </a:p>
            <a:p>
              <a:pPr algn="ctr" eaLnBrk="1" hangingPunct="1"/>
              <a:r>
                <a:rPr lang="en-US" altLang="cs-CZ" sz="551">
                  <a:latin typeface="Verdana" panose="020B0604030504040204" pitchFamily="34" charset="0"/>
                </a:rPr>
                <a:t>Applications</a:t>
              </a:r>
            </a:p>
          </p:txBody>
        </p:sp>
        <p:sp>
          <p:nvSpPr>
            <p:cNvPr id="85055" name="Rectangle 135"/>
            <p:cNvSpPr>
              <a:spLocks noChangeArrowheads="1"/>
            </p:cNvSpPr>
            <p:nvPr/>
          </p:nvSpPr>
          <p:spPr bwMode="auto">
            <a:xfrm>
              <a:off x="3592" y="1603"/>
              <a:ext cx="750" cy="206"/>
            </a:xfrm>
            <a:prstGeom prst="rect">
              <a:avLst/>
            </a:prstGeom>
            <a:solidFill>
              <a:srgbClr val="00FFFF"/>
            </a:solidFill>
            <a:ln w="9525" algn="ctr">
              <a:solidFill>
                <a:schemeClr val="tx2"/>
              </a:solidFill>
              <a:miter lim="800000"/>
              <a:headEnd/>
              <a:tailEnd/>
            </a:ln>
            <a:effectLst>
              <a:outerShdw dist="35921" dir="2700000" algn="ctr" rotWithShape="0">
                <a:schemeClr val="bg2"/>
              </a:outerShdw>
            </a:effec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cs-CZ" sz="772"/>
                <a:t>Hierarchy &amp;</a:t>
              </a:r>
            </a:p>
            <a:p>
              <a:pPr algn="ctr" eaLnBrk="1" hangingPunct="1"/>
              <a:r>
                <a:rPr lang="en-US" altLang="cs-CZ" sz="772"/>
                <a:t>Relationship Mgmt</a:t>
              </a:r>
            </a:p>
          </p:txBody>
        </p:sp>
      </p:grpSp>
    </p:spTree>
    <p:extLst>
      <p:ext uri="{BB962C8B-B14F-4D97-AF65-F5344CB8AC3E}">
        <p14:creationId xmlns:p14="http://schemas.microsoft.com/office/powerpoint/2010/main" val="1116154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82088"/>
                                        </p:tgtEl>
                                        <p:attrNameLst>
                                          <p:attrName>style.visibility</p:attrName>
                                        </p:attrNameLst>
                                      </p:cBhvr>
                                      <p:to>
                                        <p:strVal val="visible"/>
                                      </p:to>
                                    </p:set>
                                    <p:animEffect transition="in" filter="wipe(down)">
                                      <p:cBhvr>
                                        <p:cTn id="7" dur="5000"/>
                                        <p:tgtEl>
                                          <p:spTgt spid="38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a:extLst>
              <a:ext uri="{FF2B5EF4-FFF2-40B4-BE49-F238E27FC236}">
                <a16:creationId xmlns:a16="http://schemas.microsoft.com/office/drawing/2014/main" id="{BB7F2B20-5AAF-4656-9619-C62ABE5A4211}"/>
              </a:ext>
            </a:extLst>
          </p:cNvPr>
          <p:cNvSpPr>
            <a:spLocks noGrp="1" noChangeArrowheads="1"/>
          </p:cNvSpPr>
          <p:nvPr>
            <p:ph type="title"/>
          </p:nvPr>
        </p:nvSpPr>
        <p:spPr/>
        <p:txBody>
          <a:bodyPr rtlCol="0">
            <a:normAutofit/>
          </a:bodyPr>
          <a:lstStyle/>
          <a:p>
            <a:pPr fontAlgn="auto">
              <a:spcAft>
                <a:spcPts val="0"/>
              </a:spcAft>
              <a:defRPr/>
            </a:pPr>
            <a:r>
              <a:rPr lang="en-US" altLang="cs-CZ"/>
              <a:t>Surrounding the DBA</a:t>
            </a:r>
          </a:p>
        </p:txBody>
      </p:sp>
      <p:grpSp>
        <p:nvGrpSpPr>
          <p:cNvPr id="2" name="Zástupný symbol pro obsah 754693"/>
          <p:cNvGrpSpPr>
            <a:grpSpLocks noChangeAspect="1"/>
          </p:cNvGrpSpPr>
          <p:nvPr/>
        </p:nvGrpSpPr>
        <p:grpSpPr bwMode="auto">
          <a:xfrm>
            <a:off x="445883" y="1559511"/>
            <a:ext cx="9743877" cy="4890317"/>
            <a:chOff x="80" y="891"/>
            <a:chExt cx="5567" cy="2794"/>
          </a:xfrm>
        </p:grpSpPr>
        <p:graphicFrame>
          <p:nvGraphicFramePr>
            <p:cNvPr id="5" name="Diagram 4"/>
            <p:cNvGraphicFramePr/>
            <p:nvPr/>
          </p:nvGraphicFramePr>
          <p:xfrm>
            <a:off x="80" y="891"/>
            <a:ext cx="5567" cy="2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14"/>
            <p:cNvSpPr txBox="1">
              <a:spLocks noChangeArrowheads="1"/>
            </p:cNvSpPr>
            <p:nvPr/>
          </p:nvSpPr>
          <p:spPr bwMode="auto">
            <a:xfrm>
              <a:off x="2678" y="2213"/>
              <a:ext cx="358" cy="1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cs-CZ" sz="1400" b="1" i="1" u="none" strike="noStrike" cap="none" normalizeH="0" baseline="0" smtClean="0">
                  <a:ln>
                    <a:noFill/>
                  </a:ln>
                  <a:solidFill>
                    <a:schemeClr val="tx1"/>
                  </a:solidFill>
                  <a:effectLst>
                    <a:outerShdw blurRad="38100" dist="38100" dir="2700000" algn="tl">
                      <a:srgbClr val="C0C0C0"/>
                    </a:outerShdw>
                  </a:effectLst>
                  <a:latin typeface="Calibri" panose="020F0502020204030204" pitchFamily="34" charset="0"/>
                  <a:cs typeface="Arial" panose="020B0604020202020204" pitchFamily="34" charset="0"/>
                </a:rPr>
                <a:t>DBA</a:t>
              </a:r>
            </a:p>
          </p:txBody>
        </p:sp>
      </p:grpSp>
      <p:sp>
        <p:nvSpPr>
          <p:cNvPr id="4" name="Zástupný symbol pro číslo snímku 3">
            <a:extLst>
              <a:ext uri="{FF2B5EF4-FFF2-40B4-BE49-F238E27FC236}">
                <a16:creationId xmlns:a16="http://schemas.microsoft.com/office/drawing/2014/main" id="{9DEEAD40-DF35-4334-B5B9-6C7DC8C0F7F3}"/>
              </a:ext>
            </a:extLst>
          </p:cNvPr>
          <p:cNvSpPr>
            <a:spLocks noGrp="1"/>
          </p:cNvSpPr>
          <p:nvPr>
            <p:ph type="sldNum" sz="quarter" idx="10"/>
          </p:nvPr>
        </p:nvSpPr>
        <p:spPr/>
        <p:txBody>
          <a:bodyPr/>
          <a:lstStyle/>
          <a:p>
            <a:pPr>
              <a:defRPr/>
            </a:pPr>
            <a:fld id="{D84C9851-1EB0-44AD-9F24-7202741884EB}" type="slidenum">
              <a:rPr lang="en-US" altLang="cs-CZ"/>
              <a:pPr>
                <a:defRPr/>
              </a:pPr>
              <a:t>4</a:t>
            </a:fld>
            <a:endParaRPr lang="en-US" altLang="cs-CZ"/>
          </a:p>
        </p:txBody>
      </p:sp>
    </p:spTree>
    <p:extLst>
      <p:ext uri="{BB962C8B-B14F-4D97-AF65-F5344CB8AC3E}">
        <p14:creationId xmlns:p14="http://schemas.microsoft.com/office/powerpoint/2010/main" val="17114258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datum 3"/>
          <p:cNvSpPr>
            <a:spLocks noGrp="1"/>
          </p:cNvSpPr>
          <p:nvPr>
            <p:ph type="dt" sz="half" idx="10"/>
          </p:nvPr>
        </p:nvSpPr>
        <p:spPr/>
        <p:txBody>
          <a:bodyPr/>
          <a:lstStyle/>
          <a:p>
            <a:pPr>
              <a:defRPr/>
            </a:pPr>
            <a:fld id="{726CC4F1-5057-4CD5-A5C6-D728C577C984}" type="datetime1">
              <a:rPr lang="cs-CZ" smtClean="0"/>
              <a:t>03.03.2019</a:t>
            </a:fld>
            <a:endParaRPr lang="cs-CZ" dirty="0"/>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40</a:t>
            </a:fld>
            <a:endParaRPr lang="cs-CZ"/>
          </a:p>
        </p:txBody>
      </p:sp>
    </p:spTree>
    <p:extLst>
      <p:ext uri="{BB962C8B-B14F-4D97-AF65-F5344CB8AC3E}">
        <p14:creationId xmlns:p14="http://schemas.microsoft.com/office/powerpoint/2010/main" val="4075186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cs-CZ" smtClean="0"/>
              <a:t>So, what’s of interest to the Data Base Professional</a:t>
            </a:r>
          </a:p>
        </p:txBody>
      </p:sp>
      <p:sp>
        <p:nvSpPr>
          <p:cNvPr id="16387" name="Rectangle 3"/>
          <p:cNvSpPr>
            <a:spLocks noGrp="1" noChangeArrowheads="1"/>
          </p:cNvSpPr>
          <p:nvPr>
            <p:ph idx="1"/>
          </p:nvPr>
        </p:nvSpPr>
        <p:spPr bwMode="auto">
          <a:xfrm>
            <a:off x="1061985" y="1559511"/>
            <a:ext cx="8572931" cy="5436408"/>
          </a:xfrm>
        </p:spPr>
        <p:txBody>
          <a:bodyPr wrap="square" numCol="1" anchor="t" anchorCtr="0" compatLnSpc="1">
            <a:prstTxWarp prst="textNoShape">
              <a:avLst/>
            </a:prstTxWarp>
          </a:bodyPr>
          <a:lstStyle/>
          <a:p>
            <a:pPr>
              <a:lnSpc>
                <a:spcPct val="80000"/>
              </a:lnSpc>
            </a:pPr>
            <a:r>
              <a:rPr lang="en-US" altLang="cs-CZ" sz="1764"/>
              <a:t>Companies are looking for</a:t>
            </a:r>
          </a:p>
          <a:p>
            <a:pPr lvl="1">
              <a:lnSpc>
                <a:spcPct val="80000"/>
              </a:lnSpc>
            </a:pPr>
            <a:r>
              <a:rPr lang="en-US" altLang="cs-CZ" sz="1654"/>
              <a:t>Cost reduction initiatives</a:t>
            </a:r>
          </a:p>
          <a:p>
            <a:pPr lvl="1">
              <a:lnSpc>
                <a:spcPct val="80000"/>
              </a:lnSpc>
            </a:pPr>
            <a:r>
              <a:rPr lang="en-US" altLang="cs-CZ" sz="1654"/>
              <a:t>Revenue generation initiatives</a:t>
            </a:r>
          </a:p>
          <a:p>
            <a:pPr lvl="1">
              <a:lnSpc>
                <a:spcPct val="80000"/>
              </a:lnSpc>
            </a:pPr>
            <a:r>
              <a:rPr lang="en-US" altLang="cs-CZ" sz="1654"/>
              <a:t>Cross-sell opportunities</a:t>
            </a:r>
          </a:p>
          <a:p>
            <a:pPr lvl="1">
              <a:lnSpc>
                <a:spcPct val="80000"/>
              </a:lnSpc>
            </a:pPr>
            <a:r>
              <a:rPr lang="en-US" altLang="cs-CZ" sz="1654"/>
              <a:t>ROI in 12 months or less</a:t>
            </a:r>
          </a:p>
          <a:p>
            <a:pPr>
              <a:lnSpc>
                <a:spcPct val="80000"/>
              </a:lnSpc>
            </a:pPr>
            <a:r>
              <a:rPr lang="en-US" altLang="cs-CZ" sz="1764"/>
              <a:t>The Data Base Professional has a unique view into</a:t>
            </a:r>
          </a:p>
          <a:p>
            <a:pPr lvl="1">
              <a:lnSpc>
                <a:spcPct val="80000"/>
              </a:lnSpc>
            </a:pPr>
            <a:r>
              <a:rPr lang="en-US" altLang="cs-CZ" sz="1654"/>
              <a:t>Data Structures</a:t>
            </a:r>
          </a:p>
          <a:p>
            <a:pPr lvl="1">
              <a:lnSpc>
                <a:spcPct val="80000"/>
              </a:lnSpc>
            </a:pPr>
            <a:r>
              <a:rPr lang="en-US" altLang="cs-CZ" sz="1654"/>
              <a:t>Data Quality</a:t>
            </a:r>
          </a:p>
          <a:p>
            <a:pPr lvl="1">
              <a:lnSpc>
                <a:spcPct val="80000"/>
              </a:lnSpc>
            </a:pPr>
            <a:r>
              <a:rPr lang="en-US" altLang="cs-CZ" sz="1654"/>
              <a:t>Metadata</a:t>
            </a:r>
          </a:p>
          <a:p>
            <a:pPr lvl="1">
              <a:lnSpc>
                <a:spcPct val="80000"/>
              </a:lnSpc>
            </a:pPr>
            <a:r>
              <a:rPr lang="en-US" altLang="cs-CZ" sz="1654"/>
              <a:t>Enterprise data assets, especially those spanning multiple departments</a:t>
            </a:r>
          </a:p>
          <a:p>
            <a:pPr>
              <a:lnSpc>
                <a:spcPct val="80000"/>
              </a:lnSpc>
            </a:pPr>
            <a:r>
              <a:rPr lang="en-US" altLang="cs-CZ" sz="1764"/>
              <a:t>The Data Base Professional has the unique position of interfacing between</a:t>
            </a:r>
          </a:p>
          <a:p>
            <a:pPr lvl="1">
              <a:lnSpc>
                <a:spcPct val="80000"/>
              </a:lnSpc>
            </a:pPr>
            <a:r>
              <a:rPr lang="en-US" altLang="cs-CZ" sz="1654">
                <a:solidFill>
                  <a:srgbClr val="FF0000"/>
                </a:solidFill>
              </a:rPr>
              <a:t>The Physical</a:t>
            </a:r>
          </a:p>
          <a:p>
            <a:pPr lvl="1">
              <a:lnSpc>
                <a:spcPct val="80000"/>
              </a:lnSpc>
            </a:pPr>
            <a:r>
              <a:rPr lang="en-US" altLang="cs-CZ" sz="1654">
                <a:solidFill>
                  <a:srgbClr val="FF0000"/>
                </a:solidFill>
              </a:rPr>
              <a:t>The Logical</a:t>
            </a:r>
          </a:p>
          <a:p>
            <a:pPr lvl="1">
              <a:lnSpc>
                <a:spcPct val="80000"/>
              </a:lnSpc>
            </a:pPr>
            <a:r>
              <a:rPr lang="en-US" altLang="cs-CZ" sz="1654">
                <a:solidFill>
                  <a:srgbClr val="FF0000"/>
                </a:solidFill>
              </a:rPr>
              <a:t>The Enterprise</a:t>
            </a:r>
          </a:p>
        </p:txBody>
      </p:sp>
      <p:sp>
        <p:nvSpPr>
          <p:cNvPr id="4" name="Zástupný symbol pro číslo snímku 3">
            <a:extLst>
              <a:ext uri="{FF2B5EF4-FFF2-40B4-BE49-F238E27FC236}">
                <a16:creationId xmlns:a16="http://schemas.microsoft.com/office/drawing/2014/main" id="{41F34EFE-1EA6-4447-BB44-B73E5BCB936F}"/>
              </a:ext>
            </a:extLst>
          </p:cNvPr>
          <p:cNvSpPr>
            <a:spLocks noGrp="1"/>
          </p:cNvSpPr>
          <p:nvPr>
            <p:ph type="sldNum" sz="quarter" idx="12"/>
          </p:nvPr>
        </p:nvSpPr>
        <p:spPr/>
        <p:txBody>
          <a:bodyPr/>
          <a:lstStyle/>
          <a:p>
            <a:pPr>
              <a:defRPr/>
            </a:pPr>
            <a:fld id="{94DD7F94-BC97-4575-B4A4-599C7D09C339}" type="slidenum">
              <a:rPr lang="en-US" altLang="cs-CZ"/>
              <a:pPr>
                <a:defRPr/>
              </a:pPr>
              <a:t>5</a:t>
            </a:fld>
            <a:endParaRPr lang="en-US" altLang="cs-CZ"/>
          </a:p>
        </p:txBody>
      </p:sp>
    </p:spTree>
    <p:extLst>
      <p:ext uri="{BB962C8B-B14F-4D97-AF65-F5344CB8AC3E}">
        <p14:creationId xmlns:p14="http://schemas.microsoft.com/office/powerpoint/2010/main" val="2589134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3">
            <a:extLst>
              <a:ext uri="{FF2B5EF4-FFF2-40B4-BE49-F238E27FC236}">
                <a16:creationId xmlns:a16="http://schemas.microsoft.com/office/drawing/2014/main" id="{234D311A-4C2B-4E7C-8BB5-93FA4BBF424E}"/>
              </a:ext>
            </a:extLst>
          </p:cNvPr>
          <p:cNvSpPr>
            <a:spLocks noGrp="1"/>
          </p:cNvSpPr>
          <p:nvPr>
            <p:ph type="sldNum" sz="quarter" idx="12"/>
          </p:nvPr>
        </p:nvSpPr>
        <p:spPr/>
        <p:txBody>
          <a:bodyPr/>
          <a:lstStyle/>
          <a:p>
            <a:pPr>
              <a:defRPr/>
            </a:pPr>
            <a:fld id="{E6915FD8-F6A9-4932-80BF-EF755AFEB5EC}" type="slidenum">
              <a:rPr lang="en-US" altLang="cs-CZ"/>
              <a:pPr>
                <a:defRPr/>
              </a:pPr>
              <a:t>6</a:t>
            </a:fld>
            <a:endParaRPr lang="en-US" altLang="cs-CZ"/>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59" y="987164"/>
            <a:ext cx="9959163" cy="566394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679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cs-CZ" smtClean="0"/>
              <a:t>Agenda</a:t>
            </a:r>
          </a:p>
        </p:txBody>
      </p:sp>
      <p:sp>
        <p:nvSpPr>
          <p:cNvPr id="19459" name="Rectangle 3"/>
          <p:cNvSpPr>
            <a:spLocks noGrp="1" noChangeArrowheads="1"/>
          </p:cNvSpPr>
          <p:nvPr>
            <p:ph idx="1"/>
          </p:nvPr>
        </p:nvSpPr>
        <p:spPr bwMode="auto"/>
        <p:txBody>
          <a:bodyPr wrap="square" numCol="1" anchor="t" anchorCtr="0" compatLnSpc="1">
            <a:prstTxWarp prst="textNoShape">
              <a:avLst/>
            </a:prstTxWarp>
          </a:bodyPr>
          <a:lstStyle/>
          <a:p>
            <a:r>
              <a:rPr lang="en-US" altLang="cs-CZ" smtClean="0">
                <a:solidFill>
                  <a:srgbClr val="B2B2B2"/>
                </a:solidFill>
              </a:rPr>
              <a:t>Master Data Management and the Data Base Professional</a:t>
            </a:r>
          </a:p>
          <a:p>
            <a:r>
              <a:rPr lang="en-US" altLang="cs-CZ" smtClean="0"/>
              <a:t>Master Data Management Issues</a:t>
            </a:r>
            <a:endParaRPr lang="en-US" altLang="cs-CZ" smtClean="0">
              <a:solidFill>
                <a:srgbClr val="FF0000"/>
              </a:solidFill>
            </a:endParaRPr>
          </a:p>
          <a:p>
            <a:r>
              <a:rPr lang="en-US" altLang="cs-CZ" smtClean="0"/>
              <a:t>An approach to solving Master Data Management</a:t>
            </a:r>
            <a:endParaRPr lang="en-US" altLang="cs-CZ" smtClean="0">
              <a:solidFill>
                <a:srgbClr val="FF0000"/>
              </a:solidFill>
            </a:endParaRPr>
          </a:p>
        </p:txBody>
      </p:sp>
      <p:sp>
        <p:nvSpPr>
          <p:cNvPr id="4" name="Zástupný symbol pro číslo snímku 3">
            <a:extLst>
              <a:ext uri="{FF2B5EF4-FFF2-40B4-BE49-F238E27FC236}">
                <a16:creationId xmlns:a16="http://schemas.microsoft.com/office/drawing/2014/main" id="{F275F03D-EFA1-4411-8E23-D8DCD45246CA}"/>
              </a:ext>
            </a:extLst>
          </p:cNvPr>
          <p:cNvSpPr>
            <a:spLocks noGrp="1"/>
          </p:cNvSpPr>
          <p:nvPr>
            <p:ph type="sldNum" sz="quarter" idx="12"/>
          </p:nvPr>
        </p:nvSpPr>
        <p:spPr/>
        <p:txBody>
          <a:bodyPr/>
          <a:lstStyle/>
          <a:p>
            <a:pPr>
              <a:defRPr/>
            </a:pPr>
            <a:fld id="{2658B68D-F945-4231-8BE3-D1FA0086E8A6}" type="slidenum">
              <a:rPr lang="en-US" altLang="cs-CZ"/>
              <a:pPr>
                <a:defRPr/>
              </a:pPr>
              <a:t>7</a:t>
            </a:fld>
            <a:endParaRPr lang="en-US" altLang="cs-CZ"/>
          </a:p>
        </p:txBody>
      </p:sp>
    </p:spTree>
    <p:extLst>
      <p:ext uri="{BB962C8B-B14F-4D97-AF65-F5344CB8AC3E}">
        <p14:creationId xmlns:p14="http://schemas.microsoft.com/office/powerpoint/2010/main" val="1463863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76" name="Rectangle 24">
            <a:extLst>
              <a:ext uri="{FF2B5EF4-FFF2-40B4-BE49-F238E27FC236}">
                <a16:creationId xmlns:a16="http://schemas.microsoft.com/office/drawing/2014/main" id="{D018F372-419C-48F0-812B-483C8D128E91}"/>
              </a:ext>
            </a:extLst>
          </p:cNvPr>
          <p:cNvSpPr>
            <a:spLocks noGrp="1" noChangeArrowheads="1"/>
          </p:cNvSpPr>
          <p:nvPr>
            <p:ph type="title"/>
          </p:nvPr>
        </p:nvSpPr>
        <p:spPr>
          <a:xfrm>
            <a:off x="456384" y="645858"/>
            <a:ext cx="9336059" cy="525088"/>
          </a:xfrm>
        </p:spPr>
        <p:txBody>
          <a:bodyPr rtlCol="0">
            <a:normAutofit fontScale="90000"/>
          </a:bodyPr>
          <a:lstStyle/>
          <a:p>
            <a:pPr fontAlgn="auto">
              <a:spcAft>
                <a:spcPts val="0"/>
              </a:spcAft>
              <a:defRPr/>
            </a:pPr>
            <a:r>
              <a:rPr lang="en-US" altLang="cs-CZ"/>
              <a:t>What is Master Data Management?</a:t>
            </a:r>
          </a:p>
        </p:txBody>
      </p:sp>
      <p:sp>
        <p:nvSpPr>
          <p:cNvPr id="765954" name="Rectangle 2"/>
          <p:cNvSpPr>
            <a:spLocks noGrp="1" noChangeArrowheads="1"/>
          </p:cNvSpPr>
          <p:nvPr>
            <p:ph idx="1"/>
          </p:nvPr>
        </p:nvSpPr>
        <p:spPr bwMode="auto">
          <a:xfrm>
            <a:off x="577154" y="1582264"/>
            <a:ext cx="4619021" cy="4921822"/>
          </a:xfrm>
        </p:spPr>
        <p:txBody>
          <a:bodyPr wrap="square" numCol="1" anchor="t" anchorCtr="0" compatLnSpc="1">
            <a:prstTxWarp prst="textNoShape">
              <a:avLst/>
            </a:prstTxWarp>
          </a:bodyPr>
          <a:lstStyle/>
          <a:p>
            <a:r>
              <a:rPr lang="en-US" altLang="cs-CZ" sz="1985"/>
              <a:t>Decouples master information from individual applications</a:t>
            </a:r>
          </a:p>
          <a:p>
            <a:r>
              <a:rPr lang="en-US" altLang="cs-CZ" sz="1985"/>
              <a:t>Becomes a central, application independent resource</a:t>
            </a:r>
          </a:p>
          <a:p>
            <a:r>
              <a:rPr lang="en-US" altLang="cs-CZ" sz="1985"/>
              <a:t>Simplifies ongoing integration tasks and new app development</a:t>
            </a:r>
          </a:p>
          <a:p>
            <a:r>
              <a:rPr lang="en-NZ" altLang="cs-CZ" sz="1985"/>
              <a:t>Ensure consistent master information across transactional and analytical systems</a:t>
            </a:r>
            <a:endParaRPr lang="en-US" altLang="cs-CZ" sz="1985"/>
          </a:p>
          <a:p>
            <a:r>
              <a:rPr lang="en-US" altLang="cs-CZ" sz="1985"/>
              <a:t>Addresses key issues such as data quality and consistency proactively rather than “after the fact” in the data warehouse</a:t>
            </a:r>
          </a:p>
          <a:p>
            <a:endParaRPr lang="en-US" altLang="cs-CZ" sz="1985"/>
          </a:p>
        </p:txBody>
      </p:sp>
      <p:sp>
        <p:nvSpPr>
          <p:cNvPr id="25" name="Zástupný symbol pro číslo snímku 3">
            <a:extLst>
              <a:ext uri="{FF2B5EF4-FFF2-40B4-BE49-F238E27FC236}">
                <a16:creationId xmlns:a16="http://schemas.microsoft.com/office/drawing/2014/main" id="{F6D9C3B4-D8CB-4288-9286-B2DBBDF1D978}"/>
              </a:ext>
            </a:extLst>
          </p:cNvPr>
          <p:cNvSpPr>
            <a:spLocks noGrp="1"/>
          </p:cNvSpPr>
          <p:nvPr>
            <p:ph type="sldNum" sz="quarter" idx="12"/>
          </p:nvPr>
        </p:nvSpPr>
        <p:spPr/>
        <p:txBody>
          <a:bodyPr/>
          <a:lstStyle/>
          <a:p>
            <a:pPr>
              <a:defRPr/>
            </a:pPr>
            <a:fld id="{ABF272E0-304B-41CC-9FFD-CFB972EE37A6}" type="slidenum">
              <a:rPr lang="en-US" altLang="cs-CZ"/>
              <a:pPr>
                <a:defRPr/>
              </a:pPr>
              <a:t>8</a:t>
            </a:fld>
            <a:endParaRPr lang="en-US" altLang="cs-CZ"/>
          </a:p>
        </p:txBody>
      </p:sp>
      <p:sp>
        <p:nvSpPr>
          <p:cNvPr id="21509" name="Oval 3"/>
          <p:cNvSpPr>
            <a:spLocks noChangeAspect="1" noChangeArrowheads="1"/>
          </p:cNvSpPr>
          <p:nvPr/>
        </p:nvSpPr>
        <p:spPr bwMode="auto">
          <a:xfrm>
            <a:off x="8528732" y="4500002"/>
            <a:ext cx="1767795" cy="1657526"/>
          </a:xfrm>
          <a:prstGeom prst="ellipse">
            <a:avLst/>
          </a:prstGeom>
          <a:solidFill>
            <a:srgbClr val="D6EEAA"/>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764"/>
              <a:t>Historical /</a:t>
            </a:r>
            <a:br>
              <a:rPr lang="en-US" altLang="cs-CZ" sz="1764"/>
            </a:br>
            <a:r>
              <a:rPr lang="en-US" altLang="cs-CZ" sz="1764"/>
              <a:t>Analytical</a:t>
            </a:r>
            <a:br>
              <a:rPr lang="en-US" altLang="cs-CZ" sz="1764"/>
            </a:br>
            <a:r>
              <a:rPr lang="en-US" altLang="cs-CZ" sz="1764"/>
              <a:t>Systems</a:t>
            </a:r>
          </a:p>
        </p:txBody>
      </p:sp>
      <p:sp>
        <p:nvSpPr>
          <p:cNvPr id="21510" name="Oval 4"/>
          <p:cNvSpPr>
            <a:spLocks noChangeAspect="1" noChangeArrowheads="1"/>
          </p:cNvSpPr>
          <p:nvPr/>
        </p:nvSpPr>
        <p:spPr bwMode="auto">
          <a:xfrm>
            <a:off x="5052652" y="4214703"/>
            <a:ext cx="1279464" cy="1198951"/>
          </a:xfrm>
          <a:prstGeom prst="ellipse">
            <a:avLst/>
          </a:prstGeom>
          <a:solidFill>
            <a:srgbClr val="B5E3E7"/>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323"/>
              <a:t>Existing </a:t>
            </a:r>
          </a:p>
          <a:p>
            <a:pPr algn="ctr" eaLnBrk="1" hangingPunct="1">
              <a:spcAft>
                <a:spcPct val="20000"/>
              </a:spcAft>
            </a:pPr>
            <a:r>
              <a:rPr lang="en-US" altLang="cs-CZ" sz="1323"/>
              <a:t>Applications</a:t>
            </a:r>
          </a:p>
        </p:txBody>
      </p:sp>
      <p:sp>
        <p:nvSpPr>
          <p:cNvPr id="765957" name="Oval 5"/>
          <p:cNvSpPr>
            <a:spLocks noChangeAspect="1" noChangeArrowheads="1"/>
          </p:cNvSpPr>
          <p:nvPr/>
        </p:nvSpPr>
        <p:spPr bwMode="auto">
          <a:xfrm>
            <a:off x="5442966" y="5152860"/>
            <a:ext cx="600350" cy="561844"/>
          </a:xfrm>
          <a:prstGeom prst="ellipse">
            <a:avLst/>
          </a:prstGeom>
          <a:solidFill>
            <a:schemeClr val="tx1"/>
          </a:solidFill>
          <a:ln>
            <a:noFill/>
          </a:ln>
          <a:effectLst>
            <a:outerShdw dist="53882" dir="2700000" algn="ctr" rotWithShape="0">
              <a:schemeClr val="tx2"/>
            </a:outerShdw>
          </a:effectLst>
          <a:extLst>
            <a:ext uri="{91240B29-F687-4F45-9708-019B960494DF}">
              <a14:hiddenLine xmlns:a14="http://schemas.microsoft.com/office/drawing/2010/main" w="9525" algn="ctr">
                <a:solidFill>
                  <a:schemeClr val="bg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103"/>
              <a:t>Master</a:t>
            </a:r>
            <a:br>
              <a:rPr lang="en-US" altLang="cs-CZ" sz="1103"/>
            </a:br>
            <a:r>
              <a:rPr lang="en-US" altLang="cs-CZ" sz="1103"/>
              <a:t>Data</a:t>
            </a:r>
          </a:p>
        </p:txBody>
      </p:sp>
      <p:sp>
        <p:nvSpPr>
          <p:cNvPr id="21512" name="Oval 6"/>
          <p:cNvSpPr>
            <a:spLocks noChangeAspect="1" noChangeArrowheads="1"/>
          </p:cNvSpPr>
          <p:nvPr/>
        </p:nvSpPr>
        <p:spPr bwMode="auto">
          <a:xfrm>
            <a:off x="5089408" y="2056594"/>
            <a:ext cx="1279463" cy="1198950"/>
          </a:xfrm>
          <a:prstGeom prst="ellipse">
            <a:avLst/>
          </a:prstGeom>
          <a:solidFill>
            <a:srgbClr val="B5E3E7"/>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323"/>
              <a:t>Existing </a:t>
            </a:r>
          </a:p>
          <a:p>
            <a:pPr algn="ctr" eaLnBrk="1" hangingPunct="1">
              <a:spcAft>
                <a:spcPct val="20000"/>
              </a:spcAft>
            </a:pPr>
            <a:r>
              <a:rPr lang="en-US" altLang="cs-CZ" sz="1323"/>
              <a:t>Applications</a:t>
            </a:r>
          </a:p>
        </p:txBody>
      </p:sp>
      <p:sp>
        <p:nvSpPr>
          <p:cNvPr id="765959" name="Oval 7"/>
          <p:cNvSpPr>
            <a:spLocks noChangeAspect="1" noChangeArrowheads="1"/>
          </p:cNvSpPr>
          <p:nvPr/>
        </p:nvSpPr>
        <p:spPr bwMode="auto">
          <a:xfrm>
            <a:off x="5479723" y="2994751"/>
            <a:ext cx="600351" cy="561843"/>
          </a:xfrm>
          <a:prstGeom prst="ellipse">
            <a:avLst/>
          </a:prstGeom>
          <a:solidFill>
            <a:srgbClr val="FB301B"/>
          </a:solidFill>
          <a:ln>
            <a:noFill/>
          </a:ln>
          <a:effectLst>
            <a:outerShdw dist="53882" dir="2700000" algn="ctr" rotWithShape="0">
              <a:schemeClr val="tx2"/>
            </a:outerShdw>
          </a:effectLst>
          <a:extLst>
            <a:ext uri="{91240B29-F687-4F45-9708-019B960494DF}">
              <a14:hiddenLine xmlns:a14="http://schemas.microsoft.com/office/drawing/2010/main" w="9525" algn="ctr">
                <a:solidFill>
                  <a:schemeClr val="bg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103"/>
              <a:t>Master</a:t>
            </a:r>
            <a:br>
              <a:rPr lang="en-US" altLang="cs-CZ" sz="1103"/>
            </a:br>
            <a:r>
              <a:rPr lang="en-US" altLang="cs-CZ" sz="1103"/>
              <a:t>Data</a:t>
            </a:r>
          </a:p>
        </p:txBody>
      </p:sp>
      <p:sp>
        <p:nvSpPr>
          <p:cNvPr id="21514" name="Oval 8"/>
          <p:cNvSpPr>
            <a:spLocks noChangeAspect="1" noChangeArrowheads="1"/>
          </p:cNvSpPr>
          <p:nvPr/>
        </p:nvSpPr>
        <p:spPr bwMode="auto">
          <a:xfrm>
            <a:off x="7482057" y="1542008"/>
            <a:ext cx="1279464" cy="1198950"/>
          </a:xfrm>
          <a:prstGeom prst="ellipse">
            <a:avLst/>
          </a:prstGeom>
          <a:solidFill>
            <a:srgbClr val="B5E3E7"/>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323"/>
              <a:t>Existing </a:t>
            </a:r>
          </a:p>
          <a:p>
            <a:pPr algn="ctr" eaLnBrk="1" hangingPunct="1">
              <a:spcAft>
                <a:spcPct val="20000"/>
              </a:spcAft>
            </a:pPr>
            <a:r>
              <a:rPr lang="en-US" altLang="cs-CZ" sz="1323"/>
              <a:t>Applications</a:t>
            </a:r>
          </a:p>
        </p:txBody>
      </p:sp>
      <p:sp>
        <p:nvSpPr>
          <p:cNvPr id="765961" name="Oval 9"/>
          <p:cNvSpPr>
            <a:spLocks noChangeAspect="1" noChangeArrowheads="1"/>
          </p:cNvSpPr>
          <p:nvPr/>
        </p:nvSpPr>
        <p:spPr bwMode="auto">
          <a:xfrm>
            <a:off x="8012395" y="1328473"/>
            <a:ext cx="600350" cy="561843"/>
          </a:xfrm>
          <a:prstGeom prst="ellipse">
            <a:avLst/>
          </a:prstGeom>
          <a:solidFill>
            <a:schemeClr val="hlink"/>
          </a:solidFill>
          <a:ln>
            <a:noFill/>
          </a:ln>
          <a:effectLst>
            <a:outerShdw dist="53882" dir="2700000" algn="ctr" rotWithShape="0">
              <a:schemeClr val="tx2"/>
            </a:outerShdw>
          </a:effectLst>
          <a:extLst>
            <a:ext uri="{91240B29-F687-4F45-9708-019B960494DF}">
              <a14:hiddenLine xmlns:a14="http://schemas.microsoft.com/office/drawing/2010/main" w="9525" algn="ctr">
                <a:solidFill>
                  <a:schemeClr val="bg1"/>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103"/>
              <a:t>Master</a:t>
            </a:r>
            <a:br>
              <a:rPr lang="en-US" altLang="cs-CZ" sz="1103"/>
            </a:br>
            <a:r>
              <a:rPr lang="en-US" altLang="cs-CZ" sz="1103"/>
              <a:t>Data</a:t>
            </a:r>
          </a:p>
        </p:txBody>
      </p:sp>
      <p:grpSp>
        <p:nvGrpSpPr>
          <p:cNvPr id="765962" name="Group 10"/>
          <p:cNvGrpSpPr>
            <a:grpSpLocks/>
          </p:cNvGrpSpPr>
          <p:nvPr/>
        </p:nvGrpSpPr>
        <p:grpSpPr bwMode="auto">
          <a:xfrm>
            <a:off x="6172839" y="2704202"/>
            <a:ext cx="2938741" cy="2555427"/>
            <a:chOff x="3328" y="1428"/>
            <a:chExt cx="1679" cy="1460"/>
          </a:xfrm>
        </p:grpSpPr>
        <p:sp>
          <p:nvSpPr>
            <p:cNvPr id="21527" name="Line 11"/>
            <p:cNvSpPr>
              <a:spLocks noChangeShapeType="1"/>
            </p:cNvSpPr>
            <p:nvPr/>
          </p:nvSpPr>
          <p:spPr bwMode="auto">
            <a:xfrm>
              <a:off x="3328" y="1630"/>
              <a:ext cx="1470" cy="1020"/>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sp>
          <p:nvSpPr>
            <p:cNvPr id="21528" name="Line 12"/>
            <p:cNvSpPr>
              <a:spLocks noChangeShapeType="1"/>
            </p:cNvSpPr>
            <p:nvPr/>
          </p:nvSpPr>
          <p:spPr bwMode="auto">
            <a:xfrm>
              <a:off x="4576" y="1428"/>
              <a:ext cx="431" cy="1039"/>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sp>
          <p:nvSpPr>
            <p:cNvPr id="21529" name="Line 13"/>
            <p:cNvSpPr>
              <a:spLocks noChangeShapeType="1"/>
            </p:cNvSpPr>
            <p:nvPr/>
          </p:nvSpPr>
          <p:spPr bwMode="auto">
            <a:xfrm>
              <a:off x="3336" y="2770"/>
              <a:ext cx="1313" cy="118"/>
            </a:xfrm>
            <a:prstGeom prst="line">
              <a:avLst/>
            </a:prstGeom>
            <a:noFill/>
            <a:ln w="571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grpSp>
      <p:grpSp>
        <p:nvGrpSpPr>
          <p:cNvPr id="765966" name="Group 14"/>
          <p:cNvGrpSpPr>
            <a:grpSpLocks/>
          </p:cNvGrpSpPr>
          <p:nvPr/>
        </p:nvGrpSpPr>
        <p:grpSpPr bwMode="auto">
          <a:xfrm>
            <a:off x="6186841" y="2674447"/>
            <a:ext cx="2546676" cy="2147609"/>
            <a:chOff x="3282" y="1384"/>
            <a:chExt cx="1455" cy="1227"/>
          </a:xfrm>
        </p:grpSpPr>
        <p:sp>
          <p:nvSpPr>
            <p:cNvPr id="21521" name="Line 15"/>
            <p:cNvSpPr>
              <a:spLocks noChangeShapeType="1"/>
            </p:cNvSpPr>
            <p:nvPr/>
          </p:nvSpPr>
          <p:spPr bwMode="auto">
            <a:xfrm flipH="1">
              <a:off x="3372" y="2327"/>
              <a:ext cx="319" cy="192"/>
            </a:xfrm>
            <a:prstGeom prst="line">
              <a:avLst/>
            </a:prstGeom>
            <a:noFill/>
            <a:ln w="5715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grpSp>
          <p:nvGrpSpPr>
            <p:cNvPr id="21522" name="Group 16"/>
            <p:cNvGrpSpPr>
              <a:grpSpLocks/>
            </p:cNvGrpSpPr>
            <p:nvPr/>
          </p:nvGrpSpPr>
          <p:grpSpPr bwMode="auto">
            <a:xfrm>
              <a:off x="3282" y="1384"/>
              <a:ext cx="1455" cy="1227"/>
              <a:chOff x="3300" y="1393"/>
              <a:chExt cx="1455" cy="1227"/>
            </a:xfrm>
          </p:grpSpPr>
          <p:sp>
            <p:nvSpPr>
              <p:cNvPr id="21523" name="Oval 17"/>
              <p:cNvSpPr>
                <a:spLocks noChangeAspect="1" noChangeArrowheads="1"/>
              </p:cNvSpPr>
              <p:nvPr/>
            </p:nvSpPr>
            <p:spPr bwMode="auto">
              <a:xfrm>
                <a:off x="3658" y="1744"/>
                <a:ext cx="861" cy="807"/>
              </a:xfrm>
              <a:prstGeom prst="ellipse">
                <a:avLst/>
              </a:prstGeom>
              <a:solidFill>
                <a:srgbClr val="FFD09D"/>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a:t>Master Data</a:t>
                </a:r>
              </a:p>
              <a:p>
                <a:pPr algn="ctr" eaLnBrk="1" hangingPunct="1">
                  <a:spcAft>
                    <a:spcPct val="20000"/>
                  </a:spcAft>
                </a:pPr>
                <a:r>
                  <a:rPr lang="en-US" altLang="cs-CZ"/>
                  <a:t>Management</a:t>
                </a:r>
              </a:p>
              <a:p>
                <a:pPr algn="ctr" eaLnBrk="1" hangingPunct="1">
                  <a:spcAft>
                    <a:spcPct val="20000"/>
                  </a:spcAft>
                </a:pPr>
                <a:r>
                  <a:rPr lang="en-US" altLang="cs-CZ"/>
                  <a:t>System</a:t>
                </a:r>
              </a:p>
            </p:txBody>
          </p:sp>
          <p:sp>
            <p:nvSpPr>
              <p:cNvPr id="21524" name="Line 18"/>
              <p:cNvSpPr>
                <a:spLocks noChangeShapeType="1"/>
              </p:cNvSpPr>
              <p:nvPr/>
            </p:nvSpPr>
            <p:spPr bwMode="auto">
              <a:xfrm flipH="1" flipV="1">
                <a:off x="3300" y="1611"/>
                <a:ext cx="439" cy="319"/>
              </a:xfrm>
              <a:prstGeom prst="line">
                <a:avLst/>
              </a:prstGeom>
              <a:noFill/>
              <a:ln w="5715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sp>
            <p:nvSpPr>
              <p:cNvPr id="21525" name="Line 19"/>
              <p:cNvSpPr>
                <a:spLocks noChangeShapeType="1"/>
              </p:cNvSpPr>
              <p:nvPr/>
            </p:nvSpPr>
            <p:spPr bwMode="auto">
              <a:xfrm flipV="1">
                <a:off x="4122" y="1393"/>
                <a:ext cx="137" cy="366"/>
              </a:xfrm>
              <a:prstGeom prst="line">
                <a:avLst/>
              </a:prstGeom>
              <a:noFill/>
              <a:ln w="5715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sp>
            <p:nvSpPr>
              <p:cNvPr id="21526" name="Line 20"/>
              <p:cNvSpPr>
                <a:spLocks noChangeShapeType="1"/>
              </p:cNvSpPr>
              <p:nvPr/>
            </p:nvSpPr>
            <p:spPr bwMode="auto">
              <a:xfrm flipH="1" flipV="1">
                <a:off x="4418" y="2394"/>
                <a:ext cx="337" cy="226"/>
              </a:xfrm>
              <a:prstGeom prst="line">
                <a:avLst/>
              </a:prstGeom>
              <a:noFill/>
              <a:ln w="5715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grpSp>
      </p:grpSp>
      <p:grpSp>
        <p:nvGrpSpPr>
          <p:cNvPr id="765973" name="Group 21"/>
          <p:cNvGrpSpPr>
            <a:grpSpLocks/>
          </p:cNvGrpSpPr>
          <p:nvPr/>
        </p:nvGrpSpPr>
        <p:grpSpPr bwMode="auto">
          <a:xfrm>
            <a:off x="6662920" y="4657528"/>
            <a:ext cx="1279464" cy="2023338"/>
            <a:chOff x="3614" y="2544"/>
            <a:chExt cx="731" cy="1156"/>
          </a:xfrm>
        </p:grpSpPr>
        <p:sp>
          <p:nvSpPr>
            <p:cNvPr id="21519" name="Oval 22"/>
            <p:cNvSpPr>
              <a:spLocks noChangeAspect="1" noChangeArrowheads="1"/>
            </p:cNvSpPr>
            <p:nvPr/>
          </p:nvSpPr>
          <p:spPr bwMode="auto">
            <a:xfrm>
              <a:off x="3614" y="3015"/>
              <a:ext cx="731" cy="685"/>
            </a:xfrm>
            <a:prstGeom prst="ellipse">
              <a:avLst/>
            </a:prstGeom>
            <a:solidFill>
              <a:srgbClr val="B5E3E7"/>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r>
                <a:rPr lang="en-US" altLang="cs-CZ" sz="1323"/>
                <a:t>New</a:t>
              </a:r>
            </a:p>
            <a:p>
              <a:pPr algn="ctr" eaLnBrk="1" hangingPunct="1">
                <a:spcAft>
                  <a:spcPct val="20000"/>
                </a:spcAft>
              </a:pPr>
              <a:r>
                <a:rPr lang="en-US" altLang="cs-CZ" sz="1323"/>
                <a:t>Applications</a:t>
              </a:r>
            </a:p>
          </p:txBody>
        </p:sp>
        <p:sp>
          <p:nvSpPr>
            <p:cNvPr id="21520" name="Line 23"/>
            <p:cNvSpPr>
              <a:spLocks noChangeShapeType="1"/>
            </p:cNvSpPr>
            <p:nvPr/>
          </p:nvSpPr>
          <p:spPr bwMode="auto">
            <a:xfrm flipH="1">
              <a:off x="3979" y="2544"/>
              <a:ext cx="50" cy="470"/>
            </a:xfrm>
            <a:prstGeom prst="line">
              <a:avLst/>
            </a:prstGeom>
            <a:noFill/>
            <a:ln w="5715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endParaRPr lang="cs-CZ"/>
            </a:p>
          </p:txBody>
        </p:sp>
      </p:grpSp>
    </p:spTree>
    <p:extLst>
      <p:ext uri="{BB962C8B-B14F-4D97-AF65-F5344CB8AC3E}">
        <p14:creationId xmlns:p14="http://schemas.microsoft.com/office/powerpoint/2010/main" val="2140295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5954">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1000"/>
                                        <p:tgtEl>
                                          <p:spTgt spid="765957"/>
                                        </p:tgtEl>
                                      </p:cBhvr>
                                    </p:animEffect>
                                    <p:set>
                                      <p:cBhvr>
                                        <p:cTn id="9" dur="1" fill="hold">
                                          <p:stCondLst>
                                            <p:cond delay="999"/>
                                          </p:stCondLst>
                                        </p:cTn>
                                        <p:tgtEl>
                                          <p:spTgt spid="765957"/>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1000"/>
                                        <p:tgtEl>
                                          <p:spTgt spid="765959"/>
                                        </p:tgtEl>
                                      </p:cBhvr>
                                    </p:animEffect>
                                    <p:set>
                                      <p:cBhvr>
                                        <p:cTn id="12" dur="1" fill="hold">
                                          <p:stCondLst>
                                            <p:cond delay="999"/>
                                          </p:stCondLst>
                                        </p:cTn>
                                        <p:tgtEl>
                                          <p:spTgt spid="76595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765961"/>
                                        </p:tgtEl>
                                      </p:cBhvr>
                                    </p:animEffect>
                                    <p:set>
                                      <p:cBhvr>
                                        <p:cTn id="15" dur="1" fill="hold">
                                          <p:stCondLst>
                                            <p:cond delay="1999"/>
                                          </p:stCondLst>
                                        </p:cTn>
                                        <p:tgtEl>
                                          <p:spTgt spid="765961"/>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1000"/>
                                        <p:tgtEl>
                                          <p:spTgt spid="765962"/>
                                        </p:tgtEl>
                                      </p:cBhvr>
                                    </p:animEffect>
                                    <p:set>
                                      <p:cBhvr>
                                        <p:cTn id="18" dur="1" fill="hold">
                                          <p:stCondLst>
                                            <p:cond delay="999"/>
                                          </p:stCondLst>
                                        </p:cTn>
                                        <p:tgtEl>
                                          <p:spTgt spid="765962"/>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765966"/>
                                        </p:tgtEl>
                                        <p:attrNameLst>
                                          <p:attrName>style.visibility</p:attrName>
                                        </p:attrNameLst>
                                      </p:cBhvr>
                                      <p:to>
                                        <p:strVal val="visible"/>
                                      </p:to>
                                    </p:set>
                                    <p:animEffect transition="in" filter="dissolve">
                                      <p:cBhvr>
                                        <p:cTn id="21" dur="1000"/>
                                        <p:tgtEl>
                                          <p:spTgt spid="7659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765954">
                                            <p:txEl>
                                              <p:pRg st="1" end="1"/>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765954">
                                            <p:txEl>
                                              <p:pRg st="2" end="2"/>
                                            </p:txEl>
                                          </p:spTgt>
                                        </p:tgtEl>
                                        <p:attrNameLst>
                                          <p:attrName>style.visibility</p:attrName>
                                        </p:attrNameLst>
                                      </p:cBhvr>
                                      <p:to>
                                        <p:strVal val="visible"/>
                                      </p:to>
                                    </p:set>
                                  </p:childTnLst>
                                </p:cTn>
                              </p:par>
                            </p:childTnLst>
                          </p:cTn>
                        </p:par>
                        <p:par>
                          <p:cTn id="30" fill="hold" nodeType="afterGroup">
                            <p:stCondLst>
                              <p:cond delay="0"/>
                            </p:stCondLst>
                            <p:childTnLst>
                              <p:par>
                                <p:cTn id="31" presetID="9" presetClass="entr" presetSubtype="0" fill="hold" nodeType="afterEffect">
                                  <p:stCondLst>
                                    <p:cond delay="0"/>
                                  </p:stCondLst>
                                  <p:childTnLst>
                                    <p:set>
                                      <p:cBhvr>
                                        <p:cTn id="32" dur="1" fill="hold">
                                          <p:stCondLst>
                                            <p:cond delay="0"/>
                                          </p:stCondLst>
                                        </p:cTn>
                                        <p:tgtEl>
                                          <p:spTgt spid="765973"/>
                                        </p:tgtEl>
                                        <p:attrNameLst>
                                          <p:attrName>style.visibility</p:attrName>
                                        </p:attrNameLst>
                                      </p:cBhvr>
                                      <p:to>
                                        <p:strVal val="visible"/>
                                      </p:to>
                                    </p:set>
                                    <p:animEffect transition="in" filter="dissolve">
                                      <p:cBhvr>
                                        <p:cTn id="33" dur="1000"/>
                                        <p:tgtEl>
                                          <p:spTgt spid="7659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765954">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7659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7" grpId="0" animBg="1"/>
      <p:bldP spid="765959" grpId="0" animBg="1"/>
      <p:bldP spid="7659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3" name="Rectangle 23">
            <a:extLst>
              <a:ext uri="{FF2B5EF4-FFF2-40B4-BE49-F238E27FC236}">
                <a16:creationId xmlns:a16="http://schemas.microsoft.com/office/drawing/2014/main" id="{DDBFD91A-78FB-48F9-BB7B-98AA693F3F17}"/>
              </a:ext>
            </a:extLst>
          </p:cNvPr>
          <p:cNvSpPr>
            <a:spLocks noGrp="1" noChangeArrowheads="1"/>
          </p:cNvSpPr>
          <p:nvPr>
            <p:ph type="title"/>
          </p:nvPr>
        </p:nvSpPr>
        <p:spPr bwMode="black">
          <a:xfrm>
            <a:off x="461635" y="770129"/>
            <a:ext cx="9925907" cy="887399"/>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rotWithShape="0">
                    <a:schemeClr val="accent1"/>
                  </a:outerShdw>
                </a:effectLst>
              </a14:hiddenEffects>
            </a:ext>
          </a:extLst>
        </p:spPr>
        <p:txBody>
          <a:bodyPr vert="horz" wrap="square" lIns="50408" tIns="45720" rIns="91440" bIns="45720" numCol="1" rtlCol="0" anchor="ctr" anchorCtr="0" compatLnSpc="1">
            <a:prstTxWarp prst="textNoShape">
              <a:avLst/>
            </a:prstTxWarp>
            <a:normAutofit fontScale="90000"/>
          </a:bodyPr>
          <a:lstStyle/>
          <a:p>
            <a:pPr fontAlgn="auto">
              <a:spcAft>
                <a:spcPts val="0"/>
              </a:spcAft>
              <a:defRPr/>
            </a:pPr>
            <a:r>
              <a:rPr lang="en-US" altLang="cs-CZ"/>
              <a:t>Master Data Management 101:</a:t>
            </a:r>
            <a:br>
              <a:rPr lang="en-US" altLang="cs-CZ"/>
            </a:br>
            <a:r>
              <a:rPr lang="en-US" altLang="cs-CZ" sz="2646" i="1"/>
              <a:t>Strategic View</a:t>
            </a:r>
            <a:endParaRPr lang="en-US" altLang="cs-CZ" sz="2205" i="1"/>
          </a:p>
        </p:txBody>
      </p:sp>
      <p:sp>
        <p:nvSpPr>
          <p:cNvPr id="24" name="Zástupný symbol pro číslo snímku 3">
            <a:extLst>
              <a:ext uri="{FF2B5EF4-FFF2-40B4-BE49-F238E27FC236}">
                <a16:creationId xmlns:a16="http://schemas.microsoft.com/office/drawing/2014/main" id="{26453AAB-5D28-43C5-89DC-8D3E401CE59F}"/>
              </a:ext>
            </a:extLst>
          </p:cNvPr>
          <p:cNvSpPr>
            <a:spLocks noGrp="1"/>
          </p:cNvSpPr>
          <p:nvPr>
            <p:ph type="sldNum" sz="quarter" idx="12"/>
          </p:nvPr>
        </p:nvSpPr>
        <p:spPr/>
        <p:txBody>
          <a:bodyPr/>
          <a:lstStyle/>
          <a:p>
            <a:pPr>
              <a:defRPr/>
            </a:pPr>
            <a:fld id="{E3DD5130-A65E-4422-8EAE-67ECE008325F}" type="slidenum">
              <a:rPr lang="en-US" altLang="cs-CZ"/>
              <a:pPr>
                <a:defRPr/>
              </a:pPr>
              <a:t>9</a:t>
            </a:fld>
            <a:endParaRPr lang="en-US" altLang="cs-CZ"/>
          </a:p>
        </p:txBody>
      </p:sp>
      <p:grpSp>
        <p:nvGrpSpPr>
          <p:cNvPr id="768002" name="Group 2"/>
          <p:cNvGrpSpPr>
            <a:grpSpLocks/>
          </p:cNvGrpSpPr>
          <p:nvPr/>
        </p:nvGrpSpPr>
        <p:grpSpPr bwMode="auto">
          <a:xfrm>
            <a:off x="1002475" y="2128355"/>
            <a:ext cx="8747960" cy="2856477"/>
            <a:chOff x="398" y="1036"/>
            <a:chExt cx="4998" cy="1632"/>
          </a:xfrm>
        </p:grpSpPr>
        <p:sp>
          <p:nvSpPr>
            <p:cNvPr id="23573" name="Oval 3"/>
            <p:cNvSpPr>
              <a:spLocks noChangeAspect="1" noChangeArrowheads="1"/>
            </p:cNvSpPr>
            <p:nvPr/>
          </p:nvSpPr>
          <p:spPr bwMode="auto">
            <a:xfrm>
              <a:off x="3679" y="1145"/>
              <a:ext cx="1631" cy="1523"/>
            </a:xfrm>
            <a:prstGeom prst="ellipse">
              <a:avLst/>
            </a:prstGeom>
            <a:solidFill>
              <a:srgbClr val="FF0000">
                <a:alpha val="70195"/>
              </a:srgbClr>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ct val="20000"/>
                </a:spcAft>
              </a:pPr>
              <a:r>
                <a:rPr lang="en-US" altLang="cs-CZ" sz="1764"/>
                <a:t>	</a:t>
              </a:r>
            </a:p>
          </p:txBody>
        </p:sp>
        <p:sp>
          <p:nvSpPr>
            <p:cNvPr id="23574" name="Text Box 4"/>
            <p:cNvSpPr txBox="1">
              <a:spLocks noChangeArrowheads="1"/>
            </p:cNvSpPr>
            <p:nvPr/>
          </p:nvSpPr>
          <p:spPr bwMode="auto">
            <a:xfrm>
              <a:off x="4098" y="1389"/>
              <a:ext cx="1021" cy="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solidFill>
                    <a:srgbClr val="FFFFFF"/>
                  </a:solidFill>
                </a:rPr>
                <a:t>Party</a:t>
              </a:r>
            </a:p>
            <a:p>
              <a:pPr algn="ctr" eaLnBrk="1" hangingPunct="1">
                <a:lnSpc>
                  <a:spcPct val="90000"/>
                </a:lnSpc>
              </a:pPr>
              <a:r>
                <a:rPr lang="en-US" altLang="cs-CZ" sz="1323">
                  <a:solidFill>
                    <a:srgbClr val="FFFFFF"/>
                  </a:solidFill>
                </a:rPr>
                <a:t>(Individual and Org Customer, Employee, Supplier, Partner, Citizen)</a:t>
              </a:r>
            </a:p>
            <a:p>
              <a:pPr algn="ctr" eaLnBrk="1" hangingPunct="1">
                <a:lnSpc>
                  <a:spcPct val="90000"/>
                </a:lnSpc>
              </a:pPr>
              <a:endParaRPr lang="en-US" altLang="cs-CZ" sz="1323">
                <a:solidFill>
                  <a:srgbClr val="FFFFFF"/>
                </a:solidFill>
              </a:endParaRPr>
            </a:p>
          </p:txBody>
        </p:sp>
        <p:sp>
          <p:nvSpPr>
            <p:cNvPr id="23575" name="Text Box 5"/>
            <p:cNvSpPr txBox="1">
              <a:spLocks noChangeArrowheads="1"/>
            </p:cNvSpPr>
            <p:nvPr/>
          </p:nvSpPr>
          <p:spPr bwMode="auto">
            <a:xfrm>
              <a:off x="398" y="1036"/>
              <a:ext cx="1762" cy="19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Clr>
                  <a:schemeClr val="accent1"/>
                </a:buClr>
              </a:pPr>
              <a:r>
                <a:rPr lang="en-US" altLang="cs-CZ" sz="1764"/>
                <a:t>… to serve customers</a:t>
              </a:r>
            </a:p>
          </p:txBody>
        </p:sp>
        <p:sp>
          <p:nvSpPr>
            <p:cNvPr id="23576" name="Text Box 6"/>
            <p:cNvSpPr txBox="1">
              <a:spLocks noChangeArrowheads="1"/>
            </p:cNvSpPr>
            <p:nvPr/>
          </p:nvSpPr>
          <p:spPr bwMode="auto">
            <a:xfrm>
              <a:off x="4967" y="1140"/>
              <a:ext cx="429" cy="2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sz="2205"/>
                <a:t>Who</a:t>
              </a:r>
            </a:p>
          </p:txBody>
        </p:sp>
      </p:grpSp>
      <p:grpSp>
        <p:nvGrpSpPr>
          <p:cNvPr id="768007" name="Group 7"/>
          <p:cNvGrpSpPr>
            <a:grpSpLocks/>
          </p:cNvGrpSpPr>
          <p:nvPr/>
        </p:nvGrpSpPr>
        <p:grpSpPr bwMode="auto">
          <a:xfrm>
            <a:off x="1002475" y="2310385"/>
            <a:ext cx="6420072" cy="2674447"/>
            <a:chOff x="398" y="1140"/>
            <a:chExt cx="3668" cy="1528"/>
          </a:xfrm>
        </p:grpSpPr>
        <p:sp>
          <p:nvSpPr>
            <p:cNvPr id="23569" name="Oval 8"/>
            <p:cNvSpPr>
              <a:spLocks noChangeAspect="1" noChangeArrowheads="1"/>
            </p:cNvSpPr>
            <p:nvPr/>
          </p:nvSpPr>
          <p:spPr bwMode="auto">
            <a:xfrm>
              <a:off x="2435" y="1145"/>
              <a:ext cx="1631" cy="1523"/>
            </a:xfrm>
            <a:prstGeom prst="ellipse">
              <a:avLst/>
            </a:prstGeom>
            <a:solidFill>
              <a:srgbClr val="0000FF">
                <a:alpha val="70195"/>
              </a:srgbClr>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ct val="20000"/>
                </a:spcAft>
              </a:pPr>
              <a:endParaRPr lang="en-NZ" altLang="cs-CZ" sz="1323">
                <a:solidFill>
                  <a:srgbClr val="FFFFFF"/>
                </a:solidFill>
              </a:endParaRPr>
            </a:p>
          </p:txBody>
        </p:sp>
        <p:sp>
          <p:nvSpPr>
            <p:cNvPr id="23570" name="Text Box 9"/>
            <p:cNvSpPr txBox="1">
              <a:spLocks noChangeArrowheads="1"/>
            </p:cNvSpPr>
            <p:nvPr/>
          </p:nvSpPr>
          <p:spPr bwMode="auto">
            <a:xfrm>
              <a:off x="2677" y="1379"/>
              <a:ext cx="1021" cy="5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solidFill>
                    <a:srgbClr val="FFFFFF"/>
                  </a:solidFill>
                </a:rPr>
                <a:t>Product</a:t>
              </a:r>
            </a:p>
            <a:p>
              <a:pPr algn="ctr" eaLnBrk="1" hangingPunct="1">
                <a:lnSpc>
                  <a:spcPct val="90000"/>
                </a:lnSpc>
              </a:pPr>
              <a:r>
                <a:rPr lang="en-US" altLang="cs-CZ" sz="1323">
                  <a:solidFill>
                    <a:srgbClr val="FFFFFF"/>
                  </a:solidFill>
                </a:rPr>
                <a:t>(SKU, Bundle,</a:t>
              </a:r>
            </a:p>
            <a:p>
              <a:pPr algn="ctr" eaLnBrk="1" hangingPunct="1">
                <a:lnSpc>
                  <a:spcPct val="90000"/>
                </a:lnSpc>
              </a:pPr>
              <a:r>
                <a:rPr lang="en-US" altLang="cs-CZ" sz="1323">
                  <a:solidFill>
                    <a:srgbClr val="FFFFFF"/>
                  </a:solidFill>
                </a:rPr>
                <a:t>Part, Service, Assets)</a:t>
              </a:r>
            </a:p>
            <a:p>
              <a:pPr algn="ctr" eaLnBrk="1" hangingPunct="1">
                <a:lnSpc>
                  <a:spcPct val="90000"/>
                </a:lnSpc>
              </a:pPr>
              <a:endParaRPr lang="en-US" altLang="cs-CZ" sz="1323">
                <a:solidFill>
                  <a:srgbClr val="FFFFFF"/>
                </a:solidFill>
              </a:endParaRPr>
            </a:p>
          </p:txBody>
        </p:sp>
        <p:sp>
          <p:nvSpPr>
            <p:cNvPr id="23571" name="Text Box 10"/>
            <p:cNvSpPr txBox="1">
              <a:spLocks noChangeArrowheads="1"/>
            </p:cNvSpPr>
            <p:nvPr/>
          </p:nvSpPr>
          <p:spPr bwMode="auto">
            <a:xfrm>
              <a:off x="398" y="1289"/>
              <a:ext cx="1762" cy="33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Clr>
                  <a:schemeClr val="accent1"/>
                </a:buClr>
              </a:pPr>
              <a:r>
                <a:rPr lang="en-US" altLang="cs-CZ" sz="1764"/>
                <a:t>… by delivering products and services to them</a:t>
              </a:r>
            </a:p>
          </p:txBody>
        </p:sp>
        <p:sp>
          <p:nvSpPr>
            <p:cNvPr id="23572" name="Text Box 11"/>
            <p:cNvSpPr txBox="1">
              <a:spLocks noChangeArrowheads="1"/>
            </p:cNvSpPr>
            <p:nvPr/>
          </p:nvSpPr>
          <p:spPr bwMode="auto">
            <a:xfrm>
              <a:off x="2298" y="1140"/>
              <a:ext cx="473" cy="2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sz="2205"/>
                <a:t>What</a:t>
              </a:r>
            </a:p>
          </p:txBody>
        </p:sp>
      </p:grpSp>
      <p:grpSp>
        <p:nvGrpSpPr>
          <p:cNvPr id="768012" name="Group 12"/>
          <p:cNvGrpSpPr>
            <a:grpSpLocks/>
          </p:cNvGrpSpPr>
          <p:nvPr/>
        </p:nvGrpSpPr>
        <p:grpSpPr bwMode="auto">
          <a:xfrm>
            <a:off x="1002475" y="3259044"/>
            <a:ext cx="7508754" cy="3752628"/>
            <a:chOff x="398" y="1682"/>
            <a:chExt cx="4290" cy="2144"/>
          </a:xfrm>
        </p:grpSpPr>
        <p:grpSp>
          <p:nvGrpSpPr>
            <p:cNvPr id="23563" name="Group 13"/>
            <p:cNvGrpSpPr>
              <a:grpSpLocks/>
            </p:cNvGrpSpPr>
            <p:nvPr/>
          </p:nvGrpSpPr>
          <p:grpSpPr bwMode="auto">
            <a:xfrm>
              <a:off x="398" y="1682"/>
              <a:ext cx="4290" cy="1894"/>
              <a:chOff x="398" y="1682"/>
              <a:chExt cx="4290" cy="1894"/>
            </a:xfrm>
          </p:grpSpPr>
          <p:grpSp>
            <p:nvGrpSpPr>
              <p:cNvPr id="23565" name="Group 14"/>
              <p:cNvGrpSpPr>
                <a:grpSpLocks/>
              </p:cNvGrpSpPr>
              <p:nvPr/>
            </p:nvGrpSpPr>
            <p:grpSpPr bwMode="auto">
              <a:xfrm>
                <a:off x="3057" y="2053"/>
                <a:ext cx="1631" cy="1523"/>
                <a:chOff x="3057" y="2053"/>
                <a:chExt cx="1631" cy="1523"/>
              </a:xfrm>
            </p:grpSpPr>
            <p:sp>
              <p:nvSpPr>
                <p:cNvPr id="23567" name="Oval 15"/>
                <p:cNvSpPr>
                  <a:spLocks noChangeAspect="1" noChangeArrowheads="1"/>
                </p:cNvSpPr>
                <p:nvPr/>
              </p:nvSpPr>
              <p:spPr bwMode="auto">
                <a:xfrm>
                  <a:off x="3057" y="2053"/>
                  <a:ext cx="1631" cy="1523"/>
                </a:xfrm>
                <a:prstGeom prst="ellipse">
                  <a:avLst/>
                </a:prstGeom>
                <a:solidFill>
                  <a:srgbClr val="009900">
                    <a:alpha val="70195"/>
                  </a:srgbClr>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ct val="20000"/>
                    </a:spcAft>
                  </a:pPr>
                  <a:endParaRPr lang="en-NZ" altLang="cs-CZ" sz="1764"/>
                </a:p>
              </p:txBody>
            </p:sp>
            <p:sp>
              <p:nvSpPr>
                <p:cNvPr id="23568" name="Text Box 16"/>
                <p:cNvSpPr txBox="1">
                  <a:spLocks noChangeArrowheads="1"/>
                </p:cNvSpPr>
                <p:nvPr/>
              </p:nvSpPr>
              <p:spPr bwMode="auto">
                <a:xfrm>
                  <a:off x="3395" y="2679"/>
                  <a:ext cx="1021" cy="6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a:solidFill>
                        <a:srgbClr val="FFFFFF"/>
                      </a:solidFill>
                    </a:rPr>
                    <a:t>Account</a:t>
                  </a:r>
                </a:p>
                <a:p>
                  <a:pPr algn="ctr" eaLnBrk="1" hangingPunct="1">
                    <a:lnSpc>
                      <a:spcPct val="90000"/>
                    </a:lnSpc>
                  </a:pPr>
                  <a:r>
                    <a:rPr lang="en-US" altLang="cs-CZ" sz="1323">
                      <a:solidFill>
                        <a:srgbClr val="FFFFFF"/>
                      </a:solidFill>
                    </a:rPr>
                    <a:t>(Financial account, loyalty points, agreement, contract)</a:t>
                  </a:r>
                </a:p>
                <a:p>
                  <a:pPr algn="ctr" eaLnBrk="1" hangingPunct="1">
                    <a:lnSpc>
                      <a:spcPct val="90000"/>
                    </a:lnSpc>
                  </a:pPr>
                  <a:endParaRPr lang="en-US" altLang="cs-CZ" sz="1323">
                    <a:solidFill>
                      <a:srgbClr val="FFFFFF"/>
                    </a:solidFill>
                  </a:endParaRPr>
                </a:p>
              </p:txBody>
            </p:sp>
          </p:grpSp>
          <p:sp>
            <p:nvSpPr>
              <p:cNvPr id="23566" name="Text Box 17"/>
              <p:cNvSpPr txBox="1">
                <a:spLocks noChangeArrowheads="1"/>
              </p:cNvSpPr>
              <p:nvPr/>
            </p:nvSpPr>
            <p:spPr bwMode="auto">
              <a:xfrm>
                <a:off x="398" y="1682"/>
                <a:ext cx="1762" cy="33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Clr>
                    <a:schemeClr val="accent1"/>
                  </a:buClr>
                </a:pPr>
                <a:r>
                  <a:rPr lang="en-US" altLang="cs-CZ" sz="1764"/>
                  <a:t>… via effective understanding of their relationship with them</a:t>
                </a:r>
              </a:p>
            </p:txBody>
          </p:sp>
        </p:grpSp>
        <p:sp>
          <p:nvSpPr>
            <p:cNvPr id="23564" name="Text Box 18"/>
            <p:cNvSpPr txBox="1">
              <a:spLocks noChangeArrowheads="1"/>
            </p:cNvSpPr>
            <p:nvPr/>
          </p:nvSpPr>
          <p:spPr bwMode="auto">
            <a:xfrm>
              <a:off x="3668" y="3592"/>
              <a:ext cx="415" cy="23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cs-CZ" sz="2205"/>
                <a:t>How</a:t>
              </a:r>
            </a:p>
          </p:txBody>
        </p:sp>
      </p:grpSp>
      <p:sp>
        <p:nvSpPr>
          <p:cNvPr id="23559" name="Text Box 19"/>
          <p:cNvSpPr txBox="1">
            <a:spLocks noChangeArrowheads="1"/>
          </p:cNvSpPr>
          <p:nvPr/>
        </p:nvSpPr>
        <p:spPr bwMode="auto">
          <a:xfrm>
            <a:off x="638415" y="1682031"/>
            <a:ext cx="2103851" cy="3485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endParaRPr lang="en-NZ" altLang="cs-CZ" sz="1764"/>
          </a:p>
        </p:txBody>
      </p:sp>
      <p:sp>
        <p:nvSpPr>
          <p:cNvPr id="23560" name="Text Box 20"/>
          <p:cNvSpPr txBox="1">
            <a:spLocks noChangeArrowheads="1"/>
          </p:cNvSpPr>
          <p:nvPr/>
        </p:nvSpPr>
        <p:spPr bwMode="auto">
          <a:xfrm>
            <a:off x="697924" y="1731039"/>
            <a:ext cx="3084015" cy="5929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Clr>
                <a:schemeClr val="accent1"/>
              </a:buClr>
            </a:pPr>
            <a:r>
              <a:rPr lang="en-US" altLang="cs-CZ" sz="1764"/>
              <a:t>Enterprises exist …</a:t>
            </a:r>
          </a:p>
          <a:p>
            <a:pPr eaLnBrk="1" hangingPunct="1">
              <a:lnSpc>
                <a:spcPct val="90000"/>
              </a:lnSpc>
            </a:pPr>
            <a:endParaRPr lang="en-US" altLang="cs-CZ" sz="1764"/>
          </a:p>
        </p:txBody>
      </p:sp>
      <p:sp>
        <p:nvSpPr>
          <p:cNvPr id="768021" name="Oval 21"/>
          <p:cNvSpPr>
            <a:spLocks noChangeAspect="1" noChangeArrowheads="1"/>
          </p:cNvSpPr>
          <p:nvPr/>
        </p:nvSpPr>
        <p:spPr bwMode="auto">
          <a:xfrm>
            <a:off x="6571905" y="3670364"/>
            <a:ext cx="1046675" cy="976663"/>
          </a:xfrm>
          <a:prstGeom prst="ellipse">
            <a:avLst/>
          </a:prstGeom>
          <a:solidFill>
            <a:schemeClr val="tx2"/>
          </a:solid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ct val="20000"/>
              </a:spcAft>
            </a:pPr>
            <a:endParaRPr lang="en-US" altLang="cs-CZ" sz="1323"/>
          </a:p>
          <a:p>
            <a:pPr algn="ctr" eaLnBrk="1" hangingPunct="1">
              <a:spcAft>
                <a:spcPct val="20000"/>
              </a:spcAft>
            </a:pPr>
            <a:r>
              <a:rPr lang="en-US" altLang="cs-CZ" sz="1323"/>
              <a:t>Location</a:t>
            </a:r>
          </a:p>
          <a:p>
            <a:pPr algn="ctr" eaLnBrk="1" hangingPunct="1">
              <a:spcAft>
                <a:spcPct val="20000"/>
              </a:spcAft>
            </a:pPr>
            <a:endParaRPr lang="en-US" altLang="cs-CZ" sz="1323"/>
          </a:p>
        </p:txBody>
      </p:sp>
      <p:sp>
        <p:nvSpPr>
          <p:cNvPr id="768022" name="Text Box 22"/>
          <p:cNvSpPr txBox="1">
            <a:spLocks noChangeArrowheads="1"/>
          </p:cNvSpPr>
          <p:nvPr/>
        </p:nvSpPr>
        <p:spPr bwMode="auto">
          <a:xfrm>
            <a:off x="788940" y="4678532"/>
            <a:ext cx="3084015" cy="20591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229" tIns="51599" rIns="99229" bIns="515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Clr>
                <a:schemeClr val="accent1"/>
              </a:buClr>
            </a:pPr>
            <a:r>
              <a:rPr lang="en-US" altLang="cs-CZ" sz="1764"/>
              <a:t>Primary Domains</a:t>
            </a:r>
          </a:p>
          <a:p>
            <a:pPr eaLnBrk="1" hangingPunct="1">
              <a:lnSpc>
                <a:spcPct val="90000"/>
              </a:lnSpc>
              <a:buClr>
                <a:schemeClr val="accent1"/>
              </a:buClr>
              <a:buFont typeface="Wingdings" panose="05000000000000000000" pitchFamily="2" charset="2"/>
              <a:buChar char="§"/>
            </a:pPr>
            <a:r>
              <a:rPr lang="en-US" altLang="cs-CZ" sz="1764"/>
              <a:t> Product</a:t>
            </a:r>
          </a:p>
          <a:p>
            <a:pPr eaLnBrk="1" hangingPunct="1">
              <a:lnSpc>
                <a:spcPct val="90000"/>
              </a:lnSpc>
              <a:buClr>
                <a:schemeClr val="accent1"/>
              </a:buClr>
              <a:buFont typeface="Wingdings" panose="05000000000000000000" pitchFamily="2" charset="2"/>
              <a:buChar char="§"/>
            </a:pPr>
            <a:r>
              <a:rPr lang="en-US" altLang="cs-CZ" sz="1764"/>
              <a:t> Party</a:t>
            </a:r>
          </a:p>
          <a:p>
            <a:pPr eaLnBrk="1" hangingPunct="1">
              <a:lnSpc>
                <a:spcPct val="90000"/>
              </a:lnSpc>
              <a:buClr>
                <a:schemeClr val="accent1"/>
              </a:buClr>
              <a:buFont typeface="Wingdings" panose="05000000000000000000" pitchFamily="2" charset="2"/>
              <a:buChar char="§"/>
            </a:pPr>
            <a:r>
              <a:rPr lang="en-US" altLang="cs-CZ" sz="1764"/>
              <a:t> Account</a:t>
            </a:r>
          </a:p>
          <a:p>
            <a:pPr eaLnBrk="1" hangingPunct="1">
              <a:lnSpc>
                <a:spcPct val="90000"/>
              </a:lnSpc>
              <a:buClr>
                <a:schemeClr val="accent1"/>
              </a:buClr>
            </a:pPr>
            <a:endParaRPr lang="en-US" altLang="cs-CZ" sz="1764"/>
          </a:p>
          <a:p>
            <a:pPr eaLnBrk="1" hangingPunct="1">
              <a:lnSpc>
                <a:spcPct val="90000"/>
              </a:lnSpc>
              <a:buClr>
                <a:schemeClr val="accent1"/>
              </a:buClr>
            </a:pPr>
            <a:r>
              <a:rPr lang="en-US" altLang="cs-CZ" sz="1764"/>
              <a:t>Supporting Domains</a:t>
            </a:r>
          </a:p>
          <a:p>
            <a:pPr eaLnBrk="1" hangingPunct="1">
              <a:lnSpc>
                <a:spcPct val="90000"/>
              </a:lnSpc>
              <a:buClr>
                <a:schemeClr val="accent1"/>
              </a:buClr>
              <a:buFont typeface="Wingdings" panose="05000000000000000000" pitchFamily="2" charset="2"/>
              <a:buChar char="§"/>
            </a:pPr>
            <a:r>
              <a:rPr lang="en-US" altLang="cs-CZ" sz="1764"/>
              <a:t> Location</a:t>
            </a:r>
          </a:p>
          <a:p>
            <a:pPr eaLnBrk="1" hangingPunct="1">
              <a:lnSpc>
                <a:spcPct val="90000"/>
              </a:lnSpc>
            </a:pPr>
            <a:endParaRPr lang="en-US" altLang="cs-CZ" sz="1764"/>
          </a:p>
        </p:txBody>
      </p:sp>
    </p:spTree>
    <p:extLst>
      <p:ext uri="{BB962C8B-B14F-4D97-AF65-F5344CB8AC3E}">
        <p14:creationId xmlns:p14="http://schemas.microsoft.com/office/powerpoint/2010/main" val="2842821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02"/>
                                        </p:tgtEl>
                                        <p:attrNameLst>
                                          <p:attrName>style.visibility</p:attrName>
                                        </p:attrNameLst>
                                      </p:cBhvr>
                                      <p:to>
                                        <p:strVal val="visible"/>
                                      </p:to>
                                    </p:set>
                                    <p:animEffect transition="in" filter="dissolve">
                                      <p:cBhvr>
                                        <p:cTn id="7" dur="500"/>
                                        <p:tgtEl>
                                          <p:spTgt spid="768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68007"/>
                                        </p:tgtEl>
                                        <p:attrNameLst>
                                          <p:attrName>style.visibility</p:attrName>
                                        </p:attrNameLst>
                                      </p:cBhvr>
                                      <p:to>
                                        <p:strVal val="visible"/>
                                      </p:to>
                                    </p:set>
                                    <p:animEffect transition="in" filter="dissolve">
                                      <p:cBhvr>
                                        <p:cTn id="12" dur="500"/>
                                        <p:tgtEl>
                                          <p:spTgt spid="7680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68012"/>
                                        </p:tgtEl>
                                        <p:attrNameLst>
                                          <p:attrName>style.visibility</p:attrName>
                                        </p:attrNameLst>
                                      </p:cBhvr>
                                      <p:to>
                                        <p:strVal val="visible"/>
                                      </p:to>
                                    </p:set>
                                    <p:animEffect transition="in" filter="dissolve">
                                      <p:cBhvr>
                                        <p:cTn id="17" dur="500"/>
                                        <p:tgtEl>
                                          <p:spTgt spid="768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8021"/>
                                        </p:tgtEl>
                                        <p:attrNameLst>
                                          <p:attrName>style.visibility</p:attrName>
                                        </p:attrNameLst>
                                      </p:cBhvr>
                                      <p:to>
                                        <p:strVal val="visible"/>
                                      </p:to>
                                    </p:set>
                                    <p:animEffect transition="in" filter="dissolve">
                                      <p:cBhvr>
                                        <p:cTn id="22" dur="500"/>
                                        <p:tgtEl>
                                          <p:spTgt spid="7680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68022"/>
                                        </p:tgtEl>
                                        <p:attrNameLst>
                                          <p:attrName>style.visibility</p:attrName>
                                        </p:attrNameLst>
                                      </p:cBhvr>
                                      <p:to>
                                        <p:strVal val="visible"/>
                                      </p:to>
                                    </p:set>
                                    <p:animEffect transition="in" filter="dissolve">
                                      <p:cBhvr>
                                        <p:cTn id="27" dur="500"/>
                                        <p:tgtEl>
                                          <p:spTgt spid="76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1" grpId="0" animBg="1"/>
      <p:bldP spid="768022" grpId="0"/>
    </p:bldLst>
  </p:timing>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TotalTime>
  <Words>6843</Words>
  <Application>Microsoft Office PowerPoint</Application>
  <PresentationFormat>Vlastní</PresentationFormat>
  <Paragraphs>1337</Paragraphs>
  <Slides>40</Slides>
  <Notes>36</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40</vt:i4>
      </vt:variant>
    </vt:vector>
  </HeadingPairs>
  <TitlesOfParts>
    <vt:vector size="52" baseType="lpstr">
      <vt:lpstr>Arial</vt:lpstr>
      <vt:lpstr>Arial Black</vt:lpstr>
      <vt:lpstr>Calibri</vt:lpstr>
      <vt:lpstr>Clara Sans</vt:lpstr>
      <vt:lpstr>Gill Sans</vt:lpstr>
      <vt:lpstr>Microsoft Sans Serif</vt:lpstr>
      <vt:lpstr>Myriad Web</vt:lpstr>
      <vt:lpstr>Verdana</vt:lpstr>
      <vt:lpstr>Wingdings</vt:lpstr>
      <vt:lpstr>JU_OPVVV</vt:lpstr>
      <vt:lpstr>Bitmap Image</vt:lpstr>
      <vt:lpstr>Microsoft Photo Editor 3.0 Photo</vt:lpstr>
      <vt:lpstr>Master Data Management</vt:lpstr>
      <vt:lpstr>Agenda</vt:lpstr>
      <vt:lpstr>Making Sense Of It All</vt:lpstr>
      <vt:lpstr>Surrounding the DBA</vt:lpstr>
      <vt:lpstr>So, what’s of interest to the Data Base Professional</vt:lpstr>
      <vt:lpstr>Prezentace aplikace PowerPoint</vt:lpstr>
      <vt:lpstr>Agenda</vt:lpstr>
      <vt:lpstr>What is Master Data Management?</vt:lpstr>
      <vt:lpstr>Master Data Management 101: Strategic View</vt:lpstr>
      <vt:lpstr>MDM Builds on Infrastructure and Provides Context</vt:lpstr>
      <vt:lpstr>Prezentace aplikace PowerPoint</vt:lpstr>
      <vt:lpstr>Symptom - Islands of key business data = no master data  Slow time to market for products, poor customer satisfaction, missed revenue opportunities</vt:lpstr>
      <vt:lpstr>Symptom - A Distortion of  reality  Siloed data does not accurately represent key business facts </vt:lpstr>
      <vt:lpstr>Symptom - A deeper look at the customer data problem Reduce customer satisfaction, decrease revenue, hinder relationships</vt:lpstr>
      <vt:lpstr>Symptom - A deeper look at the product data problem Inconsistent Shopping Experience due to inconsistent data across channels.</vt:lpstr>
      <vt:lpstr>Root Cause – Current systems are a barrier </vt:lpstr>
      <vt:lpstr>Root Cause – Current Applications have caused the master data problem</vt:lpstr>
      <vt:lpstr>Prezentace aplikace PowerPoint</vt:lpstr>
      <vt:lpstr>Root Cause – Understanding the data lifecycle</vt:lpstr>
      <vt:lpstr>Root Cause – Understanding the data lifecycle</vt:lpstr>
      <vt:lpstr>Root Cause – Understanding the data lifecycle</vt:lpstr>
      <vt:lpstr>Root Cause – Understanding the data lifecycle</vt:lpstr>
      <vt:lpstr>Root Cause – Understanding the data lifecycle</vt:lpstr>
      <vt:lpstr>Root Cause – The end result, the majority of data is incorrect</vt:lpstr>
      <vt:lpstr>Prezentace aplikace PowerPoint</vt:lpstr>
      <vt:lpstr>Prezentace aplikace PowerPoint</vt:lpstr>
      <vt:lpstr>Prezentace aplikace PowerPoint</vt:lpstr>
      <vt:lpstr>Agenda</vt:lpstr>
      <vt:lpstr>Prezentace aplikace PowerPoint</vt:lpstr>
      <vt:lpstr>Understanding Data Managers v. Data Consumers Building a system of checks and balances between data processes and application processes</vt:lpstr>
      <vt:lpstr>A Harmonized Approach to Master Data Management Key Characteristics</vt:lpstr>
      <vt:lpstr>Prezentace aplikace PowerPoint</vt:lpstr>
      <vt:lpstr>Prezentace aplikace PowerPoint</vt:lpstr>
      <vt:lpstr>Prezentace aplikace PowerPoint</vt:lpstr>
      <vt:lpstr>Prezentace aplikace PowerPoint</vt:lpstr>
      <vt:lpstr>Master Data Management Analytical MDM</vt:lpstr>
      <vt:lpstr>Prezentace aplikace PowerPoint</vt:lpstr>
      <vt:lpstr>MDM and Data Warehousing</vt:lpstr>
      <vt:lpstr>MDM and Your Enterprise Architecture</vt:lpstr>
      <vt:lpstr>Prezentace aplikace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Beránek Ladislav doc. Ing. CSc.</cp:lastModifiedBy>
  <cp:revision>2</cp:revision>
  <dcterms:created xsi:type="dcterms:W3CDTF">2017-07-17T18:52:59Z</dcterms:created>
  <dcterms:modified xsi:type="dcterms:W3CDTF">2019-03-03T18:49:37Z</dcterms:modified>
</cp:coreProperties>
</file>