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9"/>
  </p:notesMasterIdLst>
  <p:sldIdLst>
    <p:sldId id="256" r:id="rId2"/>
    <p:sldId id="306" r:id="rId3"/>
    <p:sldId id="343" r:id="rId4"/>
    <p:sldId id="344" r:id="rId5"/>
    <p:sldId id="345" r:id="rId6"/>
    <p:sldId id="346" r:id="rId7"/>
    <p:sldId id="356" r:id="rId8"/>
    <p:sldId id="347" r:id="rId9"/>
    <p:sldId id="348" r:id="rId10"/>
    <p:sldId id="349" r:id="rId11"/>
    <p:sldId id="350" r:id="rId12"/>
    <p:sldId id="351" r:id="rId13"/>
    <p:sldId id="352" r:id="rId14"/>
    <p:sldId id="353" r:id="rId15"/>
    <p:sldId id="354" r:id="rId16"/>
    <p:sldId id="355" r:id="rId17"/>
    <p:sldId id="275" r:id="rId18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0" y="120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19.03.2020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82598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81159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1849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18718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49751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43732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6445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52737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28479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29400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8485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52088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80340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73783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2827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19.03.2020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19.03.2020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19.03.2020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19.03.2020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19.03.2020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19.03.2020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19.03.2020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19.03.2020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19.03.2020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19.03.2020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19.03.2020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19.03.2020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/>
              <a:t>Reward systems</a:t>
            </a:r>
            <a:r>
              <a:rPr lang="en-GB" dirty="0"/>
              <a:t/>
            </a:r>
            <a:br>
              <a:rPr lang="en-GB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en-GB" b="1" dirty="0"/>
              <a:t> Reward systems - types, creation, structure, and application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en-GB" sz="2400" b="1" dirty="0"/>
              <a:t>Reward systems</a:t>
            </a:r>
            <a:endParaRPr lang="en-GB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500" i="1" u="sng" dirty="0"/>
              <a:t>II. Processing of the individual elements and their merging into a complete system</a:t>
            </a:r>
            <a:endParaRPr lang="en-GB" sz="2500" dirty="0"/>
          </a:p>
          <a:p>
            <a:pPr lvl="0"/>
            <a:r>
              <a:rPr lang="en-GB" sz="2500" dirty="0"/>
              <a:t>determination of individual employee groups</a:t>
            </a:r>
          </a:p>
          <a:p>
            <a:pPr lvl="0"/>
            <a:r>
              <a:rPr lang="en-GB" sz="2500" dirty="0"/>
              <a:t>determination of the assumed wage level according to the individual groups or positions in the organisational structure</a:t>
            </a:r>
          </a:p>
          <a:p>
            <a:pPr lvl="0"/>
            <a:r>
              <a:rPr lang="en-GB" sz="2500" dirty="0"/>
              <a:t>lucid and clear identification of the individual forms of remuneration for the individual groups</a:t>
            </a:r>
          </a:p>
          <a:p>
            <a:pPr lvl="0"/>
            <a:r>
              <a:rPr lang="en-GB" sz="2500" dirty="0"/>
              <a:t>employee benefits or non-monetary benefits and estimate of benefit costs</a:t>
            </a:r>
          </a:p>
          <a:p>
            <a:r>
              <a:rPr lang="en-GB" sz="2500" dirty="0"/>
              <a:t>determination of other motivational elements for the individual groups of employees</a:t>
            </a:r>
            <a:endParaRPr lang="cs-CZ" sz="25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19.03.2020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6606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en-GB" sz="2400" b="1" dirty="0"/>
              <a:t>Reward systems</a:t>
            </a:r>
            <a:endParaRPr lang="en-GB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500" i="1" u="sng" dirty="0"/>
              <a:t>III. Application of the system in corporate practice:</a:t>
            </a:r>
            <a:r>
              <a:rPr lang="en-GB" sz="2500" dirty="0"/>
              <a:t/>
            </a:r>
            <a:br>
              <a:rPr lang="en-GB" sz="2500" dirty="0"/>
            </a:br>
            <a:r>
              <a:rPr lang="en-GB" sz="2500" dirty="0"/>
              <a:t>The basic rule for implementation of the PS is: </a:t>
            </a:r>
            <a:endParaRPr lang="cs-CZ" sz="2500" dirty="0" smtClean="0"/>
          </a:p>
          <a:p>
            <a:pPr marL="0" indent="0">
              <a:buNone/>
            </a:pPr>
            <a:endParaRPr lang="cs-CZ" sz="2500" dirty="0"/>
          </a:p>
          <a:p>
            <a:pPr marL="0" indent="0" algn="ctr">
              <a:buNone/>
            </a:pPr>
            <a:r>
              <a:rPr lang="en-GB" sz="2500" dirty="0" smtClean="0"/>
              <a:t>ALL </a:t>
            </a:r>
            <a:r>
              <a:rPr lang="en-GB" sz="2500" dirty="0"/>
              <a:t>EMPLOYEES MUST BE ACQUAINTED WITH THE CORPORATE PAYROLL SYSTEM AND UNDERSTAND IT</a:t>
            </a:r>
            <a:r>
              <a:rPr lang="en-GB" dirty="0"/>
              <a:t>. 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19.03.2020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  <p:pic>
        <p:nvPicPr>
          <p:cNvPr id="1026" name="Picture 2" descr="Image result for hom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1762" y="4281487"/>
            <a:ext cx="2809875" cy="1628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0791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en-GB" sz="2400" b="1" dirty="0"/>
              <a:t>Reward systems</a:t>
            </a:r>
            <a:endParaRPr lang="en-GB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500" i="1" u="sng" dirty="0"/>
              <a:t>IV. Evaluation of the efficiency of the corporate payroll system:</a:t>
            </a:r>
            <a:endParaRPr lang="en-GB" sz="2500" dirty="0"/>
          </a:p>
          <a:p>
            <a:pPr marL="0" indent="0">
              <a:buNone/>
            </a:pPr>
            <a:r>
              <a:rPr lang="en-GB" sz="2500" dirty="0" smtClean="0"/>
              <a:t>The </a:t>
            </a:r>
            <a:r>
              <a:rPr lang="en-GB" sz="2500" dirty="0"/>
              <a:t>efficiency of the payroll system is evaluated according to the following indicators</a:t>
            </a:r>
            <a:r>
              <a:rPr lang="en-GB" sz="2500" dirty="0" smtClean="0"/>
              <a:t>:</a:t>
            </a:r>
            <a:endParaRPr lang="cs-CZ" sz="2500" dirty="0" smtClean="0"/>
          </a:p>
          <a:p>
            <a:pPr marL="0" indent="0">
              <a:buNone/>
            </a:pPr>
            <a:endParaRPr lang="en-GB" sz="2500" dirty="0"/>
          </a:p>
          <a:p>
            <a:pPr lvl="0"/>
            <a:r>
              <a:rPr lang="en-GB" sz="2500" dirty="0"/>
              <a:t> development of labour productivity </a:t>
            </a:r>
          </a:p>
          <a:p>
            <a:pPr lvl="0"/>
            <a:r>
              <a:rPr lang="en-GB" sz="2500" dirty="0"/>
              <a:t>Development of labour productivity and wages </a:t>
            </a:r>
          </a:p>
          <a:p>
            <a:pPr lvl="0"/>
            <a:r>
              <a:rPr lang="en-GB" sz="2500" dirty="0"/>
              <a:t>labour to cost ratio </a:t>
            </a:r>
          </a:p>
          <a:p>
            <a:pPr lvl="0"/>
            <a:r>
              <a:rPr lang="en-GB" sz="2500" dirty="0"/>
              <a:t>profitability of the invested resources</a:t>
            </a:r>
          </a:p>
          <a:p>
            <a:pPr lvl="0"/>
            <a:r>
              <a:rPr lang="en-GB" sz="2500" dirty="0"/>
              <a:t>achievement of the set targets (fluctuation, absences)</a:t>
            </a:r>
          </a:p>
          <a:p>
            <a:pPr marL="0" indent="0">
              <a:buNone/>
            </a:pPr>
            <a:endParaRPr lang="cs-CZ" sz="25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19.03.2020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4257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en-GB" sz="2400" b="1" dirty="0"/>
              <a:t>Reward systems</a:t>
            </a:r>
            <a:endParaRPr lang="en-GB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500" dirty="0"/>
              <a:t>The remuneration budget consists of the following components:</a:t>
            </a:r>
          </a:p>
          <a:p>
            <a:pPr marL="0" indent="0">
              <a:buNone/>
            </a:pPr>
            <a:r>
              <a:rPr lang="en-GB" sz="2500" dirty="0"/>
              <a:t> </a:t>
            </a:r>
          </a:p>
          <a:p>
            <a:pPr lvl="0"/>
            <a:r>
              <a:rPr lang="en-GB" sz="2500" dirty="0"/>
              <a:t>basic wage (fixed component + variable component)</a:t>
            </a:r>
          </a:p>
          <a:p>
            <a:pPr lvl="0"/>
            <a:r>
              <a:rPr lang="en-GB" sz="2500" dirty="0"/>
              <a:t>costs of the benefits </a:t>
            </a:r>
          </a:p>
          <a:p>
            <a:pPr lvl="0"/>
            <a:r>
              <a:rPr lang="en-GB" sz="2500" dirty="0"/>
              <a:t>employer’s social security and health insurance costs </a:t>
            </a:r>
          </a:p>
          <a:p>
            <a:pPr lvl="0"/>
            <a:r>
              <a:rPr lang="en-GB" sz="2500" dirty="0"/>
              <a:t>employee recruitment and training costs </a:t>
            </a:r>
          </a:p>
          <a:p>
            <a:pPr lvl="0"/>
            <a:r>
              <a:rPr lang="en-GB" sz="2500" dirty="0"/>
              <a:t>other wage compensation (leave of absence + allowances) 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19.03.2020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6845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en-GB" sz="2400" b="1" dirty="0"/>
              <a:t>Reward systems</a:t>
            </a:r>
            <a:endParaRPr lang="en-GB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500" i="1" dirty="0"/>
              <a:t>The remuneration budget consists of the following:</a:t>
            </a:r>
            <a:endParaRPr lang="en-GB" sz="2500" dirty="0"/>
          </a:p>
          <a:p>
            <a:pPr lvl="0"/>
            <a:r>
              <a:rPr lang="en-GB" sz="2500" dirty="0"/>
              <a:t>basic budget for the organisation as a whole</a:t>
            </a:r>
          </a:p>
          <a:p>
            <a:pPr lvl="0"/>
            <a:r>
              <a:rPr lang="en-GB" sz="2500" dirty="0"/>
              <a:t>within the framework of the basic budget, the budgets of the individual departments (according to the requirements and circumstances)</a:t>
            </a:r>
          </a:p>
          <a:p>
            <a:pPr marL="0" indent="0">
              <a:buNone/>
            </a:pPr>
            <a:endParaRPr lang="cs-CZ" sz="25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19.03.2020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3400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en-GB" sz="2400" b="1" dirty="0"/>
              <a:t>Reward systems</a:t>
            </a:r>
            <a:endParaRPr lang="en-GB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500" b="1" dirty="0"/>
              <a:t>Reward systems  - adjustments</a:t>
            </a:r>
            <a:endParaRPr lang="en-GB" sz="2500" dirty="0"/>
          </a:p>
          <a:p>
            <a:pPr marL="0" indent="0">
              <a:buNone/>
            </a:pPr>
            <a:r>
              <a:rPr lang="en-GB" sz="2500" b="1" dirty="0"/>
              <a:t> </a:t>
            </a:r>
            <a:endParaRPr lang="en-GB" sz="2500" dirty="0"/>
          </a:p>
          <a:p>
            <a:pPr marL="0" indent="0">
              <a:buNone/>
            </a:pPr>
            <a:r>
              <a:rPr lang="en-GB" sz="2500" u="sng" dirty="0"/>
              <a:t>General</a:t>
            </a:r>
            <a:endParaRPr lang="en-GB" sz="2500" dirty="0"/>
          </a:p>
          <a:p>
            <a:r>
              <a:rPr lang="en-GB" sz="2500" u="sng" dirty="0"/>
              <a:t>It is a </a:t>
            </a:r>
            <a:r>
              <a:rPr lang="en-GB" sz="2500" dirty="0"/>
              <a:t>response to inflation. It is often the outcome of collective negotiations. It often occurs once per year, for instance, increase of the wages of all employees by 3%.</a:t>
            </a:r>
          </a:p>
          <a:p>
            <a:pPr marL="0" indent="0">
              <a:buNone/>
            </a:pPr>
            <a:r>
              <a:rPr lang="en-GB" sz="2500" dirty="0"/>
              <a:t> </a:t>
            </a:r>
          </a:p>
          <a:p>
            <a:pPr marL="0" indent="0">
              <a:buNone/>
            </a:pPr>
            <a:endParaRPr lang="cs-CZ" sz="25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19.03.2020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8538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en-GB" sz="2400" b="1" dirty="0"/>
              <a:t>Reward systems</a:t>
            </a:r>
            <a:endParaRPr lang="en-GB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500" u="sng" dirty="0"/>
              <a:t>Individual</a:t>
            </a:r>
            <a:endParaRPr lang="en-GB" sz="2500" dirty="0"/>
          </a:p>
          <a:p>
            <a:r>
              <a:rPr lang="en-GB" sz="2500" u="sng" dirty="0"/>
              <a:t>An individual wage adjustment is made in</a:t>
            </a:r>
            <a:r>
              <a:rPr lang="en-GB" sz="2500" dirty="0"/>
              <a:t> connection with the transition to a differently assessed working position or upon a substantial increase in performance, which is based on assessment of performance.</a:t>
            </a:r>
          </a:p>
          <a:p>
            <a:pPr marL="0" indent="0">
              <a:buNone/>
            </a:pPr>
            <a:r>
              <a:rPr lang="en-GB" sz="2500" dirty="0"/>
              <a:t> </a:t>
            </a:r>
          </a:p>
          <a:p>
            <a:pPr marL="0" indent="0">
              <a:buNone/>
            </a:pPr>
            <a:r>
              <a:rPr lang="en-GB" sz="2500" u="sng" dirty="0"/>
              <a:t>Upon promotion</a:t>
            </a:r>
            <a:endParaRPr lang="en-GB" sz="2500" dirty="0"/>
          </a:p>
          <a:p>
            <a:r>
              <a:rPr lang="en-GB" sz="2500" dirty="0"/>
              <a:t>It must be discernible, at least 20% of the basic wage.</a:t>
            </a:r>
          </a:p>
          <a:p>
            <a:pPr marL="0" indent="0">
              <a:buNone/>
            </a:pPr>
            <a:endParaRPr lang="cs-CZ" sz="25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19.03.2020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4531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-114299" y="2024330"/>
            <a:ext cx="10563224" cy="1503745"/>
          </a:xfrm>
        </p:spPr>
        <p:txBody>
          <a:bodyPr/>
          <a:lstStyle/>
          <a:p>
            <a:pPr algn="ctr"/>
            <a:r>
              <a:rPr lang="en-US" b="1" dirty="0"/>
              <a:t>Thank you for your attention</a:t>
            </a:r>
            <a:r>
              <a:rPr lang="cs-CZ" b="1" dirty="0"/>
              <a:t/>
            </a:r>
            <a:br>
              <a:rPr lang="cs-CZ" b="1" dirty="0"/>
            </a:b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097459" y="4110018"/>
            <a:ext cx="8640960" cy="720080"/>
          </a:xfrm>
        </p:spPr>
        <p:txBody>
          <a:bodyPr/>
          <a:lstStyle/>
          <a:p>
            <a:pPr algn="ctr"/>
            <a:r>
              <a:rPr lang="en-GB" b="1" dirty="0"/>
              <a:t> </a:t>
            </a:r>
            <a:r>
              <a:rPr lang="cs-CZ" sz="3600" b="1" dirty="0" err="1">
                <a:solidFill>
                  <a:srgbClr val="0070C0"/>
                </a:solidFill>
              </a:rPr>
              <a:t>Have</a:t>
            </a:r>
            <a:r>
              <a:rPr lang="cs-CZ" sz="3600" b="1" dirty="0">
                <a:solidFill>
                  <a:srgbClr val="0070C0"/>
                </a:solidFill>
              </a:rPr>
              <a:t> a nice </a:t>
            </a:r>
            <a:r>
              <a:rPr lang="cs-CZ" sz="3600" b="1" dirty="0" err="1">
                <a:solidFill>
                  <a:srgbClr val="0070C0"/>
                </a:solidFill>
              </a:rPr>
              <a:t>day</a:t>
            </a:r>
            <a:r>
              <a:rPr lang="cs-CZ" sz="3600" b="1" dirty="0">
                <a:solidFill>
                  <a:srgbClr val="0070C0"/>
                </a:solidFill>
              </a:rPr>
              <a:t> 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231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en-GB" sz="2400" b="1" dirty="0"/>
              <a:t>Reward systems</a:t>
            </a:r>
            <a:endParaRPr lang="en-GB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sz="2500" dirty="0" smtClean="0"/>
          </a:p>
          <a:p>
            <a:pPr marL="0" indent="0" algn="ctr">
              <a:buNone/>
            </a:pPr>
            <a:r>
              <a:rPr lang="en-GB" sz="3600" b="1" dirty="0"/>
              <a:t>Reward systems</a:t>
            </a:r>
            <a:endParaRPr lang="cs-CZ" sz="3600" b="1" dirty="0"/>
          </a:p>
          <a:p>
            <a:pPr marL="0" indent="0">
              <a:buNone/>
            </a:pPr>
            <a:endParaRPr lang="cs-CZ" sz="2500" dirty="0" smtClean="0"/>
          </a:p>
          <a:p>
            <a:pPr marL="0" indent="0">
              <a:buNone/>
            </a:pPr>
            <a:r>
              <a:rPr lang="en-GB" sz="2500" dirty="0" smtClean="0"/>
              <a:t>The </a:t>
            </a:r>
            <a:r>
              <a:rPr lang="en-GB" sz="2500" dirty="0"/>
              <a:t>Reward system is a set of rules, methods and standards that ensure the definition of rules. Every enterprise is obligated to provide its employees with a wage for work done</a:t>
            </a:r>
            <a:r>
              <a:rPr lang="en-GB" sz="2500" dirty="0" smtClean="0"/>
              <a:t>.</a:t>
            </a:r>
            <a:endParaRPr lang="cs-CZ" sz="2500" dirty="0" smtClean="0"/>
          </a:p>
          <a:p>
            <a:pPr marL="0" indent="0">
              <a:buNone/>
            </a:pPr>
            <a:endParaRPr lang="en-GB" sz="2500" dirty="0"/>
          </a:p>
          <a:p>
            <a:pPr marL="0" indent="0">
              <a:buNone/>
            </a:pPr>
            <a:r>
              <a:rPr lang="en-GB" sz="2500" dirty="0"/>
              <a:t>The objective of the payroll system is to ensure compliance of the corporate plans with the motivation and also ensure employee satisfaction.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19.03.2020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0327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en-GB" sz="2400" b="1" dirty="0"/>
              <a:t>Reward systems</a:t>
            </a:r>
            <a:endParaRPr lang="en-GB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500" b="1" dirty="0"/>
              <a:t>Reward system variants:</a:t>
            </a:r>
            <a:endParaRPr lang="en-GB" sz="2500" dirty="0"/>
          </a:p>
          <a:p>
            <a:pPr lvl="0"/>
            <a:r>
              <a:rPr lang="en-GB" sz="2500" i="1" u="sng" dirty="0"/>
              <a:t>Rules</a:t>
            </a:r>
            <a:r>
              <a:rPr lang="en-GB" sz="2500" dirty="0"/>
              <a:t> - the entrepreneur applies them when concluding individual agreements on the payroll conditions and level </a:t>
            </a:r>
            <a:r>
              <a:rPr lang="en-GB" sz="2500" dirty="0" smtClean="0"/>
              <a:t>(small </a:t>
            </a:r>
            <a:r>
              <a:rPr lang="en-GB" sz="2500" dirty="0"/>
              <a:t>enterprises)</a:t>
            </a:r>
          </a:p>
          <a:p>
            <a:pPr lvl="0"/>
            <a:r>
              <a:rPr lang="en-GB" sz="2500" i="1" u="sng" dirty="0"/>
              <a:t>Internal corporate guidelines</a:t>
            </a:r>
            <a:r>
              <a:rPr lang="en-GB" sz="2500" dirty="0"/>
              <a:t> - determines the circle and procedure of people authorised to conclude individual salary agreements for companies with up to 100 employees without a collective agreement</a:t>
            </a:r>
          </a:p>
          <a:p>
            <a:pPr lvl="0"/>
            <a:r>
              <a:rPr lang="en-GB" sz="2500" i="1" u="sng" dirty="0"/>
              <a:t>Corporate collective agreement</a:t>
            </a:r>
            <a:r>
              <a:rPr lang="en-GB" sz="2500" dirty="0"/>
              <a:t> - detailed definition of the wage issues using the PS</a:t>
            </a:r>
          </a:p>
          <a:p>
            <a:pPr lvl="0"/>
            <a:r>
              <a:rPr lang="en-GB" sz="2500" i="1" u="sng" dirty="0"/>
              <a:t>Corporate payroll regulation</a:t>
            </a:r>
            <a:r>
              <a:rPr lang="en-GB" sz="2500" dirty="0"/>
              <a:t> - the basic element is the PS and it also includes other wage conditions (size of the allowances)</a:t>
            </a:r>
          </a:p>
          <a:p>
            <a:pPr marL="0" indent="0">
              <a:buNone/>
            </a:pPr>
            <a:endParaRPr lang="cs-CZ" sz="25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19.03.2020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761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en-GB" sz="2400" b="1" dirty="0"/>
              <a:t>Reward systems</a:t>
            </a:r>
            <a:endParaRPr lang="en-GB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500" b="1" dirty="0"/>
              <a:t>Factors affecting the reward system:</a:t>
            </a:r>
            <a:endParaRPr lang="en-GB" sz="2500" dirty="0"/>
          </a:p>
          <a:p>
            <a:pPr marL="0" lvl="0" indent="0">
              <a:buNone/>
            </a:pPr>
            <a:r>
              <a:rPr lang="en-GB" sz="2500" i="1" u="sng" dirty="0"/>
              <a:t>external </a:t>
            </a:r>
            <a:endParaRPr lang="en-GB" sz="2500" dirty="0"/>
          </a:p>
          <a:p>
            <a:pPr lvl="0"/>
            <a:r>
              <a:rPr lang="en-GB" sz="2500" i="1" dirty="0"/>
              <a:t>economic and social factors</a:t>
            </a:r>
            <a:r>
              <a:rPr lang="en-GB" sz="2500" dirty="0"/>
              <a:t> - economic cycle, unemployment, sector, territory</a:t>
            </a:r>
          </a:p>
          <a:p>
            <a:pPr lvl="0"/>
            <a:r>
              <a:rPr lang="en-GB" sz="2500" i="1" dirty="0"/>
              <a:t>state intervention in the socio-economic processes</a:t>
            </a:r>
            <a:r>
              <a:rPr lang="en-GB" sz="2500" dirty="0"/>
              <a:t> </a:t>
            </a:r>
          </a:p>
          <a:p>
            <a:pPr lvl="0"/>
            <a:r>
              <a:rPr lang="en-GB" sz="2500" dirty="0"/>
              <a:t>state influence on the labour costs (social insurance, minimum wage), </a:t>
            </a:r>
          </a:p>
          <a:p>
            <a:pPr lvl="0"/>
            <a:r>
              <a:rPr lang="en-GB" sz="2500" dirty="0"/>
              <a:t>legal and economic regulation (taxes, labour code)</a:t>
            </a:r>
          </a:p>
          <a:p>
            <a:pPr marL="0" indent="0">
              <a:buNone/>
            </a:pPr>
            <a:endParaRPr lang="cs-CZ" sz="25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19.03.2020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0808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en-GB" sz="2400" b="1" dirty="0"/>
              <a:t>Reward systems</a:t>
            </a:r>
            <a:endParaRPr lang="en-GB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GB" sz="2500" i="1" u="sng" dirty="0"/>
              <a:t>internal </a:t>
            </a:r>
            <a:endParaRPr lang="en-GB" sz="2500" dirty="0"/>
          </a:p>
          <a:p>
            <a:pPr lvl="0"/>
            <a:r>
              <a:rPr lang="en-GB" sz="2500" dirty="0"/>
              <a:t> </a:t>
            </a:r>
            <a:r>
              <a:rPr lang="en-GB" sz="2500" i="1" dirty="0"/>
              <a:t>economic</a:t>
            </a:r>
            <a:r>
              <a:rPr lang="en-GB" sz="2500" dirty="0"/>
              <a:t> - size of the enterprise, salary level, economic situation of the enterprise</a:t>
            </a:r>
          </a:p>
          <a:p>
            <a:pPr lvl="0"/>
            <a:r>
              <a:rPr lang="en-GB" sz="2500" dirty="0"/>
              <a:t> </a:t>
            </a:r>
            <a:r>
              <a:rPr lang="en-GB" sz="2500" i="1" dirty="0"/>
              <a:t>social and personnel</a:t>
            </a:r>
            <a:r>
              <a:rPr lang="en-GB" sz="2500" dirty="0"/>
              <a:t> - style of management, qualification and educational structure</a:t>
            </a:r>
          </a:p>
          <a:p>
            <a:pPr lvl="0"/>
            <a:r>
              <a:rPr lang="en-GB" sz="2500" dirty="0"/>
              <a:t> </a:t>
            </a:r>
            <a:r>
              <a:rPr lang="en-GB" sz="2500" i="1" dirty="0"/>
              <a:t>organisational and technical</a:t>
            </a:r>
            <a:r>
              <a:rPr lang="en-GB" sz="2500" dirty="0"/>
              <a:t> - direct management level, scope and level of the measures, so-called standards, criteria, type and level of the technical equipment</a:t>
            </a:r>
          </a:p>
          <a:p>
            <a:pPr marL="0" indent="0">
              <a:buNone/>
            </a:pPr>
            <a:endParaRPr lang="cs-CZ" sz="25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19.03.2020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8565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en-GB" sz="2400" b="1" dirty="0"/>
              <a:t>Reward systems</a:t>
            </a:r>
            <a:endParaRPr lang="en-GB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500" b="1" dirty="0"/>
              <a:t>Reward systems </a:t>
            </a:r>
            <a:r>
              <a:rPr lang="en-GB" sz="2500" b="1" u="sng" dirty="0"/>
              <a:t>preparation and implementation stage:</a:t>
            </a:r>
            <a:endParaRPr lang="en-GB" sz="2500" dirty="0"/>
          </a:p>
          <a:p>
            <a:pPr marL="0" indent="0">
              <a:buNone/>
            </a:pPr>
            <a:r>
              <a:rPr lang="en-GB" sz="2500" i="1" u="sng" dirty="0" smtClean="0"/>
              <a:t>I</a:t>
            </a:r>
            <a:r>
              <a:rPr lang="en-GB" sz="2500" i="1" u="sng" dirty="0"/>
              <a:t>. Concept of the PS</a:t>
            </a:r>
            <a:r>
              <a:rPr lang="en-GB" sz="2500" i="1" dirty="0"/>
              <a:t>:</a:t>
            </a:r>
            <a:endParaRPr lang="en-GB" sz="2500" dirty="0"/>
          </a:p>
          <a:p>
            <a:pPr marL="0" indent="0">
              <a:buNone/>
            </a:pPr>
            <a:r>
              <a:rPr lang="en-GB" sz="2500" dirty="0"/>
              <a:t>Assessment of the action of internal and external factors that impact the enterprise forms the concept of the payroll system</a:t>
            </a:r>
          </a:p>
          <a:p>
            <a:pPr marL="457200" indent="-457200">
              <a:buAutoNum type="alphaLcParenR"/>
            </a:pPr>
            <a:r>
              <a:rPr lang="en-GB" sz="2500" u="sng" dirty="0" smtClean="0"/>
              <a:t>strategies </a:t>
            </a:r>
            <a:r>
              <a:rPr lang="en-GB" sz="2500" u="sng" dirty="0"/>
              <a:t>and basic focus of material motivation (stimulation</a:t>
            </a:r>
            <a:r>
              <a:rPr lang="en-GB" sz="2500" u="sng" dirty="0" smtClean="0"/>
              <a:t>)</a:t>
            </a:r>
            <a:endParaRPr lang="cs-CZ" sz="2500" u="sng" dirty="0" smtClean="0"/>
          </a:p>
          <a:p>
            <a:pPr marL="0" indent="0">
              <a:buNone/>
            </a:pPr>
            <a:endParaRPr lang="en-GB" sz="2500" dirty="0"/>
          </a:p>
          <a:p>
            <a:pPr marL="0" indent="0">
              <a:buNone/>
            </a:pPr>
            <a:r>
              <a:rPr lang="en-GB" sz="2000" i="1" dirty="0" smtClean="0"/>
              <a:t>1) analysis of the current remuneration state</a:t>
            </a:r>
            <a:r>
              <a:rPr lang="en-GB" sz="2000" dirty="0" smtClean="0"/>
              <a:t> (effectiveness, satisfaction, internal environment)</a:t>
            </a:r>
          </a:p>
          <a:p>
            <a:pPr marL="0" indent="0">
              <a:buNone/>
            </a:pPr>
            <a:r>
              <a:rPr lang="en-GB" sz="2000" i="1" dirty="0" smtClean="0"/>
              <a:t>2) formulation of the major principles and priorities</a:t>
            </a:r>
            <a:endParaRPr lang="en-GB" sz="2000" dirty="0" smtClean="0"/>
          </a:p>
          <a:p>
            <a:pPr marL="0" indent="0">
              <a:buNone/>
            </a:pPr>
            <a:r>
              <a:rPr lang="en-GB" sz="2000" i="1" dirty="0" smtClean="0"/>
              <a:t>3) basic focus of material motivation (depends on enterprise targets and plans)</a:t>
            </a:r>
            <a:endParaRPr lang="en-GB" sz="20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19.03.2020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6863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en-GB" sz="2400" b="1" dirty="0"/>
              <a:t>Reward systems</a:t>
            </a:r>
            <a:endParaRPr lang="en-GB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sz="2500" dirty="0"/>
          </a:p>
          <a:p>
            <a:pPr marL="457200" indent="-457200">
              <a:buAutoNum type="arabicParenR"/>
            </a:pPr>
            <a:r>
              <a:rPr lang="en-GB" sz="2500" i="1" dirty="0" smtClean="0"/>
              <a:t>analysis of the current remuneration state</a:t>
            </a:r>
            <a:r>
              <a:rPr lang="en-GB" sz="2500" dirty="0" smtClean="0"/>
              <a:t> (effectiveness, satisfaction, internal environment)</a:t>
            </a:r>
            <a:endParaRPr lang="cs-CZ" sz="2500" dirty="0" smtClean="0"/>
          </a:p>
          <a:p>
            <a:pPr marL="0" indent="0">
              <a:buNone/>
            </a:pPr>
            <a:endParaRPr lang="en-GB" sz="2500" dirty="0" smtClean="0"/>
          </a:p>
          <a:p>
            <a:pPr marL="0" indent="0">
              <a:buNone/>
            </a:pPr>
            <a:r>
              <a:rPr lang="en-GB" sz="2500" i="1" dirty="0" smtClean="0"/>
              <a:t>2) formulation of the major principles and priorities</a:t>
            </a:r>
            <a:endParaRPr lang="cs-CZ" sz="2500" i="1" dirty="0" smtClean="0"/>
          </a:p>
          <a:p>
            <a:pPr marL="0" indent="0">
              <a:buNone/>
            </a:pPr>
            <a:endParaRPr lang="en-GB" sz="2500" dirty="0" smtClean="0"/>
          </a:p>
          <a:p>
            <a:pPr marL="0" indent="0">
              <a:buNone/>
            </a:pPr>
            <a:r>
              <a:rPr lang="en-GB" sz="2500" i="1" dirty="0" smtClean="0"/>
              <a:t>3) basic focus of material motivation (depends on enterprise targets and plans)</a:t>
            </a:r>
            <a:endParaRPr lang="en-GB" sz="25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19.03.2020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0728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en-GB" sz="2400" b="1" dirty="0"/>
              <a:t>Reward systems</a:t>
            </a:r>
            <a:endParaRPr lang="en-GB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500" u="sng" dirty="0"/>
              <a:t>b) level and dynamism</a:t>
            </a:r>
            <a:endParaRPr lang="en-GB" sz="2500" dirty="0"/>
          </a:p>
          <a:p>
            <a:pPr marL="0" indent="0">
              <a:buNone/>
            </a:pPr>
            <a:r>
              <a:rPr lang="en-GB" sz="2500" dirty="0"/>
              <a:t>Three payroll strategy levels exist:</a:t>
            </a:r>
          </a:p>
          <a:p>
            <a:pPr lvl="0"/>
            <a:r>
              <a:rPr lang="en-GB" sz="2500" dirty="0"/>
              <a:t>pay wages comparable to those paid by the competitors</a:t>
            </a:r>
          </a:p>
          <a:p>
            <a:pPr lvl="0"/>
            <a:r>
              <a:rPr lang="en-GB" sz="2500" dirty="0"/>
              <a:t>pay higher wages than the competitors - dominant companies</a:t>
            </a:r>
          </a:p>
          <a:p>
            <a:pPr lvl="0"/>
            <a:r>
              <a:rPr lang="en-GB" sz="2500" dirty="0"/>
              <a:t>pay lower wages than the competitors - poor economy =&gt; existential problems</a:t>
            </a:r>
          </a:p>
          <a:p>
            <a:pPr marL="0" indent="0">
              <a:buNone/>
            </a:pPr>
            <a:endParaRPr lang="cs-CZ" sz="2500" dirty="0" smtClean="0"/>
          </a:p>
          <a:p>
            <a:pPr marL="0" indent="0">
              <a:buNone/>
            </a:pPr>
            <a:r>
              <a:rPr lang="en-GB" sz="2500" dirty="0" smtClean="0"/>
              <a:t>The </a:t>
            </a:r>
            <a:r>
              <a:rPr lang="en-GB" sz="2500" dirty="0"/>
              <a:t>wage dynamism depends on the dynamism of the company business. In this area, the enterprise also decides on the ratio of the fixed and variable wage components.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19.03.2020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7701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en-GB" sz="2400" b="1" dirty="0"/>
              <a:t>Reward systems</a:t>
            </a:r>
            <a:endParaRPr lang="en-GB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500" u="sng" dirty="0"/>
              <a:t>c) PS according to groups</a:t>
            </a:r>
            <a:endParaRPr lang="en-GB" sz="2500" dirty="0"/>
          </a:p>
          <a:p>
            <a:pPr marL="0" indent="0">
              <a:buNone/>
            </a:pPr>
            <a:r>
              <a:rPr lang="en-GB" sz="2500" dirty="0"/>
              <a:t>depends on the quantity, variety of the work and qualifications, distances and professional composition </a:t>
            </a:r>
          </a:p>
          <a:p>
            <a:pPr marL="0" indent="0">
              <a:buNone/>
            </a:pPr>
            <a:endParaRPr lang="cs-CZ" sz="2500" i="1" dirty="0" smtClean="0"/>
          </a:p>
          <a:p>
            <a:pPr marL="0" indent="0">
              <a:buNone/>
            </a:pPr>
            <a:r>
              <a:rPr lang="en-GB" sz="2500" i="1" dirty="0" smtClean="0"/>
              <a:t>Main </a:t>
            </a:r>
            <a:r>
              <a:rPr lang="en-GB" sz="2500" i="1" dirty="0"/>
              <a:t>structure:</a:t>
            </a:r>
            <a:endParaRPr lang="en-GB" sz="2500" dirty="0"/>
          </a:p>
          <a:p>
            <a:pPr lvl="0"/>
            <a:r>
              <a:rPr lang="en-GB" sz="2500" dirty="0"/>
              <a:t>managers</a:t>
            </a:r>
          </a:p>
          <a:p>
            <a:pPr lvl="0"/>
            <a:r>
              <a:rPr lang="en-GB" sz="2500" dirty="0"/>
              <a:t>top experts (lawyers)</a:t>
            </a:r>
          </a:p>
          <a:p>
            <a:pPr lvl="0"/>
            <a:r>
              <a:rPr lang="en-GB" sz="2500" dirty="0"/>
              <a:t>others (individual in each company)</a:t>
            </a:r>
          </a:p>
          <a:p>
            <a:pPr marL="0" indent="0">
              <a:buNone/>
            </a:pPr>
            <a:endParaRPr lang="cs-CZ" sz="25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19.03.2020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882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142</TotalTime>
  <Words>807</Words>
  <Application>Microsoft Office PowerPoint</Application>
  <PresentationFormat>Vlastní</PresentationFormat>
  <Paragraphs>150</Paragraphs>
  <Slides>17</Slides>
  <Notes>15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1" baseType="lpstr">
      <vt:lpstr>Arial</vt:lpstr>
      <vt:lpstr>Calibri</vt:lpstr>
      <vt:lpstr>Clara Sans</vt:lpstr>
      <vt:lpstr>JU_OPVVV</vt:lpstr>
      <vt:lpstr>Reward systems </vt:lpstr>
      <vt:lpstr>Reward systems</vt:lpstr>
      <vt:lpstr>Reward systems</vt:lpstr>
      <vt:lpstr>Reward systems</vt:lpstr>
      <vt:lpstr>Reward systems</vt:lpstr>
      <vt:lpstr>Reward systems</vt:lpstr>
      <vt:lpstr>Reward systems</vt:lpstr>
      <vt:lpstr>Reward systems</vt:lpstr>
      <vt:lpstr>Reward systems</vt:lpstr>
      <vt:lpstr>Reward systems</vt:lpstr>
      <vt:lpstr>Reward systems</vt:lpstr>
      <vt:lpstr>Reward systems</vt:lpstr>
      <vt:lpstr>Reward systems</vt:lpstr>
      <vt:lpstr>Reward systems</vt:lpstr>
      <vt:lpstr>Reward systems</vt:lpstr>
      <vt:lpstr>Reward systems</vt:lpstr>
      <vt:lpstr>Thank you for your attention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Volek Tomáš Ing. Ph.D.</cp:lastModifiedBy>
  <cp:revision>15</cp:revision>
  <dcterms:created xsi:type="dcterms:W3CDTF">2017-07-17T18:52:59Z</dcterms:created>
  <dcterms:modified xsi:type="dcterms:W3CDTF">2020-03-19T14:25:44Z</dcterms:modified>
</cp:coreProperties>
</file>