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64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3" r:id="rId12"/>
    <p:sldId id="262" r:id="rId13"/>
    <p:sldId id="261" r:id="rId14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851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926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989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00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078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75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3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27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47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23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11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76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23.01.2019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23.01.2019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23.01.2019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23.01.2019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23.01.2019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23.01.2019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23.01.2019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management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organizations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Ing. Petr Řehoř,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organizations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Attitude</a:t>
            </a:r>
            <a:r>
              <a:rPr lang="cs-CZ" dirty="0" smtClean="0"/>
              <a:t> to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satisfaction</a:t>
            </a:r>
            <a:r>
              <a:rPr lang="cs-CZ" dirty="0" smtClean="0"/>
              <a:t> – </a:t>
            </a:r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customization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1572768" y="2295144"/>
            <a:ext cx="7790688" cy="490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7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organizations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Organizational</a:t>
            </a:r>
            <a:r>
              <a:rPr lang="cs-CZ" dirty="0" smtClean="0"/>
              <a:t> </a:t>
            </a:r>
            <a:r>
              <a:rPr lang="cs-CZ" dirty="0" err="1" smtClean="0"/>
              <a:t>structures</a:t>
            </a:r>
            <a:r>
              <a:rPr lang="cs-CZ" dirty="0" smtClean="0"/>
              <a:t> – network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teams</a:t>
            </a:r>
            <a:r>
              <a:rPr lang="cs-CZ" dirty="0" smtClean="0"/>
              <a:t>,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orientation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Technology – </a:t>
            </a:r>
            <a:r>
              <a:rPr lang="cs-CZ" dirty="0" err="1" smtClean="0"/>
              <a:t>Industry</a:t>
            </a:r>
            <a:r>
              <a:rPr lang="cs-CZ" dirty="0" smtClean="0"/>
              <a:t> 4.0 - </a:t>
            </a:r>
            <a:r>
              <a:rPr lang="cs-CZ" dirty="0" err="1"/>
              <a:t>automation</a:t>
            </a:r>
            <a:r>
              <a:rPr lang="cs-CZ" dirty="0"/>
              <a:t>, data </a:t>
            </a:r>
            <a:r>
              <a:rPr lang="cs-CZ" dirty="0" err="1"/>
              <a:t>exchanges</a:t>
            </a:r>
            <a:r>
              <a:rPr lang="cs-CZ" dirty="0"/>
              <a:t>, </a:t>
            </a:r>
            <a:r>
              <a:rPr lang="cs-CZ" dirty="0" err="1"/>
              <a:t>cloud</a:t>
            </a:r>
            <a:r>
              <a:rPr lang="cs-CZ" dirty="0"/>
              <a:t>, </a:t>
            </a:r>
            <a:r>
              <a:rPr lang="cs-CZ" dirty="0" err="1"/>
              <a:t>cyber-physical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, </a:t>
            </a:r>
            <a:r>
              <a:rPr lang="cs-CZ" dirty="0" err="1"/>
              <a:t>robots</a:t>
            </a:r>
            <a:r>
              <a:rPr lang="cs-CZ" dirty="0"/>
              <a:t>, Big Data, AI, </a:t>
            </a:r>
            <a:r>
              <a:rPr lang="cs-CZ" dirty="0" err="1"/>
              <a:t>IoT</a:t>
            </a:r>
            <a:r>
              <a:rPr lang="cs-CZ" dirty="0"/>
              <a:t> and (</a:t>
            </a:r>
            <a:r>
              <a:rPr lang="cs-CZ" dirty="0" err="1"/>
              <a:t>semi</a:t>
            </a:r>
            <a:r>
              <a:rPr lang="cs-CZ" dirty="0"/>
              <a:t>-)</a:t>
            </a:r>
            <a:r>
              <a:rPr lang="cs-CZ" dirty="0" err="1"/>
              <a:t>autonomous</a:t>
            </a:r>
            <a:r>
              <a:rPr lang="cs-CZ" dirty="0"/>
              <a:t> 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techniques</a:t>
            </a:r>
            <a:r>
              <a:rPr lang="cs-CZ" dirty="0"/>
              <a:t> to </a:t>
            </a:r>
            <a:r>
              <a:rPr lang="cs-CZ" dirty="0" err="1"/>
              <a:t>realize</a:t>
            </a:r>
            <a:r>
              <a:rPr lang="cs-CZ" dirty="0"/>
              <a:t> </a:t>
            </a:r>
            <a:r>
              <a:rPr lang="cs-CZ" dirty="0" err="1"/>
              <a:t>smart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and </a:t>
            </a:r>
            <a:r>
              <a:rPr lang="cs-CZ" dirty="0" err="1"/>
              <a:t>manufacturing</a:t>
            </a:r>
            <a:r>
              <a:rPr lang="cs-CZ" dirty="0"/>
              <a:t> </a:t>
            </a:r>
            <a:r>
              <a:rPr lang="cs-CZ" dirty="0" err="1"/>
              <a:t>goals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intersection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technologies</a:t>
            </a:r>
            <a:r>
              <a:rPr lang="cs-CZ" dirty="0"/>
              <a:t> and </a:t>
            </a:r>
            <a:r>
              <a:rPr lang="cs-CZ" dirty="0" err="1" smtClean="0"/>
              <a:t>innovation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0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Organizations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21st </a:t>
            </a:r>
            <a:r>
              <a:rPr lang="cs-CZ" dirty="0" err="1" smtClean="0"/>
              <a:t>century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907460" cy="5567281"/>
          </a:xfrm>
        </p:spPr>
        <p:txBody>
          <a:bodyPr/>
          <a:lstStyle/>
          <a:p>
            <a:pPr lvl="0"/>
            <a:r>
              <a:rPr lang="cs-CZ" sz="2800" dirty="0" err="1"/>
              <a:t>reduction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life</a:t>
            </a:r>
            <a:r>
              <a:rPr lang="cs-CZ" sz="2800" dirty="0"/>
              <a:t> </a:t>
            </a:r>
            <a:r>
              <a:rPr lang="cs-CZ" sz="2800" dirty="0" err="1"/>
              <a:t>cycle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strategies</a:t>
            </a:r>
            <a:r>
              <a:rPr lang="cs-CZ" sz="2800" dirty="0"/>
              <a:t>,   </a:t>
            </a:r>
          </a:p>
          <a:p>
            <a:pPr lvl="0"/>
            <a:r>
              <a:rPr lang="cs-CZ" sz="2800" dirty="0" err="1"/>
              <a:t>costs</a:t>
            </a:r>
            <a:r>
              <a:rPr lang="cs-CZ" sz="2800" dirty="0"/>
              <a:t> </a:t>
            </a:r>
            <a:r>
              <a:rPr lang="cs-CZ" sz="2800" dirty="0" err="1"/>
              <a:t>fall</a:t>
            </a:r>
            <a:r>
              <a:rPr lang="cs-CZ" sz="2800" dirty="0"/>
              <a:t> on </a:t>
            </a:r>
            <a:r>
              <a:rPr lang="cs-CZ" sz="2800" dirty="0" err="1"/>
              <a:t>communication</a:t>
            </a:r>
            <a:r>
              <a:rPr lang="cs-CZ" sz="2800" dirty="0"/>
              <a:t> and </a:t>
            </a:r>
            <a:r>
              <a:rPr lang="cs-CZ" sz="2800" dirty="0" err="1"/>
              <a:t>globalization</a:t>
            </a:r>
            <a:r>
              <a:rPr lang="cs-CZ" sz="2800" dirty="0"/>
              <a:t> </a:t>
            </a:r>
            <a:r>
              <a:rPr lang="cs-CZ" sz="2800" dirty="0" err="1"/>
              <a:t>enabling</a:t>
            </a:r>
            <a:r>
              <a:rPr lang="cs-CZ" sz="2800" dirty="0"/>
              <a:t> enter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branches</a:t>
            </a:r>
            <a:r>
              <a:rPr lang="cs-CZ" sz="2800" dirty="0"/>
              <a:t> to many more </a:t>
            </a:r>
            <a:r>
              <a:rPr lang="cs-CZ" sz="2800" dirty="0" err="1"/>
              <a:t>companies</a:t>
            </a:r>
            <a:r>
              <a:rPr lang="cs-CZ" sz="2800" dirty="0"/>
              <a:t>,</a:t>
            </a:r>
          </a:p>
          <a:p>
            <a:pPr lvl="0"/>
            <a:r>
              <a:rPr lang="cs-CZ" sz="2800" dirty="0" err="1"/>
              <a:t>approach</a:t>
            </a:r>
            <a:r>
              <a:rPr lang="cs-CZ" sz="2800" dirty="0"/>
              <a:t>  to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information</a:t>
            </a:r>
            <a:r>
              <a:rPr lang="cs-CZ" sz="2800" dirty="0"/>
              <a:t> </a:t>
            </a:r>
            <a:r>
              <a:rPr lang="cs-CZ" sz="2800" dirty="0" err="1"/>
              <a:t>through</a:t>
            </a:r>
            <a:r>
              <a:rPr lang="cs-CZ" sz="2800" dirty="0"/>
              <a:t> internet </a:t>
            </a:r>
            <a:r>
              <a:rPr lang="cs-CZ" sz="2800" dirty="0" err="1"/>
              <a:t>moves</a:t>
            </a:r>
            <a:r>
              <a:rPr lang="cs-CZ" sz="2800" dirty="0"/>
              <a:t> </a:t>
            </a:r>
            <a:r>
              <a:rPr lang="cs-CZ" sz="2800" dirty="0" err="1"/>
              <a:t>negotiations</a:t>
            </a:r>
            <a:r>
              <a:rPr lang="cs-CZ" sz="2800" dirty="0"/>
              <a:t>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producers</a:t>
            </a:r>
            <a:r>
              <a:rPr lang="cs-CZ" sz="2800" dirty="0"/>
              <a:t> to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customers</a:t>
            </a:r>
            <a:r>
              <a:rPr lang="cs-CZ" sz="2800" dirty="0"/>
              <a:t>,</a:t>
            </a:r>
          </a:p>
          <a:p>
            <a:pPr lvl="0"/>
            <a:r>
              <a:rPr lang="cs-CZ" sz="2800" dirty="0" err="1"/>
              <a:t>branch</a:t>
            </a:r>
            <a:r>
              <a:rPr lang="cs-CZ" sz="2800" dirty="0"/>
              <a:t> </a:t>
            </a:r>
            <a:r>
              <a:rPr lang="cs-CZ" sz="2800" dirty="0" err="1"/>
              <a:t>superiorities</a:t>
            </a:r>
            <a:r>
              <a:rPr lang="cs-CZ" sz="2800" dirty="0"/>
              <a:t> </a:t>
            </a:r>
            <a:r>
              <a:rPr lang="cs-CZ" sz="2800" dirty="0" err="1"/>
              <a:t>move</a:t>
            </a:r>
            <a:r>
              <a:rPr lang="cs-CZ" sz="2800" dirty="0"/>
              <a:t>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one</a:t>
            </a:r>
            <a:r>
              <a:rPr lang="cs-CZ" sz="2800" dirty="0"/>
              <a:t> </a:t>
            </a:r>
            <a:r>
              <a:rPr lang="cs-CZ" sz="2800" dirty="0" err="1"/>
              <a:t>company</a:t>
            </a:r>
            <a:r>
              <a:rPr lang="cs-CZ" sz="2800" dirty="0"/>
              <a:t> to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other</a:t>
            </a:r>
            <a:r>
              <a:rPr lang="cs-CZ" sz="2800" dirty="0"/>
              <a:t> much more </a:t>
            </a:r>
            <a:r>
              <a:rPr lang="cs-CZ" sz="2800" dirty="0" err="1"/>
              <a:t>often</a:t>
            </a:r>
            <a:r>
              <a:rPr lang="cs-CZ" sz="2800" dirty="0"/>
              <a:t> and more </a:t>
            </a:r>
            <a:r>
              <a:rPr lang="cs-CZ" sz="2800" dirty="0" err="1"/>
              <a:t>quickly</a:t>
            </a:r>
            <a:r>
              <a:rPr lang="cs-CZ" sz="2800" dirty="0"/>
              <a:t>,</a:t>
            </a:r>
          </a:p>
          <a:p>
            <a:pPr lvl="0"/>
            <a:r>
              <a:rPr lang="cs-CZ" sz="2800" dirty="0" err="1"/>
              <a:t>attenuation</a:t>
            </a:r>
            <a:r>
              <a:rPr lang="cs-CZ" sz="2800" dirty="0"/>
              <a:t> and </a:t>
            </a:r>
            <a:r>
              <a:rPr lang="cs-CZ" sz="2800" dirty="0" err="1"/>
              <a:t>dissolution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whole</a:t>
            </a:r>
            <a:r>
              <a:rPr lang="cs-CZ" sz="2800" dirty="0"/>
              <a:t> </a:t>
            </a:r>
            <a:r>
              <a:rPr lang="cs-CZ" sz="2800" dirty="0" err="1"/>
              <a:t>branches</a:t>
            </a:r>
            <a:r>
              <a:rPr lang="cs-CZ" sz="2800" dirty="0"/>
              <a:t>,</a:t>
            </a:r>
          </a:p>
          <a:p>
            <a:r>
              <a:rPr lang="cs-CZ" sz="2800" dirty="0" err="1"/>
              <a:t>digitalization</a:t>
            </a:r>
            <a:r>
              <a:rPr lang="cs-CZ" sz="2800" dirty="0"/>
              <a:t> and </a:t>
            </a:r>
            <a:r>
              <a:rPr lang="cs-CZ" sz="2800" dirty="0" err="1" smtClean="0"/>
              <a:t>innovation</a:t>
            </a:r>
            <a:r>
              <a:rPr lang="cs-CZ" sz="2800" dirty="0" smtClean="0"/>
              <a:t>. 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87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err="1" smtClean="0"/>
              <a:t>Thank</a:t>
            </a:r>
            <a:r>
              <a:rPr lang="cs-CZ" sz="4400" dirty="0" smtClean="0"/>
              <a:t> </a:t>
            </a:r>
            <a:r>
              <a:rPr lang="cs-CZ" sz="4400" dirty="0" err="1" smtClean="0"/>
              <a:t>you</a:t>
            </a:r>
            <a:r>
              <a:rPr lang="cs-CZ" sz="4400" dirty="0" smtClean="0"/>
              <a:t> </a:t>
            </a:r>
            <a:r>
              <a:rPr lang="cs-CZ" sz="4400" dirty="0" err="1" smtClean="0"/>
              <a:t>for</a:t>
            </a:r>
            <a:r>
              <a:rPr lang="cs-CZ" sz="4400" dirty="0" smtClean="0"/>
              <a:t> </a:t>
            </a:r>
            <a:r>
              <a:rPr lang="cs-CZ" sz="4400" dirty="0" err="1" smtClean="0"/>
              <a:t>your</a:t>
            </a:r>
            <a:r>
              <a:rPr lang="cs-CZ" sz="4400" dirty="0" smtClean="0"/>
              <a:t> </a:t>
            </a:r>
            <a:r>
              <a:rPr lang="cs-CZ" sz="4400" dirty="0" err="1" smtClean="0"/>
              <a:t>atention</a:t>
            </a:r>
            <a:r>
              <a:rPr lang="cs-CZ" sz="4400" dirty="0" smtClean="0"/>
              <a:t>!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19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outcomes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761156" cy="5567281"/>
          </a:xfrm>
        </p:spPr>
        <p:txBody>
          <a:bodyPr/>
          <a:lstStyle/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understand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concepts</a:t>
            </a:r>
            <a:r>
              <a:rPr lang="cs-CZ" dirty="0" smtClean="0"/>
              <a:t> - </a:t>
            </a:r>
            <a:r>
              <a:rPr lang="cs-CZ" dirty="0" err="1"/>
              <a:t>industrial</a:t>
            </a:r>
            <a:r>
              <a:rPr lang="cs-CZ" dirty="0"/>
              <a:t> and </a:t>
            </a:r>
            <a:r>
              <a:rPr lang="cs-CZ" dirty="0" err="1"/>
              <a:t>knowing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, </a:t>
            </a:r>
            <a:r>
              <a:rPr lang="cs-CZ" dirty="0" err="1"/>
              <a:t>functional</a:t>
            </a:r>
            <a:r>
              <a:rPr lang="cs-CZ" dirty="0"/>
              <a:t> and </a:t>
            </a:r>
            <a:r>
              <a:rPr lang="cs-CZ" dirty="0" err="1"/>
              <a:t>process</a:t>
            </a:r>
            <a:r>
              <a:rPr lang="cs-CZ" dirty="0"/>
              <a:t> management.</a:t>
            </a:r>
          </a:p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clear</a:t>
            </a:r>
            <a:r>
              <a:rPr lang="cs-CZ" dirty="0"/>
              <a:t> up </a:t>
            </a:r>
            <a:r>
              <a:rPr lang="cs-CZ" dirty="0" err="1"/>
              <a:t>yourselves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management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.</a:t>
            </a:r>
          </a:p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identify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,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appear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management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r>
              <a:rPr lang="cs-CZ" dirty="0"/>
              <a:t>.</a:t>
            </a:r>
          </a:p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3C flexibility, </a:t>
            </a:r>
            <a:r>
              <a:rPr lang="cs-CZ" dirty="0" err="1"/>
              <a:t>coaching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83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50th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20th </a:t>
            </a:r>
            <a:r>
              <a:rPr lang="cs-CZ" dirty="0" err="1"/>
              <a:t>century</a:t>
            </a:r>
            <a:r>
              <a:rPr lang="cs-CZ" dirty="0"/>
              <a:t> Kurt </a:t>
            </a:r>
            <a:r>
              <a:rPr lang="cs-CZ" dirty="0" err="1"/>
              <a:t>Lewin´s</a:t>
            </a:r>
            <a:r>
              <a:rPr lang="cs-CZ" dirty="0"/>
              <a:t> 3-phase–model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.</a:t>
            </a:r>
          </a:p>
          <a:p>
            <a:r>
              <a:rPr lang="cs-CZ" dirty="0" smtClean="0"/>
              <a:t>At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managed</a:t>
            </a:r>
            <a:r>
              <a:rPr lang="cs-CZ" dirty="0"/>
              <a:t> more </a:t>
            </a:r>
            <a:r>
              <a:rPr lang="cs-CZ" dirty="0" err="1" smtClean="0"/>
              <a:t>down</a:t>
            </a:r>
            <a:r>
              <a:rPr lang="cs-CZ" dirty="0" smtClean="0"/>
              <a:t>-up</a:t>
            </a:r>
            <a:r>
              <a:rPr lang="cs-CZ" dirty="0"/>
              <a:t>, not up-</a:t>
            </a:r>
            <a:r>
              <a:rPr lang="cs-CZ" dirty="0" err="1"/>
              <a:t>down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/>
              <a:t>Nowadays</a:t>
            </a:r>
            <a:r>
              <a:rPr lang="cs-CZ" dirty="0"/>
              <a:t> management </a:t>
            </a:r>
            <a:r>
              <a:rPr lang="cs-CZ" dirty="0" err="1"/>
              <a:t>solves</a:t>
            </a:r>
            <a:r>
              <a:rPr lang="cs-CZ" dirty="0"/>
              <a:t> </a:t>
            </a:r>
            <a:r>
              <a:rPr lang="cs-CZ" dirty="0" err="1"/>
              <a:t>mainly</a:t>
            </a:r>
            <a:r>
              <a:rPr lang="cs-CZ" dirty="0"/>
              <a:t> 2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–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realization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opposition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. </a:t>
            </a:r>
          </a:p>
          <a:p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/>
              <a:t>crisis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 2007.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2512" y="5381567"/>
            <a:ext cx="3886200" cy="217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7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Engineering</a:t>
            </a:r>
            <a:r>
              <a:rPr lang="cs-CZ" dirty="0" smtClean="0"/>
              <a:t> – F.W. </a:t>
            </a:r>
            <a:r>
              <a:rPr lang="cs-CZ" dirty="0" err="1" smtClean="0"/>
              <a:t>Taylor</a:t>
            </a:r>
            <a:r>
              <a:rPr lang="cs-CZ" dirty="0" smtClean="0"/>
              <a:t>, </a:t>
            </a:r>
            <a:r>
              <a:rPr lang="cs-CZ" dirty="0" err="1" smtClean="0"/>
              <a:t>strategy</a:t>
            </a:r>
            <a:r>
              <a:rPr lang="cs-CZ" dirty="0" smtClean="0"/>
              <a:t>, proces, </a:t>
            </a:r>
            <a:r>
              <a:rPr lang="cs-CZ" dirty="0" err="1" smtClean="0"/>
              <a:t>systems</a:t>
            </a:r>
            <a:r>
              <a:rPr lang="cs-CZ" dirty="0" smtClean="0"/>
              <a:t>. TQM, </a:t>
            </a:r>
            <a:r>
              <a:rPr lang="cs-CZ" dirty="0" err="1" smtClean="0"/>
              <a:t>reengineering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Psychological</a:t>
            </a:r>
            <a:r>
              <a:rPr lang="cs-CZ" dirty="0" smtClean="0"/>
              <a:t> – W. </a:t>
            </a:r>
            <a:r>
              <a:rPr lang="cs-CZ" dirty="0" err="1" smtClean="0"/>
              <a:t>Bridges</a:t>
            </a:r>
            <a:r>
              <a:rPr lang="cs-CZ" dirty="0" smtClean="0"/>
              <a:t>,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ability</a:t>
            </a:r>
            <a:r>
              <a:rPr lang="cs-CZ" dirty="0" smtClean="0"/>
              <a:t> to </a:t>
            </a:r>
            <a:r>
              <a:rPr lang="cs-CZ" dirty="0" err="1" smtClean="0"/>
              <a:t>adapt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Management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Management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 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. </a:t>
            </a:r>
          </a:p>
          <a:p>
            <a:r>
              <a:rPr lang="cs-CZ" dirty="0" smtClean="0"/>
              <a:t>Management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39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Industrial</a:t>
            </a:r>
            <a:r>
              <a:rPr lang="cs-CZ" dirty="0" smtClean="0"/>
              <a:t>, </a:t>
            </a:r>
            <a:r>
              <a:rPr lang="cs-CZ" dirty="0" err="1" smtClean="0"/>
              <a:t>knowledge</a:t>
            </a:r>
            <a:r>
              <a:rPr lang="cs-CZ" dirty="0" smtClean="0"/>
              <a:t> society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Industrial</a:t>
            </a:r>
            <a:r>
              <a:rPr lang="cs-CZ" dirty="0" smtClean="0"/>
              <a:t> – </a:t>
            </a:r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, </a:t>
            </a:r>
            <a:r>
              <a:rPr lang="cs-CZ" dirty="0" err="1" smtClean="0"/>
              <a:t>organized</a:t>
            </a:r>
            <a:r>
              <a:rPr lang="cs-CZ" dirty="0" smtClean="0"/>
              <a:t> </a:t>
            </a:r>
            <a:r>
              <a:rPr lang="cs-CZ" dirty="0" err="1" smtClean="0"/>
              <a:t>hierarchically</a:t>
            </a:r>
            <a:endParaRPr lang="cs-CZ" dirty="0" smtClean="0"/>
          </a:p>
          <a:p>
            <a:r>
              <a:rPr lang="cs-CZ" dirty="0" err="1" smtClean="0"/>
              <a:t>Knowledge</a:t>
            </a:r>
            <a:r>
              <a:rPr lang="cs-CZ" dirty="0" smtClean="0"/>
              <a:t> –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structured</a:t>
            </a:r>
            <a:r>
              <a:rPr lang="cs-CZ" dirty="0" smtClean="0"/>
              <a:t> </a:t>
            </a:r>
            <a:r>
              <a:rPr lang="cs-CZ" dirty="0" err="1" smtClean="0"/>
              <a:t>organisation</a:t>
            </a:r>
            <a:r>
              <a:rPr lang="cs-CZ" dirty="0" smtClean="0"/>
              <a:t>, </a:t>
            </a:r>
            <a:r>
              <a:rPr lang="cs-CZ" dirty="0" err="1" smtClean="0"/>
              <a:t>access</a:t>
            </a:r>
            <a:r>
              <a:rPr lang="cs-CZ" dirty="0" smtClean="0"/>
              <a:t> to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capability</a:t>
            </a:r>
            <a:r>
              <a:rPr lang="cs-CZ" dirty="0" smtClean="0"/>
              <a:t> to transfer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642" y="4259676"/>
            <a:ext cx="5943246" cy="330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6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Functional</a:t>
            </a:r>
            <a:r>
              <a:rPr lang="cs-CZ" dirty="0" smtClean="0"/>
              <a:t>, proces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Functional</a:t>
            </a:r>
            <a:r>
              <a:rPr lang="cs-CZ" dirty="0" smtClean="0"/>
              <a:t> - </a:t>
            </a:r>
            <a:r>
              <a:rPr lang="en-GB" dirty="0"/>
              <a:t>function as a collection of activities that make a common and unique contribution to the purpose and mission of the </a:t>
            </a:r>
            <a:r>
              <a:rPr lang="en-GB" dirty="0" smtClean="0"/>
              <a:t>business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Process</a:t>
            </a:r>
            <a:r>
              <a:rPr lang="cs-CZ" dirty="0" smtClean="0"/>
              <a:t> - </a:t>
            </a:r>
            <a:r>
              <a:rPr lang="en-GB" dirty="0"/>
              <a:t>is completely closed, timely and logical sequence of activities which are required to work on a </a:t>
            </a:r>
            <a:r>
              <a:rPr lang="en-GB" dirty="0" smtClean="0"/>
              <a:t>process-oriented </a:t>
            </a:r>
            <a:r>
              <a:rPr lang="en-GB" dirty="0"/>
              <a:t>business object.</a:t>
            </a:r>
            <a:r>
              <a:rPr lang="en-GB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66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Authors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Kotter</a:t>
            </a:r>
            <a:r>
              <a:rPr lang="cs-CZ" dirty="0" smtClean="0"/>
              <a:t> – 8 step proces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leading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endParaRPr lang="cs-CZ" dirty="0" smtClean="0"/>
          </a:p>
          <a:p>
            <a:r>
              <a:rPr lang="cs-CZ" dirty="0" smtClean="0"/>
              <a:t>Igor </a:t>
            </a:r>
            <a:r>
              <a:rPr lang="cs-CZ" dirty="0" err="1" smtClean="0"/>
              <a:t>Ansoff</a:t>
            </a:r>
            <a:r>
              <a:rPr lang="cs-CZ" dirty="0" smtClean="0"/>
              <a:t> – 4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overcoming</a:t>
            </a:r>
            <a:r>
              <a:rPr lang="cs-CZ" dirty="0" smtClean="0"/>
              <a:t> resistence to </a:t>
            </a:r>
            <a:r>
              <a:rPr lang="cs-CZ" dirty="0" err="1" smtClean="0"/>
              <a:t>change</a:t>
            </a:r>
            <a:endParaRPr lang="cs-CZ" dirty="0" smtClean="0"/>
          </a:p>
          <a:p>
            <a:r>
              <a:rPr lang="cs-CZ" dirty="0" smtClean="0"/>
              <a:t>Kurt </a:t>
            </a:r>
            <a:r>
              <a:rPr lang="cs-CZ" dirty="0" err="1" smtClean="0"/>
              <a:t>Levine</a:t>
            </a:r>
            <a:r>
              <a:rPr lang="cs-CZ" dirty="0" smtClean="0"/>
              <a:t> – 3 </a:t>
            </a:r>
            <a:r>
              <a:rPr lang="cs-CZ" dirty="0" err="1" smtClean="0"/>
              <a:t>stage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endParaRPr lang="cs-CZ" dirty="0" smtClean="0"/>
          </a:p>
          <a:p>
            <a:r>
              <a:rPr lang="cs-CZ" dirty="0" smtClean="0"/>
              <a:t>Peter F. </a:t>
            </a:r>
            <a:r>
              <a:rPr lang="cs-CZ" dirty="0" err="1" smtClean="0"/>
              <a:t>Drucker</a:t>
            </a:r>
            <a:r>
              <a:rPr lang="cs-CZ" dirty="0" smtClean="0"/>
              <a:t> – management by </a:t>
            </a:r>
            <a:r>
              <a:rPr lang="cs-CZ" dirty="0" err="1" smtClean="0"/>
              <a:t>objectives</a:t>
            </a:r>
            <a:r>
              <a:rPr lang="cs-CZ" dirty="0" smtClean="0"/>
              <a:t>, </a:t>
            </a:r>
            <a:r>
              <a:rPr lang="cs-CZ" dirty="0" err="1" smtClean="0"/>
              <a:t>turbulent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416" y="1097149"/>
            <a:ext cx="1526032" cy="209829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5053571"/>
            <a:ext cx="1791208" cy="250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5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organizations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Surroundings</a:t>
            </a:r>
            <a:r>
              <a:rPr lang="cs-CZ" dirty="0" smtClean="0"/>
              <a:t> - 3 C – </a:t>
            </a:r>
            <a:r>
              <a:rPr lang="cs-CZ" dirty="0" err="1" smtClean="0"/>
              <a:t>customer</a:t>
            </a:r>
            <a:r>
              <a:rPr lang="cs-CZ" dirty="0" smtClean="0"/>
              <a:t>, </a:t>
            </a:r>
            <a:r>
              <a:rPr lang="cs-CZ" dirty="0" err="1" smtClean="0"/>
              <a:t>competition</a:t>
            </a:r>
            <a:r>
              <a:rPr lang="cs-CZ" dirty="0" smtClean="0"/>
              <a:t>, </a:t>
            </a:r>
            <a:r>
              <a:rPr lang="cs-CZ" dirty="0" err="1" smtClean="0"/>
              <a:t>change</a:t>
            </a:r>
            <a:endParaRPr lang="cs-CZ" dirty="0" smtClean="0"/>
          </a:p>
          <a:p>
            <a:r>
              <a:rPr lang="cs-CZ" dirty="0" err="1" smtClean="0"/>
              <a:t>Philosophy</a:t>
            </a:r>
            <a:r>
              <a:rPr lang="cs-CZ" dirty="0" smtClean="0"/>
              <a:t> –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flexible</a:t>
            </a:r>
            <a:endParaRPr lang="cs-CZ" dirty="0" smtClean="0"/>
          </a:p>
          <a:p>
            <a:r>
              <a:rPr lang="cs-CZ" dirty="0" err="1" smtClean="0"/>
              <a:t>Attitude</a:t>
            </a:r>
            <a:r>
              <a:rPr lang="cs-CZ" dirty="0" smtClean="0"/>
              <a:t> to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–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organizations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1746504" y="3941064"/>
            <a:ext cx="6501384" cy="326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5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organizations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Role – to </a:t>
            </a:r>
            <a:r>
              <a:rPr lang="cs-CZ" dirty="0" err="1" smtClean="0"/>
              <a:t>coach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Dealing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–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operative</a:t>
            </a:r>
            <a:r>
              <a:rPr lang="cs-CZ" dirty="0" smtClean="0"/>
              <a:t> to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,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deductive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to </a:t>
            </a:r>
            <a:r>
              <a:rPr lang="cs-CZ" dirty="0" err="1" smtClean="0"/>
              <a:t>inductive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Approach</a:t>
            </a:r>
            <a:r>
              <a:rPr lang="cs-CZ" dirty="0" smtClean="0"/>
              <a:t> to </a:t>
            </a:r>
            <a:r>
              <a:rPr lang="cs-CZ" dirty="0" err="1" smtClean="0"/>
              <a:t>strategic</a:t>
            </a:r>
            <a:r>
              <a:rPr lang="cs-CZ" dirty="0" smtClean="0"/>
              <a:t> management – </a:t>
            </a:r>
            <a:r>
              <a:rPr lang="cs-CZ" dirty="0" err="1" smtClean="0"/>
              <a:t>continuous</a:t>
            </a:r>
            <a:r>
              <a:rPr lang="cs-CZ" dirty="0" smtClean="0"/>
              <a:t> and permanent </a:t>
            </a:r>
            <a:r>
              <a:rPr lang="cs-CZ" dirty="0" err="1" smtClean="0"/>
              <a:t>adaptation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Open </a:t>
            </a:r>
            <a:r>
              <a:rPr lang="cs-CZ" dirty="0" err="1" smtClean="0"/>
              <a:t>book</a:t>
            </a:r>
            <a:r>
              <a:rPr lang="cs-CZ" dirty="0" smtClean="0"/>
              <a:t> – </a:t>
            </a:r>
            <a:r>
              <a:rPr lang="cs-CZ" dirty="0" err="1" smtClean="0"/>
              <a:t>empower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employee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required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856" y="1015828"/>
            <a:ext cx="3690282" cy="238543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548" y="6355079"/>
            <a:ext cx="1812295" cy="120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22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44</TotalTime>
  <Words>555</Words>
  <Application>Microsoft Office PowerPoint</Application>
  <PresentationFormat>Vlastní</PresentationFormat>
  <Paragraphs>85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Clara Sans</vt:lpstr>
      <vt:lpstr>JU_OPVVV</vt:lpstr>
      <vt:lpstr>Changes in the management of organizations</vt:lpstr>
      <vt:lpstr>Learning outcomes</vt:lpstr>
      <vt:lpstr>Introduction</vt:lpstr>
      <vt:lpstr>Development of change management</vt:lpstr>
      <vt:lpstr>Industrial, knowledge society</vt:lpstr>
      <vt:lpstr>Functional, proces management</vt:lpstr>
      <vt:lpstr>Authors of change management</vt:lpstr>
      <vt:lpstr>Changes in organizations</vt:lpstr>
      <vt:lpstr>Changes in organizations</vt:lpstr>
      <vt:lpstr>Changes in organizations</vt:lpstr>
      <vt:lpstr>Changes in organizations</vt:lpstr>
      <vt:lpstr>Organizations of 21st century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Řehoř Petr doc. Ing. Ph.D.</cp:lastModifiedBy>
  <cp:revision>9</cp:revision>
  <dcterms:created xsi:type="dcterms:W3CDTF">2017-07-17T18:52:59Z</dcterms:created>
  <dcterms:modified xsi:type="dcterms:W3CDTF">2019-01-23T13:56:26Z</dcterms:modified>
</cp:coreProperties>
</file>