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5"/>
  </p:notesMasterIdLst>
  <p:sldIdLst>
    <p:sldId id="256" r:id="rId2"/>
    <p:sldId id="264" r:id="rId3"/>
    <p:sldId id="272" r:id="rId4"/>
    <p:sldId id="271" r:id="rId5"/>
    <p:sldId id="270" r:id="rId6"/>
    <p:sldId id="269" r:id="rId7"/>
    <p:sldId id="268" r:id="rId8"/>
    <p:sldId id="267" r:id="rId9"/>
    <p:sldId id="266" r:id="rId10"/>
    <p:sldId id="265" r:id="rId11"/>
    <p:sldId id="263" r:id="rId12"/>
    <p:sldId id="262" r:id="rId13"/>
    <p:sldId id="261" r:id="rId14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26" y="10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23.01.2019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78516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79263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59896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10073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5078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47524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7438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22703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478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32370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27118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3764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23.01.2019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23.01.2019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23.01.2019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23.01.2019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23.01.2019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23.01.2019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23.01.2019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23.01.2019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23.01.2019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23.01.2019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23.01.2019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23.01.2019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Changes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management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organizations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doc. Ing. Petr Řehoř, Ph.D.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Changes</a:t>
            </a:r>
            <a:r>
              <a:rPr lang="cs-CZ" dirty="0" smtClean="0"/>
              <a:t> in </a:t>
            </a:r>
            <a:r>
              <a:rPr lang="cs-CZ" dirty="0" err="1" smtClean="0"/>
              <a:t>organizations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Attitude</a:t>
            </a:r>
            <a:r>
              <a:rPr lang="cs-CZ" dirty="0" smtClean="0"/>
              <a:t> to </a:t>
            </a:r>
            <a:r>
              <a:rPr lang="cs-CZ" dirty="0" err="1" smtClean="0"/>
              <a:t>customer</a:t>
            </a:r>
            <a:r>
              <a:rPr lang="cs-CZ" dirty="0" smtClean="0"/>
              <a:t> </a:t>
            </a:r>
            <a:r>
              <a:rPr lang="cs-CZ" dirty="0" err="1" smtClean="0"/>
              <a:t>satisfaction</a:t>
            </a:r>
            <a:r>
              <a:rPr lang="cs-CZ" dirty="0" smtClean="0"/>
              <a:t> – </a:t>
            </a:r>
            <a:r>
              <a:rPr lang="cs-CZ" dirty="0" err="1" smtClean="0"/>
              <a:t>mass</a:t>
            </a:r>
            <a:r>
              <a:rPr lang="cs-CZ" dirty="0" smtClean="0"/>
              <a:t> </a:t>
            </a:r>
            <a:r>
              <a:rPr lang="cs-CZ" dirty="0" err="1" smtClean="0"/>
              <a:t>customization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  <p:pic>
        <p:nvPicPr>
          <p:cNvPr id="6" name="Obrázek 5"/>
          <p:cNvPicPr/>
          <p:nvPr/>
        </p:nvPicPr>
        <p:blipFill>
          <a:blip r:embed="rId3"/>
          <a:stretch>
            <a:fillRect/>
          </a:stretch>
        </p:blipFill>
        <p:spPr>
          <a:xfrm>
            <a:off x="1572768" y="2295144"/>
            <a:ext cx="7790688" cy="4901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376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Changes</a:t>
            </a:r>
            <a:r>
              <a:rPr lang="cs-CZ" dirty="0" smtClean="0"/>
              <a:t> in </a:t>
            </a:r>
            <a:r>
              <a:rPr lang="cs-CZ" dirty="0" err="1" smtClean="0"/>
              <a:t>organizations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Organizational</a:t>
            </a:r>
            <a:r>
              <a:rPr lang="cs-CZ" dirty="0" smtClean="0"/>
              <a:t> </a:t>
            </a:r>
            <a:r>
              <a:rPr lang="cs-CZ" dirty="0" err="1" smtClean="0"/>
              <a:t>structures</a:t>
            </a:r>
            <a:r>
              <a:rPr lang="cs-CZ" dirty="0" smtClean="0"/>
              <a:t> – network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teams</a:t>
            </a:r>
            <a:r>
              <a:rPr lang="cs-CZ" dirty="0" smtClean="0"/>
              <a:t>, </a:t>
            </a:r>
            <a:r>
              <a:rPr lang="cs-CZ" dirty="0" err="1" smtClean="0"/>
              <a:t>process</a:t>
            </a:r>
            <a:r>
              <a:rPr lang="cs-CZ" dirty="0" smtClean="0"/>
              <a:t> </a:t>
            </a:r>
            <a:r>
              <a:rPr lang="cs-CZ" dirty="0" err="1" smtClean="0"/>
              <a:t>orientation</a:t>
            </a:r>
            <a:r>
              <a:rPr lang="cs-CZ" dirty="0" smtClean="0"/>
              <a:t>.</a:t>
            </a:r>
          </a:p>
          <a:p>
            <a:r>
              <a:rPr lang="cs-CZ" dirty="0" smtClean="0"/>
              <a:t>Technology – </a:t>
            </a:r>
            <a:r>
              <a:rPr lang="cs-CZ" dirty="0" err="1" smtClean="0"/>
              <a:t>Industry</a:t>
            </a:r>
            <a:r>
              <a:rPr lang="cs-CZ" dirty="0" smtClean="0"/>
              <a:t> 4.0 - </a:t>
            </a:r>
            <a:r>
              <a:rPr lang="cs-CZ" dirty="0" err="1"/>
              <a:t>automation</a:t>
            </a:r>
            <a:r>
              <a:rPr lang="cs-CZ" dirty="0"/>
              <a:t>, data </a:t>
            </a:r>
            <a:r>
              <a:rPr lang="cs-CZ" dirty="0" err="1"/>
              <a:t>exchanges</a:t>
            </a:r>
            <a:r>
              <a:rPr lang="cs-CZ" dirty="0"/>
              <a:t>, </a:t>
            </a:r>
            <a:r>
              <a:rPr lang="cs-CZ" dirty="0" err="1"/>
              <a:t>cloud</a:t>
            </a:r>
            <a:r>
              <a:rPr lang="cs-CZ" dirty="0"/>
              <a:t>, </a:t>
            </a:r>
            <a:r>
              <a:rPr lang="cs-CZ" dirty="0" err="1"/>
              <a:t>cyber-physical</a:t>
            </a:r>
            <a:r>
              <a:rPr lang="cs-CZ" dirty="0"/>
              <a:t> </a:t>
            </a:r>
            <a:r>
              <a:rPr lang="cs-CZ" dirty="0" err="1"/>
              <a:t>systems</a:t>
            </a:r>
            <a:r>
              <a:rPr lang="cs-CZ" dirty="0"/>
              <a:t>, </a:t>
            </a:r>
            <a:r>
              <a:rPr lang="cs-CZ" dirty="0" err="1"/>
              <a:t>robots</a:t>
            </a:r>
            <a:r>
              <a:rPr lang="cs-CZ" dirty="0"/>
              <a:t>, Big Data, AI, </a:t>
            </a:r>
            <a:r>
              <a:rPr lang="cs-CZ" dirty="0" err="1"/>
              <a:t>IoT</a:t>
            </a:r>
            <a:r>
              <a:rPr lang="cs-CZ" dirty="0"/>
              <a:t> and (</a:t>
            </a:r>
            <a:r>
              <a:rPr lang="cs-CZ" dirty="0" err="1"/>
              <a:t>semi</a:t>
            </a:r>
            <a:r>
              <a:rPr lang="cs-CZ" dirty="0"/>
              <a:t>-)</a:t>
            </a:r>
            <a:r>
              <a:rPr lang="cs-CZ" dirty="0" err="1"/>
              <a:t>autonomous</a:t>
            </a:r>
            <a:r>
              <a:rPr lang="cs-CZ" dirty="0"/>
              <a:t> </a:t>
            </a:r>
            <a:r>
              <a:rPr lang="cs-CZ" dirty="0" err="1"/>
              <a:t>industrial</a:t>
            </a:r>
            <a:r>
              <a:rPr lang="cs-CZ" dirty="0"/>
              <a:t> </a:t>
            </a:r>
            <a:r>
              <a:rPr lang="cs-CZ" dirty="0" err="1"/>
              <a:t>techniques</a:t>
            </a:r>
            <a:r>
              <a:rPr lang="cs-CZ" dirty="0"/>
              <a:t> to </a:t>
            </a:r>
            <a:r>
              <a:rPr lang="cs-CZ" dirty="0" err="1"/>
              <a:t>realize</a:t>
            </a:r>
            <a:r>
              <a:rPr lang="cs-CZ" dirty="0"/>
              <a:t> </a:t>
            </a:r>
            <a:r>
              <a:rPr lang="cs-CZ" dirty="0" err="1"/>
              <a:t>smart</a:t>
            </a:r>
            <a:r>
              <a:rPr lang="cs-CZ" dirty="0"/>
              <a:t> </a:t>
            </a:r>
            <a:r>
              <a:rPr lang="cs-CZ" dirty="0" err="1"/>
              <a:t>industry</a:t>
            </a:r>
            <a:r>
              <a:rPr lang="cs-CZ" dirty="0"/>
              <a:t> and </a:t>
            </a:r>
            <a:r>
              <a:rPr lang="cs-CZ" dirty="0" err="1"/>
              <a:t>manufacturing</a:t>
            </a:r>
            <a:r>
              <a:rPr lang="cs-CZ" dirty="0"/>
              <a:t> </a:t>
            </a:r>
            <a:r>
              <a:rPr lang="cs-CZ" dirty="0" err="1"/>
              <a:t>goals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intersection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people</a:t>
            </a:r>
            <a:r>
              <a:rPr lang="cs-CZ" dirty="0"/>
              <a:t>, </a:t>
            </a:r>
            <a:r>
              <a:rPr lang="cs-CZ" dirty="0" err="1"/>
              <a:t>new</a:t>
            </a:r>
            <a:r>
              <a:rPr lang="cs-CZ" dirty="0"/>
              <a:t> </a:t>
            </a:r>
            <a:r>
              <a:rPr lang="cs-CZ" dirty="0" err="1"/>
              <a:t>technologies</a:t>
            </a:r>
            <a:r>
              <a:rPr lang="cs-CZ" dirty="0"/>
              <a:t> and </a:t>
            </a:r>
            <a:r>
              <a:rPr lang="cs-CZ" dirty="0" err="1" smtClean="0"/>
              <a:t>innovation</a:t>
            </a:r>
            <a:r>
              <a:rPr lang="cs-CZ" dirty="0" smtClean="0"/>
              <a:t>.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6709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Organizations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21st </a:t>
            </a:r>
            <a:r>
              <a:rPr lang="cs-CZ" dirty="0" err="1" smtClean="0"/>
              <a:t>century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907460" cy="5567281"/>
          </a:xfrm>
        </p:spPr>
        <p:txBody>
          <a:bodyPr/>
          <a:lstStyle/>
          <a:p>
            <a:pPr lvl="0"/>
            <a:r>
              <a:rPr lang="cs-CZ" sz="2800" dirty="0" err="1"/>
              <a:t>reduction</a:t>
            </a:r>
            <a:r>
              <a:rPr lang="cs-CZ" sz="2800" dirty="0"/>
              <a:t> </a:t>
            </a:r>
            <a:r>
              <a:rPr lang="cs-CZ" sz="2800" dirty="0" err="1"/>
              <a:t>of</a:t>
            </a:r>
            <a:r>
              <a:rPr lang="cs-CZ" sz="2800" dirty="0"/>
              <a:t> </a:t>
            </a:r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life</a:t>
            </a:r>
            <a:r>
              <a:rPr lang="cs-CZ" sz="2800" dirty="0"/>
              <a:t> </a:t>
            </a:r>
            <a:r>
              <a:rPr lang="cs-CZ" sz="2800" dirty="0" err="1"/>
              <a:t>cycle</a:t>
            </a:r>
            <a:r>
              <a:rPr lang="cs-CZ" sz="2800" dirty="0"/>
              <a:t> </a:t>
            </a:r>
            <a:r>
              <a:rPr lang="cs-CZ" sz="2800" dirty="0" err="1"/>
              <a:t>of</a:t>
            </a:r>
            <a:r>
              <a:rPr lang="cs-CZ" sz="2800" dirty="0"/>
              <a:t> </a:t>
            </a:r>
            <a:r>
              <a:rPr lang="cs-CZ" sz="2800" dirty="0" err="1"/>
              <a:t>strategies</a:t>
            </a:r>
            <a:r>
              <a:rPr lang="cs-CZ" sz="2800" dirty="0"/>
              <a:t>,   </a:t>
            </a:r>
          </a:p>
          <a:p>
            <a:pPr lvl="0"/>
            <a:r>
              <a:rPr lang="cs-CZ" sz="2800" dirty="0" err="1"/>
              <a:t>costs</a:t>
            </a:r>
            <a:r>
              <a:rPr lang="cs-CZ" sz="2800" dirty="0"/>
              <a:t> </a:t>
            </a:r>
            <a:r>
              <a:rPr lang="cs-CZ" sz="2800" dirty="0" err="1"/>
              <a:t>fall</a:t>
            </a:r>
            <a:r>
              <a:rPr lang="cs-CZ" sz="2800" dirty="0"/>
              <a:t> on </a:t>
            </a:r>
            <a:r>
              <a:rPr lang="cs-CZ" sz="2800" dirty="0" err="1"/>
              <a:t>communication</a:t>
            </a:r>
            <a:r>
              <a:rPr lang="cs-CZ" sz="2800" dirty="0"/>
              <a:t> and </a:t>
            </a:r>
            <a:r>
              <a:rPr lang="cs-CZ" sz="2800" dirty="0" err="1"/>
              <a:t>globalization</a:t>
            </a:r>
            <a:r>
              <a:rPr lang="cs-CZ" sz="2800" dirty="0"/>
              <a:t> </a:t>
            </a:r>
            <a:r>
              <a:rPr lang="cs-CZ" sz="2800" dirty="0" err="1"/>
              <a:t>enabling</a:t>
            </a:r>
            <a:r>
              <a:rPr lang="cs-CZ" sz="2800" dirty="0"/>
              <a:t> enter </a:t>
            </a:r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branches</a:t>
            </a:r>
            <a:r>
              <a:rPr lang="cs-CZ" sz="2800" dirty="0"/>
              <a:t> to many more </a:t>
            </a:r>
            <a:r>
              <a:rPr lang="cs-CZ" sz="2800" dirty="0" err="1"/>
              <a:t>companies</a:t>
            </a:r>
            <a:r>
              <a:rPr lang="cs-CZ" sz="2800" dirty="0"/>
              <a:t>,</a:t>
            </a:r>
          </a:p>
          <a:p>
            <a:pPr lvl="0"/>
            <a:r>
              <a:rPr lang="cs-CZ" sz="2800" dirty="0" err="1"/>
              <a:t>approach</a:t>
            </a:r>
            <a:r>
              <a:rPr lang="cs-CZ" sz="2800" dirty="0"/>
              <a:t>  to </a:t>
            </a:r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information</a:t>
            </a:r>
            <a:r>
              <a:rPr lang="cs-CZ" sz="2800" dirty="0"/>
              <a:t> </a:t>
            </a:r>
            <a:r>
              <a:rPr lang="cs-CZ" sz="2800" dirty="0" err="1"/>
              <a:t>through</a:t>
            </a:r>
            <a:r>
              <a:rPr lang="cs-CZ" sz="2800" dirty="0"/>
              <a:t> internet </a:t>
            </a:r>
            <a:r>
              <a:rPr lang="cs-CZ" sz="2800" dirty="0" err="1"/>
              <a:t>moves</a:t>
            </a:r>
            <a:r>
              <a:rPr lang="cs-CZ" sz="2800" dirty="0"/>
              <a:t> </a:t>
            </a:r>
            <a:r>
              <a:rPr lang="cs-CZ" sz="2800" dirty="0" err="1"/>
              <a:t>negotiations</a:t>
            </a:r>
            <a:r>
              <a:rPr lang="cs-CZ" sz="2800" dirty="0"/>
              <a:t> </a:t>
            </a:r>
            <a:r>
              <a:rPr lang="cs-CZ" sz="2800" dirty="0" err="1"/>
              <a:t>from</a:t>
            </a:r>
            <a:r>
              <a:rPr lang="cs-CZ" sz="2800" dirty="0"/>
              <a:t> </a:t>
            </a:r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producers</a:t>
            </a:r>
            <a:r>
              <a:rPr lang="cs-CZ" sz="2800" dirty="0"/>
              <a:t> to </a:t>
            </a:r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customers</a:t>
            </a:r>
            <a:r>
              <a:rPr lang="cs-CZ" sz="2800" dirty="0"/>
              <a:t>,</a:t>
            </a:r>
          </a:p>
          <a:p>
            <a:pPr lvl="0"/>
            <a:r>
              <a:rPr lang="cs-CZ" sz="2800" dirty="0" err="1"/>
              <a:t>branch</a:t>
            </a:r>
            <a:r>
              <a:rPr lang="cs-CZ" sz="2800" dirty="0"/>
              <a:t> </a:t>
            </a:r>
            <a:r>
              <a:rPr lang="cs-CZ" sz="2800" dirty="0" err="1"/>
              <a:t>superiorities</a:t>
            </a:r>
            <a:r>
              <a:rPr lang="cs-CZ" sz="2800" dirty="0"/>
              <a:t> </a:t>
            </a:r>
            <a:r>
              <a:rPr lang="cs-CZ" sz="2800" dirty="0" err="1"/>
              <a:t>move</a:t>
            </a:r>
            <a:r>
              <a:rPr lang="cs-CZ" sz="2800" dirty="0"/>
              <a:t> </a:t>
            </a:r>
            <a:r>
              <a:rPr lang="cs-CZ" sz="2800" dirty="0" err="1"/>
              <a:t>from</a:t>
            </a:r>
            <a:r>
              <a:rPr lang="cs-CZ" sz="2800" dirty="0"/>
              <a:t> </a:t>
            </a:r>
            <a:r>
              <a:rPr lang="cs-CZ" sz="2800" dirty="0" err="1"/>
              <a:t>one</a:t>
            </a:r>
            <a:r>
              <a:rPr lang="cs-CZ" sz="2800" dirty="0"/>
              <a:t> </a:t>
            </a:r>
            <a:r>
              <a:rPr lang="cs-CZ" sz="2800" dirty="0" err="1"/>
              <a:t>company</a:t>
            </a:r>
            <a:r>
              <a:rPr lang="cs-CZ" sz="2800" dirty="0"/>
              <a:t> to </a:t>
            </a:r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other</a:t>
            </a:r>
            <a:r>
              <a:rPr lang="cs-CZ" sz="2800" dirty="0"/>
              <a:t> much more </a:t>
            </a:r>
            <a:r>
              <a:rPr lang="cs-CZ" sz="2800" dirty="0" err="1"/>
              <a:t>often</a:t>
            </a:r>
            <a:r>
              <a:rPr lang="cs-CZ" sz="2800" dirty="0"/>
              <a:t> and more </a:t>
            </a:r>
            <a:r>
              <a:rPr lang="cs-CZ" sz="2800" dirty="0" err="1"/>
              <a:t>quickly</a:t>
            </a:r>
            <a:r>
              <a:rPr lang="cs-CZ" sz="2800" dirty="0"/>
              <a:t>,</a:t>
            </a:r>
          </a:p>
          <a:p>
            <a:pPr lvl="0"/>
            <a:r>
              <a:rPr lang="cs-CZ" sz="2800" dirty="0" err="1"/>
              <a:t>attenuation</a:t>
            </a:r>
            <a:r>
              <a:rPr lang="cs-CZ" sz="2800" dirty="0"/>
              <a:t> and </a:t>
            </a:r>
            <a:r>
              <a:rPr lang="cs-CZ" sz="2800" dirty="0" err="1"/>
              <a:t>dissolution</a:t>
            </a:r>
            <a:r>
              <a:rPr lang="cs-CZ" sz="2800" dirty="0"/>
              <a:t> </a:t>
            </a:r>
            <a:r>
              <a:rPr lang="cs-CZ" sz="2800" dirty="0" err="1"/>
              <a:t>of</a:t>
            </a:r>
            <a:r>
              <a:rPr lang="cs-CZ" sz="2800" dirty="0"/>
              <a:t> </a:t>
            </a:r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whole</a:t>
            </a:r>
            <a:r>
              <a:rPr lang="cs-CZ" sz="2800" dirty="0"/>
              <a:t> </a:t>
            </a:r>
            <a:r>
              <a:rPr lang="cs-CZ" sz="2800" dirty="0" err="1"/>
              <a:t>branches</a:t>
            </a:r>
            <a:r>
              <a:rPr lang="cs-CZ" sz="2800" dirty="0"/>
              <a:t>,</a:t>
            </a:r>
          </a:p>
          <a:p>
            <a:r>
              <a:rPr lang="cs-CZ" sz="2800" dirty="0" err="1"/>
              <a:t>digitalization</a:t>
            </a:r>
            <a:r>
              <a:rPr lang="cs-CZ" sz="2800" dirty="0"/>
              <a:t> and </a:t>
            </a:r>
            <a:r>
              <a:rPr lang="cs-CZ" sz="2800" dirty="0" err="1" smtClean="0"/>
              <a:t>innovation</a:t>
            </a:r>
            <a:r>
              <a:rPr lang="cs-CZ" sz="2800" dirty="0" smtClean="0"/>
              <a:t>. </a:t>
            </a:r>
            <a:endParaRPr lang="cs-CZ" sz="28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5877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sz="4400" dirty="0" err="1" smtClean="0"/>
              <a:t>Thank</a:t>
            </a:r>
            <a:r>
              <a:rPr lang="cs-CZ" sz="4400" dirty="0" smtClean="0"/>
              <a:t> </a:t>
            </a:r>
            <a:r>
              <a:rPr lang="cs-CZ" sz="4400" dirty="0" err="1" smtClean="0"/>
              <a:t>you</a:t>
            </a:r>
            <a:r>
              <a:rPr lang="cs-CZ" sz="4400" dirty="0" smtClean="0"/>
              <a:t> </a:t>
            </a:r>
            <a:r>
              <a:rPr lang="cs-CZ" sz="4400" dirty="0" err="1" smtClean="0"/>
              <a:t>for</a:t>
            </a:r>
            <a:r>
              <a:rPr lang="cs-CZ" sz="4400" dirty="0" smtClean="0"/>
              <a:t> </a:t>
            </a:r>
            <a:r>
              <a:rPr lang="cs-CZ" sz="4400" dirty="0" err="1" smtClean="0"/>
              <a:t>your</a:t>
            </a:r>
            <a:r>
              <a:rPr lang="cs-CZ" sz="4400" dirty="0" smtClean="0"/>
              <a:t> </a:t>
            </a:r>
            <a:r>
              <a:rPr lang="cs-CZ" sz="4400" dirty="0" err="1" smtClean="0"/>
              <a:t>atention</a:t>
            </a:r>
            <a:r>
              <a:rPr lang="cs-CZ" sz="4400" dirty="0" smtClean="0"/>
              <a:t>!</a:t>
            </a:r>
            <a:endParaRPr lang="cs-CZ" sz="4400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5192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Learning</a:t>
            </a:r>
            <a:r>
              <a:rPr lang="cs-CZ" dirty="0" smtClean="0"/>
              <a:t> </a:t>
            </a:r>
            <a:r>
              <a:rPr lang="cs-CZ" dirty="0" err="1" smtClean="0"/>
              <a:t>outcomes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761156" cy="5567281"/>
          </a:xfrm>
        </p:spPr>
        <p:txBody>
          <a:bodyPr/>
          <a:lstStyle/>
          <a:p>
            <a:pPr lvl="0"/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will</a:t>
            </a:r>
            <a:r>
              <a:rPr lang="cs-CZ" dirty="0"/>
              <a:t> </a:t>
            </a:r>
            <a:r>
              <a:rPr lang="cs-CZ" dirty="0" err="1"/>
              <a:t>understand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 smtClean="0"/>
              <a:t>concepts</a:t>
            </a:r>
            <a:r>
              <a:rPr lang="cs-CZ" dirty="0" smtClean="0"/>
              <a:t> - </a:t>
            </a:r>
            <a:r>
              <a:rPr lang="cs-CZ" dirty="0" err="1"/>
              <a:t>industrial</a:t>
            </a:r>
            <a:r>
              <a:rPr lang="cs-CZ" dirty="0"/>
              <a:t> and </a:t>
            </a:r>
            <a:r>
              <a:rPr lang="cs-CZ" dirty="0" err="1"/>
              <a:t>knowing</a:t>
            </a:r>
            <a:r>
              <a:rPr lang="cs-CZ" dirty="0"/>
              <a:t> </a:t>
            </a:r>
            <a:r>
              <a:rPr lang="cs-CZ" dirty="0" err="1"/>
              <a:t>company</a:t>
            </a:r>
            <a:r>
              <a:rPr lang="cs-CZ" dirty="0"/>
              <a:t>, </a:t>
            </a:r>
            <a:r>
              <a:rPr lang="cs-CZ" dirty="0" err="1"/>
              <a:t>functional</a:t>
            </a:r>
            <a:r>
              <a:rPr lang="cs-CZ" dirty="0"/>
              <a:t> and </a:t>
            </a:r>
            <a:r>
              <a:rPr lang="cs-CZ" dirty="0" err="1"/>
              <a:t>process</a:t>
            </a:r>
            <a:r>
              <a:rPr lang="cs-CZ" dirty="0"/>
              <a:t> management.</a:t>
            </a:r>
          </a:p>
          <a:p>
            <a:pPr lvl="0"/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will</a:t>
            </a:r>
            <a:r>
              <a:rPr lang="cs-CZ" dirty="0"/>
              <a:t> </a:t>
            </a:r>
            <a:r>
              <a:rPr lang="cs-CZ" dirty="0" err="1"/>
              <a:t>clear</a:t>
            </a:r>
            <a:r>
              <a:rPr lang="cs-CZ" dirty="0"/>
              <a:t> up </a:t>
            </a:r>
            <a:r>
              <a:rPr lang="cs-CZ" dirty="0" err="1"/>
              <a:t>yourselves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development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management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changes</a:t>
            </a:r>
            <a:r>
              <a:rPr lang="cs-CZ" dirty="0"/>
              <a:t>.</a:t>
            </a:r>
          </a:p>
          <a:p>
            <a:pPr lvl="0"/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will</a:t>
            </a:r>
            <a:r>
              <a:rPr lang="cs-CZ" dirty="0"/>
              <a:t> </a:t>
            </a:r>
            <a:r>
              <a:rPr lang="cs-CZ" dirty="0" err="1"/>
              <a:t>identify</a:t>
            </a:r>
            <a:r>
              <a:rPr lang="cs-CZ" dirty="0"/>
              <a:t> </a:t>
            </a:r>
            <a:r>
              <a:rPr lang="cs-CZ" dirty="0" err="1"/>
              <a:t>changes</a:t>
            </a:r>
            <a:r>
              <a:rPr lang="cs-CZ" dirty="0"/>
              <a:t>,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appear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management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organizations</a:t>
            </a:r>
            <a:r>
              <a:rPr lang="cs-CZ" dirty="0"/>
              <a:t>.</a:t>
            </a:r>
          </a:p>
          <a:p>
            <a:pPr lvl="0"/>
            <a:r>
              <a:rPr lang="cs-CZ" dirty="0" err="1"/>
              <a:t>You</a:t>
            </a:r>
            <a:r>
              <a:rPr lang="cs-CZ" dirty="0"/>
              <a:t> </a:t>
            </a:r>
            <a:r>
              <a:rPr lang="cs-CZ" dirty="0" err="1"/>
              <a:t>will</a:t>
            </a:r>
            <a:r>
              <a:rPr lang="cs-CZ" dirty="0"/>
              <a:t> </a:t>
            </a:r>
            <a:r>
              <a:rPr lang="cs-CZ" dirty="0" err="1"/>
              <a:t>know</a:t>
            </a:r>
            <a:r>
              <a:rPr lang="cs-CZ" dirty="0"/>
              <a:t> </a:t>
            </a:r>
            <a:r>
              <a:rPr lang="cs-CZ" dirty="0" err="1"/>
              <a:t>what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3C flexibility, </a:t>
            </a:r>
            <a:r>
              <a:rPr lang="cs-CZ" dirty="0" err="1"/>
              <a:t>coaching</a:t>
            </a:r>
            <a:r>
              <a:rPr lang="cs-CZ" dirty="0"/>
              <a:t>, </a:t>
            </a:r>
            <a:r>
              <a:rPr lang="cs-CZ" dirty="0" err="1"/>
              <a:t>or</a:t>
            </a:r>
            <a:r>
              <a:rPr lang="cs-CZ" dirty="0"/>
              <a:t> </a:t>
            </a:r>
            <a:r>
              <a:rPr lang="cs-CZ" dirty="0" err="1"/>
              <a:t>learning</a:t>
            </a:r>
            <a:r>
              <a:rPr lang="cs-CZ" dirty="0"/>
              <a:t> </a:t>
            </a:r>
            <a:r>
              <a:rPr lang="cs-CZ" dirty="0" err="1"/>
              <a:t>organization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2831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Introduction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50th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20th </a:t>
            </a:r>
            <a:r>
              <a:rPr lang="cs-CZ" dirty="0" err="1"/>
              <a:t>century</a:t>
            </a:r>
            <a:r>
              <a:rPr lang="cs-CZ" dirty="0"/>
              <a:t> Kurt </a:t>
            </a:r>
            <a:r>
              <a:rPr lang="cs-CZ" dirty="0" err="1"/>
              <a:t>Lewin´s</a:t>
            </a:r>
            <a:r>
              <a:rPr lang="cs-CZ" dirty="0"/>
              <a:t> 3-phase–model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 smtClean="0"/>
              <a:t>change</a:t>
            </a:r>
            <a:r>
              <a:rPr lang="cs-CZ" dirty="0" smtClean="0"/>
              <a:t>.</a:t>
            </a:r>
          </a:p>
          <a:p>
            <a:r>
              <a:rPr lang="cs-CZ" dirty="0" smtClean="0"/>
              <a:t>At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time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change</a:t>
            </a:r>
            <a:r>
              <a:rPr lang="cs-CZ" dirty="0"/>
              <a:t>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managed</a:t>
            </a:r>
            <a:r>
              <a:rPr lang="cs-CZ" dirty="0"/>
              <a:t> more </a:t>
            </a:r>
            <a:r>
              <a:rPr lang="cs-CZ" dirty="0" err="1" smtClean="0"/>
              <a:t>down</a:t>
            </a:r>
            <a:r>
              <a:rPr lang="cs-CZ" dirty="0" smtClean="0"/>
              <a:t>-up</a:t>
            </a:r>
            <a:r>
              <a:rPr lang="cs-CZ" dirty="0"/>
              <a:t>, not up-</a:t>
            </a:r>
            <a:r>
              <a:rPr lang="cs-CZ" dirty="0" err="1"/>
              <a:t>down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dirty="0" err="1"/>
              <a:t>Nowadays</a:t>
            </a:r>
            <a:r>
              <a:rPr lang="cs-CZ" dirty="0"/>
              <a:t> management </a:t>
            </a:r>
            <a:r>
              <a:rPr lang="cs-CZ" dirty="0" err="1"/>
              <a:t>solves</a:t>
            </a:r>
            <a:r>
              <a:rPr lang="cs-CZ" dirty="0"/>
              <a:t> </a:t>
            </a:r>
            <a:r>
              <a:rPr lang="cs-CZ" dirty="0" err="1"/>
              <a:t>mainly</a:t>
            </a:r>
            <a:r>
              <a:rPr lang="cs-CZ" dirty="0"/>
              <a:t> 2 </a:t>
            </a:r>
            <a:r>
              <a:rPr lang="cs-CZ" dirty="0" err="1"/>
              <a:t>main</a:t>
            </a:r>
            <a:r>
              <a:rPr lang="cs-CZ" dirty="0"/>
              <a:t> </a:t>
            </a:r>
            <a:r>
              <a:rPr lang="cs-CZ" dirty="0" err="1"/>
              <a:t>problems</a:t>
            </a:r>
            <a:r>
              <a:rPr lang="cs-CZ" dirty="0"/>
              <a:t> – </a:t>
            </a:r>
            <a:r>
              <a:rPr lang="cs-CZ" dirty="0" err="1"/>
              <a:t>how</a:t>
            </a:r>
            <a:r>
              <a:rPr lang="cs-CZ" dirty="0"/>
              <a:t> to </a:t>
            </a:r>
            <a:r>
              <a:rPr lang="cs-CZ" dirty="0" err="1"/>
              <a:t>better</a:t>
            </a:r>
            <a:r>
              <a:rPr lang="cs-CZ" dirty="0"/>
              <a:t> </a:t>
            </a:r>
            <a:r>
              <a:rPr lang="cs-CZ" dirty="0" err="1"/>
              <a:t>plan</a:t>
            </a:r>
            <a:r>
              <a:rPr lang="cs-CZ" dirty="0"/>
              <a:t> </a:t>
            </a:r>
            <a:r>
              <a:rPr lang="cs-CZ" dirty="0" err="1"/>
              <a:t>realization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changes</a:t>
            </a:r>
            <a:r>
              <a:rPr lang="cs-CZ" dirty="0"/>
              <a:t> and </a:t>
            </a:r>
            <a:r>
              <a:rPr lang="cs-CZ" dirty="0" err="1"/>
              <a:t>how</a:t>
            </a:r>
            <a:r>
              <a:rPr lang="cs-CZ" dirty="0"/>
              <a:t> to </a:t>
            </a:r>
            <a:r>
              <a:rPr lang="cs-CZ" dirty="0" err="1"/>
              <a:t>get</a:t>
            </a:r>
            <a:r>
              <a:rPr lang="cs-CZ" dirty="0"/>
              <a:t> </a:t>
            </a:r>
            <a:r>
              <a:rPr lang="cs-CZ" dirty="0" err="1"/>
              <a:t>over</a:t>
            </a:r>
            <a:r>
              <a:rPr lang="cs-CZ" dirty="0"/>
              <a:t> </a:t>
            </a:r>
            <a:r>
              <a:rPr lang="cs-CZ" dirty="0" err="1"/>
              <a:t>opposition</a:t>
            </a:r>
            <a:r>
              <a:rPr lang="cs-CZ" dirty="0"/>
              <a:t> to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changes</a:t>
            </a:r>
            <a:r>
              <a:rPr lang="cs-CZ" dirty="0"/>
              <a:t>. </a:t>
            </a:r>
          </a:p>
          <a:p>
            <a:r>
              <a:rPr lang="cs-CZ" dirty="0" err="1" smtClean="0"/>
              <a:t>World</a:t>
            </a:r>
            <a:r>
              <a:rPr lang="cs-CZ" dirty="0" smtClean="0"/>
              <a:t> </a:t>
            </a:r>
            <a:r>
              <a:rPr lang="cs-CZ" dirty="0" err="1"/>
              <a:t>crisis</a:t>
            </a:r>
            <a:r>
              <a:rPr lang="cs-CZ" dirty="0"/>
              <a:t> in </a:t>
            </a:r>
            <a:r>
              <a:rPr lang="cs-CZ" dirty="0" err="1"/>
              <a:t>the</a:t>
            </a:r>
            <a:r>
              <a:rPr lang="cs-CZ" dirty="0"/>
              <a:t> 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</a:t>
            </a:r>
            <a:r>
              <a:rPr lang="cs-CZ" dirty="0" err="1" smtClean="0"/>
              <a:t>year</a:t>
            </a:r>
            <a:r>
              <a:rPr lang="cs-CZ" dirty="0" smtClean="0"/>
              <a:t> 2007.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2512" y="5381567"/>
            <a:ext cx="3886200" cy="2179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577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Development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change</a:t>
            </a:r>
            <a:r>
              <a:rPr lang="cs-CZ" dirty="0" smtClean="0"/>
              <a:t> management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Engineering</a:t>
            </a:r>
            <a:r>
              <a:rPr lang="cs-CZ" dirty="0" smtClean="0"/>
              <a:t> – F.W. </a:t>
            </a:r>
            <a:r>
              <a:rPr lang="cs-CZ" dirty="0" err="1" smtClean="0"/>
              <a:t>Taylor</a:t>
            </a:r>
            <a:r>
              <a:rPr lang="cs-CZ" dirty="0" smtClean="0"/>
              <a:t>, </a:t>
            </a:r>
            <a:r>
              <a:rPr lang="cs-CZ" dirty="0" err="1" smtClean="0"/>
              <a:t>strategy</a:t>
            </a:r>
            <a:r>
              <a:rPr lang="cs-CZ" dirty="0" smtClean="0"/>
              <a:t>, proces, </a:t>
            </a:r>
            <a:r>
              <a:rPr lang="cs-CZ" dirty="0" err="1" smtClean="0"/>
              <a:t>systems</a:t>
            </a:r>
            <a:r>
              <a:rPr lang="cs-CZ" dirty="0" smtClean="0"/>
              <a:t>. TQM, </a:t>
            </a:r>
            <a:r>
              <a:rPr lang="cs-CZ" dirty="0" err="1" smtClean="0"/>
              <a:t>reengineering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Psychological</a:t>
            </a:r>
            <a:r>
              <a:rPr lang="cs-CZ" dirty="0" smtClean="0"/>
              <a:t> – W. </a:t>
            </a:r>
            <a:r>
              <a:rPr lang="cs-CZ" dirty="0" err="1" smtClean="0"/>
              <a:t>Bridges</a:t>
            </a:r>
            <a:r>
              <a:rPr lang="cs-CZ" dirty="0" smtClean="0"/>
              <a:t>, </a:t>
            </a:r>
            <a:r>
              <a:rPr lang="cs-CZ" dirty="0" err="1" smtClean="0"/>
              <a:t>human</a:t>
            </a:r>
            <a:r>
              <a:rPr lang="cs-CZ" dirty="0" smtClean="0"/>
              <a:t> </a:t>
            </a:r>
            <a:r>
              <a:rPr lang="cs-CZ" dirty="0" err="1" smtClean="0"/>
              <a:t>ability</a:t>
            </a:r>
            <a:r>
              <a:rPr lang="cs-CZ" dirty="0" smtClean="0"/>
              <a:t> to </a:t>
            </a:r>
            <a:r>
              <a:rPr lang="cs-CZ" dirty="0" err="1" smtClean="0"/>
              <a:t>adapt</a:t>
            </a:r>
            <a:r>
              <a:rPr lang="cs-CZ" dirty="0" smtClean="0"/>
              <a:t> on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changes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r>
              <a:rPr lang="cs-CZ" dirty="0" smtClean="0"/>
              <a:t>Management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internal</a:t>
            </a:r>
            <a:r>
              <a:rPr lang="cs-CZ" dirty="0" smtClean="0"/>
              <a:t> </a:t>
            </a:r>
            <a:r>
              <a:rPr lang="cs-CZ" dirty="0" err="1" smtClean="0"/>
              <a:t>changes</a:t>
            </a:r>
            <a:r>
              <a:rPr lang="cs-CZ" dirty="0" smtClean="0"/>
              <a:t>.</a:t>
            </a:r>
          </a:p>
          <a:p>
            <a:r>
              <a:rPr lang="cs-CZ" dirty="0" smtClean="0"/>
              <a:t>Management </a:t>
            </a:r>
            <a:r>
              <a:rPr lang="cs-CZ" dirty="0"/>
              <a:t>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conditions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 </a:t>
            </a:r>
            <a:r>
              <a:rPr lang="cs-CZ" dirty="0" err="1"/>
              <a:t>fixed</a:t>
            </a:r>
            <a:r>
              <a:rPr lang="cs-CZ" dirty="0"/>
              <a:t> </a:t>
            </a:r>
            <a:r>
              <a:rPr lang="cs-CZ" dirty="0" err="1" smtClean="0"/>
              <a:t>changes</a:t>
            </a:r>
            <a:r>
              <a:rPr lang="cs-CZ" dirty="0" smtClean="0"/>
              <a:t>. </a:t>
            </a:r>
          </a:p>
          <a:p>
            <a:r>
              <a:rPr lang="cs-CZ" dirty="0" smtClean="0"/>
              <a:t>Management </a:t>
            </a:r>
            <a:r>
              <a:rPr lang="cs-CZ" dirty="0"/>
              <a:t>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conditions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critical</a:t>
            </a:r>
            <a:r>
              <a:rPr lang="cs-CZ" dirty="0"/>
              <a:t> </a:t>
            </a:r>
            <a:r>
              <a:rPr lang="cs-CZ" dirty="0" err="1" smtClean="0"/>
              <a:t>changes</a:t>
            </a:r>
            <a:r>
              <a:rPr lang="cs-CZ" dirty="0" smtClean="0"/>
              <a:t>.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3392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Industrial</a:t>
            </a:r>
            <a:r>
              <a:rPr lang="cs-CZ" dirty="0" smtClean="0"/>
              <a:t>, </a:t>
            </a:r>
            <a:r>
              <a:rPr lang="cs-CZ" dirty="0" err="1" smtClean="0"/>
              <a:t>knowledge</a:t>
            </a:r>
            <a:r>
              <a:rPr lang="cs-CZ" dirty="0" smtClean="0"/>
              <a:t> society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Industrial</a:t>
            </a:r>
            <a:r>
              <a:rPr lang="cs-CZ" dirty="0" smtClean="0"/>
              <a:t> – </a:t>
            </a:r>
            <a:r>
              <a:rPr lang="cs-CZ" dirty="0" err="1" smtClean="0"/>
              <a:t>mass</a:t>
            </a:r>
            <a:r>
              <a:rPr lang="cs-CZ" dirty="0" smtClean="0"/>
              <a:t> </a:t>
            </a:r>
            <a:r>
              <a:rPr lang="cs-CZ" dirty="0" err="1" smtClean="0"/>
              <a:t>production</a:t>
            </a:r>
            <a:r>
              <a:rPr lang="cs-CZ" dirty="0" smtClean="0"/>
              <a:t>, </a:t>
            </a:r>
            <a:r>
              <a:rPr lang="cs-CZ" dirty="0" err="1" smtClean="0"/>
              <a:t>organized</a:t>
            </a:r>
            <a:r>
              <a:rPr lang="cs-CZ" dirty="0" smtClean="0"/>
              <a:t> </a:t>
            </a:r>
            <a:r>
              <a:rPr lang="cs-CZ" dirty="0" err="1" smtClean="0"/>
              <a:t>hierarchically</a:t>
            </a:r>
            <a:endParaRPr lang="cs-CZ" dirty="0" smtClean="0"/>
          </a:p>
          <a:p>
            <a:r>
              <a:rPr lang="cs-CZ" dirty="0" err="1" smtClean="0"/>
              <a:t>Knowledge</a:t>
            </a:r>
            <a:r>
              <a:rPr lang="cs-CZ" dirty="0" smtClean="0"/>
              <a:t> – </a:t>
            </a:r>
            <a:r>
              <a:rPr lang="cs-CZ" dirty="0" err="1" smtClean="0"/>
              <a:t>human</a:t>
            </a:r>
            <a:r>
              <a:rPr lang="cs-CZ" dirty="0" smtClean="0"/>
              <a:t> </a:t>
            </a:r>
            <a:r>
              <a:rPr lang="cs-CZ" dirty="0" err="1" smtClean="0"/>
              <a:t>structured</a:t>
            </a:r>
            <a:r>
              <a:rPr lang="cs-CZ" dirty="0" smtClean="0"/>
              <a:t> </a:t>
            </a:r>
            <a:r>
              <a:rPr lang="cs-CZ" dirty="0" err="1" smtClean="0"/>
              <a:t>organisation</a:t>
            </a:r>
            <a:r>
              <a:rPr lang="cs-CZ" dirty="0" smtClean="0"/>
              <a:t>, </a:t>
            </a:r>
            <a:r>
              <a:rPr lang="cs-CZ" dirty="0" err="1" smtClean="0"/>
              <a:t>access</a:t>
            </a:r>
            <a:r>
              <a:rPr lang="cs-CZ" dirty="0" smtClean="0"/>
              <a:t> to </a:t>
            </a:r>
            <a:r>
              <a:rPr lang="cs-CZ" dirty="0" err="1" smtClean="0"/>
              <a:t>information</a:t>
            </a:r>
            <a:r>
              <a:rPr lang="cs-CZ" dirty="0" smtClean="0"/>
              <a:t> </a:t>
            </a:r>
            <a:r>
              <a:rPr lang="cs-CZ" dirty="0" err="1" smtClean="0"/>
              <a:t>capability</a:t>
            </a:r>
            <a:r>
              <a:rPr lang="cs-CZ" dirty="0" smtClean="0"/>
              <a:t> to transfer </a:t>
            </a:r>
            <a:r>
              <a:rPr lang="cs-CZ" dirty="0" err="1" smtClean="0"/>
              <a:t>information</a:t>
            </a:r>
            <a:r>
              <a:rPr lang="cs-CZ" dirty="0" smtClean="0"/>
              <a:t> </a:t>
            </a:r>
            <a:r>
              <a:rPr lang="cs-CZ" dirty="0" err="1" smtClean="0"/>
              <a:t>into</a:t>
            </a:r>
            <a:r>
              <a:rPr lang="cs-CZ" dirty="0" smtClean="0"/>
              <a:t> </a:t>
            </a:r>
            <a:r>
              <a:rPr lang="cs-CZ" dirty="0" err="1" smtClean="0"/>
              <a:t>knowledge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0642" y="4259676"/>
            <a:ext cx="5943246" cy="3301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262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Functional</a:t>
            </a:r>
            <a:r>
              <a:rPr lang="cs-CZ" dirty="0" smtClean="0"/>
              <a:t>, proces management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Functional</a:t>
            </a:r>
            <a:r>
              <a:rPr lang="cs-CZ" dirty="0" smtClean="0"/>
              <a:t> - </a:t>
            </a:r>
            <a:r>
              <a:rPr lang="en-GB" dirty="0"/>
              <a:t>function as a collection of activities that make a common and unique contribution to the purpose and mission of the </a:t>
            </a:r>
            <a:r>
              <a:rPr lang="en-GB" dirty="0" smtClean="0"/>
              <a:t>business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Process</a:t>
            </a:r>
            <a:r>
              <a:rPr lang="cs-CZ" dirty="0" smtClean="0"/>
              <a:t> - </a:t>
            </a:r>
            <a:r>
              <a:rPr lang="en-GB" dirty="0"/>
              <a:t>is completely closed, timely and logical sequence of activities which are required to work on a </a:t>
            </a:r>
            <a:r>
              <a:rPr lang="en-GB" dirty="0" smtClean="0"/>
              <a:t>process-oriented </a:t>
            </a:r>
            <a:r>
              <a:rPr lang="en-GB" dirty="0"/>
              <a:t>business object.</a:t>
            </a:r>
            <a:r>
              <a:rPr lang="en-GB" dirty="0" smtClean="0"/>
              <a:t> 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666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Authors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change</a:t>
            </a:r>
            <a:r>
              <a:rPr lang="cs-CZ" dirty="0" smtClean="0"/>
              <a:t> management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John </a:t>
            </a:r>
            <a:r>
              <a:rPr lang="cs-CZ" dirty="0" err="1" smtClean="0"/>
              <a:t>Kotter</a:t>
            </a:r>
            <a:r>
              <a:rPr lang="cs-CZ" dirty="0" smtClean="0"/>
              <a:t> – 8 step proces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leading</a:t>
            </a:r>
            <a:r>
              <a:rPr lang="cs-CZ" dirty="0" smtClean="0"/>
              <a:t> </a:t>
            </a:r>
            <a:r>
              <a:rPr lang="cs-CZ" dirty="0" err="1" smtClean="0"/>
              <a:t>change</a:t>
            </a:r>
            <a:endParaRPr lang="cs-CZ" dirty="0" smtClean="0"/>
          </a:p>
          <a:p>
            <a:r>
              <a:rPr lang="cs-CZ" dirty="0" smtClean="0"/>
              <a:t>Igor </a:t>
            </a:r>
            <a:r>
              <a:rPr lang="cs-CZ" dirty="0" err="1" smtClean="0"/>
              <a:t>Ansoff</a:t>
            </a:r>
            <a:r>
              <a:rPr lang="cs-CZ" dirty="0" smtClean="0"/>
              <a:t> – 4 </a:t>
            </a:r>
            <a:r>
              <a:rPr lang="cs-CZ" dirty="0" err="1" smtClean="0"/>
              <a:t>methods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overcoming</a:t>
            </a:r>
            <a:r>
              <a:rPr lang="cs-CZ" dirty="0" smtClean="0"/>
              <a:t> resistence to </a:t>
            </a:r>
            <a:r>
              <a:rPr lang="cs-CZ" dirty="0" err="1" smtClean="0"/>
              <a:t>change</a:t>
            </a:r>
            <a:endParaRPr lang="cs-CZ" dirty="0" smtClean="0"/>
          </a:p>
          <a:p>
            <a:r>
              <a:rPr lang="cs-CZ" dirty="0" smtClean="0"/>
              <a:t>Kurt </a:t>
            </a:r>
            <a:r>
              <a:rPr lang="cs-CZ" dirty="0" err="1" smtClean="0"/>
              <a:t>Levine</a:t>
            </a:r>
            <a:r>
              <a:rPr lang="cs-CZ" dirty="0" smtClean="0"/>
              <a:t> – 3 </a:t>
            </a:r>
            <a:r>
              <a:rPr lang="cs-CZ" dirty="0" err="1" smtClean="0"/>
              <a:t>stage</a:t>
            </a:r>
            <a:r>
              <a:rPr lang="cs-CZ" dirty="0" smtClean="0"/>
              <a:t> </a:t>
            </a:r>
            <a:r>
              <a:rPr lang="cs-CZ" dirty="0" err="1" smtClean="0"/>
              <a:t>theory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change</a:t>
            </a:r>
            <a:endParaRPr lang="cs-CZ" dirty="0" smtClean="0"/>
          </a:p>
          <a:p>
            <a:r>
              <a:rPr lang="cs-CZ" dirty="0" smtClean="0"/>
              <a:t>Peter F. </a:t>
            </a:r>
            <a:r>
              <a:rPr lang="cs-CZ" dirty="0" err="1" smtClean="0"/>
              <a:t>Drucker</a:t>
            </a:r>
            <a:r>
              <a:rPr lang="cs-CZ" dirty="0" smtClean="0"/>
              <a:t> – management by </a:t>
            </a:r>
            <a:r>
              <a:rPr lang="cs-CZ" dirty="0" err="1" smtClean="0"/>
              <a:t>objectives</a:t>
            </a:r>
            <a:r>
              <a:rPr lang="cs-CZ" dirty="0" smtClean="0"/>
              <a:t>, </a:t>
            </a:r>
            <a:r>
              <a:rPr lang="cs-CZ" dirty="0" err="1" smtClean="0"/>
              <a:t>turbulent</a:t>
            </a:r>
            <a:r>
              <a:rPr lang="cs-CZ" dirty="0" smtClean="0"/>
              <a:t>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err="1" smtClean="0"/>
              <a:t>environment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3416" y="1097149"/>
            <a:ext cx="1526032" cy="2098294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8240" y="5053571"/>
            <a:ext cx="1791208" cy="2507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051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Changes</a:t>
            </a:r>
            <a:r>
              <a:rPr lang="cs-CZ" dirty="0" smtClean="0"/>
              <a:t> in </a:t>
            </a:r>
            <a:r>
              <a:rPr lang="cs-CZ" dirty="0" err="1" smtClean="0"/>
              <a:t>organizations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Surroundings</a:t>
            </a:r>
            <a:r>
              <a:rPr lang="cs-CZ" dirty="0" smtClean="0"/>
              <a:t> - 3 C – </a:t>
            </a:r>
            <a:r>
              <a:rPr lang="cs-CZ" dirty="0" err="1" smtClean="0"/>
              <a:t>customer</a:t>
            </a:r>
            <a:r>
              <a:rPr lang="cs-CZ" dirty="0" smtClean="0"/>
              <a:t>, </a:t>
            </a:r>
            <a:r>
              <a:rPr lang="cs-CZ" dirty="0" err="1" smtClean="0"/>
              <a:t>competition</a:t>
            </a:r>
            <a:r>
              <a:rPr lang="cs-CZ" dirty="0" smtClean="0"/>
              <a:t>, </a:t>
            </a:r>
            <a:r>
              <a:rPr lang="cs-CZ" dirty="0" err="1" smtClean="0"/>
              <a:t>change</a:t>
            </a:r>
            <a:endParaRPr lang="cs-CZ" dirty="0" smtClean="0"/>
          </a:p>
          <a:p>
            <a:r>
              <a:rPr lang="cs-CZ" dirty="0" err="1" smtClean="0"/>
              <a:t>Philosophy</a:t>
            </a:r>
            <a:r>
              <a:rPr lang="cs-CZ" dirty="0" smtClean="0"/>
              <a:t> – </a:t>
            </a:r>
            <a:r>
              <a:rPr lang="cs-CZ" dirty="0" err="1" smtClean="0"/>
              <a:t>be</a:t>
            </a:r>
            <a:r>
              <a:rPr lang="cs-CZ" dirty="0" smtClean="0"/>
              <a:t> </a:t>
            </a:r>
            <a:r>
              <a:rPr lang="cs-CZ" dirty="0" err="1" smtClean="0"/>
              <a:t>flexible</a:t>
            </a:r>
            <a:endParaRPr lang="cs-CZ" dirty="0" smtClean="0"/>
          </a:p>
          <a:p>
            <a:r>
              <a:rPr lang="cs-CZ" dirty="0" err="1" smtClean="0"/>
              <a:t>Attitude</a:t>
            </a:r>
            <a:r>
              <a:rPr lang="cs-CZ" dirty="0" smtClean="0"/>
              <a:t> to </a:t>
            </a:r>
            <a:r>
              <a:rPr lang="cs-CZ" dirty="0" err="1" smtClean="0"/>
              <a:t>company</a:t>
            </a:r>
            <a:r>
              <a:rPr lang="cs-CZ" dirty="0" smtClean="0"/>
              <a:t> </a:t>
            </a:r>
            <a:r>
              <a:rPr lang="cs-CZ" dirty="0" err="1" smtClean="0"/>
              <a:t>development</a:t>
            </a:r>
            <a:r>
              <a:rPr lang="cs-CZ" dirty="0" smtClean="0"/>
              <a:t> – </a:t>
            </a:r>
            <a:r>
              <a:rPr lang="cs-CZ" dirty="0" err="1" smtClean="0"/>
              <a:t>learning</a:t>
            </a:r>
            <a:r>
              <a:rPr lang="cs-CZ" dirty="0" smtClean="0"/>
              <a:t> </a:t>
            </a:r>
            <a:r>
              <a:rPr lang="cs-CZ" dirty="0" err="1" smtClean="0"/>
              <a:t>organizations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  <p:pic>
        <p:nvPicPr>
          <p:cNvPr id="6" name="Obrázek 5"/>
          <p:cNvPicPr/>
          <p:nvPr/>
        </p:nvPicPr>
        <p:blipFill>
          <a:blip r:embed="rId3"/>
          <a:stretch>
            <a:fillRect/>
          </a:stretch>
        </p:blipFill>
        <p:spPr>
          <a:xfrm>
            <a:off x="1746504" y="3941064"/>
            <a:ext cx="6501384" cy="3268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153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Changes</a:t>
            </a:r>
            <a:r>
              <a:rPr lang="cs-CZ" dirty="0" smtClean="0"/>
              <a:t> in </a:t>
            </a:r>
            <a:r>
              <a:rPr lang="cs-CZ" dirty="0" err="1" smtClean="0"/>
              <a:t>organizations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Role – to </a:t>
            </a:r>
            <a:r>
              <a:rPr lang="cs-CZ" dirty="0" err="1" smtClean="0"/>
              <a:t>coach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err="1" smtClean="0"/>
              <a:t>Dealing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problems</a:t>
            </a:r>
            <a:r>
              <a:rPr lang="cs-CZ" dirty="0" smtClean="0"/>
              <a:t> –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operative</a:t>
            </a:r>
            <a:r>
              <a:rPr lang="cs-CZ" dirty="0" smtClean="0"/>
              <a:t> to 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 </a:t>
            </a:r>
            <a:r>
              <a:rPr lang="cs-CZ" dirty="0" err="1" smtClean="0"/>
              <a:t>procedural</a:t>
            </a:r>
            <a:r>
              <a:rPr lang="cs-CZ" dirty="0" smtClean="0"/>
              <a:t> </a:t>
            </a:r>
            <a:r>
              <a:rPr lang="cs-CZ" dirty="0" err="1" smtClean="0"/>
              <a:t>thinking</a:t>
            </a:r>
            <a:r>
              <a:rPr lang="cs-CZ" dirty="0" smtClean="0"/>
              <a:t>, </a:t>
            </a:r>
            <a:r>
              <a:rPr lang="cs-CZ" dirty="0" err="1" smtClean="0"/>
              <a:t>from</a:t>
            </a:r>
            <a:r>
              <a:rPr lang="cs-CZ" dirty="0" smtClean="0"/>
              <a:t> </a:t>
            </a:r>
            <a:r>
              <a:rPr lang="cs-CZ" dirty="0" err="1" smtClean="0"/>
              <a:t>deductive</a:t>
            </a:r>
            <a:r>
              <a:rPr lang="cs-CZ" dirty="0" smtClean="0"/>
              <a:t> </a:t>
            </a:r>
          </a:p>
          <a:p>
            <a:pPr marL="0" indent="0">
              <a:buNone/>
            </a:pPr>
            <a:r>
              <a:rPr lang="cs-CZ" dirty="0" smtClean="0"/>
              <a:t> to </a:t>
            </a:r>
            <a:r>
              <a:rPr lang="cs-CZ" dirty="0" err="1" smtClean="0"/>
              <a:t>inductive</a:t>
            </a:r>
            <a:r>
              <a:rPr lang="cs-CZ" dirty="0" smtClean="0"/>
              <a:t> </a:t>
            </a:r>
            <a:r>
              <a:rPr lang="cs-CZ" dirty="0" err="1" smtClean="0"/>
              <a:t>thinking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Approach</a:t>
            </a:r>
            <a:r>
              <a:rPr lang="cs-CZ" dirty="0" smtClean="0"/>
              <a:t> to </a:t>
            </a:r>
            <a:r>
              <a:rPr lang="cs-CZ" dirty="0" err="1" smtClean="0"/>
              <a:t>strategic</a:t>
            </a:r>
            <a:r>
              <a:rPr lang="cs-CZ" dirty="0" smtClean="0"/>
              <a:t> management – </a:t>
            </a:r>
            <a:r>
              <a:rPr lang="cs-CZ" dirty="0" err="1" smtClean="0"/>
              <a:t>continuous</a:t>
            </a:r>
            <a:r>
              <a:rPr lang="cs-CZ" dirty="0" smtClean="0"/>
              <a:t> and permanent </a:t>
            </a:r>
            <a:r>
              <a:rPr lang="cs-CZ" dirty="0" err="1" smtClean="0"/>
              <a:t>adaptation</a:t>
            </a:r>
            <a:r>
              <a:rPr lang="cs-CZ" dirty="0" smtClean="0"/>
              <a:t>.</a:t>
            </a:r>
          </a:p>
          <a:p>
            <a:r>
              <a:rPr lang="cs-CZ" dirty="0" smtClean="0"/>
              <a:t>Open </a:t>
            </a:r>
            <a:r>
              <a:rPr lang="cs-CZ" dirty="0" err="1" smtClean="0"/>
              <a:t>book</a:t>
            </a:r>
            <a:r>
              <a:rPr lang="cs-CZ" dirty="0" smtClean="0"/>
              <a:t> – </a:t>
            </a:r>
            <a:r>
              <a:rPr lang="cs-CZ" dirty="0" err="1" smtClean="0"/>
              <a:t>empower</a:t>
            </a:r>
            <a:r>
              <a:rPr lang="cs-CZ" dirty="0" smtClean="0"/>
              <a:t> </a:t>
            </a:r>
            <a:r>
              <a:rPr lang="cs-CZ" dirty="0" err="1" smtClean="0"/>
              <a:t>every</a:t>
            </a:r>
            <a:r>
              <a:rPr lang="cs-CZ" dirty="0" smtClean="0"/>
              <a:t> </a:t>
            </a:r>
            <a:r>
              <a:rPr lang="cs-CZ" dirty="0" err="1" smtClean="0"/>
              <a:t>employee</a:t>
            </a:r>
            <a:r>
              <a:rPr lang="cs-CZ" dirty="0" smtClean="0"/>
              <a:t> </a:t>
            </a:r>
            <a:r>
              <a:rPr lang="cs-CZ" dirty="0" err="1" smtClean="0"/>
              <a:t>with</a:t>
            </a:r>
            <a:r>
              <a:rPr lang="cs-CZ" dirty="0" smtClean="0"/>
              <a:t> </a:t>
            </a:r>
            <a:r>
              <a:rPr lang="cs-CZ" dirty="0" err="1" smtClean="0"/>
              <a:t>required</a:t>
            </a:r>
            <a:r>
              <a:rPr lang="cs-CZ" dirty="0" smtClean="0"/>
              <a:t> </a:t>
            </a:r>
            <a:r>
              <a:rPr lang="cs-CZ" dirty="0" err="1" smtClean="0"/>
              <a:t>knowledge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8856" y="1015828"/>
            <a:ext cx="3690282" cy="2385431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5548" y="6355079"/>
            <a:ext cx="1812295" cy="1206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220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44</TotalTime>
  <Words>555</Words>
  <Application>Microsoft Office PowerPoint</Application>
  <PresentationFormat>Vlastní</PresentationFormat>
  <Paragraphs>85</Paragraphs>
  <Slides>13</Slides>
  <Notes>12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7" baseType="lpstr">
      <vt:lpstr>Arial</vt:lpstr>
      <vt:lpstr>Calibri</vt:lpstr>
      <vt:lpstr>Clara Sans</vt:lpstr>
      <vt:lpstr>JU_OPVVV</vt:lpstr>
      <vt:lpstr>Changes in the management of organizations</vt:lpstr>
      <vt:lpstr>Learning outcomes</vt:lpstr>
      <vt:lpstr>Introduction</vt:lpstr>
      <vt:lpstr>Development of change management</vt:lpstr>
      <vt:lpstr>Industrial, knowledge society</vt:lpstr>
      <vt:lpstr>Functional, proces management</vt:lpstr>
      <vt:lpstr>Authors of change management</vt:lpstr>
      <vt:lpstr>Changes in organizations</vt:lpstr>
      <vt:lpstr>Changes in organizations</vt:lpstr>
      <vt:lpstr>Changes in organizations</vt:lpstr>
      <vt:lpstr>Changes in organizations</vt:lpstr>
      <vt:lpstr>Organizations of 21st century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Řehoř Petr doc. Ing. Ph.D.</cp:lastModifiedBy>
  <cp:revision>9</cp:revision>
  <dcterms:created xsi:type="dcterms:W3CDTF">2017-07-17T18:52:59Z</dcterms:created>
  <dcterms:modified xsi:type="dcterms:W3CDTF">2019-01-23T13:56:26Z</dcterms:modified>
</cp:coreProperties>
</file>