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9" autoAdjust="0"/>
    <p:restoredTop sz="66903" autoAdjust="0"/>
  </p:normalViewPr>
  <p:slideViewPr>
    <p:cSldViewPr snapToGrid="0">
      <p:cViewPr varScale="1">
        <p:scale>
          <a:sx n="73" d="100"/>
          <a:sy n="73" d="100"/>
        </p:scale>
        <p:origin x="188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C7664-C8CA-4F44-8412-D4CF8F7439FF}" type="datetimeFigureOut">
              <a:rPr lang="cs-CZ" smtClean="0"/>
              <a:pPr/>
              <a:t>23.11.2021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86235-7C58-47C5-B523-6E8A8714EAD8}" type="slidenum">
              <a:rPr lang="cs-CZ" smtClean="0"/>
              <a:pPr/>
              <a:t>‹#›</a:t>
            </a:fld>
            <a:endParaRPr lang="cs-CZ"/>
          </a:p>
        </p:txBody>
      </p:sp>
    </p:spTree>
    <p:extLst>
      <p:ext uri="{BB962C8B-B14F-4D97-AF65-F5344CB8AC3E}">
        <p14:creationId xmlns:p14="http://schemas.microsoft.com/office/powerpoint/2010/main" val="76486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r>
              <a:rPr lang="fr-FR" dirty="0" smtClean="0"/>
              <a:t>kl</a:t>
            </a:r>
            <a:r>
              <a:rPr lang="cs-CZ" dirty="0" err="1" smtClean="0"/>
              <a:t>asicizující</a:t>
            </a:r>
            <a:r>
              <a:rPr lang="cs-CZ" baseline="0" dirty="0" smtClean="0"/>
              <a:t> tendence nezasáhly všechny oblasti stejnou měrou – jednoznačně ovlivnily především dramatickou poezii</a:t>
            </a:r>
            <a:endParaRPr lang="cs-CZ" dirty="0"/>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Comme Bossuet, Fénelon connaîtra la carrière ecclésiastique et celle du précepteur dans la famille royale. Les deux points de leurs parcours sont aussi ce qui les distingue. Bossuet - élève des jésuites, grand orateur, directeur de conscience, dignitaire de l’Église, précepteur du Dauphin - agit en syntonie avec son temps. Fénelon est déjà confronté à la situation déséquilibrée et difficile qui précède de peu et suit la révocation de l’Édit de Nantes. Ordonné prêtre à 24 ans, il est nommé supérieur de la congrégation des Nouvelles Catholiques, jeunes filles protestantes récemment converties. Ensuite, il dirige une mission en milieu protestant en Saintonge. Face à la </a:t>
            </a:r>
            <a:r>
              <a:rPr lang="fr-CA" sz="1200" kern="1200" dirty="0" err="1" smtClean="0">
                <a:solidFill>
                  <a:schemeClr val="tx1"/>
                </a:solidFill>
                <a:latin typeface="+mn-lt"/>
                <a:ea typeface="+mn-ea"/>
                <a:cs typeface="+mn-cs"/>
              </a:rPr>
              <a:t>recrudenscence</a:t>
            </a:r>
            <a:r>
              <a:rPr lang="fr-CA" sz="1200" kern="1200" dirty="0" smtClean="0">
                <a:solidFill>
                  <a:schemeClr val="tx1"/>
                </a:solidFill>
                <a:latin typeface="+mn-lt"/>
                <a:ea typeface="+mn-ea"/>
                <a:cs typeface="+mn-cs"/>
              </a:rPr>
              <a:t> des tensions confessionnelles, Fénelon préfère agir par „douceur“ plutôt que „par contrainte“.</a:t>
            </a:r>
          </a:p>
          <a:p>
            <a:r>
              <a:rPr lang="fr-CA" sz="1200" kern="1200" dirty="0" smtClean="0">
                <a:solidFill>
                  <a:schemeClr val="tx1"/>
                </a:solidFill>
                <a:latin typeface="+mn-lt"/>
                <a:ea typeface="+mn-ea"/>
                <a:cs typeface="+mn-cs"/>
              </a:rPr>
              <a:t>	La fin du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voit revivre la sensibilité religieuse. Le catholicisme modéré de la période précédente fait place à la recherche d’une nouvelle foi. Fénelon lui-même sera attiré par le </a:t>
            </a:r>
            <a:r>
              <a:rPr lang="fr-CA" sz="1200" b="1" kern="1200" dirty="0" smtClean="0">
                <a:solidFill>
                  <a:schemeClr val="tx1"/>
                </a:solidFill>
                <a:latin typeface="+mn-lt"/>
                <a:ea typeface="+mn-ea"/>
                <a:cs typeface="+mn-cs"/>
              </a:rPr>
              <a:t>quiétisme</a:t>
            </a:r>
            <a:r>
              <a:rPr lang="fr-CA" sz="1200" kern="1200" dirty="0" smtClean="0">
                <a:solidFill>
                  <a:schemeClr val="tx1"/>
                </a:solidFill>
                <a:latin typeface="+mn-lt"/>
                <a:ea typeface="+mn-ea"/>
                <a:cs typeface="+mn-cs"/>
              </a:rPr>
              <a:t>, une doctrine formulée par le prêtre espagnol Molinos (</a:t>
            </a:r>
            <a:r>
              <a:rPr lang="fr-CA" sz="1200" i="1" kern="1200" dirty="0" smtClean="0">
                <a:solidFill>
                  <a:schemeClr val="tx1"/>
                </a:solidFill>
                <a:latin typeface="+mn-lt"/>
                <a:ea typeface="+mn-ea"/>
                <a:cs typeface="+mn-cs"/>
              </a:rPr>
              <a:t>Guide spirituelle</a:t>
            </a:r>
            <a:r>
              <a:rPr lang="fr-CA" sz="1200" kern="1200" dirty="0" smtClean="0">
                <a:solidFill>
                  <a:schemeClr val="tx1"/>
                </a:solidFill>
                <a:latin typeface="+mn-lt"/>
                <a:ea typeface="+mn-ea"/>
                <a:cs typeface="+mn-cs"/>
              </a:rPr>
              <a:t>, 1670) et qui trouvera en France son porte-parole en Mme Guyon. Directeur spirituel des duchesses de </a:t>
            </a:r>
            <a:r>
              <a:rPr lang="fr-CA" sz="1200" kern="1200" dirty="0" err="1" smtClean="0">
                <a:solidFill>
                  <a:schemeClr val="tx1"/>
                </a:solidFill>
                <a:latin typeface="+mn-lt"/>
                <a:ea typeface="+mn-ea"/>
                <a:cs typeface="+mn-cs"/>
              </a:rPr>
              <a:t>Beauvilliers</a:t>
            </a:r>
            <a:r>
              <a:rPr lang="fr-CA" sz="1200" kern="1200" dirty="0" smtClean="0">
                <a:solidFill>
                  <a:schemeClr val="tx1"/>
                </a:solidFill>
                <a:latin typeface="+mn-lt"/>
                <a:ea typeface="+mn-ea"/>
                <a:cs typeface="+mn-cs"/>
              </a:rPr>
              <a:t> et de Chevreuse, filles de Colbert, et de Mme de Maintenon, Fénelon contribuera lui-même à la propagation de la doctrine. Le quiétisme - qui accentue la voie mystique, le contact direct avec la divinité, l’abandon total dans „la quiétude“ et „l’état de l’oraison“ - omet les procédures officialisées et les institutions de l’Église et par là il se rapproche du protestantisme. La condamnation, de la part de l’Église, est dirigée surtout contre Mme Guyon. À la conférence d’Issy (1694-1696), Fénelon obtient un compromis, mais refusant de réprouver Mme Guyon, il reste en rupture et sera marginalisé. Intronisé </a:t>
            </a:r>
            <a:r>
              <a:rPr lang="fr-CA" sz="1200" kern="1200" dirty="0" err="1" smtClean="0">
                <a:solidFill>
                  <a:schemeClr val="tx1"/>
                </a:solidFill>
                <a:latin typeface="+mn-lt"/>
                <a:ea typeface="+mn-ea"/>
                <a:cs typeface="+mn-cs"/>
              </a:rPr>
              <a:t>archévêque</a:t>
            </a:r>
            <a:r>
              <a:rPr lang="fr-CA" sz="1200" kern="1200" dirty="0" smtClean="0">
                <a:solidFill>
                  <a:schemeClr val="tx1"/>
                </a:solidFill>
                <a:latin typeface="+mn-lt"/>
                <a:ea typeface="+mn-ea"/>
                <a:cs typeface="+mn-cs"/>
              </a:rPr>
              <a:t> de Cambrai (1695) et plus tard tombé en disgrâce royale, il finira </a:t>
            </a:r>
            <a:r>
              <a:rPr lang="fr-CA" sz="1200" kern="1200" dirty="0" err="1" smtClean="0">
                <a:solidFill>
                  <a:schemeClr val="tx1"/>
                </a:solidFill>
                <a:latin typeface="+mn-lt"/>
                <a:ea typeface="+mn-ea"/>
                <a:cs typeface="+mn-cs"/>
              </a:rPr>
              <a:t>relegué</a:t>
            </a:r>
            <a:r>
              <a:rPr lang="fr-CA" sz="1200" kern="1200" dirty="0" smtClean="0">
                <a:solidFill>
                  <a:schemeClr val="tx1"/>
                </a:solidFill>
                <a:latin typeface="+mn-lt"/>
                <a:ea typeface="+mn-ea"/>
                <a:cs typeface="+mn-cs"/>
              </a:rPr>
              <a:t> en province, éloigné de la cour et de la grande politique.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L’autre versant de la personnalité de Fénelon est celle de pédagogue et d’homme de lettres. De 1689 et jusqu’à son éloignement de Versailles en 1699 il sera précepteur du duc de Bourgogne, le fils du Grand Dauphin. Avec son élève, il aura d’excellents rapports et nourrira, un certain temps, peu avant la mort prématurée de ce dernier (1712), l’espoir de devenir le ministre du futur roi de France.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quiétude</a:t>
            </a:r>
            <a:r>
              <a:rPr lang="fr-CA" sz="1200" kern="1200" baseline="0" dirty="0" smtClean="0">
                <a:solidFill>
                  <a:schemeClr val="tx1"/>
                </a:solidFill>
                <a:latin typeface="+mn-lt"/>
                <a:ea typeface="+mn-ea"/>
                <a:cs typeface="+mn-cs"/>
              </a:rPr>
              <a:t> – du</a:t>
            </a:r>
            <a:r>
              <a:rPr lang="cs-CZ" sz="1200" kern="1200" baseline="0" dirty="0" err="1" smtClean="0">
                <a:solidFill>
                  <a:schemeClr val="tx1"/>
                </a:solidFill>
                <a:latin typeface="+mn-lt"/>
                <a:ea typeface="+mn-ea"/>
                <a:cs typeface="+mn-cs"/>
              </a:rPr>
              <a:t>ševní</a:t>
            </a:r>
            <a:r>
              <a:rPr lang="cs-CZ" sz="1200" kern="1200" baseline="0" dirty="0" smtClean="0">
                <a:solidFill>
                  <a:schemeClr val="tx1"/>
                </a:solidFill>
                <a:latin typeface="+mn-lt"/>
                <a:ea typeface="+mn-ea"/>
                <a:cs typeface="+mn-cs"/>
              </a:rPr>
              <a:t> klid</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10</a:t>
            </a:fld>
            <a:endParaRPr lang="cs-CZ"/>
          </a:p>
        </p:txBody>
      </p:sp>
    </p:spTree>
    <p:extLst>
      <p:ext uri="{BB962C8B-B14F-4D97-AF65-F5344CB8AC3E}">
        <p14:creationId xmlns:p14="http://schemas.microsoft.com/office/powerpoint/2010/main" val="280241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Il rédige des ouvrages littéraires à but pédagogique: </a:t>
            </a:r>
            <a:r>
              <a:rPr lang="fr-CA" sz="1200" b="1" i="1" kern="1200" dirty="0" smtClean="0">
                <a:solidFill>
                  <a:schemeClr val="tx1"/>
                </a:solidFill>
                <a:latin typeface="+mn-lt"/>
                <a:ea typeface="+mn-ea"/>
                <a:cs typeface="+mn-cs"/>
              </a:rPr>
              <a:t>Fables</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Dialogues de morts</a:t>
            </a:r>
            <a:r>
              <a:rPr lang="fr-CA" sz="1200" kern="1200" dirty="0" smtClean="0">
                <a:solidFill>
                  <a:schemeClr val="tx1"/>
                </a:solidFill>
                <a:latin typeface="+mn-lt"/>
                <a:ea typeface="+mn-ea"/>
                <a:cs typeface="+mn-cs"/>
              </a:rPr>
              <a:t> et surtout </a:t>
            </a:r>
            <a:r>
              <a:rPr lang="fr-CA" sz="1200" b="1" i="1" u="sng" kern="1200" dirty="0" smtClean="0">
                <a:solidFill>
                  <a:schemeClr val="tx1"/>
                </a:solidFill>
                <a:latin typeface="+mn-lt"/>
                <a:ea typeface="+mn-ea"/>
                <a:cs typeface="+mn-cs"/>
              </a:rPr>
              <a:t>Télémaque</a:t>
            </a:r>
            <a:r>
              <a:rPr lang="fr-CA" sz="1200" kern="1200" dirty="0" smtClean="0">
                <a:solidFill>
                  <a:schemeClr val="tx1"/>
                </a:solidFill>
                <a:latin typeface="+mn-lt"/>
                <a:ea typeface="+mn-ea"/>
                <a:cs typeface="+mn-cs"/>
              </a:rPr>
              <a:t> (1699). Ce dernier annonce les tendances de l’âge des lumières, car la pédagogie s’y mêle à la réflexion philosophique et politique. Louis XIV d’ailleurs en fera une lecture qui sera fatale pour Fénelon car il verra en </a:t>
            </a:r>
            <a:r>
              <a:rPr lang="fr-CA" sz="1200" i="1" kern="1200" dirty="0" smtClean="0">
                <a:solidFill>
                  <a:schemeClr val="tx1"/>
                </a:solidFill>
                <a:latin typeface="+mn-lt"/>
                <a:ea typeface="+mn-ea"/>
                <a:cs typeface="+mn-cs"/>
              </a:rPr>
              <a:t>Télémaque</a:t>
            </a:r>
            <a:r>
              <a:rPr lang="fr-CA" sz="1200" kern="1200" dirty="0" smtClean="0">
                <a:solidFill>
                  <a:schemeClr val="tx1"/>
                </a:solidFill>
                <a:latin typeface="+mn-lt"/>
                <a:ea typeface="+mn-ea"/>
                <a:cs typeface="+mn-cs"/>
              </a:rPr>
              <a:t> la critique, voire la satire indirecte de son règne.</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Télémaque</a:t>
            </a:r>
            <a:r>
              <a:rPr lang="fr-CA" sz="1200" kern="1200" baseline="0" dirty="0" smtClean="0">
                <a:solidFill>
                  <a:schemeClr val="tx1"/>
                </a:solidFill>
                <a:latin typeface="+mn-lt"/>
                <a:ea typeface="+mn-ea"/>
                <a:cs typeface="+mn-cs"/>
              </a:rPr>
              <a:t> parcourt le monde à la recherche de son père Ulysse. Conduit par Minerve qui a pris les traits du sage Mentor il arrive chez Calypso et lui conte ses aventures. Un nouveau voyage le mène à </a:t>
            </a:r>
            <a:r>
              <a:rPr lang="fr-CA" sz="1200" kern="1200" baseline="0" dirty="0" err="1" smtClean="0">
                <a:solidFill>
                  <a:schemeClr val="tx1"/>
                </a:solidFill>
                <a:latin typeface="+mn-lt"/>
                <a:ea typeface="+mn-ea"/>
                <a:cs typeface="+mn-cs"/>
              </a:rPr>
              <a:t>Salente</a:t>
            </a:r>
            <a:r>
              <a:rPr lang="fr-CA" sz="1200" kern="1200" baseline="0" dirty="0" smtClean="0">
                <a:solidFill>
                  <a:schemeClr val="tx1"/>
                </a:solidFill>
                <a:latin typeface="+mn-lt"/>
                <a:ea typeface="+mn-ea"/>
                <a:cs typeface="+mn-cs"/>
              </a:rPr>
              <a:t> où règne Idoménée. A l’instigation de Mentor, ce roi entreprend de réformer les institutions de son pays. Télémaque descend aux enfers, apprend que son père est toujours vivant, revient à </a:t>
            </a:r>
            <a:r>
              <a:rPr lang="fr-CA" sz="1200" kern="1200" baseline="0" dirty="0" err="1" smtClean="0">
                <a:solidFill>
                  <a:schemeClr val="tx1"/>
                </a:solidFill>
                <a:latin typeface="+mn-lt"/>
                <a:ea typeface="+mn-ea"/>
                <a:cs typeface="+mn-cs"/>
              </a:rPr>
              <a:t>Salente</a:t>
            </a:r>
            <a:r>
              <a:rPr lang="fr-CA" sz="1200" kern="1200" baseline="0" dirty="0" smtClean="0">
                <a:solidFill>
                  <a:schemeClr val="tx1"/>
                </a:solidFill>
                <a:latin typeface="+mn-lt"/>
                <a:ea typeface="+mn-ea"/>
                <a:cs typeface="+mn-cs"/>
              </a:rPr>
              <a:t>, y admire l’heureux effet des réformes d’Idoménée et rejoint enfin son père.</a:t>
            </a:r>
          </a:p>
          <a:p>
            <a:endParaRPr lang="fr-CA" sz="1200" kern="1200" baseline="0" dirty="0" smtClean="0">
              <a:solidFill>
                <a:schemeClr val="tx1"/>
              </a:solidFill>
              <a:latin typeface="+mn-lt"/>
              <a:ea typeface="+mn-ea"/>
              <a:cs typeface="+mn-cs"/>
            </a:endParaRPr>
          </a:p>
          <a:p>
            <a:r>
              <a:rPr lang="fr-CA" sz="1200" kern="1200" baseline="0" dirty="0" smtClean="0">
                <a:solidFill>
                  <a:schemeClr val="tx1"/>
                </a:solidFill>
                <a:latin typeface="+mn-lt"/>
                <a:ea typeface="+mn-ea"/>
                <a:cs typeface="+mn-cs"/>
              </a:rPr>
              <a:t>il dessine l’image idéale d’un gouvernement équitable qui aimerait sincèrement la paix, d’une société où les richesses seraient mieux réparties, où chacun se dévouerait pour la </a:t>
            </a:r>
            <a:r>
              <a:rPr lang="fr-CA" sz="1200" kern="1200" baseline="0" dirty="0" err="1" smtClean="0">
                <a:solidFill>
                  <a:schemeClr val="tx1"/>
                </a:solidFill>
                <a:latin typeface="+mn-lt"/>
                <a:ea typeface="+mn-ea"/>
                <a:cs typeface="+mn-cs"/>
              </a:rPr>
              <a:t>collecitivté</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11</a:t>
            </a:fld>
            <a:endParaRPr lang="cs-CZ"/>
          </a:p>
        </p:txBody>
      </p:sp>
    </p:spTree>
    <p:extLst>
      <p:ext uri="{BB962C8B-B14F-4D97-AF65-F5344CB8AC3E}">
        <p14:creationId xmlns:p14="http://schemas.microsoft.com/office/powerpoint/2010/main" val="97212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Sa longévité lui permit de se constituer en pont reliant le siècle de Louis XIV à l’âge des lumières dont il fut un des précurseurs marquants. Neveu des frères Corneille, il débuta, à vingt ans, au </a:t>
            </a:r>
            <a:r>
              <a:rPr lang="fr-CA" sz="1200" i="1" kern="1200" dirty="0" smtClean="0">
                <a:solidFill>
                  <a:schemeClr val="tx1"/>
                </a:solidFill>
                <a:latin typeface="+mn-lt"/>
                <a:ea typeface="+mn-ea"/>
                <a:cs typeface="+mn-cs"/>
              </a:rPr>
              <a:t>Mercure Galant</a:t>
            </a:r>
            <a:r>
              <a:rPr lang="fr-CA" sz="1200" kern="1200" dirty="0" smtClean="0">
                <a:solidFill>
                  <a:schemeClr val="tx1"/>
                </a:solidFill>
                <a:latin typeface="+mn-lt"/>
                <a:ea typeface="+mn-ea"/>
                <a:cs typeface="+mn-cs"/>
              </a:rPr>
              <a:t> sous l’égide de Thomas Corneille (1677). Les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de jeunesse s’insèrent dans la lignée de la littérature précieuse et classique: stances, élégies, idylles, opéras, tragédies.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majeure de la période sont les </a:t>
            </a:r>
            <a:r>
              <a:rPr lang="fr-CA" sz="1200" b="1" i="1" kern="1200" dirty="0" smtClean="0">
                <a:solidFill>
                  <a:schemeClr val="tx1"/>
                </a:solidFill>
                <a:latin typeface="+mn-lt"/>
                <a:ea typeface="+mn-ea"/>
                <a:cs typeface="+mn-cs"/>
              </a:rPr>
              <a:t>Lettres Galantes du Chevalier d’</a:t>
            </a:r>
            <a:r>
              <a:rPr lang="fr-CA" sz="1200" b="1" i="1" kern="1200" dirty="0" err="1" smtClean="0">
                <a:solidFill>
                  <a:schemeClr val="tx1"/>
                </a:solidFill>
                <a:latin typeface="+mn-lt"/>
                <a:ea typeface="+mn-ea"/>
                <a:cs typeface="+mn-cs"/>
              </a:rPr>
              <a:t>Her</a:t>
            </a:r>
            <a:r>
              <a:rPr lang="fr-CA" sz="1200" kern="1200" dirty="0" smtClean="0">
                <a:solidFill>
                  <a:schemeClr val="tx1"/>
                </a:solidFill>
                <a:latin typeface="+mn-lt"/>
                <a:ea typeface="+mn-ea"/>
                <a:cs typeface="+mn-cs"/>
              </a:rPr>
              <a:t> (1685) qui excellent par la finesse des observations psychologiques.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 domaine où Fontenelle déploie pleinement ses capacités est la réflexion philosophique et les sciences. Liant les dons littéraires à l’exactitude du savoir, il devient un éminent vulgarisateur des idées nouvelles, un brillant polémiste. En 1691 il entre à l’</a:t>
            </a:r>
            <a:r>
              <a:rPr lang="fr-CA" sz="1200" b="1" kern="1200" dirty="0" smtClean="0">
                <a:solidFill>
                  <a:schemeClr val="tx1"/>
                </a:solidFill>
                <a:latin typeface="+mn-lt"/>
                <a:ea typeface="+mn-ea"/>
                <a:cs typeface="+mn-cs"/>
              </a:rPr>
              <a:t>Académie Française</a:t>
            </a:r>
            <a:r>
              <a:rPr lang="fr-CA" sz="1200" kern="1200" dirty="0" smtClean="0">
                <a:solidFill>
                  <a:schemeClr val="tx1"/>
                </a:solidFill>
                <a:latin typeface="+mn-lt"/>
                <a:ea typeface="+mn-ea"/>
                <a:cs typeface="+mn-cs"/>
              </a:rPr>
              <a:t>, en 1697 il est nommé secrétaire perpétuel de l’</a:t>
            </a:r>
            <a:r>
              <a:rPr lang="fr-CA" sz="1200" b="1" kern="1200" dirty="0" smtClean="0">
                <a:solidFill>
                  <a:schemeClr val="tx1"/>
                </a:solidFill>
                <a:latin typeface="+mn-lt"/>
                <a:ea typeface="+mn-ea"/>
                <a:cs typeface="+mn-cs"/>
              </a:rPr>
              <a:t>Académie des Sciences</a:t>
            </a:r>
            <a:r>
              <a:rPr lang="fr-CA" sz="1200" kern="1200" dirty="0" smtClean="0">
                <a:solidFill>
                  <a:schemeClr val="tx1"/>
                </a:solidFill>
                <a:latin typeface="+mn-lt"/>
                <a:ea typeface="+mn-ea"/>
                <a:cs typeface="+mn-cs"/>
              </a:rPr>
              <a:t> (1697). Brillant causeur, il est la mémoire vivante des salons „modernes“ de Mme de Lambert, Mme de Tencin, Mme de Geoffrin.</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i="1" u="sng" kern="1200" dirty="0" smtClean="0">
                <a:solidFill>
                  <a:schemeClr val="tx1"/>
                </a:solidFill>
                <a:latin typeface="+mn-lt"/>
                <a:ea typeface="+mn-ea"/>
                <a:cs typeface="+mn-cs"/>
              </a:rPr>
              <a:t>Entretiens sur la Pluralité des Mondes</a:t>
            </a:r>
            <a:r>
              <a:rPr lang="fr-CA" sz="1200" kern="1200" dirty="0" smtClean="0">
                <a:solidFill>
                  <a:schemeClr val="tx1"/>
                </a:solidFill>
                <a:latin typeface="+mn-lt"/>
                <a:ea typeface="+mn-ea"/>
                <a:cs typeface="+mn-cs"/>
              </a:rPr>
              <a:t> (1686) - vulgarisation du système astronomique de Copernic, en forme de conversation galante, répartie en six </a:t>
            </a:r>
            <a:r>
              <a:rPr lang="fr-CA" sz="1200" i="1" kern="1200" dirty="0" smtClean="0">
                <a:solidFill>
                  <a:schemeClr val="tx1"/>
                </a:solidFill>
                <a:latin typeface="+mn-lt"/>
                <a:ea typeface="+mn-ea"/>
                <a:cs typeface="+mn-cs"/>
              </a:rPr>
              <a:t>Soirs</a:t>
            </a:r>
            <a:r>
              <a:rPr lang="fr-CA"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se trouvant à la campagne, en Normandie, chez</a:t>
            </a:r>
            <a:r>
              <a:rPr lang="fr-CA" sz="1200" kern="1200" baseline="0" dirty="0" smtClean="0">
                <a:solidFill>
                  <a:schemeClr val="tx1"/>
                </a:solidFill>
                <a:latin typeface="+mn-lt"/>
                <a:ea typeface="+mn-ea"/>
                <a:cs typeface="+mn-cs"/>
              </a:rPr>
              <a:t> la marquise de G., l’auteur sort le soir dans le parc avec son hôtesse et lui expose le système des astres et les théories sur les mondes habités. </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12</a:t>
            </a:fld>
            <a:endParaRPr lang="cs-CZ"/>
          </a:p>
        </p:txBody>
      </p:sp>
    </p:spTree>
    <p:extLst>
      <p:ext uri="{BB962C8B-B14F-4D97-AF65-F5344CB8AC3E}">
        <p14:creationId xmlns:p14="http://schemas.microsoft.com/office/powerpoint/2010/main" val="272040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L’exemple du modèle de l’épopée devait s’appliquer au </a:t>
            </a:r>
            <a:r>
              <a:rPr lang="fr-CA" sz="1200" b="1" kern="1200" dirty="0" smtClean="0">
                <a:solidFill>
                  <a:schemeClr val="tx1"/>
                </a:solidFill>
                <a:latin typeface="+mn-lt"/>
                <a:ea typeface="+mn-ea"/>
                <a:cs typeface="+mn-cs"/>
              </a:rPr>
              <a:t>roman</a:t>
            </a:r>
            <a:r>
              <a:rPr lang="fr-CA" sz="1200" kern="1200" dirty="0" smtClean="0">
                <a:solidFill>
                  <a:schemeClr val="tx1"/>
                </a:solidFill>
                <a:latin typeface="+mn-lt"/>
                <a:ea typeface="+mn-ea"/>
                <a:cs typeface="+mn-cs"/>
              </a:rPr>
              <a:t>, avec certaines différences cependant: le roman doit être écrit en prose, sans l’invocation aux dieux, la thématique guerrière doit céder à l’amour. En pratique, plus que l’épopée, c’est le modèle de la tragédie qui force les auteurs des romans à simplifier l’action (unité d’action) et à se concentrer à l’analyse psychologique en évitant le pittoresque (unité de ton), à réduire l’espace et le temps de l’action. L’exemple typique de l’aboutissement du processus est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Mme de La Fayette</a:t>
            </a:r>
            <a:r>
              <a:rPr lang="fr-CA" sz="1200" kern="1200" dirty="0" smtClean="0">
                <a:solidFill>
                  <a:schemeClr val="tx1"/>
                </a:solidFill>
                <a:latin typeface="+mn-lt"/>
                <a:ea typeface="+mn-ea"/>
                <a:cs typeface="+mn-cs"/>
              </a:rPr>
              <a:t> et dans le domaine de la </a:t>
            </a:r>
            <a:r>
              <a:rPr lang="fr-CA" sz="1200" b="1" kern="1200" dirty="0" smtClean="0">
                <a:solidFill>
                  <a:schemeClr val="tx1"/>
                </a:solidFill>
                <a:latin typeface="+mn-lt"/>
                <a:ea typeface="+mn-ea"/>
                <a:cs typeface="+mn-cs"/>
              </a:rPr>
              <a:t>nouvelle</a:t>
            </a:r>
            <a:r>
              <a:rPr lang="fr-CA" sz="1200" kern="1200" dirty="0" smtClean="0">
                <a:solidFill>
                  <a:schemeClr val="tx1"/>
                </a:solidFill>
                <a:latin typeface="+mn-lt"/>
                <a:ea typeface="+mn-ea"/>
                <a:cs typeface="+mn-cs"/>
              </a:rPr>
              <a:t> celle de </a:t>
            </a:r>
            <a:r>
              <a:rPr lang="fr-CA" sz="1200" b="1" kern="1200" dirty="0" smtClean="0">
                <a:solidFill>
                  <a:schemeClr val="tx1"/>
                </a:solidFill>
                <a:latin typeface="+mn-lt"/>
                <a:ea typeface="+mn-ea"/>
                <a:cs typeface="+mn-cs"/>
              </a:rPr>
              <a:t>Jean </a:t>
            </a:r>
            <a:r>
              <a:rPr lang="fr-CA" sz="1200" b="1" kern="1200" dirty="0" err="1" smtClean="0">
                <a:solidFill>
                  <a:schemeClr val="tx1"/>
                </a:solidFill>
                <a:latin typeface="+mn-lt"/>
                <a:ea typeface="+mn-ea"/>
                <a:cs typeface="+mn-cs"/>
              </a:rPr>
              <a:t>Regnauld</a:t>
            </a:r>
            <a:r>
              <a:rPr lang="fr-CA" sz="1200" b="1" kern="1200" dirty="0" smtClean="0">
                <a:solidFill>
                  <a:schemeClr val="tx1"/>
                </a:solidFill>
                <a:latin typeface="+mn-lt"/>
                <a:ea typeface="+mn-ea"/>
                <a:cs typeface="+mn-cs"/>
              </a:rPr>
              <a:t> de Segrais</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a:t>
            </a:fld>
            <a:endParaRPr lang="cs-CZ"/>
          </a:p>
        </p:txBody>
      </p:sp>
    </p:spTree>
    <p:extLst>
      <p:ext uri="{BB962C8B-B14F-4D97-AF65-F5344CB8AC3E}">
        <p14:creationId xmlns:p14="http://schemas.microsoft.com/office/powerpoint/2010/main" val="249973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Issue d’une famille de petite noblesse, mais cultivée, riche et bénéficiant de puissantes protections, la future </a:t>
            </a:r>
            <a:r>
              <a:rPr lang="fr-CA" sz="1200" kern="1200" dirty="0" err="1" smtClean="0">
                <a:solidFill>
                  <a:schemeClr val="tx1"/>
                </a:solidFill>
                <a:latin typeface="+mn-lt"/>
                <a:ea typeface="+mn-ea"/>
                <a:cs typeface="+mn-cs"/>
              </a:rPr>
              <a:t>comtessse</a:t>
            </a:r>
            <a:r>
              <a:rPr lang="fr-CA" sz="1200" kern="1200" dirty="0" smtClean="0">
                <a:solidFill>
                  <a:schemeClr val="tx1"/>
                </a:solidFill>
                <a:latin typeface="+mn-lt"/>
                <a:ea typeface="+mn-ea"/>
                <a:cs typeface="+mn-cs"/>
              </a:rPr>
              <a:t> de La Fayette reçoit une éducation soignée, à la fois littéraire et mondaine: élève du grammairien Ménage, elle fréquente le salon de Mme de Rambouillet. À seize ans, elle est nommée mademoiselle d’honneur de la reine Anne d’Autriche.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3</a:t>
            </a:fld>
            <a:endParaRPr lang="cs-CZ"/>
          </a:p>
        </p:txBody>
      </p:sp>
    </p:spTree>
    <p:extLst>
      <p:ext uri="{BB962C8B-B14F-4D97-AF65-F5344CB8AC3E}">
        <p14:creationId xmlns:p14="http://schemas.microsoft.com/office/powerpoint/2010/main" val="226960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Mariée, en 1655, au comte de La Fayette, un veuf bien plus âgé qu’elle, elle ne l’accompagne que rarement sur ses terres en Auvergne. Dès 1659, elle se fixe définitivement à Paris où elle tiendra un salon littéraire renommé, rue de Vaugirard. Elle est liée avec Madame, la propre </a:t>
            </a:r>
            <a:r>
              <a:rPr lang="fr-CA" sz="1200" kern="1200" dirty="0" err="1" smtClean="0">
                <a:solidFill>
                  <a:schemeClr val="tx1"/>
                </a:solidFill>
                <a:latin typeface="+mn-lt"/>
                <a:ea typeface="+mn-ea"/>
                <a:cs typeface="+mn-cs"/>
              </a:rPr>
              <a:t>soeur</a:t>
            </a:r>
            <a:r>
              <a:rPr lang="fr-CA" sz="1200" kern="1200" dirty="0" smtClean="0">
                <a:solidFill>
                  <a:schemeClr val="tx1"/>
                </a:solidFill>
                <a:latin typeface="+mn-lt"/>
                <a:ea typeface="+mn-ea"/>
                <a:cs typeface="+mn-cs"/>
              </a:rPr>
              <a:t> du roi, Mme de Sévigné, sa parente, Jean de Segrais, La Rochefoucauld, Ménage. Elle jouera également un rôle diplomatique entre la France et la Savoie.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4</a:t>
            </a:fld>
            <a:endParaRPr lang="cs-CZ"/>
          </a:p>
        </p:txBody>
      </p:sp>
    </p:spTree>
    <p:extLst>
      <p:ext uri="{BB962C8B-B14F-4D97-AF65-F5344CB8AC3E}">
        <p14:creationId xmlns:p14="http://schemas.microsoft.com/office/powerpoint/2010/main" val="16359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Mme de La Fayette montre la continuité entre le nouveau roman classique et le roman précieux de la période précédente. En 1662, Mme de La Fayette publie, sous le nom de Jean de Segrais, une nouvelle </a:t>
            </a:r>
            <a:r>
              <a:rPr lang="fr-CA" sz="1200" b="1" i="1" kern="1200" dirty="0" smtClean="0">
                <a:solidFill>
                  <a:schemeClr val="tx1"/>
                </a:solidFill>
                <a:latin typeface="+mn-lt"/>
                <a:ea typeface="+mn-ea"/>
                <a:cs typeface="+mn-cs"/>
              </a:rPr>
              <a:t>La Princesse de Montpensier</a:t>
            </a:r>
            <a:r>
              <a:rPr lang="fr-CA" sz="1200" kern="1200" dirty="0" smtClean="0">
                <a:solidFill>
                  <a:schemeClr val="tx1"/>
                </a:solidFill>
                <a:latin typeface="+mn-lt"/>
                <a:ea typeface="+mn-ea"/>
                <a:cs typeface="+mn-cs"/>
              </a:rPr>
              <a:t>, en 1669 et 1671, sous le même nom, un roman héroïque hispano-mauresque </a:t>
            </a:r>
            <a:r>
              <a:rPr lang="fr-CA" sz="1200" b="1" i="1" kern="1200" dirty="0" err="1" smtClean="0">
                <a:solidFill>
                  <a:schemeClr val="tx1"/>
                </a:solidFill>
                <a:latin typeface="+mn-lt"/>
                <a:ea typeface="+mn-ea"/>
                <a:cs typeface="+mn-cs"/>
              </a:rPr>
              <a:t>Zaïde</a:t>
            </a:r>
            <a:r>
              <a:rPr lang="fr-CA" sz="1200" kern="1200" dirty="0" smtClean="0">
                <a:solidFill>
                  <a:schemeClr val="tx1"/>
                </a:solidFill>
                <a:latin typeface="+mn-lt"/>
                <a:ea typeface="+mn-ea"/>
                <a:cs typeface="+mn-cs"/>
              </a:rPr>
              <a:t>, précédé d’un </a:t>
            </a:r>
            <a:r>
              <a:rPr lang="fr-CA" sz="1200" i="1" kern="1200" dirty="0" smtClean="0">
                <a:solidFill>
                  <a:schemeClr val="tx1"/>
                </a:solidFill>
                <a:latin typeface="+mn-lt"/>
                <a:ea typeface="+mn-ea"/>
                <a:cs typeface="+mn-cs"/>
              </a:rPr>
              <a:t>Traité de l’Origine des Romans</a:t>
            </a:r>
            <a:r>
              <a:rPr lang="fr-CA" sz="1200" kern="1200" dirty="0" smtClean="0">
                <a:solidFill>
                  <a:schemeClr val="tx1"/>
                </a:solidFill>
                <a:latin typeface="+mn-lt"/>
                <a:ea typeface="+mn-ea"/>
                <a:cs typeface="+mn-cs"/>
              </a:rPr>
              <a:t> par l’érudit </a:t>
            </a:r>
            <a:r>
              <a:rPr lang="fr-CA" sz="1200" b="1" kern="1200" dirty="0" smtClean="0">
                <a:solidFill>
                  <a:schemeClr val="tx1"/>
                </a:solidFill>
                <a:latin typeface="+mn-lt"/>
                <a:ea typeface="+mn-ea"/>
                <a:cs typeface="+mn-cs"/>
              </a:rPr>
              <a:t>Pierre Daniel Huet</a:t>
            </a:r>
            <a:r>
              <a:rPr lang="fr-CA" sz="1200" kern="1200" dirty="0" smtClean="0">
                <a:solidFill>
                  <a:schemeClr val="tx1"/>
                </a:solidFill>
                <a:latin typeface="+mn-lt"/>
                <a:ea typeface="+mn-ea"/>
                <a:cs typeface="+mn-cs"/>
              </a:rPr>
              <a:t> (1630-1721). L’intrigue amoureuse du roman précieux-héroïque en est toujours la base. Toutefois l’action romanesque tend à la réduction et à la simplification.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5</a:t>
            </a:fld>
            <a:endParaRPr lang="cs-CZ"/>
          </a:p>
        </p:txBody>
      </p:sp>
    </p:spTree>
    <p:extLst>
      <p:ext uri="{BB962C8B-B14F-4D97-AF65-F5344CB8AC3E}">
        <p14:creationId xmlns:p14="http://schemas.microsoft.com/office/powerpoint/2010/main" val="31212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kern="1200" dirty="0" smtClean="0">
                <a:solidFill>
                  <a:schemeClr val="tx1"/>
                </a:solidFill>
                <a:latin typeface="+mn-lt"/>
                <a:ea typeface="+mn-ea"/>
                <a:cs typeface="+mn-cs"/>
              </a:rPr>
              <a:t>C’est dans cette lignée qu’il faut envisager </a:t>
            </a:r>
            <a:r>
              <a:rPr lang="fr-CA" sz="1200" b="1" i="1" kern="1200" dirty="0" smtClean="0">
                <a:solidFill>
                  <a:schemeClr val="tx1"/>
                </a:solidFill>
                <a:latin typeface="+mn-lt"/>
                <a:ea typeface="+mn-ea"/>
                <a:cs typeface="+mn-cs"/>
              </a:rPr>
              <a:t>La Princesses de Clèves</a:t>
            </a:r>
            <a:r>
              <a:rPr lang="fr-CA" sz="1200" kern="1200" dirty="0" smtClean="0">
                <a:solidFill>
                  <a:schemeClr val="tx1"/>
                </a:solidFill>
                <a:latin typeface="+mn-lt"/>
                <a:ea typeface="+mn-ea"/>
                <a:cs typeface="+mn-cs"/>
              </a:rPr>
              <a:t> (1678): l’intrigue est placée dans un horizon historique récent (sous le règne d’Henri</a:t>
            </a:r>
            <a:r>
              <a:rPr lang="fr-CA" sz="1200" kern="1200" baseline="0" dirty="0" smtClean="0">
                <a:solidFill>
                  <a:schemeClr val="tx1"/>
                </a:solidFill>
                <a:latin typeface="+mn-lt"/>
                <a:ea typeface="+mn-ea"/>
                <a:cs typeface="+mn-cs"/>
              </a:rPr>
              <a:t> II et de François II)</a:t>
            </a:r>
            <a:r>
              <a:rPr lang="fr-CA" sz="1200" kern="1200" dirty="0" smtClean="0">
                <a:solidFill>
                  <a:schemeClr val="tx1"/>
                </a:solidFill>
                <a:latin typeface="+mn-lt"/>
                <a:ea typeface="+mn-ea"/>
                <a:cs typeface="+mn-cs"/>
              </a:rPr>
              <a:t>, elle est simplifiée et concentrée en une seule action principale. D’amoureuse elle devient psychologique. L’histoire d’un amour importe moins que l’analyse des sentiments et des mobiles qui poussent les personnages à agir. L’histoire n’est plus placée dans un ailleurs romanesque, mais dans un décor historique réel, décrit avec la précision dont le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était capable (elle s’est documentée – on y trouve les portraits</a:t>
            </a:r>
            <a:r>
              <a:rPr lang="fr-CA" sz="1200" kern="1200" baseline="0" dirty="0" smtClean="0">
                <a:solidFill>
                  <a:schemeClr val="tx1"/>
                </a:solidFill>
                <a:latin typeface="+mn-lt"/>
                <a:ea typeface="+mn-ea"/>
                <a:cs typeface="+mn-cs"/>
              </a:rPr>
              <a:t> d’Henri II, de Catherine de Médicis, Marie Stuart, Diane de Poitiers, des allusions aux événements politiques et militaires du temps &amp; se surajoute l’image de la cour de Louis XIV mais sans possibilité d’identifier les personnages</a:t>
            </a:r>
            <a:r>
              <a:rPr lang="fr-CA" sz="1200" kern="1200" dirty="0" smtClean="0">
                <a:solidFill>
                  <a:schemeClr val="tx1"/>
                </a:solidFill>
                <a:latin typeface="+mn-lt"/>
                <a:ea typeface="+mn-ea"/>
                <a:cs typeface="+mn-cs"/>
              </a:rPr>
              <a:t>). Les conseils de Ménage, de Jean de Segrais et de La Rochefoucauld ont sans doute contribué à la perfection de l’écriture de Mme de La Fayette, à tel point que </a:t>
            </a:r>
            <a:r>
              <a:rPr lang="fr-CA" sz="1200" b="1" i="1" kern="1200" dirty="0" smtClean="0">
                <a:solidFill>
                  <a:schemeClr val="tx1"/>
                </a:solidFill>
                <a:latin typeface="+mn-lt"/>
                <a:ea typeface="+mn-ea"/>
                <a:cs typeface="+mn-cs"/>
              </a:rPr>
              <a:t>La Princesse de Clèves</a:t>
            </a:r>
            <a:r>
              <a:rPr lang="fr-CA" sz="1200" kern="1200" dirty="0" smtClean="0">
                <a:solidFill>
                  <a:schemeClr val="tx1"/>
                </a:solidFill>
                <a:latin typeface="+mn-lt"/>
                <a:ea typeface="+mn-ea"/>
                <a:cs typeface="+mn-cs"/>
              </a:rPr>
              <a:t>, parue sans nom d’auteur, a suscité quelques doutes, levés depuis.</a:t>
            </a:r>
          </a:p>
          <a:p>
            <a:endParaRPr lang="fr-CA" sz="1200" kern="1200" dirty="0" smtClean="0">
              <a:solidFill>
                <a:schemeClr val="tx1"/>
              </a:solidFill>
              <a:latin typeface="+mn-lt"/>
              <a:ea typeface="+mn-ea"/>
              <a:cs typeface="+mn-cs"/>
            </a:endParaRP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l’influence du roman précieux</a:t>
            </a:r>
            <a:r>
              <a:rPr lang="fr-CA" sz="1200" kern="1200" baseline="0" dirty="0" smtClean="0">
                <a:solidFill>
                  <a:schemeClr val="tx1"/>
                </a:solidFill>
                <a:latin typeface="+mn-lt"/>
                <a:ea typeface="+mn-ea"/>
                <a:cs typeface="+mn-cs"/>
              </a:rPr>
              <a:t> – la technique du roman précieux – épisodes secondaires intercalés dans le récit principal, procédés d’exposition (un personnage surprend une conversation et se montre intéressé à la connaître), la caustique amoureuse, la conception de l’amour intellectualisé</a:t>
            </a:r>
          </a:p>
          <a:p>
            <a:r>
              <a:rPr lang="fr-CA" sz="1200" kern="1200" baseline="0" dirty="0" smtClean="0">
                <a:solidFill>
                  <a:schemeClr val="tx1"/>
                </a:solidFill>
                <a:latin typeface="+mn-lt"/>
                <a:ea typeface="+mn-ea"/>
                <a:cs typeface="+mn-cs"/>
              </a:rPr>
              <a:t>l’influence du roman du renoncement héroïque – l’honneur avant tout chose – les tragédies cornéliennes sans devoirs extravagants x sacrifices pénibles – les personnages ont peur de l’amour, fuient devant le bonheur et ne trouvent dans leur renoncement aucune exaltation, aucun mysticisme – l’influence du jansénisme – incline au pessimisme</a:t>
            </a:r>
          </a:p>
          <a:p>
            <a:r>
              <a:rPr lang="fr-CA" sz="1200" kern="1200" baseline="0" dirty="0" smtClean="0">
                <a:solidFill>
                  <a:schemeClr val="tx1"/>
                </a:solidFill>
                <a:latin typeface="+mn-lt"/>
                <a:ea typeface="+mn-ea"/>
                <a:cs typeface="+mn-cs"/>
              </a:rPr>
              <a:t>le roman d’analyse – le premier roman ou l’intrigue est secondaire, psychologie proche de la tragédie racinienne</a:t>
            </a:r>
            <a:r>
              <a:rPr lang="cs-CZ" sz="1200" kern="1200" baseline="0" dirty="0" smtClean="0">
                <a:solidFill>
                  <a:schemeClr val="tx1"/>
                </a:solidFill>
                <a:latin typeface="+mn-lt"/>
                <a:ea typeface="+mn-ea"/>
                <a:cs typeface="+mn-cs"/>
              </a:rPr>
              <a:t> – les </a:t>
            </a:r>
            <a:r>
              <a:rPr lang="cs-CZ" sz="1200" kern="1200" baseline="0" dirty="0" err="1" smtClean="0">
                <a:solidFill>
                  <a:schemeClr val="tx1"/>
                </a:solidFill>
                <a:latin typeface="+mn-lt"/>
                <a:ea typeface="+mn-ea"/>
                <a:cs typeface="+mn-cs"/>
              </a:rPr>
              <a:t>ravages</a:t>
            </a:r>
            <a:r>
              <a:rPr lang="cs-CZ" sz="1200" kern="1200" baseline="0" dirty="0" smtClean="0">
                <a:solidFill>
                  <a:schemeClr val="tx1"/>
                </a:solidFill>
                <a:latin typeface="+mn-lt"/>
                <a:ea typeface="+mn-ea"/>
                <a:cs typeface="+mn-cs"/>
              </a:rPr>
              <a:t> de la </a:t>
            </a:r>
            <a:r>
              <a:rPr lang="cs-CZ" sz="1200" kern="1200" baseline="0" dirty="0" err="1" smtClean="0">
                <a:solidFill>
                  <a:schemeClr val="tx1"/>
                </a:solidFill>
                <a:latin typeface="+mn-lt"/>
                <a:ea typeface="+mn-ea"/>
                <a:cs typeface="+mn-cs"/>
              </a:rPr>
              <a:t>passion</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6</a:t>
            </a:fld>
            <a:endParaRPr lang="cs-CZ"/>
          </a:p>
        </p:txBody>
      </p:sp>
    </p:spTree>
    <p:extLst>
      <p:ext uri="{BB962C8B-B14F-4D97-AF65-F5344CB8AC3E}">
        <p14:creationId xmlns:p14="http://schemas.microsoft.com/office/powerpoint/2010/main" val="357032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Parent éloigné de Malherbe, ami de Scarron, académicien, il fut aussi le précieux conseiller littéraire de Mme de Lafayette. Il écrivit des poésies bucoliques, un gros roman historique </a:t>
            </a:r>
            <a:r>
              <a:rPr lang="fr-CA" sz="1200" b="1" i="1" kern="1200" dirty="0" smtClean="0">
                <a:solidFill>
                  <a:schemeClr val="tx1"/>
                </a:solidFill>
                <a:latin typeface="+mn-lt"/>
                <a:ea typeface="+mn-ea"/>
                <a:cs typeface="+mn-cs"/>
              </a:rPr>
              <a:t>Bérénice</a:t>
            </a:r>
            <a:r>
              <a:rPr lang="fr-CA" sz="1200" kern="1200" dirty="0" smtClean="0">
                <a:solidFill>
                  <a:schemeClr val="tx1"/>
                </a:solidFill>
                <a:latin typeface="+mn-lt"/>
                <a:ea typeface="+mn-ea"/>
                <a:cs typeface="+mn-cs"/>
              </a:rPr>
              <a:t> (1648).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la plus appréciée, aujourd’hui, sont </a:t>
            </a:r>
            <a:r>
              <a:rPr lang="fr-CA" sz="1200" b="1" i="1" kern="1200" dirty="0" smtClean="0">
                <a:solidFill>
                  <a:schemeClr val="tx1"/>
                </a:solidFill>
                <a:latin typeface="+mn-lt"/>
                <a:ea typeface="+mn-ea"/>
                <a:cs typeface="+mn-cs"/>
              </a:rPr>
              <a:t>Les Nouvelles françaises ou Les Divertissements de la princesse Aurélie</a:t>
            </a:r>
            <a:r>
              <a:rPr lang="fr-CA" sz="1200" kern="1200" dirty="0" smtClean="0">
                <a:solidFill>
                  <a:schemeClr val="tx1"/>
                </a:solidFill>
                <a:latin typeface="+mn-lt"/>
                <a:ea typeface="+mn-ea"/>
                <a:cs typeface="+mn-cs"/>
              </a:rPr>
              <a:t> (1656) où il renoue, comme La Fontaine, avec les conteurs du 16</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français, tout en complétant cette lignée par son apport original: ancrage historique réaliste, analyse psychologique, recherche de la simplicité et de la concision dans la narration.</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7</a:t>
            </a:fld>
            <a:endParaRPr lang="cs-CZ"/>
          </a:p>
        </p:txBody>
      </p:sp>
    </p:spTree>
    <p:extLst>
      <p:ext uri="{BB962C8B-B14F-4D97-AF65-F5344CB8AC3E}">
        <p14:creationId xmlns:p14="http://schemas.microsoft.com/office/powerpoint/2010/main" val="253900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Les origines </a:t>
            </a:r>
            <a:r>
              <a:rPr lang="fr-CA" sz="1200" kern="1200" dirty="0" err="1" smtClean="0">
                <a:solidFill>
                  <a:schemeClr val="tx1"/>
                </a:solidFill>
                <a:latin typeface="+mn-lt"/>
                <a:ea typeface="+mn-ea"/>
                <a:cs typeface="+mn-cs"/>
              </a:rPr>
              <a:t>burgeoises</a:t>
            </a:r>
            <a:r>
              <a:rPr lang="fr-CA" sz="1200" kern="1200" dirty="0" smtClean="0">
                <a:solidFill>
                  <a:schemeClr val="tx1"/>
                </a:solidFill>
                <a:latin typeface="+mn-lt"/>
                <a:ea typeface="+mn-ea"/>
                <a:cs typeface="+mn-cs"/>
              </a:rPr>
              <a:t> modestes liées à une vaste culture (latin, grec, allemand, droit) confèrent à cet avocat au Parlement de Paris et trésorier des finances de la généralité de Caen une position d’observateur indépendant de la haute société à laquelle il a accès, dès 1684, en tant que précepteur du duc de Bourbon, petit-fils du grand Condé. Le préceptorat ne durera que deux ans, mais La Bruyère reste attaché à la maison des Condé en qualité de secrétaire. Témoin amusé, excellent psychologue, il rédige ses </a:t>
            </a:r>
            <a:r>
              <a:rPr lang="fr-CA" sz="1200" b="1" i="1" u="sng" kern="1200" dirty="0" smtClean="0">
                <a:solidFill>
                  <a:schemeClr val="tx1"/>
                </a:solidFill>
                <a:latin typeface="+mn-lt"/>
                <a:ea typeface="+mn-ea"/>
                <a:cs typeface="+mn-cs"/>
              </a:rPr>
              <a:t>Caractères</a:t>
            </a:r>
            <a:r>
              <a:rPr lang="fr-CA" sz="1200" kern="1200" dirty="0" smtClean="0">
                <a:solidFill>
                  <a:schemeClr val="tx1"/>
                </a:solidFill>
                <a:latin typeface="+mn-lt"/>
                <a:ea typeface="+mn-ea"/>
                <a:cs typeface="+mn-cs"/>
              </a:rPr>
              <a:t> qui, publiés en 1688, font scandale, mais aussi suscitent l’intérêt du public qui sera friand des rééditions augmentées successives. En 1693 La Bruyère entrera à l’Académie Française.</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Au centre de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se trouvent donc les chapitres consacrés aux élites de la société, à la cour et au roi. La Bruyère porte sur celles-ci un regard critique, celui de l’homme de la ville, bourgeois, en anticipant ainsi l’esprit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où la culture et la pensée ne se fera plus avec la cour, mais contre la cour. La vision de Bruyère en est une anticipation.</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8</a:t>
            </a:fld>
            <a:endParaRPr lang="cs-CZ"/>
          </a:p>
        </p:txBody>
      </p:sp>
    </p:spTree>
    <p:extLst>
      <p:ext uri="{BB962C8B-B14F-4D97-AF65-F5344CB8AC3E}">
        <p14:creationId xmlns:p14="http://schemas.microsoft.com/office/powerpoint/2010/main" val="336564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b="1" i="1" kern="1200" dirty="0" smtClean="0">
                <a:solidFill>
                  <a:schemeClr val="tx1"/>
                </a:solidFill>
                <a:latin typeface="+mn-lt"/>
                <a:ea typeface="+mn-ea"/>
                <a:cs typeface="+mn-cs"/>
              </a:rPr>
              <a:t>	Les Caractères de Théophraste, traduits du grec, avec les Caractères ou les </a:t>
            </a:r>
            <a:r>
              <a:rPr lang="fr-CA" sz="1200" b="1" i="1" kern="1200" dirty="0" err="1" smtClean="0">
                <a:solidFill>
                  <a:schemeClr val="tx1"/>
                </a:solidFill>
                <a:latin typeface="+mn-lt"/>
                <a:ea typeface="+mn-ea"/>
                <a:cs typeface="+mn-cs"/>
              </a:rPr>
              <a:t>Moeurs</a:t>
            </a:r>
            <a:r>
              <a:rPr lang="fr-CA" sz="1200" b="1" i="1" kern="1200" dirty="0" smtClean="0">
                <a:solidFill>
                  <a:schemeClr val="tx1"/>
                </a:solidFill>
                <a:latin typeface="+mn-lt"/>
                <a:ea typeface="+mn-ea"/>
                <a:cs typeface="+mn-cs"/>
              </a:rPr>
              <a:t> de ce siècle</a:t>
            </a:r>
            <a:r>
              <a:rPr lang="fr-CA" sz="1200" kern="1200" dirty="0" smtClean="0">
                <a:solidFill>
                  <a:schemeClr val="tx1"/>
                </a:solidFill>
                <a:latin typeface="+mn-lt"/>
                <a:ea typeface="+mn-ea"/>
                <a:cs typeface="+mn-cs"/>
              </a:rPr>
              <a:t> se présentent, modestement, et en accord avec l’esthétique du classicisme, comme un complément et une imitation du philosophe grec. En réalité, l’entreprise de La Bruyère est originale par bien des aspects. Plus qu’avec Théophraste, La Bruyère renoue avec la tradition moraliste française (maximes) et l’esprit cultivé des salons mondains (portraits). Certaines de ses réflexions rappellent les essais de Montaigne, sans, toutefois, les longueurs de l’essayiste. Son écriture fragmentaire retrouve le goût de l’époque baroque, mais avec un style fait de phrases hachées, rapides qui annoncent Voltaire. La Bruyère sait attirer l’attention du lecteur et la conduire sans faute jusqu’à la pointe finale.</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Il préfère</a:t>
            </a:r>
            <a:r>
              <a:rPr lang="fr-CA" sz="1200" kern="1200" baseline="0" dirty="0" smtClean="0">
                <a:solidFill>
                  <a:schemeClr val="tx1"/>
                </a:solidFill>
                <a:latin typeface="+mn-lt"/>
                <a:ea typeface="+mn-ea"/>
                <a:cs typeface="+mn-cs"/>
              </a:rPr>
              <a:t> le style rapide, nerveux, les phrases courtes. Il juxtapose de brèves remarques. Il économise les termes. Par là, il annonce le 18</a:t>
            </a:r>
            <a:r>
              <a:rPr lang="fr-CA" sz="1200" kern="1200" baseline="30000" dirty="0" smtClean="0">
                <a:solidFill>
                  <a:schemeClr val="tx1"/>
                </a:solidFill>
                <a:latin typeface="+mn-lt"/>
                <a:ea typeface="+mn-ea"/>
                <a:cs typeface="+mn-cs"/>
              </a:rPr>
              <a:t>e</a:t>
            </a:r>
            <a:r>
              <a:rPr lang="fr-CA" sz="1200" kern="1200" baseline="0" dirty="0" smtClean="0">
                <a:solidFill>
                  <a:schemeClr val="tx1"/>
                </a:solidFill>
                <a:latin typeface="+mn-lt"/>
                <a:ea typeface="+mn-ea"/>
                <a:cs typeface="+mn-cs"/>
              </a:rPr>
              <a:t> siècle, Montesquieu et Voltaire</a:t>
            </a:r>
          </a:p>
          <a:p>
            <a:r>
              <a:rPr lang="fr-CA" sz="1200" kern="1200" baseline="0" dirty="0" smtClean="0">
                <a:solidFill>
                  <a:schemeClr val="tx1"/>
                </a:solidFill>
                <a:latin typeface="+mn-lt"/>
                <a:ea typeface="+mn-ea"/>
                <a:cs typeface="+mn-cs"/>
              </a:rPr>
              <a:t>il excelle surtout dans le portrait</a:t>
            </a:r>
            <a:endParaRPr lang="cs-CZ" sz="1200" kern="1200" dirty="0" smtClean="0">
              <a:solidFill>
                <a:schemeClr val="tx1"/>
              </a:solidFill>
              <a:latin typeface="+mn-lt"/>
              <a:ea typeface="+mn-ea"/>
              <a:cs typeface="+mn-cs"/>
            </a:endParaRP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i="1" kern="1200" dirty="0" smtClean="0">
                <a:solidFill>
                  <a:schemeClr val="tx1"/>
                </a:solidFill>
                <a:latin typeface="+mn-lt"/>
                <a:ea typeface="+mn-ea"/>
                <a:cs typeface="+mn-cs"/>
              </a:rPr>
              <a:t>	Les Caractères</a:t>
            </a:r>
            <a:r>
              <a:rPr lang="fr-CA" sz="1200" kern="1200" dirty="0" smtClean="0">
                <a:solidFill>
                  <a:schemeClr val="tx1"/>
                </a:solidFill>
                <a:latin typeface="+mn-lt"/>
                <a:ea typeface="+mn-ea"/>
                <a:cs typeface="+mn-cs"/>
              </a:rPr>
              <a:t> sont une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composite - un mélange de maximes, réflexions, essais, portraits, scènes, dialogues regroupés en 16 chapitres qui suivent la logique d’une progression thématique: I. „Des Ouvrages de l’Esprit, II. „Du Mérite personnel“, III. „Des Femmes“, IV. „Du </a:t>
            </a:r>
            <a:r>
              <a:rPr lang="fr-CA" sz="1200" kern="1200" dirty="0" err="1" smtClean="0">
                <a:solidFill>
                  <a:schemeClr val="tx1"/>
                </a:solidFill>
                <a:latin typeface="+mn-lt"/>
                <a:ea typeface="+mn-ea"/>
                <a:cs typeface="+mn-cs"/>
              </a:rPr>
              <a:t>Coeur</a:t>
            </a:r>
            <a:r>
              <a:rPr lang="fr-CA" sz="1200" kern="1200" dirty="0" smtClean="0">
                <a:solidFill>
                  <a:schemeClr val="tx1"/>
                </a:solidFill>
                <a:latin typeface="+mn-lt"/>
                <a:ea typeface="+mn-ea"/>
                <a:cs typeface="+mn-cs"/>
              </a:rPr>
              <a:t>“, V. „De la Société et de la Conversation“, VI. „Des Biens de fortune“, VII. „De la Ville“, VIII. „De la Cour“, IX. „Des Grands“, X. „Du Souverain ou de la République“, XI. „De l’Homme“, XII. „Des Jugements“, XIII. „De la Mode“, XIV. „De quelques Usages“, XV. „De la Chaire“, XVI. „Des Esprits forts“. Au centre de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se trouvent donc les chapitres consacrés aux élites de la société, à la cour et au roi. La Bruyère porte sur celles-ci un regard critique, celui de l’homme de la ville, bourgeois, en anticipant ainsi l’esprit du 18</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où la culture et la pensée ne se fera plus avec la cour, mais contre la cour. La vision de Bruyère en est une anticipation.</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9</a:t>
            </a:fld>
            <a:endParaRPr lang="cs-CZ"/>
          </a:p>
        </p:txBody>
      </p:sp>
    </p:spTree>
    <p:extLst>
      <p:ext uri="{BB962C8B-B14F-4D97-AF65-F5344CB8AC3E}">
        <p14:creationId xmlns:p14="http://schemas.microsoft.com/office/powerpoint/2010/main" val="47922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5476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2579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15601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196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9978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81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6493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480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201909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123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890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0208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75" indent="-25717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213" indent="-21431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50" indent="-17145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150" indent="-171450"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30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3"/>
            <a:ext cx="8763000" cy="1222375"/>
          </a:xfrm>
        </p:spPr>
        <p:txBody>
          <a:bodyPr/>
          <a:lstStyle/>
          <a:p>
            <a:r>
              <a:rPr lang="fr-FR" noProof="0" dirty="0" smtClean="0"/>
              <a:t>le classicisme – </a:t>
            </a:r>
            <a:r>
              <a:rPr lang="fr-FR" sz="2800" noProof="0" dirty="0" smtClean="0"/>
              <a:t>la prose</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dirty="0" smtClean="0"/>
              <a:t>Mgr. </a:t>
            </a:r>
            <a:r>
              <a:rPr lang="fr-FR" noProof="0" dirty="0" err="1" smtClean="0"/>
              <a:t>Veronika</a:t>
            </a:r>
            <a:r>
              <a:rPr lang="fr-FR" noProof="0" smtClean="0"/>
              <a:t> Černíková, Ph.D.</a:t>
            </a:r>
            <a:endParaRPr lang="fr-FR" noProof="0"/>
          </a:p>
        </p:txBody>
      </p:sp>
    </p:spTree>
    <p:extLst>
      <p:ext uri="{BB962C8B-B14F-4D97-AF65-F5344CB8AC3E}">
        <p14:creationId xmlns:p14="http://schemas.microsoft.com/office/powerpoint/2010/main" val="38411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7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FR" noProof="0" dirty="0" smtClean="0"/>
              <a:t>François de Salignac de la </a:t>
            </a:r>
            <a:r>
              <a:rPr lang="fr-FR" noProof="0" dirty="0" err="1" smtClean="0"/>
              <a:t>Mothe</a:t>
            </a:r>
            <a:r>
              <a:rPr lang="fr-FR" noProof="0" dirty="0" smtClean="0"/>
              <a:t>-</a:t>
            </a:r>
            <a:r>
              <a:rPr lang="fr-FR" sz="3100" noProof="0" dirty="0" smtClean="0"/>
              <a:t>Fénelon</a:t>
            </a:r>
            <a:r>
              <a:rPr lang="fr-FR" noProof="0" dirty="0" smtClean="0"/>
              <a:t> (1651-1715)</a:t>
            </a:r>
            <a:endParaRPr lang="fr-FR" noProof="0" dirty="0"/>
          </a:p>
        </p:txBody>
      </p:sp>
      <p:sp>
        <p:nvSpPr>
          <p:cNvPr id="3" name="Zástupný symbol pro obsah 2"/>
          <p:cNvSpPr>
            <a:spLocks noGrp="1"/>
          </p:cNvSpPr>
          <p:nvPr>
            <p:ph idx="1"/>
          </p:nvPr>
        </p:nvSpPr>
        <p:spPr/>
        <p:txBody>
          <a:bodyPr/>
          <a:lstStyle/>
          <a:p>
            <a:r>
              <a:rPr lang="fr-FR" noProof="0" dirty="0" smtClean="0"/>
              <a:t>la carrière ecclésiastique</a:t>
            </a:r>
          </a:p>
          <a:p>
            <a:r>
              <a:rPr lang="fr-FR" noProof="0" dirty="0" smtClean="0"/>
              <a:t>le précepteur </a:t>
            </a:r>
          </a:p>
          <a:p>
            <a:pPr lvl="1"/>
            <a:r>
              <a:rPr lang="fr-FR" noProof="0" dirty="0" smtClean="0"/>
              <a:t>la famille royale (1689-1699)</a:t>
            </a:r>
          </a:p>
          <a:p>
            <a:r>
              <a:rPr lang="fr-FR" noProof="0" dirty="0" smtClean="0"/>
              <a:t>le quiétisme</a:t>
            </a:r>
          </a:p>
          <a:p>
            <a:pPr lvl="1"/>
            <a:r>
              <a:rPr lang="fr-FR" noProof="0" dirty="0" smtClean="0"/>
              <a:t>la quiétude</a:t>
            </a:r>
          </a:p>
          <a:p>
            <a:pPr lvl="1"/>
            <a:r>
              <a:rPr lang="fr-FR" noProof="0" dirty="0" smtClean="0"/>
              <a:t>le contact direct avec Dieu</a:t>
            </a:r>
          </a:p>
          <a:p>
            <a:pPr lvl="1"/>
            <a:r>
              <a:rPr lang="fr-FR" noProof="0" dirty="0" smtClean="0"/>
              <a:t>→ condamné</a:t>
            </a:r>
          </a:p>
          <a:p>
            <a:pPr>
              <a:buNone/>
            </a:pPr>
            <a:r>
              <a:rPr lang="fr-FR" noProof="0" dirty="0" smtClean="0"/>
              <a:t>→ disgrâce royale</a:t>
            </a:r>
          </a:p>
          <a:p>
            <a:pPr lvl="1"/>
            <a:endParaRPr lang="fr-FR" noProof="0" dirty="0"/>
          </a:p>
        </p:txBody>
      </p:sp>
      <p:pic>
        <p:nvPicPr>
          <p:cNvPr id="33794" name="Picture 2" descr="http://www.recherche-fenelon.com/fichs/19212.jpg"/>
          <p:cNvPicPr>
            <a:picLocks noChangeAspect="1" noChangeArrowheads="1"/>
          </p:cNvPicPr>
          <p:nvPr/>
        </p:nvPicPr>
        <p:blipFill>
          <a:blip r:embed="rId4" cstate="print"/>
          <a:srcRect/>
          <a:stretch>
            <a:fillRect/>
          </a:stretch>
        </p:blipFill>
        <p:spPr bwMode="auto">
          <a:xfrm>
            <a:off x="6023313" y="1229533"/>
            <a:ext cx="3120687" cy="38911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fr-FR" noProof="0" dirty="0" smtClean="0"/>
              <a:t>François de Salignac de la </a:t>
            </a:r>
            <a:r>
              <a:rPr lang="fr-FR" noProof="0" dirty="0" err="1" smtClean="0"/>
              <a:t>Mothe</a:t>
            </a:r>
            <a:r>
              <a:rPr lang="fr-FR" noProof="0" dirty="0" smtClean="0"/>
              <a:t>-</a:t>
            </a:r>
            <a:r>
              <a:rPr lang="fr-FR" sz="3100" noProof="0" dirty="0" smtClean="0"/>
              <a:t>Fénelon</a:t>
            </a:r>
            <a:r>
              <a:rPr lang="fr-FR" noProof="0" dirty="0" smtClean="0"/>
              <a:t> (1651-1715)</a:t>
            </a:r>
            <a:endParaRPr lang="fr-FR" noProof="0" dirty="0"/>
          </a:p>
        </p:txBody>
      </p:sp>
      <p:sp>
        <p:nvSpPr>
          <p:cNvPr id="3" name="Zástupný symbol pro obsah 2"/>
          <p:cNvSpPr>
            <a:spLocks noGrp="1"/>
          </p:cNvSpPr>
          <p:nvPr>
            <p:ph idx="1"/>
          </p:nvPr>
        </p:nvSpPr>
        <p:spPr/>
        <p:txBody>
          <a:bodyPr/>
          <a:lstStyle/>
          <a:p>
            <a:r>
              <a:rPr lang="fr-FR" i="1" noProof="0" smtClean="0"/>
              <a:t>Les aventures de Télémaque (</a:t>
            </a:r>
            <a:r>
              <a:rPr lang="fr-FR" noProof="0" smtClean="0"/>
              <a:t>1699)</a:t>
            </a:r>
          </a:p>
          <a:p>
            <a:pPr lvl="1"/>
            <a:r>
              <a:rPr lang="fr-FR" noProof="0" smtClean="0"/>
              <a:t>le roman didactique</a:t>
            </a:r>
          </a:p>
          <a:p>
            <a:pPr lvl="1"/>
            <a:r>
              <a:rPr lang="fr-FR" noProof="0" smtClean="0"/>
              <a:t>les réflexions </a:t>
            </a:r>
          </a:p>
          <a:p>
            <a:pPr lvl="2"/>
            <a:r>
              <a:rPr lang="fr-FR" noProof="0" smtClean="0"/>
              <a:t>philosophiques</a:t>
            </a:r>
          </a:p>
          <a:p>
            <a:pPr lvl="2"/>
            <a:r>
              <a:rPr lang="fr-FR" noProof="0" smtClean="0"/>
              <a:t>politiques</a:t>
            </a:r>
          </a:p>
          <a:p>
            <a:pPr lvl="2"/>
            <a:r>
              <a:rPr lang="fr-FR" noProof="0" smtClean="0"/>
              <a:t>→ le 18</a:t>
            </a:r>
            <a:r>
              <a:rPr lang="fr-FR" baseline="30000" noProof="0" smtClean="0"/>
              <a:t>e</a:t>
            </a:r>
            <a:r>
              <a:rPr lang="fr-FR" noProof="0" smtClean="0"/>
              <a:t> siècle</a:t>
            </a:r>
            <a:endParaRPr lang="fr-FR" noProof="0"/>
          </a:p>
        </p:txBody>
      </p:sp>
      <p:pic>
        <p:nvPicPr>
          <p:cNvPr id="35844" name="Picture 4" descr="http://1.bp.blogspot.com/_gIoLGdD2C2w/TUhKO2nPNCI/AAAAAAAAE6o/jcbic5tHx4s/s1600/fenelon%2Btelemaque%2B003.jpg"/>
          <p:cNvPicPr>
            <a:picLocks noChangeAspect="1" noChangeArrowheads="1"/>
          </p:cNvPicPr>
          <p:nvPr/>
        </p:nvPicPr>
        <p:blipFill>
          <a:blip r:embed="rId3" cstate="print"/>
          <a:srcRect l="15726" r="10668"/>
          <a:stretch>
            <a:fillRect/>
          </a:stretch>
        </p:blipFill>
        <p:spPr bwMode="auto">
          <a:xfrm>
            <a:off x="4555375" y="2182483"/>
            <a:ext cx="4588625" cy="46755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Bernard le Bovier de Fontenelle (1657-1757)</a:t>
            </a:r>
            <a:endParaRPr lang="fr-FR" noProof="0"/>
          </a:p>
        </p:txBody>
      </p:sp>
      <p:sp>
        <p:nvSpPr>
          <p:cNvPr id="3" name="Zástupný symbol pro obsah 2"/>
          <p:cNvSpPr>
            <a:spLocks noGrp="1"/>
          </p:cNvSpPr>
          <p:nvPr>
            <p:ph idx="1"/>
          </p:nvPr>
        </p:nvSpPr>
        <p:spPr/>
        <p:txBody>
          <a:bodyPr/>
          <a:lstStyle/>
          <a:p>
            <a:r>
              <a:rPr lang="fr-FR" noProof="0" dirty="0" smtClean="0"/>
              <a:t>Louis XIV</a:t>
            </a:r>
          </a:p>
          <a:p>
            <a:pPr lvl="1"/>
            <a:r>
              <a:rPr lang="fr-FR" noProof="0" dirty="0" smtClean="0"/>
              <a:t>la littérature précieuse</a:t>
            </a:r>
          </a:p>
          <a:p>
            <a:pPr lvl="1"/>
            <a:r>
              <a:rPr lang="fr-FR" noProof="0" dirty="0" smtClean="0"/>
              <a:t>le classicisme</a:t>
            </a:r>
          </a:p>
          <a:p>
            <a:pPr lvl="1"/>
            <a:r>
              <a:rPr lang="fr-FR" i="1" noProof="0" dirty="0" smtClean="0"/>
              <a:t>Lettres Galantes du Chevalier d’</a:t>
            </a:r>
            <a:r>
              <a:rPr lang="fr-FR" i="1" noProof="0" dirty="0" err="1" smtClean="0"/>
              <a:t>Her</a:t>
            </a:r>
            <a:r>
              <a:rPr lang="fr-FR" noProof="0" dirty="0" smtClean="0"/>
              <a:t> (1685)</a:t>
            </a:r>
          </a:p>
          <a:p>
            <a:r>
              <a:rPr lang="fr-FR" noProof="0" dirty="0" smtClean="0"/>
              <a:t>l’âge des lumières</a:t>
            </a:r>
          </a:p>
          <a:p>
            <a:pPr lvl="1"/>
            <a:r>
              <a:rPr lang="fr-FR" noProof="0" dirty="0" smtClean="0"/>
              <a:t>la réflexion philosophique</a:t>
            </a:r>
          </a:p>
          <a:p>
            <a:pPr lvl="1"/>
            <a:r>
              <a:rPr lang="fr-FR" noProof="0" dirty="0" smtClean="0"/>
              <a:t>les sciences</a:t>
            </a:r>
          </a:p>
          <a:p>
            <a:pPr lvl="1"/>
            <a:r>
              <a:rPr lang="fr-FR" i="1" noProof="0" dirty="0" smtClean="0"/>
              <a:t>Entretiens sur la Pluralité des Mondes </a:t>
            </a:r>
            <a:r>
              <a:rPr lang="fr-FR" noProof="0" dirty="0" smtClean="0"/>
              <a:t>(1686)</a:t>
            </a:r>
          </a:p>
          <a:p>
            <a:pPr lvl="2"/>
            <a:r>
              <a:rPr lang="fr-FR" noProof="0" dirty="0" smtClean="0"/>
              <a:t>le système astronomique de Copernic</a:t>
            </a:r>
          </a:p>
          <a:p>
            <a:pPr lvl="2"/>
            <a:r>
              <a:rPr lang="fr-FR" noProof="0" dirty="0" smtClean="0"/>
              <a:t>la conversation galante</a:t>
            </a:r>
          </a:p>
          <a:p>
            <a:pPr lvl="2"/>
            <a:r>
              <a:rPr lang="fr-FR" noProof="0" dirty="0" smtClean="0"/>
              <a:t>six </a:t>
            </a:r>
            <a:r>
              <a:rPr lang="fr-FR" i="1" noProof="0" dirty="0" smtClean="0"/>
              <a:t>Soirs</a:t>
            </a:r>
            <a:endParaRPr lang="fr-FR" i="1" noProof="0" dirty="0"/>
          </a:p>
        </p:txBody>
      </p:sp>
      <p:pic>
        <p:nvPicPr>
          <p:cNvPr id="37890" name="Picture 2" descr="http://www-groups.dcs.st-and.ac.uk/history/BigPictures/Fontenelle_3.jpeg"/>
          <p:cNvPicPr>
            <a:picLocks noChangeAspect="1" noChangeArrowheads="1"/>
          </p:cNvPicPr>
          <p:nvPr/>
        </p:nvPicPr>
        <p:blipFill>
          <a:blip r:embed="rId3" cstate="print"/>
          <a:srcRect/>
          <a:stretch>
            <a:fillRect/>
          </a:stretch>
        </p:blipFill>
        <p:spPr bwMode="auto">
          <a:xfrm>
            <a:off x="6191250" y="1224049"/>
            <a:ext cx="2952750" cy="31051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La prose classique</a:t>
            </a:r>
            <a:endParaRPr lang="fr-FR" noProof="0"/>
          </a:p>
        </p:txBody>
      </p:sp>
      <p:sp>
        <p:nvSpPr>
          <p:cNvPr id="3" name="Zástupný symbol pro obsah 2"/>
          <p:cNvSpPr>
            <a:spLocks noGrp="1"/>
          </p:cNvSpPr>
          <p:nvPr>
            <p:ph idx="1"/>
          </p:nvPr>
        </p:nvSpPr>
        <p:spPr/>
        <p:txBody>
          <a:bodyPr/>
          <a:lstStyle/>
          <a:p>
            <a:r>
              <a:rPr lang="fr-FR" noProof="0" smtClean="0"/>
              <a:t>les modèles</a:t>
            </a:r>
          </a:p>
          <a:p>
            <a:pPr lvl="1"/>
            <a:r>
              <a:rPr lang="fr-FR" noProof="0" smtClean="0"/>
              <a:t>l’épopée</a:t>
            </a:r>
          </a:p>
          <a:p>
            <a:pPr lvl="2">
              <a:buNone/>
            </a:pPr>
            <a:r>
              <a:rPr lang="fr-FR" noProof="0" smtClean="0"/>
              <a:t>x  en prose</a:t>
            </a:r>
          </a:p>
          <a:p>
            <a:pPr lvl="2">
              <a:buNone/>
            </a:pPr>
            <a:r>
              <a:rPr lang="fr-FR" noProof="0" smtClean="0"/>
              <a:t>x  sans invocation aux dieux</a:t>
            </a:r>
          </a:p>
          <a:p>
            <a:pPr lvl="2">
              <a:buNone/>
            </a:pPr>
            <a:r>
              <a:rPr lang="fr-FR" noProof="0" smtClean="0"/>
              <a:t>x  l’amour</a:t>
            </a:r>
          </a:p>
          <a:p>
            <a:pPr lvl="1"/>
            <a:r>
              <a:rPr lang="fr-FR" noProof="0" smtClean="0"/>
              <a:t>la tragédie</a:t>
            </a:r>
          </a:p>
          <a:p>
            <a:pPr lvl="2"/>
            <a:r>
              <a:rPr lang="fr-FR" noProof="0" smtClean="0"/>
              <a:t>les trois unités</a:t>
            </a:r>
          </a:p>
          <a:p>
            <a:pPr lvl="2"/>
            <a:r>
              <a:rPr lang="fr-FR" noProof="0" smtClean="0"/>
              <a:t>l’unité du ton</a:t>
            </a:r>
          </a:p>
          <a:p>
            <a:pPr lvl="2"/>
            <a:r>
              <a:rPr lang="fr-FR" noProof="0" smtClean="0"/>
              <a:t>l’analyse psychologique</a:t>
            </a:r>
            <a:endParaRPr lang="fr-FR" noProof="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madame de La Fayette (1634-1693)</a:t>
            </a:r>
            <a:endParaRPr lang="fr-FR" noProof="0"/>
          </a:p>
        </p:txBody>
      </p:sp>
      <p:sp>
        <p:nvSpPr>
          <p:cNvPr id="3" name="Zástupný symbol pro obsah 2"/>
          <p:cNvSpPr>
            <a:spLocks noGrp="1"/>
          </p:cNvSpPr>
          <p:nvPr>
            <p:ph idx="1"/>
          </p:nvPr>
        </p:nvSpPr>
        <p:spPr/>
        <p:txBody>
          <a:bodyPr/>
          <a:lstStyle/>
          <a:p>
            <a:r>
              <a:rPr lang="fr-FR" noProof="0" smtClean="0"/>
              <a:t>comtesse</a:t>
            </a:r>
          </a:p>
          <a:p>
            <a:pPr lvl="1"/>
            <a:r>
              <a:rPr lang="fr-FR" noProof="0" smtClean="0"/>
              <a:t>cultivée</a:t>
            </a:r>
          </a:p>
          <a:p>
            <a:pPr lvl="1"/>
            <a:r>
              <a:rPr lang="fr-FR" noProof="0" smtClean="0"/>
              <a:t>riche</a:t>
            </a:r>
          </a:p>
          <a:p>
            <a:r>
              <a:rPr lang="fr-FR" noProof="0" smtClean="0"/>
              <a:t>l’éducation</a:t>
            </a:r>
          </a:p>
          <a:p>
            <a:pPr lvl="1"/>
            <a:r>
              <a:rPr lang="fr-FR" noProof="0" smtClean="0"/>
              <a:t>littéraire</a:t>
            </a:r>
          </a:p>
          <a:p>
            <a:pPr lvl="1"/>
            <a:r>
              <a:rPr lang="fr-FR" noProof="0" smtClean="0"/>
              <a:t>mondaine</a:t>
            </a:r>
          </a:p>
          <a:p>
            <a:pPr lvl="2"/>
            <a:r>
              <a:rPr lang="fr-FR" noProof="0" smtClean="0"/>
              <a:t>le salon de Mme de Rambouillet</a:t>
            </a:r>
          </a:p>
          <a:p>
            <a:r>
              <a:rPr lang="fr-FR" noProof="0" smtClean="0"/>
              <a:t>mademoiselle d’honneur</a:t>
            </a:r>
          </a:p>
          <a:p>
            <a:pPr lvl="1"/>
            <a:r>
              <a:rPr lang="fr-FR" noProof="0" smtClean="0"/>
              <a:t>Anne d’Autriche</a:t>
            </a:r>
          </a:p>
          <a:p>
            <a:pPr lvl="1"/>
            <a:r>
              <a:rPr lang="fr-FR" noProof="0" smtClean="0"/>
              <a:t>à 16 ans</a:t>
            </a:r>
          </a:p>
          <a:p>
            <a:endParaRPr lang="fr-FR" noProof="0"/>
          </a:p>
        </p:txBody>
      </p:sp>
      <p:pic>
        <p:nvPicPr>
          <p:cNvPr id="2050" name="Picture 2" descr="https://upload.wikimedia.org/wikipedia/commons/thumb/5/5f/Madame_de_La_Fayette.jpg/220px-Madame_de_La_Fayette.jpg"/>
          <p:cNvPicPr>
            <a:picLocks noChangeAspect="1" noChangeArrowheads="1"/>
          </p:cNvPicPr>
          <p:nvPr/>
        </p:nvPicPr>
        <p:blipFill>
          <a:blip r:embed="rId3" cstate="print"/>
          <a:srcRect/>
          <a:stretch>
            <a:fillRect/>
          </a:stretch>
        </p:blipFill>
        <p:spPr bwMode="auto">
          <a:xfrm>
            <a:off x="6666807" y="1093497"/>
            <a:ext cx="2477193" cy="284877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madame de La Fayette (1634-1693)</a:t>
            </a:r>
            <a:endParaRPr lang="fr-FR" noProof="0"/>
          </a:p>
        </p:txBody>
      </p:sp>
      <p:sp>
        <p:nvSpPr>
          <p:cNvPr id="3" name="Zástupný symbol pro obsah 2"/>
          <p:cNvSpPr>
            <a:spLocks noGrp="1"/>
          </p:cNvSpPr>
          <p:nvPr>
            <p:ph idx="1"/>
          </p:nvPr>
        </p:nvSpPr>
        <p:spPr/>
        <p:txBody>
          <a:bodyPr/>
          <a:lstStyle/>
          <a:p>
            <a:r>
              <a:rPr lang="fr-FR" noProof="0" smtClean="0"/>
              <a:t>mariée</a:t>
            </a:r>
          </a:p>
          <a:p>
            <a:pPr lvl="1"/>
            <a:r>
              <a:rPr lang="fr-FR" noProof="0" smtClean="0"/>
              <a:t>un veuf âgé</a:t>
            </a:r>
          </a:p>
          <a:p>
            <a:pPr lvl="1"/>
            <a:endParaRPr lang="fr-FR" noProof="0" smtClean="0"/>
          </a:p>
          <a:p>
            <a:r>
              <a:rPr lang="fr-FR" noProof="0" smtClean="0"/>
              <a:t>Paris</a:t>
            </a:r>
          </a:p>
          <a:p>
            <a:pPr lvl="1"/>
            <a:r>
              <a:rPr lang="fr-FR" noProof="0" smtClean="0"/>
              <a:t>le salon littéraire</a:t>
            </a:r>
          </a:p>
          <a:p>
            <a:pPr lvl="2"/>
            <a:r>
              <a:rPr lang="fr-FR" noProof="0" smtClean="0"/>
              <a:t>la sœur du roi</a:t>
            </a:r>
          </a:p>
          <a:p>
            <a:pPr lvl="2"/>
            <a:r>
              <a:rPr lang="fr-FR" noProof="0" smtClean="0"/>
              <a:t>Mme de Sévigné</a:t>
            </a:r>
          </a:p>
          <a:p>
            <a:pPr lvl="2"/>
            <a:r>
              <a:rPr lang="fr-FR" noProof="0" smtClean="0"/>
              <a:t>La Rochefoucauld</a:t>
            </a:r>
          </a:p>
          <a:p>
            <a:pPr lvl="2"/>
            <a:r>
              <a:rPr lang="fr-FR" noProof="0" smtClean="0"/>
              <a:t>Jean de Segrais</a:t>
            </a:r>
          </a:p>
          <a:p>
            <a:pPr lvl="1"/>
            <a:r>
              <a:rPr lang="fr-FR" noProof="0" smtClean="0"/>
              <a:t>la diplomatie</a:t>
            </a:r>
            <a:endParaRPr lang="fr-FR" noProof="0"/>
          </a:p>
        </p:txBody>
      </p:sp>
      <p:pic>
        <p:nvPicPr>
          <p:cNvPr id="19458" name="Picture 2" descr="Comtesse de La Fayette"/>
          <p:cNvPicPr>
            <a:picLocks noChangeAspect="1" noChangeArrowheads="1"/>
          </p:cNvPicPr>
          <p:nvPr/>
        </p:nvPicPr>
        <p:blipFill>
          <a:blip r:embed="rId3" cstate="print"/>
          <a:srcRect/>
          <a:stretch>
            <a:fillRect/>
          </a:stretch>
        </p:blipFill>
        <p:spPr bwMode="auto">
          <a:xfrm>
            <a:off x="6534150" y="1163782"/>
            <a:ext cx="2609850" cy="381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madame de La Fayette (1634-1693)</a:t>
            </a:r>
            <a:endParaRPr lang="fr-FR" noProof="0"/>
          </a:p>
        </p:txBody>
      </p:sp>
      <p:sp>
        <p:nvSpPr>
          <p:cNvPr id="3" name="Zástupný symbol pro obsah 2"/>
          <p:cNvSpPr>
            <a:spLocks noGrp="1"/>
          </p:cNvSpPr>
          <p:nvPr>
            <p:ph idx="1"/>
          </p:nvPr>
        </p:nvSpPr>
        <p:spPr>
          <a:xfrm>
            <a:off x="304800" y="1554164"/>
            <a:ext cx="8686800" cy="4996265"/>
          </a:xfrm>
        </p:spPr>
        <p:txBody>
          <a:bodyPr>
            <a:normAutofit/>
          </a:bodyPr>
          <a:lstStyle/>
          <a:p>
            <a:r>
              <a:rPr lang="fr-FR" noProof="0" smtClean="0"/>
              <a:t>la prose</a:t>
            </a:r>
          </a:p>
          <a:p>
            <a:pPr lvl="1"/>
            <a:r>
              <a:rPr lang="fr-FR" noProof="0" smtClean="0"/>
              <a:t>le roman précieux</a:t>
            </a:r>
          </a:p>
          <a:p>
            <a:pPr lvl="1"/>
            <a:r>
              <a:rPr lang="fr-FR" noProof="0" smtClean="0"/>
              <a:t>le roman classique</a:t>
            </a:r>
          </a:p>
          <a:p>
            <a:pPr lvl="2"/>
            <a:r>
              <a:rPr lang="fr-FR" noProof="0" smtClean="0"/>
              <a:t>la réduction</a:t>
            </a:r>
          </a:p>
          <a:p>
            <a:pPr lvl="2"/>
            <a:r>
              <a:rPr lang="fr-FR" noProof="0" smtClean="0"/>
              <a:t>la simplification</a:t>
            </a:r>
          </a:p>
          <a:p>
            <a:pPr lvl="1"/>
            <a:endParaRPr lang="fr-FR" noProof="0" smtClean="0"/>
          </a:p>
          <a:p>
            <a:r>
              <a:rPr lang="fr-FR" noProof="0" smtClean="0"/>
              <a:t>les débuts</a:t>
            </a:r>
          </a:p>
          <a:p>
            <a:pPr lvl="1"/>
            <a:r>
              <a:rPr lang="fr-FR" noProof="0" smtClean="0"/>
              <a:t>Jean de Segrais</a:t>
            </a:r>
          </a:p>
          <a:p>
            <a:pPr lvl="1"/>
            <a:r>
              <a:rPr lang="fr-FR" noProof="0" smtClean="0"/>
              <a:t>le roman précieux-héroïque</a:t>
            </a:r>
          </a:p>
          <a:p>
            <a:pPr lvl="1"/>
            <a:r>
              <a:rPr lang="fr-FR" noProof="0" smtClean="0"/>
              <a:t>l’intrigue amoureuse</a:t>
            </a:r>
          </a:p>
          <a:p>
            <a:pPr lvl="1"/>
            <a:r>
              <a:rPr lang="fr-FR" i="1" noProof="0" smtClean="0"/>
              <a:t>La princesse de Montpensier </a:t>
            </a:r>
            <a:r>
              <a:rPr lang="fr-FR" noProof="0" smtClean="0"/>
              <a:t>(1669)</a:t>
            </a:r>
          </a:p>
          <a:p>
            <a:pPr lvl="1"/>
            <a:r>
              <a:rPr lang="fr-FR" i="1" noProof="0" smtClean="0"/>
              <a:t>Zaïde </a:t>
            </a:r>
            <a:r>
              <a:rPr lang="fr-FR" noProof="0" smtClean="0"/>
              <a:t>(1671)</a:t>
            </a:r>
          </a:p>
          <a:p>
            <a:pPr lvl="2"/>
            <a:endParaRPr lang="fr-FR" noProof="0"/>
          </a:p>
        </p:txBody>
      </p:sp>
      <p:pic>
        <p:nvPicPr>
          <p:cNvPr id="22530" name="Picture 2" descr="http://idata.over-blog.com/0/24/37/64/photo-29/princesse-montpensier.jpg"/>
          <p:cNvPicPr>
            <a:picLocks noChangeAspect="1" noChangeArrowheads="1"/>
          </p:cNvPicPr>
          <p:nvPr/>
        </p:nvPicPr>
        <p:blipFill>
          <a:blip r:embed="rId3" cstate="print"/>
          <a:srcRect l="2456" r="4210"/>
          <a:stretch>
            <a:fillRect/>
          </a:stretch>
        </p:blipFill>
        <p:spPr bwMode="auto">
          <a:xfrm>
            <a:off x="4535423" y="1267691"/>
            <a:ext cx="4608577" cy="37033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madame de La Fayette (1634-1693)</a:t>
            </a:r>
            <a:endParaRPr lang="fr-FR" noProof="0"/>
          </a:p>
        </p:txBody>
      </p:sp>
      <p:sp>
        <p:nvSpPr>
          <p:cNvPr id="3" name="Zástupný symbol pro obsah 2"/>
          <p:cNvSpPr>
            <a:spLocks noGrp="1"/>
          </p:cNvSpPr>
          <p:nvPr>
            <p:ph idx="1"/>
          </p:nvPr>
        </p:nvSpPr>
        <p:spPr>
          <a:xfrm>
            <a:off x="304800" y="1554164"/>
            <a:ext cx="8686800" cy="5062767"/>
          </a:xfrm>
        </p:spPr>
        <p:txBody>
          <a:bodyPr>
            <a:normAutofit/>
          </a:bodyPr>
          <a:lstStyle/>
          <a:p>
            <a:r>
              <a:rPr lang="fr-FR" i="1" noProof="0" smtClean="0"/>
              <a:t>La Princesses de Clèves</a:t>
            </a:r>
            <a:r>
              <a:rPr lang="fr-FR" noProof="0" smtClean="0"/>
              <a:t> (1678)</a:t>
            </a:r>
          </a:p>
          <a:p>
            <a:pPr lvl="1"/>
            <a:r>
              <a:rPr lang="fr-FR" noProof="0" smtClean="0"/>
              <a:t>sans nom d’auteur</a:t>
            </a:r>
          </a:p>
          <a:p>
            <a:pPr lvl="1"/>
            <a:r>
              <a:rPr lang="fr-FR" noProof="0" smtClean="0"/>
              <a:t>le roman de mœurs </a:t>
            </a:r>
          </a:p>
          <a:p>
            <a:pPr lvl="2"/>
            <a:r>
              <a:rPr lang="fr-FR" noProof="0" smtClean="0"/>
              <a:t>le fond historique réel</a:t>
            </a:r>
          </a:p>
          <a:p>
            <a:pPr lvl="1"/>
            <a:r>
              <a:rPr lang="fr-FR" noProof="0" smtClean="0"/>
              <a:t>le roman précieux</a:t>
            </a:r>
          </a:p>
          <a:p>
            <a:pPr lvl="2"/>
            <a:r>
              <a:rPr lang="fr-FR" noProof="0" smtClean="0"/>
              <a:t>l’intrigue amoureuse</a:t>
            </a:r>
          </a:p>
          <a:p>
            <a:pPr lvl="1"/>
            <a:r>
              <a:rPr lang="fr-FR" noProof="0" smtClean="0"/>
              <a:t>le roman héroïque</a:t>
            </a:r>
          </a:p>
          <a:p>
            <a:pPr lvl="2"/>
            <a:r>
              <a:rPr lang="fr-FR" noProof="0" smtClean="0"/>
              <a:t>le renoncement cornélien</a:t>
            </a:r>
          </a:p>
          <a:p>
            <a:pPr lvl="1"/>
            <a:r>
              <a:rPr lang="fr-FR" noProof="0" smtClean="0"/>
              <a:t>le roman psychologique</a:t>
            </a:r>
          </a:p>
          <a:p>
            <a:pPr lvl="2"/>
            <a:r>
              <a:rPr lang="fr-FR" noProof="0" smtClean="0"/>
              <a:t> l’analyse des sentiments</a:t>
            </a:r>
          </a:p>
          <a:p>
            <a:pPr lvl="2">
              <a:buNone/>
            </a:pPr>
            <a:r>
              <a:rPr lang="fr-FR" noProof="0" smtClean="0"/>
              <a:t>    &amp; de la motivation</a:t>
            </a:r>
          </a:p>
          <a:p>
            <a:pPr lvl="2"/>
            <a:r>
              <a:rPr lang="fr-FR" noProof="0" smtClean="0"/>
              <a:t>le pessimisme janséniste</a:t>
            </a:r>
          </a:p>
          <a:p>
            <a:pPr lvl="2"/>
            <a:r>
              <a:rPr lang="fr-FR" noProof="0" smtClean="0"/>
              <a:t>la psychologie racinienne</a:t>
            </a:r>
          </a:p>
          <a:p>
            <a:pPr lvl="2">
              <a:buNone/>
            </a:pPr>
            <a:endParaRPr lang="fr-FR" noProof="0" smtClean="0"/>
          </a:p>
          <a:p>
            <a:pPr lvl="2"/>
            <a:endParaRPr lang="fr-FR" noProof="0"/>
          </a:p>
        </p:txBody>
      </p:sp>
      <p:pic>
        <p:nvPicPr>
          <p:cNvPr id="25602" name="Picture 2" descr="http://media.senscritique.com/media/000000003035/source_big/La_Princesse_de_Cleves.jpg"/>
          <p:cNvPicPr>
            <a:picLocks noChangeAspect="1" noChangeArrowheads="1"/>
          </p:cNvPicPr>
          <p:nvPr/>
        </p:nvPicPr>
        <p:blipFill>
          <a:blip r:embed="rId3" cstate="print"/>
          <a:srcRect/>
          <a:stretch>
            <a:fillRect/>
          </a:stretch>
        </p:blipFill>
        <p:spPr bwMode="auto">
          <a:xfrm>
            <a:off x="6882938" y="1140904"/>
            <a:ext cx="2261062" cy="3081828"/>
          </a:xfrm>
          <a:prstGeom prst="rect">
            <a:avLst/>
          </a:prstGeom>
          <a:noFill/>
        </p:spPr>
      </p:pic>
      <p:pic>
        <p:nvPicPr>
          <p:cNvPr id="25604" name="Picture 4" descr="http://cotentinghislaine.o.c.f.unblog.fr/files/2010/12/marinavlady3.jpg"/>
          <p:cNvPicPr>
            <a:picLocks noChangeAspect="1" noChangeArrowheads="1"/>
          </p:cNvPicPr>
          <p:nvPr/>
        </p:nvPicPr>
        <p:blipFill>
          <a:blip r:embed="rId4" cstate="print"/>
          <a:srcRect t="5964" b="13745"/>
          <a:stretch>
            <a:fillRect/>
          </a:stretch>
        </p:blipFill>
        <p:spPr bwMode="auto">
          <a:xfrm>
            <a:off x="4289367" y="4259448"/>
            <a:ext cx="4854632" cy="25985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Jean de Segrais (1624-1701)</a:t>
            </a:r>
            <a:endParaRPr lang="fr-FR" noProof="0"/>
          </a:p>
        </p:txBody>
      </p:sp>
      <p:sp>
        <p:nvSpPr>
          <p:cNvPr id="3" name="Zástupný symbol pro obsah 2"/>
          <p:cNvSpPr>
            <a:spLocks noGrp="1"/>
          </p:cNvSpPr>
          <p:nvPr>
            <p:ph idx="1"/>
          </p:nvPr>
        </p:nvSpPr>
        <p:spPr/>
        <p:txBody>
          <a:bodyPr/>
          <a:lstStyle/>
          <a:p>
            <a:r>
              <a:rPr lang="fr-FR" i="1" noProof="0" smtClean="0">
                <a:solidFill>
                  <a:schemeClr val="tx1"/>
                </a:solidFill>
              </a:rPr>
              <a:t>Les Nouvelles françaises </a:t>
            </a:r>
          </a:p>
          <a:p>
            <a:pPr lvl="1">
              <a:buNone/>
            </a:pPr>
            <a:r>
              <a:rPr lang="fr-FR" i="1" noProof="0" smtClean="0">
                <a:solidFill>
                  <a:schemeClr val="tx1"/>
                </a:solidFill>
              </a:rPr>
              <a:t>ou Les Divertissements de la princesse Aurélie</a:t>
            </a:r>
            <a:r>
              <a:rPr lang="fr-FR" noProof="0" smtClean="0">
                <a:solidFill>
                  <a:schemeClr val="tx1"/>
                </a:solidFill>
              </a:rPr>
              <a:t> (1656)</a:t>
            </a:r>
          </a:p>
          <a:p>
            <a:pPr lvl="1"/>
            <a:r>
              <a:rPr lang="fr-FR" noProof="0" smtClean="0">
                <a:solidFill>
                  <a:schemeClr val="tx1"/>
                </a:solidFill>
              </a:rPr>
              <a:t>les conteurs du 16</a:t>
            </a:r>
            <a:r>
              <a:rPr lang="fr-FR" baseline="30000" noProof="0" smtClean="0">
                <a:solidFill>
                  <a:schemeClr val="tx1"/>
                </a:solidFill>
              </a:rPr>
              <a:t>e</a:t>
            </a:r>
            <a:r>
              <a:rPr lang="fr-FR" noProof="0" smtClean="0">
                <a:solidFill>
                  <a:schemeClr val="tx1"/>
                </a:solidFill>
              </a:rPr>
              <a:t> siècle</a:t>
            </a:r>
          </a:p>
          <a:p>
            <a:pPr lvl="1"/>
            <a:r>
              <a:rPr lang="fr-FR" noProof="0" smtClean="0">
                <a:solidFill>
                  <a:schemeClr val="tx1"/>
                </a:solidFill>
              </a:rPr>
              <a:t>l’ancrage historique</a:t>
            </a:r>
          </a:p>
          <a:p>
            <a:pPr lvl="1"/>
            <a:r>
              <a:rPr lang="fr-FR" noProof="0" smtClean="0">
                <a:solidFill>
                  <a:schemeClr val="tx1"/>
                </a:solidFill>
              </a:rPr>
              <a:t>l’analyse psychologique</a:t>
            </a:r>
          </a:p>
          <a:p>
            <a:pPr lvl="1"/>
            <a:r>
              <a:rPr lang="fr-FR" noProof="0" smtClean="0">
                <a:solidFill>
                  <a:schemeClr val="tx1"/>
                </a:solidFill>
              </a:rPr>
              <a:t>la simplicité</a:t>
            </a:r>
            <a:endParaRPr lang="fr-FR" noProof="0"/>
          </a:p>
        </p:txBody>
      </p:sp>
      <p:pic>
        <p:nvPicPr>
          <p:cNvPr id="27650" name="Picture 2" descr="http://www.edition-originale.com/media/h-1200-segrais_jean-regnault-de_les-nouvelles-francaises-ou-les-divertissements-de-la-princesse-aurelie_1722_0_14676.jpg"/>
          <p:cNvPicPr>
            <a:picLocks noChangeAspect="1" noChangeArrowheads="1"/>
          </p:cNvPicPr>
          <p:nvPr/>
        </p:nvPicPr>
        <p:blipFill>
          <a:blip r:embed="rId3" cstate="print"/>
          <a:srcRect l="5843" t="2179" r="11078" b="2192"/>
          <a:stretch>
            <a:fillRect/>
          </a:stretch>
        </p:blipFill>
        <p:spPr bwMode="auto">
          <a:xfrm>
            <a:off x="4305993" y="2668385"/>
            <a:ext cx="2599828" cy="3990109"/>
          </a:xfrm>
          <a:prstGeom prst="rect">
            <a:avLst/>
          </a:prstGeom>
          <a:noFill/>
        </p:spPr>
      </p:pic>
      <p:pic>
        <p:nvPicPr>
          <p:cNvPr id="27652" name="Picture 4" descr="http://bpun.unine.ch/icono/JPG01/POET4.40.jpg"/>
          <p:cNvPicPr>
            <a:picLocks noChangeAspect="1" noChangeArrowheads="1"/>
          </p:cNvPicPr>
          <p:nvPr/>
        </p:nvPicPr>
        <p:blipFill>
          <a:blip r:embed="rId4" cstate="print"/>
          <a:srcRect/>
          <a:stretch>
            <a:fillRect/>
          </a:stretch>
        </p:blipFill>
        <p:spPr bwMode="auto">
          <a:xfrm>
            <a:off x="7041120" y="1299815"/>
            <a:ext cx="2102879" cy="29396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Jean de La Bruyère (1645-1696)</a:t>
            </a:r>
            <a:endParaRPr lang="fr-FR" noProof="0"/>
          </a:p>
        </p:txBody>
      </p:sp>
      <p:sp>
        <p:nvSpPr>
          <p:cNvPr id="3" name="Zástupný symbol pro obsah 2"/>
          <p:cNvSpPr>
            <a:spLocks noGrp="1"/>
          </p:cNvSpPr>
          <p:nvPr>
            <p:ph idx="1"/>
          </p:nvPr>
        </p:nvSpPr>
        <p:spPr/>
        <p:txBody>
          <a:bodyPr/>
          <a:lstStyle/>
          <a:p>
            <a:r>
              <a:rPr lang="fr-FR" noProof="0" smtClean="0"/>
              <a:t>l’origine bourgeoise</a:t>
            </a:r>
          </a:p>
          <a:p>
            <a:r>
              <a:rPr lang="fr-FR" noProof="0" smtClean="0"/>
              <a:t>une vaste culture</a:t>
            </a:r>
          </a:p>
          <a:p>
            <a:pPr lvl="1"/>
            <a:r>
              <a:rPr lang="fr-FR" noProof="0" smtClean="0"/>
              <a:t>le latin</a:t>
            </a:r>
          </a:p>
          <a:p>
            <a:pPr lvl="1"/>
            <a:r>
              <a:rPr lang="fr-FR" noProof="0" smtClean="0"/>
              <a:t>le grec</a:t>
            </a:r>
          </a:p>
          <a:p>
            <a:pPr lvl="1"/>
            <a:r>
              <a:rPr lang="fr-FR" noProof="0" smtClean="0"/>
              <a:t>l’allemand</a:t>
            </a:r>
          </a:p>
          <a:p>
            <a:r>
              <a:rPr lang="fr-FR" noProof="0" smtClean="0"/>
              <a:t>l’avocat au Parlement de Paris</a:t>
            </a:r>
          </a:p>
          <a:p>
            <a:r>
              <a:rPr lang="fr-FR" noProof="0" smtClean="0"/>
              <a:t>le précepteur du duc de Bourbon</a:t>
            </a:r>
          </a:p>
          <a:p>
            <a:pPr>
              <a:buNone/>
            </a:pPr>
            <a:r>
              <a:rPr lang="fr-FR" noProof="0" smtClean="0"/>
              <a:t>→ l’observateur de la haute société</a:t>
            </a:r>
          </a:p>
          <a:p>
            <a:pPr lvl="1"/>
            <a:r>
              <a:rPr lang="fr-FR" noProof="0" smtClean="0"/>
              <a:t>la critique</a:t>
            </a:r>
          </a:p>
          <a:p>
            <a:pPr lvl="1">
              <a:buNone/>
            </a:pPr>
            <a:r>
              <a:rPr lang="fr-FR" noProof="0" smtClean="0"/>
              <a:t>→ l’esprit du 18</a:t>
            </a:r>
            <a:r>
              <a:rPr lang="fr-FR" baseline="30000" noProof="0" smtClean="0"/>
              <a:t>e</a:t>
            </a:r>
            <a:r>
              <a:rPr lang="fr-FR" noProof="0" smtClean="0"/>
              <a:t> siècle</a:t>
            </a:r>
          </a:p>
        </p:txBody>
      </p:sp>
      <p:pic>
        <p:nvPicPr>
          <p:cNvPr id="29698" name="Picture 2" descr="https://upload.wikimedia.org/wikipedia/commons/thumb/f/f7/Jean_de_La_Bruy%C3%A8re.jpg/220px-Jean_de_La_Bruy%C3%A8re.jpg"/>
          <p:cNvPicPr>
            <a:picLocks noChangeAspect="1" noChangeArrowheads="1"/>
          </p:cNvPicPr>
          <p:nvPr/>
        </p:nvPicPr>
        <p:blipFill>
          <a:blip r:embed="rId3" cstate="print"/>
          <a:srcRect/>
          <a:stretch>
            <a:fillRect/>
          </a:stretch>
        </p:blipFill>
        <p:spPr bwMode="auto">
          <a:xfrm>
            <a:off x="6759259" y="1201505"/>
            <a:ext cx="2384741" cy="31543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Jean de La Bruyère (1645-1696)</a:t>
            </a:r>
            <a:endParaRPr lang="fr-FR" noProof="0"/>
          </a:p>
        </p:txBody>
      </p:sp>
      <p:sp>
        <p:nvSpPr>
          <p:cNvPr id="3" name="Zástupný symbol pro obsah 2"/>
          <p:cNvSpPr>
            <a:spLocks noGrp="1"/>
          </p:cNvSpPr>
          <p:nvPr>
            <p:ph idx="1"/>
          </p:nvPr>
        </p:nvSpPr>
        <p:spPr>
          <a:xfrm>
            <a:off x="304800" y="1554164"/>
            <a:ext cx="8686800" cy="5303836"/>
          </a:xfrm>
        </p:spPr>
        <p:txBody>
          <a:bodyPr>
            <a:normAutofit/>
          </a:bodyPr>
          <a:lstStyle/>
          <a:p>
            <a:r>
              <a:rPr lang="fr-FR" i="1" noProof="0" smtClean="0"/>
              <a:t>Les Caractères </a:t>
            </a:r>
            <a:r>
              <a:rPr lang="fr-FR" noProof="0" smtClean="0"/>
              <a:t>(1688)</a:t>
            </a:r>
          </a:p>
          <a:p>
            <a:pPr lvl="1"/>
            <a:r>
              <a:rPr lang="fr-FR" i="1" noProof="0" smtClean="0"/>
              <a:t>Les Caractères de Théophraste, traduits du grec, avec les Caractères ou les Mœurs de ce siècle</a:t>
            </a:r>
          </a:p>
          <a:p>
            <a:pPr lvl="1">
              <a:buNone/>
            </a:pPr>
            <a:r>
              <a:rPr lang="fr-FR" i="1" noProof="0" smtClean="0"/>
              <a:t>→ </a:t>
            </a:r>
            <a:r>
              <a:rPr lang="fr-FR" noProof="0" smtClean="0"/>
              <a:t>complément et imitation</a:t>
            </a:r>
          </a:p>
          <a:p>
            <a:pPr lvl="2"/>
            <a:r>
              <a:rPr lang="fr-FR" noProof="0" smtClean="0"/>
              <a:t>	le philosophe grec</a:t>
            </a:r>
          </a:p>
          <a:p>
            <a:pPr lvl="1"/>
            <a:r>
              <a:rPr lang="fr-FR" noProof="0" smtClean="0"/>
              <a:t>la tradition française</a:t>
            </a:r>
          </a:p>
          <a:p>
            <a:pPr lvl="2"/>
            <a:r>
              <a:rPr lang="fr-FR" noProof="0" smtClean="0"/>
              <a:t>les maximes</a:t>
            </a:r>
          </a:p>
          <a:p>
            <a:pPr lvl="2"/>
            <a:r>
              <a:rPr lang="fr-FR" noProof="0" smtClean="0"/>
              <a:t>les portraits</a:t>
            </a:r>
          </a:p>
          <a:p>
            <a:pPr lvl="2"/>
            <a:r>
              <a:rPr lang="fr-FR" noProof="0" smtClean="0"/>
              <a:t>Montaigne</a:t>
            </a:r>
          </a:p>
          <a:p>
            <a:pPr lvl="2"/>
            <a:r>
              <a:rPr lang="fr-FR" noProof="0" smtClean="0"/>
              <a:t>le goût baroque</a:t>
            </a:r>
          </a:p>
          <a:p>
            <a:pPr lvl="1"/>
            <a:r>
              <a:rPr lang="fr-FR" noProof="0" smtClean="0"/>
              <a:t>le style</a:t>
            </a:r>
          </a:p>
          <a:p>
            <a:pPr lvl="2"/>
            <a:r>
              <a:rPr lang="fr-FR" noProof="0" smtClean="0"/>
              <a:t>l’écriture fragmentaire</a:t>
            </a:r>
          </a:p>
          <a:p>
            <a:pPr lvl="2"/>
            <a:r>
              <a:rPr lang="fr-FR" noProof="0" smtClean="0"/>
              <a:t>les phrases rapides</a:t>
            </a:r>
          </a:p>
          <a:p>
            <a:pPr lvl="2">
              <a:buNone/>
            </a:pPr>
            <a:r>
              <a:rPr lang="fr-FR" noProof="0" smtClean="0"/>
              <a:t>→ Voltaire</a:t>
            </a:r>
          </a:p>
        </p:txBody>
      </p:sp>
      <p:pic>
        <p:nvPicPr>
          <p:cNvPr id="31748" name="Picture 4" descr="http://www.christies.com/lotfinderimages/d56599/la_bruyere_jean_de_les_caracteres_de_theophraste_traduits_du_grec_avec_d5659961h.jpg"/>
          <p:cNvPicPr>
            <a:picLocks noChangeAspect="1" noChangeArrowheads="1"/>
          </p:cNvPicPr>
          <p:nvPr/>
        </p:nvPicPr>
        <p:blipFill>
          <a:blip r:embed="rId3" cstate="print"/>
          <a:srcRect l="9057" t="10413" r="9831" b="9990"/>
          <a:stretch>
            <a:fillRect/>
          </a:stretch>
        </p:blipFill>
        <p:spPr bwMode="auto">
          <a:xfrm>
            <a:off x="4481393" y="2726575"/>
            <a:ext cx="4662607" cy="41314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620</TotalTime>
  <Words>1096</Words>
  <Application>Microsoft Office PowerPoint</Application>
  <PresentationFormat>Předvádění na obrazovce (4:3)</PresentationFormat>
  <Paragraphs>169</Paragraphs>
  <Slides>12</Slides>
  <Notes>12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Calibri</vt:lpstr>
      <vt:lpstr>Franklin Gothic Book</vt:lpstr>
      <vt:lpstr>Franklin Gothic Medium</vt:lpstr>
      <vt:lpstr>Wingdings 2</vt:lpstr>
      <vt:lpstr>Trek</vt:lpstr>
      <vt:lpstr>le classicisme – la prose</vt:lpstr>
      <vt:lpstr>La prose classique</vt:lpstr>
      <vt:lpstr>madame de La Fayette (1634-1693)</vt:lpstr>
      <vt:lpstr>madame de La Fayette (1634-1693)</vt:lpstr>
      <vt:lpstr>madame de La Fayette (1634-1693)</vt:lpstr>
      <vt:lpstr>madame de La Fayette (1634-1693)</vt:lpstr>
      <vt:lpstr>Jean de Segrais (1624-1701)</vt:lpstr>
      <vt:lpstr>Jean de La Bruyère (1645-1696)</vt:lpstr>
      <vt:lpstr>Jean de La Bruyère (1645-1696)</vt:lpstr>
      <vt:lpstr>François de Salignac de la Mothe-Fénelon (1651-1715)</vt:lpstr>
      <vt:lpstr>François de Salignac de la Mothe-Fénelon (1651-1715)</vt:lpstr>
      <vt:lpstr>Bernard le Bovier de Fontenelle (1657-1757)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classicisme</dc:title>
  <dc:creator>Černíková Veronika Mgr. Ph.D.</dc:creator>
  <cp:lastModifiedBy>Radimská Jitka prof. PhDr. Dr.</cp:lastModifiedBy>
  <cp:revision>56</cp:revision>
  <dcterms:created xsi:type="dcterms:W3CDTF">2016-03-11T10:35:21Z</dcterms:created>
  <dcterms:modified xsi:type="dcterms:W3CDTF">2021-11-23T12:45:31Z</dcterms:modified>
</cp:coreProperties>
</file>