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3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F2ED-A800-4BC4-AEB3-9B2D0CA65A0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A03C-446D-4EB4-B948-639D6C21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image" Target="../media/image11.emf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11" Type="http://schemas.openxmlformats.org/officeDocument/2006/relationships/image" Target="../media/image60.emf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ovéPole 1"/>
          <p:cNvSpPr txBox="1">
            <a:spLocks noChangeArrowheads="1"/>
          </p:cNvSpPr>
          <p:nvPr/>
        </p:nvSpPr>
        <p:spPr bwMode="auto">
          <a:xfrm>
            <a:off x="609600" y="228600"/>
            <a:ext cx="472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/>
              <a:t>Základy operačních </a:t>
            </a:r>
            <a:r>
              <a:rPr lang="cs-CZ" altLang="cs-CZ" sz="2400" b="1" dirty="0" smtClean="0"/>
              <a:t>zesilovačů    I.</a:t>
            </a:r>
            <a:endParaRPr lang="cs-CZ" altLang="cs-CZ" sz="2400" b="1" dirty="0"/>
          </a:p>
        </p:txBody>
      </p:sp>
      <p:pic>
        <p:nvPicPr>
          <p:cNvPr id="26317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2313"/>
            <a:ext cx="44116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67000"/>
            <a:ext cx="44878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7847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0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ovéPole 1"/>
          <p:cNvSpPr txBox="1">
            <a:spLocks noChangeArrowheads="1"/>
          </p:cNvSpPr>
          <p:nvPr/>
        </p:nvSpPr>
        <p:spPr bwMode="auto">
          <a:xfrm>
            <a:off x="477838" y="457200"/>
            <a:ext cx="482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Koncové stupně běžných operačních zesilovačů</a:t>
            </a:r>
          </a:p>
        </p:txBody>
      </p:sp>
      <p:pic>
        <p:nvPicPr>
          <p:cNvPr id="27238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1288"/>
            <a:ext cx="31623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5775" y="1219200"/>
            <a:ext cx="41656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cs-CZ" dirty="0"/>
              <a:t>Symetrické zapojení výstupního stupně</a:t>
            </a:r>
          </a:p>
          <a:p>
            <a:pPr>
              <a:defRPr/>
            </a:pPr>
            <a:r>
              <a:rPr lang="cs-CZ" dirty="0"/>
              <a:t>OZ, výstupní odpor R</a:t>
            </a:r>
            <a:r>
              <a:rPr lang="cs-CZ" baseline="-25000" dirty="0"/>
              <a:t>out</a:t>
            </a:r>
            <a:r>
              <a:rPr lang="cs-CZ" dirty="0"/>
              <a:t> ≈ 30-100 </a:t>
            </a:r>
            <a:r>
              <a:rPr lang="en-US" dirty="0"/>
              <a:t>Ω, </a:t>
            </a:r>
          </a:p>
          <a:p>
            <a:pPr>
              <a:defRPr/>
            </a:pPr>
            <a:r>
              <a:rPr lang="cs-CZ" dirty="0"/>
              <a:t>výstupní </a:t>
            </a:r>
            <a:r>
              <a:rPr lang="cs-CZ" dirty="0" err="1"/>
              <a:t>max</a:t>
            </a:r>
            <a:r>
              <a:rPr lang="cs-CZ" dirty="0"/>
              <a:t> proud </a:t>
            </a:r>
            <a:r>
              <a:rPr lang="cs-CZ" dirty="0" err="1"/>
              <a:t>I</a:t>
            </a:r>
            <a:r>
              <a:rPr lang="cs-CZ" baseline="-25000" dirty="0" err="1"/>
              <a:t>max</a:t>
            </a:r>
            <a:r>
              <a:rPr lang="cs-CZ" dirty="0"/>
              <a:t> ≈ 10-25 mA</a:t>
            </a:r>
          </a:p>
        </p:txBody>
      </p:sp>
      <p:sp>
        <p:nvSpPr>
          <p:cNvPr id="272389" name="TextovéPole 4"/>
          <p:cNvSpPr txBox="1">
            <a:spLocks noChangeArrowheads="1"/>
          </p:cNvSpPr>
          <p:nvPr/>
        </p:nvSpPr>
        <p:spPr bwMode="auto">
          <a:xfrm>
            <a:off x="5181600" y="1196975"/>
            <a:ext cx="33131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b) jednočinný stupeň s otevřeným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Kolektorem, vnější odpor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</a:t>
            </a:r>
            <a:r>
              <a:rPr lang="cs-CZ" altLang="cs-CZ" sz="1800" baseline="-25000"/>
              <a:t>L </a:t>
            </a:r>
            <a:r>
              <a:rPr lang="cs-CZ" altLang="cs-CZ" sz="1800"/>
              <a:t>může být zátěž </a:t>
            </a:r>
            <a:r>
              <a:rPr lang="en-US" altLang="cs-CZ" sz="1800"/>
              <a:t>, </a:t>
            </a:r>
            <a:r>
              <a:rPr lang="cs-CZ" altLang="cs-CZ" sz="1800"/>
              <a:t>výstupní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max proud I</a:t>
            </a:r>
            <a:r>
              <a:rPr lang="cs-CZ" altLang="cs-CZ" sz="1800" baseline="-25000"/>
              <a:t>max</a:t>
            </a:r>
            <a:r>
              <a:rPr lang="cs-CZ" altLang="cs-CZ" sz="1800"/>
              <a:t> ≈ 70 mA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239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673350"/>
            <a:ext cx="32893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ovéPole 1"/>
          <p:cNvSpPr txBox="1">
            <a:spLocks noChangeArrowheads="1"/>
          </p:cNvSpPr>
          <p:nvPr/>
        </p:nvSpPr>
        <p:spPr bwMode="auto">
          <a:xfrm>
            <a:off x="457200" y="533400"/>
            <a:ext cx="581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Převodní charakteristika ideálního operačního zesilovače</a:t>
            </a:r>
          </a:p>
        </p:txBody>
      </p:sp>
      <p:pic>
        <p:nvPicPr>
          <p:cNvPr id="2734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4" y="2015769"/>
            <a:ext cx="40767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2" name="TextovéPole 3"/>
          <p:cNvSpPr txBox="1">
            <a:spLocks noChangeArrowheads="1"/>
          </p:cNvSpPr>
          <p:nvPr/>
        </p:nvSpPr>
        <p:spPr bwMode="auto">
          <a:xfrm>
            <a:off x="411163" y="941388"/>
            <a:ext cx="4872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napětí na operačním zesilovači (diferenční zesílení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OZ    </a:t>
            </a:r>
            <a:r>
              <a:rPr lang="cs-CZ" altLang="cs-CZ" sz="1800"/>
              <a:t>A</a:t>
            </a:r>
            <a:r>
              <a:rPr lang="en-US" altLang="cs-CZ" sz="1800" baseline="-25000"/>
              <a:t>0</a:t>
            </a:r>
            <a:r>
              <a:rPr lang="en-US" altLang="cs-CZ" sz="1800"/>
              <a:t>)</a:t>
            </a:r>
            <a:r>
              <a:rPr lang="cs-CZ" altLang="cs-CZ" sz="1800"/>
              <a:t> </a:t>
            </a:r>
          </a:p>
        </p:txBody>
      </p:sp>
      <p:pic>
        <p:nvPicPr>
          <p:cNvPr id="27341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13455"/>
            <a:ext cx="4709468" cy="36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6" y="4857038"/>
            <a:ext cx="304521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ovéPole 1"/>
          <p:cNvSpPr txBox="1">
            <a:spLocks noChangeArrowheads="1"/>
          </p:cNvSpPr>
          <p:nvPr/>
        </p:nvSpPr>
        <p:spPr bwMode="auto">
          <a:xfrm>
            <a:off x="533400" y="457200"/>
            <a:ext cx="4806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Kmitočtová kompenzace operačního zesilovače</a:t>
            </a:r>
          </a:p>
        </p:txBody>
      </p:sp>
      <p:sp>
        <p:nvSpPr>
          <p:cNvPr id="274435" name="TextovéPole 2"/>
          <p:cNvSpPr txBox="1">
            <a:spLocks noChangeArrowheads="1"/>
          </p:cNvSpPr>
          <p:nvPr/>
        </p:nvSpPr>
        <p:spPr bwMode="auto">
          <a:xfrm>
            <a:off x="533400" y="914400"/>
            <a:ext cx="788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Pokud např. používáme silnou zápornou zpětnou vazbu tj  velké   </a:t>
            </a:r>
            <a:r>
              <a:rPr lang="cs-CZ" altLang="cs-CZ" sz="1800" b="1" i="1"/>
              <a:t>|ß|</a:t>
            </a:r>
            <a:r>
              <a:rPr lang="cs-CZ" altLang="cs-CZ" sz="1800"/>
              <a:t>   může platit: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|Aß|</a:t>
            </a:r>
            <a:r>
              <a:rPr lang="en-US" altLang="cs-CZ" sz="1800"/>
              <a:t>&gt;1,    pak se m</a:t>
            </a:r>
            <a:r>
              <a:rPr lang="cs-CZ" altLang="cs-CZ" sz="1800"/>
              <a:t>ůže stát, že od určité frekvence se fázový posuv přenosu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operačního zesilovače  </a:t>
            </a:r>
            <a:r>
              <a:rPr lang="cs-CZ" altLang="cs-CZ" sz="1800" b="1" i="1"/>
              <a:t>A</a:t>
            </a:r>
            <a:r>
              <a:rPr lang="cs-CZ" altLang="cs-CZ" sz="1800"/>
              <a:t> změní  o  180</a:t>
            </a:r>
            <a:r>
              <a:rPr lang="en-US" altLang="cs-CZ" sz="1800" baseline="30000"/>
              <a:t>o</a:t>
            </a:r>
            <a:r>
              <a:rPr lang="en-US" altLang="cs-CZ" sz="1800"/>
              <a:t> </a:t>
            </a:r>
            <a:r>
              <a:rPr lang="cs-CZ" altLang="cs-CZ" sz="1800"/>
              <a:t> </a:t>
            </a:r>
            <a:r>
              <a:rPr lang="en-US" altLang="cs-CZ" sz="1800"/>
              <a:t>oproti n</a:t>
            </a:r>
            <a:r>
              <a:rPr lang="cs-CZ" altLang="cs-CZ" sz="1800"/>
              <a:t>ízkým frekvencím. </a:t>
            </a:r>
          </a:p>
        </p:txBody>
      </p:sp>
      <p:sp>
        <p:nvSpPr>
          <p:cNvPr id="274436" name="TextovéPole 7"/>
          <p:cNvSpPr txBox="1">
            <a:spLocks noChangeArrowheads="1"/>
          </p:cNvSpPr>
          <p:nvPr/>
        </p:nvSpPr>
        <p:spPr bwMode="auto">
          <a:xfrm>
            <a:off x="563563" y="2225675"/>
            <a:ext cx="73866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Pokud toto nastane, zpětná vazba se změní na kladnou a zesilovač se rozkmitá</a:t>
            </a:r>
            <a:r>
              <a:rPr lang="en-US" altLang="cs-CZ" sz="1800"/>
              <a:t>. </a:t>
            </a:r>
            <a:r>
              <a:rPr lang="cs-CZ" altLang="cs-CZ" sz="1800"/>
              <a:t>Musíme zajistit, že </a:t>
            </a:r>
            <a:r>
              <a:rPr lang="cs-CZ" altLang="cs-CZ" sz="1800" b="1" i="1"/>
              <a:t>|Aß|</a:t>
            </a:r>
            <a:r>
              <a:rPr lang="en-US" altLang="cs-CZ" sz="1800" b="1" i="1"/>
              <a:t>&lt;1 </a:t>
            </a:r>
            <a:r>
              <a:rPr lang="en-US" altLang="cs-CZ" sz="1800"/>
              <a:t>pro tyto frekvence.</a:t>
            </a:r>
            <a:r>
              <a:rPr lang="cs-CZ" altLang="cs-CZ" sz="1800"/>
              <a:t> </a:t>
            </a: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To zaji</a:t>
            </a:r>
            <a:r>
              <a:rPr lang="cs-CZ" altLang="cs-CZ" sz="1800"/>
              <a:t>šťujeme pomocí frekvenční kompenzace, což představuje vhodné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snížení  </a:t>
            </a:r>
            <a:r>
              <a:rPr lang="cs-CZ" altLang="cs-CZ" sz="1800" b="1" i="1"/>
              <a:t>A</a:t>
            </a:r>
            <a:r>
              <a:rPr lang="cs-CZ" altLang="cs-CZ" sz="1800"/>
              <a:t>  pro tyto frekvence. Většinou připojujeme k operačnímu zesilovači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vhodnou kapacitu, když se používá vnější frekvenční kompenzace.   </a:t>
            </a:r>
          </a:p>
        </p:txBody>
      </p:sp>
      <p:pic>
        <p:nvPicPr>
          <p:cNvPr id="27443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2050"/>
            <a:ext cx="2708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8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67400"/>
            <a:ext cx="35353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9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6284913"/>
            <a:ext cx="32496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0" name="TextovéPole 11"/>
          <p:cNvSpPr txBox="1">
            <a:spLocks noChangeArrowheads="1"/>
          </p:cNvSpPr>
          <p:nvPr/>
        </p:nvSpPr>
        <p:spPr bwMode="auto">
          <a:xfrm>
            <a:off x="4162425" y="4114800"/>
            <a:ext cx="4286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Kapacita  </a:t>
            </a:r>
            <a:r>
              <a:rPr lang="cs-CZ" altLang="cs-CZ" sz="1800" b="1" i="1"/>
              <a:t>C</a:t>
            </a:r>
            <a:r>
              <a:rPr lang="cs-CZ" altLang="cs-CZ" sz="1800" b="1" i="1" baseline="-25000"/>
              <a:t>m</a:t>
            </a:r>
            <a:r>
              <a:rPr lang="cs-CZ" altLang="cs-CZ" sz="1800"/>
              <a:t> snižuje zesílení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vyšší frekvence. Pro frekvenční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kompenzaci se </a:t>
            </a:r>
            <a:r>
              <a:rPr lang="cs-CZ" altLang="cs-CZ" sz="1800" b="1" i="1"/>
              <a:t>C</a:t>
            </a:r>
            <a:r>
              <a:rPr lang="cs-CZ" altLang="cs-CZ" sz="1800" b="1" i="1" baseline="-25000"/>
              <a:t>m</a:t>
            </a:r>
            <a:r>
              <a:rPr lang="cs-CZ" altLang="cs-CZ" sz="1800"/>
              <a:t> uměle zvyšuje.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Platí, že pro silnější zápornou zpětnou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vazbu a tedy větší  </a:t>
            </a:r>
            <a:r>
              <a:rPr lang="cs-CZ" altLang="cs-CZ" sz="1800" b="1" i="1"/>
              <a:t>|ß|</a:t>
            </a:r>
            <a:r>
              <a:rPr lang="cs-CZ" altLang="cs-CZ" sz="1800"/>
              <a:t>, musí být  </a:t>
            </a:r>
            <a:r>
              <a:rPr lang="cs-CZ" altLang="cs-CZ" sz="1800" b="1" i="1"/>
              <a:t>C</a:t>
            </a:r>
            <a:r>
              <a:rPr lang="cs-CZ" altLang="cs-CZ" sz="1800" b="1" i="1" baseline="-25000"/>
              <a:t>m</a:t>
            </a:r>
            <a:r>
              <a:rPr lang="cs-CZ" altLang="cs-CZ" sz="1800"/>
              <a:t> větší. </a:t>
            </a:r>
          </a:p>
        </p:txBody>
      </p:sp>
    </p:spTree>
    <p:extLst>
      <p:ext uri="{BB962C8B-B14F-4D97-AF65-F5344CB8AC3E}">
        <p14:creationId xmlns:p14="http://schemas.microsoft.com/office/powerpoint/2010/main" val="8237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ovéPole 1"/>
          <p:cNvSpPr txBox="1">
            <a:spLocks noChangeArrowheads="1"/>
          </p:cNvSpPr>
          <p:nvPr/>
        </p:nvSpPr>
        <p:spPr bwMode="auto">
          <a:xfrm>
            <a:off x="457200" y="228600"/>
            <a:ext cx="4806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Kmitočtová kompenzace operačního zesilovače</a:t>
            </a:r>
          </a:p>
        </p:txBody>
      </p:sp>
      <p:pic>
        <p:nvPicPr>
          <p:cNvPr id="2754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9488"/>
            <a:ext cx="35353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TextovéPole 3"/>
          <p:cNvSpPr txBox="1">
            <a:spLocks noChangeArrowheads="1"/>
          </p:cNvSpPr>
          <p:nvPr/>
        </p:nvSpPr>
        <p:spPr bwMode="auto">
          <a:xfrm>
            <a:off x="609600" y="641350"/>
            <a:ext cx="572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a) příklady kmitočtové kompenzace operačního zesilovače: </a:t>
            </a:r>
          </a:p>
        </p:txBody>
      </p:sp>
      <p:pic>
        <p:nvPicPr>
          <p:cNvPr id="27546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054100"/>
            <a:ext cx="24257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2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96963"/>
            <a:ext cx="9032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3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50"/>
            <a:ext cx="35861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4" name="Obdélník 7"/>
          <p:cNvSpPr>
            <a:spLocks noChangeArrowheads="1"/>
          </p:cNvSpPr>
          <p:nvPr/>
        </p:nvSpPr>
        <p:spPr bwMode="auto">
          <a:xfrm>
            <a:off x="574675" y="1439863"/>
            <a:ext cx="577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b) příklady kmitočtové kompenzace operačního zesilovače: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2313" y="5105400"/>
            <a:ext cx="71501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/>
              <a:t>pro některé typy OZ je provedena vnitřní úplná kmitočtová kompenzace</a:t>
            </a:r>
          </a:p>
          <a:p>
            <a:pPr>
              <a:defRPr/>
            </a:pPr>
            <a:r>
              <a:rPr lang="cs-CZ" dirty="0"/>
              <a:t>např. typ 741</a:t>
            </a:r>
          </a:p>
        </p:txBody>
      </p:sp>
      <p:sp>
        <p:nvSpPr>
          <p:cNvPr id="275466" name="TextovéPole 1"/>
          <p:cNvSpPr txBox="1">
            <a:spLocks noChangeArrowheads="1"/>
          </p:cNvSpPr>
          <p:nvPr/>
        </p:nvSpPr>
        <p:spPr bwMode="auto">
          <a:xfrm>
            <a:off x="677863" y="4519613"/>
            <a:ext cx="534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 připojená externí kapacita je kompenzační kapacita  </a:t>
            </a:r>
            <a:r>
              <a:rPr lang="cs-CZ" altLang="cs-CZ" sz="1800" b="1" i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09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Obdélník 1"/>
          <p:cNvSpPr>
            <a:spLocks noChangeArrowheads="1"/>
          </p:cNvSpPr>
          <p:nvPr/>
        </p:nvSpPr>
        <p:spPr bwMode="auto">
          <a:xfrm>
            <a:off x="533400" y="3048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Kmitočtová kompenzace operačního zesilovače</a:t>
            </a:r>
          </a:p>
        </p:txBody>
      </p:sp>
      <p:sp>
        <p:nvSpPr>
          <p:cNvPr id="276483" name="TextovéPole 2"/>
          <p:cNvSpPr txBox="1">
            <a:spLocks noChangeArrowheads="1"/>
          </p:cNvSpPr>
          <p:nvPr/>
        </p:nvSpPr>
        <p:spPr bwMode="auto">
          <a:xfrm>
            <a:off x="533400" y="76200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Operační zesilovač s úplnou vnitřní kompenzací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např. typ 741 (stabilní pro libovolně silnou zpětnou vazbu  tj.  </a:t>
            </a:r>
            <a:r>
              <a:rPr lang="cs-CZ" altLang="cs-CZ" sz="1800" b="1" i="1"/>
              <a:t>|Aß| </a:t>
            </a:r>
            <a:r>
              <a:rPr lang="en-US" altLang="cs-CZ" sz="1800"/>
              <a:t>&lt; 1 pro v</a:t>
            </a:r>
            <a:r>
              <a:rPr lang="cs-CZ" altLang="cs-CZ" sz="1800"/>
              <a:t>šechny frekvence</a:t>
            </a:r>
          </a:p>
        </p:txBody>
      </p:sp>
      <p:pic>
        <p:nvPicPr>
          <p:cNvPr id="27648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657600"/>
            <a:ext cx="531653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TextovéPole 4"/>
          <p:cNvSpPr txBox="1">
            <a:spLocks noChangeArrowheads="1"/>
          </p:cNvSpPr>
          <p:nvPr/>
        </p:nvSpPr>
        <p:spPr bwMode="auto">
          <a:xfrm>
            <a:off x="525463" y="1685925"/>
            <a:ext cx="83137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bez zpětné vazby platí průběh  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průběh b)   zesílení se zpětnou vazbou je </a:t>
            </a:r>
            <a:r>
              <a:rPr lang="cs-CZ" altLang="cs-CZ" sz="1800" b="1" i="1" dirty="0"/>
              <a:t>A</a:t>
            </a:r>
            <a:r>
              <a:rPr lang="cs-CZ" altLang="cs-CZ" sz="1800" b="1" i="1" baseline="-25000" dirty="0"/>
              <a:t>b</a:t>
            </a:r>
            <a:r>
              <a:rPr lang="cs-CZ" altLang="cs-CZ" sz="1800" dirty="0"/>
              <a:t>=10 a mezní frekvence </a:t>
            </a:r>
            <a:r>
              <a:rPr lang="cs-CZ" altLang="cs-CZ" sz="1800" b="1" i="1" dirty="0" err="1"/>
              <a:t>f</a:t>
            </a:r>
            <a:r>
              <a:rPr lang="cs-CZ" altLang="cs-CZ" sz="1800" b="1" i="1" baseline="-25000" dirty="0" err="1"/>
              <a:t>hb</a:t>
            </a:r>
            <a:r>
              <a:rPr lang="cs-CZ" altLang="cs-CZ" sz="1800" dirty="0"/>
              <a:t> = </a:t>
            </a:r>
            <a:r>
              <a:rPr lang="en-US" altLang="cs-CZ" sz="1800" dirty="0"/>
              <a:t>100 kHz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</a:t>
            </a:r>
            <a:r>
              <a:rPr lang="en-US" altLang="cs-CZ" sz="1800" dirty="0"/>
              <a:t>r</a:t>
            </a:r>
            <a:r>
              <a:rPr lang="cs-CZ" altLang="cs-CZ" sz="1800" dirty="0" err="1"/>
              <a:t>ůběh</a:t>
            </a:r>
            <a:r>
              <a:rPr lang="cs-CZ" altLang="cs-CZ" sz="1800" dirty="0"/>
              <a:t> c)  zesílení se zpětnou vazbou je </a:t>
            </a:r>
            <a:r>
              <a:rPr lang="cs-CZ" altLang="cs-CZ" sz="1800" b="1" i="1" dirty="0" err="1"/>
              <a:t>A</a:t>
            </a:r>
            <a:r>
              <a:rPr lang="cs-CZ" altLang="cs-CZ" sz="1800" b="1" i="1" baseline="-25000" dirty="0" err="1"/>
              <a:t>c</a:t>
            </a:r>
            <a:r>
              <a:rPr lang="cs-CZ" altLang="cs-CZ" sz="1800" dirty="0"/>
              <a:t>=1  a mezní frekvence </a:t>
            </a:r>
            <a:r>
              <a:rPr lang="cs-CZ" altLang="cs-CZ" sz="1800" b="1" i="1" dirty="0" err="1"/>
              <a:t>f</a:t>
            </a:r>
            <a:r>
              <a:rPr lang="cs-CZ" altLang="cs-CZ" sz="1800" b="1" i="1" baseline="-25000" dirty="0" err="1"/>
              <a:t>hc</a:t>
            </a:r>
            <a:r>
              <a:rPr lang="cs-CZ" altLang="cs-CZ" sz="1800" dirty="0"/>
              <a:t> = </a:t>
            </a:r>
            <a:r>
              <a:rPr lang="en-US" altLang="cs-CZ" sz="1800" dirty="0"/>
              <a:t>1 </a:t>
            </a:r>
            <a:r>
              <a:rPr lang="cs-CZ" altLang="cs-CZ" sz="1800" dirty="0"/>
              <a:t>M</a:t>
            </a:r>
            <a:r>
              <a:rPr lang="en-US" altLang="cs-CZ" sz="1800" dirty="0"/>
              <a:t>Hz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pro zesilovač s úplnou vnitřní kompenzací platí:   </a:t>
            </a:r>
            <a:r>
              <a:rPr lang="cs-CZ" altLang="cs-CZ" sz="1800" b="1" i="1" dirty="0" err="1" smtClean="0"/>
              <a:t>A</a:t>
            </a:r>
            <a:r>
              <a:rPr lang="cs-CZ" altLang="cs-CZ" sz="1800" b="1" i="1" baseline="-25000" dirty="0" err="1" smtClean="0"/>
              <a:t>b</a:t>
            </a:r>
            <a:r>
              <a:rPr lang="cs-CZ" altLang="cs-CZ" sz="1800" b="1" i="1" dirty="0" err="1" smtClean="0"/>
              <a:t>f</a:t>
            </a:r>
            <a:r>
              <a:rPr lang="cs-CZ" altLang="cs-CZ" sz="1800" b="1" i="1" baseline="-25000" dirty="0" err="1" smtClean="0"/>
              <a:t>hb</a:t>
            </a:r>
            <a:r>
              <a:rPr lang="cs-CZ" altLang="cs-CZ" sz="1800" dirty="0" smtClean="0"/>
              <a:t>=</a:t>
            </a:r>
            <a:r>
              <a:rPr lang="cs-CZ" altLang="cs-CZ" sz="1800" b="1" i="1" dirty="0" err="1" smtClean="0"/>
              <a:t>A</a:t>
            </a:r>
            <a:r>
              <a:rPr lang="cs-CZ" altLang="cs-CZ" sz="1800" b="1" i="1" baseline="-25000" dirty="0" err="1" smtClean="0"/>
              <a:t>c</a:t>
            </a:r>
            <a:r>
              <a:rPr lang="cs-CZ" altLang="cs-CZ" sz="1800" b="1" i="1" baseline="-25000" dirty="0" smtClean="0"/>
              <a:t> </a:t>
            </a:r>
            <a:r>
              <a:rPr lang="cs-CZ" altLang="cs-CZ" sz="1800" b="1" i="1" dirty="0" err="1" smtClean="0"/>
              <a:t>f</a:t>
            </a:r>
            <a:r>
              <a:rPr lang="cs-CZ" altLang="cs-CZ" sz="1800" b="1" i="1" baseline="-25000" dirty="0" err="1" smtClean="0"/>
              <a:t>hc</a:t>
            </a:r>
            <a:r>
              <a:rPr lang="cs-CZ" altLang="cs-CZ" sz="1800" dirty="0" smtClean="0"/>
              <a:t>=</a:t>
            </a:r>
            <a:r>
              <a:rPr lang="cs-CZ" altLang="cs-CZ" sz="1800" dirty="0" err="1" smtClean="0"/>
              <a:t>konst</a:t>
            </a:r>
            <a:r>
              <a:rPr lang="cs-CZ" altLang="cs-CZ" sz="1800" dirty="0"/>
              <a:t>.</a:t>
            </a:r>
            <a:endParaRPr lang="en-US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5572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ovéPole 1"/>
          <p:cNvSpPr txBox="1">
            <a:spLocks noChangeArrowheads="1"/>
          </p:cNvSpPr>
          <p:nvPr/>
        </p:nvSpPr>
        <p:spPr bwMode="auto">
          <a:xfrm>
            <a:off x="228600" y="139700"/>
            <a:ext cx="5162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Operační zesilovač s vnější frekvenční kompenzací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např. typ  748</a:t>
            </a:r>
          </a:p>
        </p:txBody>
      </p:sp>
      <p:pic>
        <p:nvPicPr>
          <p:cNvPr id="27750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352800"/>
            <a:ext cx="50482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95738"/>
            <a:ext cx="1276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9" name="TextovéPole 4"/>
          <p:cNvSpPr txBox="1">
            <a:spLocks noChangeArrowheads="1"/>
          </p:cNvSpPr>
          <p:nvPr/>
        </p:nvSpPr>
        <p:spPr bwMode="auto">
          <a:xfrm>
            <a:off x="6062663" y="5257800"/>
            <a:ext cx="124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OZ typ 748</a:t>
            </a:r>
          </a:p>
        </p:txBody>
      </p:sp>
      <p:sp>
        <p:nvSpPr>
          <p:cNvPr id="277510" name="TextovéPole 1"/>
          <p:cNvSpPr txBox="1">
            <a:spLocks noChangeArrowheads="1"/>
          </p:cNvSpPr>
          <p:nvPr/>
        </p:nvSpPr>
        <p:spPr bwMode="auto">
          <a:xfrm>
            <a:off x="228600" y="1136650"/>
            <a:ext cx="82407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Když použijeme pro kompenzaci kompenzační kapacitu </a:t>
            </a:r>
            <a:r>
              <a:rPr lang="cs-CZ" altLang="cs-CZ" sz="1800" b="1" i="1"/>
              <a:t>C </a:t>
            </a:r>
            <a:r>
              <a:rPr lang="cs-CZ" altLang="cs-CZ" sz="1800"/>
              <a:t>= 30 pF viz  d) dostaneme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úplnou frekvenční kompenzaci pro libovolnou velikost zpětné vazby  </a:t>
            </a:r>
            <a:r>
              <a:rPr lang="cs-CZ" altLang="cs-CZ" sz="1800" b="1" i="1"/>
              <a:t>|ß|</a:t>
            </a:r>
            <a:r>
              <a:rPr lang="cs-CZ" altLang="cs-CZ" sz="1800"/>
              <a:t>, pak je pro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nastavené zesílení </a:t>
            </a:r>
            <a:r>
              <a:rPr lang="cs-CZ" altLang="cs-CZ" sz="1800" b="1" i="1"/>
              <a:t>A</a:t>
            </a:r>
            <a:r>
              <a:rPr lang="cs-CZ" altLang="cs-CZ" sz="1800"/>
              <a:t>=10 šířka pásma do 100 kHz.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Když použijeme  pro kompenzaci </a:t>
            </a:r>
            <a:r>
              <a:rPr lang="cs-CZ" altLang="cs-CZ" sz="1800" b="1" i="1"/>
              <a:t>C</a:t>
            </a:r>
            <a:r>
              <a:rPr lang="cs-CZ" altLang="cs-CZ" sz="1800"/>
              <a:t>=3 pF viz e) OZ pracuje do vyšších frekvencí a má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nastavené zesílení </a:t>
            </a:r>
            <a:r>
              <a:rPr lang="cs-CZ" altLang="cs-CZ" sz="1800" b="1" i="1"/>
              <a:t>A</a:t>
            </a:r>
            <a:r>
              <a:rPr lang="cs-CZ" altLang="cs-CZ" sz="1800"/>
              <a:t>=10 šířku pásma 1 MHz.  Ale při nastavení zesílení </a:t>
            </a:r>
            <a:r>
              <a:rPr lang="cs-CZ" altLang="cs-CZ" sz="1800" b="1" i="1"/>
              <a:t>A</a:t>
            </a:r>
            <a:r>
              <a:rPr lang="cs-CZ" altLang="cs-CZ" sz="1800"/>
              <a:t>= 1 může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být zesilovač nestabilní. Tato frekvenční kompenzace funguje jen pro vyšší zesílení. </a:t>
            </a:r>
          </a:p>
        </p:txBody>
      </p:sp>
    </p:spTree>
    <p:extLst>
      <p:ext uri="{BB962C8B-B14F-4D97-AF65-F5344CB8AC3E}">
        <p14:creationId xmlns:p14="http://schemas.microsoft.com/office/powerpoint/2010/main" val="1270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ovéPole 1"/>
          <p:cNvSpPr txBox="1">
            <a:spLocks noChangeArrowheads="1"/>
          </p:cNvSpPr>
          <p:nvPr/>
        </p:nvSpPr>
        <p:spPr bwMode="auto">
          <a:xfrm>
            <a:off x="365125" y="341313"/>
            <a:ext cx="4106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Rychlost přeběhu operačního zesilovače</a:t>
            </a:r>
          </a:p>
        </p:txBody>
      </p:sp>
      <p:pic>
        <p:nvPicPr>
          <p:cNvPr id="2785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347788"/>
            <a:ext cx="35083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160463"/>
            <a:ext cx="446246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495675"/>
            <a:ext cx="41798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4" name="TextovéPole 5"/>
          <p:cNvSpPr txBox="1">
            <a:spLocks noChangeArrowheads="1"/>
          </p:cNvSpPr>
          <p:nvPr/>
        </p:nvSpPr>
        <p:spPr bwMode="auto">
          <a:xfrm>
            <a:off x="477838" y="4130675"/>
            <a:ext cx="773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Průběh výstupního napětí není exponenciální jako pro nabíjení kondenzátoru přes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rezistor, ale je možné jej až do bodu S nahradit přímkou </a:t>
            </a:r>
          </a:p>
        </p:txBody>
      </p:sp>
      <p:sp>
        <p:nvSpPr>
          <p:cNvPr id="278535" name="TextovéPole 10"/>
          <p:cNvSpPr txBox="1">
            <a:spLocks noChangeArrowheads="1"/>
          </p:cNvSpPr>
          <p:nvPr/>
        </p:nvSpPr>
        <p:spPr bwMode="auto">
          <a:xfrm>
            <a:off x="461963" y="4683125"/>
            <a:ext cx="518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vstupní obvody operačního zesilovače jsou přebuzeny</a:t>
            </a:r>
          </a:p>
        </p:txBody>
      </p:sp>
      <p:pic>
        <p:nvPicPr>
          <p:cNvPr id="278536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24438"/>
            <a:ext cx="621823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7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448300"/>
            <a:ext cx="38195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8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776913"/>
            <a:ext cx="50831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9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5773738"/>
            <a:ext cx="325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40" name="Obráze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6129338"/>
            <a:ext cx="48768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41" name="Obráze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43625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42" name="Obráze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18225"/>
            <a:ext cx="19859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8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ovéPole 1"/>
          <p:cNvSpPr txBox="1">
            <a:spLocks noChangeArrowheads="1"/>
          </p:cNvSpPr>
          <p:nvPr/>
        </p:nvSpPr>
        <p:spPr bwMode="auto">
          <a:xfrm>
            <a:off x="431800" y="152400"/>
            <a:ext cx="410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Rychlost přeběhu operačního zesilovače</a:t>
            </a:r>
          </a:p>
        </p:txBody>
      </p:sp>
      <p:pic>
        <p:nvPicPr>
          <p:cNvPr id="27955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1825"/>
            <a:ext cx="71342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5222875"/>
            <a:ext cx="70024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477000"/>
            <a:ext cx="635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8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640013"/>
            <a:ext cx="60118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5441" y="330557"/>
            <a:ext cx="7875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Literatura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P. Neumann, J. </a:t>
            </a:r>
            <a:r>
              <a:rPr lang="en-US" dirty="0" err="1" smtClean="0"/>
              <a:t>Uhlíř</a:t>
            </a:r>
            <a:r>
              <a:rPr lang="en-US" dirty="0" smtClean="0"/>
              <a:t>, </a:t>
            </a:r>
            <a:r>
              <a:rPr lang="en-US" dirty="0" err="1" smtClean="0"/>
              <a:t>Elektronické</a:t>
            </a:r>
            <a:r>
              <a:rPr lang="en-US" dirty="0" smtClean="0"/>
              <a:t> </a:t>
            </a:r>
            <a:r>
              <a:rPr lang="en-US" dirty="0" err="1" smtClean="0"/>
              <a:t>obvody</a:t>
            </a:r>
            <a:r>
              <a:rPr lang="en-US" dirty="0" smtClean="0"/>
              <a:t> a </a:t>
            </a:r>
            <a:r>
              <a:rPr lang="en-US" dirty="0" err="1" smtClean="0"/>
              <a:t>funkční</a:t>
            </a:r>
            <a:r>
              <a:rPr lang="en-US" dirty="0" smtClean="0"/>
              <a:t> </a:t>
            </a:r>
            <a:r>
              <a:rPr lang="en-US" dirty="0" err="1" smtClean="0"/>
              <a:t>bloky</a:t>
            </a:r>
            <a:r>
              <a:rPr lang="en-US" dirty="0" smtClean="0"/>
              <a:t>  1, </a:t>
            </a:r>
            <a:r>
              <a:rPr lang="en-US" dirty="0" err="1" smtClean="0"/>
              <a:t>skriptum</a:t>
            </a:r>
            <a:r>
              <a:rPr lang="en-US" dirty="0" smtClean="0"/>
              <a:t> ČVUT (2005)</a:t>
            </a:r>
            <a:br>
              <a:rPr lang="en-US" dirty="0" smtClean="0"/>
            </a:br>
            <a:r>
              <a:rPr lang="en-US" dirty="0" smtClean="0"/>
              <a:t>J. </a:t>
            </a:r>
            <a:r>
              <a:rPr lang="en-US" dirty="0" err="1" smtClean="0"/>
              <a:t>Belza</a:t>
            </a:r>
            <a:r>
              <a:rPr lang="en-US" dirty="0" smtClean="0"/>
              <a:t>, </a:t>
            </a:r>
            <a:r>
              <a:rPr lang="en-US" dirty="0" err="1" smtClean="0"/>
              <a:t>Operační</a:t>
            </a:r>
            <a:r>
              <a:rPr lang="en-US" dirty="0" smtClean="0"/>
              <a:t> </a:t>
            </a:r>
            <a:r>
              <a:rPr lang="en-US" dirty="0" err="1" smtClean="0"/>
              <a:t>zesilovače</a:t>
            </a:r>
            <a:r>
              <a:rPr lang="en-US" dirty="0" smtClean="0"/>
              <a:t> pro </a:t>
            </a:r>
            <a:r>
              <a:rPr lang="en-US" dirty="0" err="1" smtClean="0"/>
              <a:t>obyčejné</a:t>
            </a:r>
            <a:r>
              <a:rPr lang="en-US" dirty="0" smtClean="0"/>
              <a:t> </a:t>
            </a:r>
            <a:r>
              <a:rPr lang="en-US" dirty="0" err="1" smtClean="0"/>
              <a:t>smrtelníky</a:t>
            </a:r>
            <a:r>
              <a:rPr lang="en-US" dirty="0" smtClean="0"/>
              <a:t>, BEN, 2004.</a:t>
            </a:r>
          </a:p>
          <a:p>
            <a:r>
              <a:rPr lang="en-US" dirty="0" smtClean="0"/>
              <a:t>P. Neumann, J. </a:t>
            </a:r>
            <a:r>
              <a:rPr lang="en-US" dirty="0" err="1" smtClean="0"/>
              <a:t>Uhlíř</a:t>
            </a:r>
            <a:r>
              <a:rPr lang="en-US" dirty="0" smtClean="0"/>
              <a:t>, </a:t>
            </a:r>
            <a:r>
              <a:rPr lang="en-US" dirty="0" err="1" smtClean="0"/>
              <a:t>Elektronické</a:t>
            </a:r>
            <a:r>
              <a:rPr lang="en-US" dirty="0" smtClean="0"/>
              <a:t> </a:t>
            </a:r>
            <a:r>
              <a:rPr lang="en-US" dirty="0" err="1" smtClean="0"/>
              <a:t>obvody</a:t>
            </a:r>
            <a:r>
              <a:rPr lang="en-US" dirty="0" smtClean="0"/>
              <a:t> a </a:t>
            </a:r>
            <a:r>
              <a:rPr lang="en-US" dirty="0" err="1" smtClean="0"/>
              <a:t>funkční</a:t>
            </a:r>
            <a:r>
              <a:rPr lang="en-US" dirty="0" smtClean="0"/>
              <a:t> </a:t>
            </a:r>
            <a:r>
              <a:rPr lang="en-US" dirty="0" err="1" smtClean="0"/>
              <a:t>bloky</a:t>
            </a:r>
            <a:r>
              <a:rPr lang="en-US" dirty="0" smtClean="0"/>
              <a:t>  2  </a:t>
            </a:r>
            <a:r>
              <a:rPr lang="en-US" dirty="0" err="1" smtClean="0"/>
              <a:t>skriptum</a:t>
            </a:r>
            <a:r>
              <a:rPr lang="en-US" dirty="0" smtClean="0"/>
              <a:t> ČVUT  (2005)</a:t>
            </a:r>
          </a:p>
          <a:p>
            <a:r>
              <a:rPr lang="cs-CZ" dirty="0" smtClean="0"/>
              <a:t>J. Punčochář, Operační zesilovače v elektronice, BEN Technická </a:t>
            </a:r>
            <a:r>
              <a:rPr lang="cs-CZ" dirty="0" err="1" smtClean="0"/>
              <a:t>literature</a:t>
            </a:r>
            <a:r>
              <a:rPr lang="cs-CZ" dirty="0" smtClean="0"/>
              <a:t> Praha (2002).</a:t>
            </a:r>
          </a:p>
          <a:p>
            <a:r>
              <a:rPr lang="en-US" dirty="0" smtClean="0"/>
              <a:t>P. Horowitz, W. Hill, The art of Electronics, Third edition, Cambridge University Press,</a:t>
            </a:r>
            <a:r>
              <a:rPr lang="cs-CZ" dirty="0" smtClean="0"/>
              <a:t> </a:t>
            </a:r>
            <a:r>
              <a:rPr lang="en-US" dirty="0" smtClean="0"/>
              <a:t> 1980, 1989, 2015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Donald A. </a:t>
            </a:r>
            <a:r>
              <a:rPr lang="en-US" dirty="0" err="1" smtClean="0"/>
              <a:t>Neamen</a:t>
            </a:r>
            <a:r>
              <a:rPr lang="en-US" dirty="0" smtClean="0"/>
              <a:t>, Microelectronics Circuit Analysis and Design, Published by</a:t>
            </a:r>
          </a:p>
          <a:p>
            <a:r>
              <a:rPr lang="en-US" dirty="0" smtClean="0"/>
              <a:t>McGraw-Hill (2010).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7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6563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TextovéPole 2"/>
          <p:cNvSpPr txBox="1">
            <a:spLocks noChangeArrowheads="1"/>
          </p:cNvSpPr>
          <p:nvPr/>
        </p:nvSpPr>
        <p:spPr bwMode="auto">
          <a:xfrm>
            <a:off x="609600" y="304800"/>
            <a:ext cx="421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Základy operačních zesilovačů</a:t>
            </a:r>
          </a:p>
        </p:txBody>
      </p:sp>
      <p:pic>
        <p:nvPicPr>
          <p:cNvPr id="26419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3289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8950"/>
            <a:ext cx="59086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8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770438"/>
            <a:ext cx="15986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9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9550"/>
            <a:ext cx="7018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0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5876925"/>
            <a:ext cx="2836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1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30875"/>
            <a:ext cx="17287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457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1488"/>
            <a:ext cx="8778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57200"/>
            <a:ext cx="14192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191000" y="60166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222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990600"/>
            <a:ext cx="1909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4114800" y="1141413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224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028700"/>
            <a:ext cx="7731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5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003300"/>
            <a:ext cx="14700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6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536700"/>
            <a:ext cx="3173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4191000" y="1681163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228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536700"/>
            <a:ext cx="2347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9" name="Obráze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017713"/>
            <a:ext cx="5237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0" name="Obrázek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301875"/>
            <a:ext cx="30702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1" name="Obrázek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452813"/>
            <a:ext cx="16764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2" name="Obrázek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482975"/>
            <a:ext cx="1109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3" name="Obrázek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933825"/>
            <a:ext cx="4152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4" name="Obrázek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4333875"/>
            <a:ext cx="17287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5" name="TextovéPole 23"/>
          <p:cNvSpPr txBox="1">
            <a:spLocks noChangeArrowheads="1"/>
          </p:cNvSpPr>
          <p:nvPr/>
        </p:nvSpPr>
        <p:spPr bwMode="auto">
          <a:xfrm>
            <a:off x="500063" y="4749800"/>
            <a:ext cx="332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ideální operační zesilovač   A = ∞</a:t>
            </a:r>
          </a:p>
        </p:txBody>
      </p:sp>
      <p:pic>
        <p:nvPicPr>
          <p:cNvPr id="265236" name="Obrázek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80025"/>
            <a:ext cx="4462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7" name="Obrázek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280025"/>
            <a:ext cx="646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8" name="Obrázek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5986463"/>
            <a:ext cx="954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9" name="TextovéPole 28"/>
          <p:cNvSpPr txBox="1">
            <a:spLocks noChangeArrowheads="1"/>
          </p:cNvSpPr>
          <p:nvPr/>
        </p:nvSpPr>
        <p:spPr bwMode="auto">
          <a:xfrm>
            <a:off x="5326063" y="51990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 baseline="-25000"/>
              <a:t>d</a:t>
            </a:r>
            <a:r>
              <a:rPr lang="cs-CZ" altLang="cs-CZ" sz="2400"/>
              <a:t>≈</a:t>
            </a:r>
          </a:p>
        </p:txBody>
      </p:sp>
      <p:sp>
        <p:nvSpPr>
          <p:cNvPr id="265240" name="TextovéPole 29"/>
          <p:cNvSpPr txBox="1">
            <a:spLocks noChangeArrowheads="1"/>
          </p:cNvSpPr>
          <p:nvPr/>
        </p:nvSpPr>
        <p:spPr bwMode="auto">
          <a:xfrm>
            <a:off x="5818188" y="5916613"/>
            <a:ext cx="585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 baseline="-25000"/>
              <a:t>d</a:t>
            </a:r>
            <a:endParaRPr lang="cs-CZ" altLang="cs-CZ" sz="2400"/>
          </a:p>
        </p:txBody>
      </p:sp>
      <p:sp>
        <p:nvSpPr>
          <p:cNvPr id="265241" name="TextovéPole 30"/>
          <p:cNvSpPr txBox="1">
            <a:spLocks noChangeArrowheads="1"/>
          </p:cNvSpPr>
          <p:nvPr/>
        </p:nvSpPr>
        <p:spPr bwMode="auto">
          <a:xfrm>
            <a:off x="1620838" y="5922963"/>
            <a:ext cx="361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reálné přesné operační zesilovače</a:t>
            </a:r>
          </a:p>
        </p:txBody>
      </p:sp>
      <p:pic>
        <p:nvPicPr>
          <p:cNvPr id="265242" name="Obrázek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875088"/>
            <a:ext cx="14700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5881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TextovéPole 2"/>
          <p:cNvSpPr txBox="1">
            <a:spLocks noChangeArrowheads="1"/>
          </p:cNvSpPr>
          <p:nvPr/>
        </p:nvSpPr>
        <p:spPr bwMode="auto">
          <a:xfrm>
            <a:off x="609600" y="533400"/>
            <a:ext cx="37480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200"/>
              <a:t>spočítejme poměr zesílení mezi</a:t>
            </a:r>
          </a:p>
        </p:txBody>
      </p:sp>
      <p:pic>
        <p:nvPicPr>
          <p:cNvPr id="26624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562100"/>
            <a:ext cx="6089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4308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57800" y="36957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7" name="TextovéPole 7"/>
          <p:cNvSpPr txBox="1">
            <a:spLocks noChangeArrowheads="1"/>
          </p:cNvSpPr>
          <p:nvPr/>
        </p:nvSpPr>
        <p:spPr bwMode="auto">
          <a:xfrm>
            <a:off x="1535113" y="4010025"/>
            <a:ext cx="623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zesílení s reálným operačním zesilovačem a je vždy menší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než s ideálním operačním zesilovačem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762000" y="42227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49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33963"/>
            <a:ext cx="21161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0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05450"/>
            <a:ext cx="903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650"/>
            <a:ext cx="4464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22300"/>
            <a:ext cx="47212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28788"/>
            <a:ext cx="59086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03450"/>
            <a:ext cx="36957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0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76900"/>
            <a:ext cx="76882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1" name="TextovéPole 6"/>
          <p:cNvSpPr txBox="1">
            <a:spLocks noChangeArrowheads="1"/>
          </p:cNvSpPr>
          <p:nvPr/>
        </p:nvSpPr>
        <p:spPr bwMode="auto">
          <a:xfrm>
            <a:off x="4724400" y="25146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vyšší frekvence volíme ß velké,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tedy malé celkové zesílení, protože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A</a:t>
            </a:r>
            <a:r>
              <a:rPr lang="cs-CZ" altLang="cs-CZ" sz="1800" b="1" i="1" baseline="-25000"/>
              <a:t>d</a:t>
            </a:r>
            <a:r>
              <a:rPr lang="cs-CZ" altLang="cs-CZ" sz="1800"/>
              <a:t> vlastního zesilovače pro vyšší frekvence klesá.  </a:t>
            </a:r>
          </a:p>
        </p:txBody>
      </p:sp>
    </p:spTree>
    <p:extLst>
      <p:ext uri="{BB962C8B-B14F-4D97-AF65-F5344CB8AC3E}">
        <p14:creationId xmlns:p14="http://schemas.microsoft.com/office/powerpoint/2010/main" val="2909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ovéPole 1"/>
          <p:cNvSpPr txBox="1">
            <a:spLocks noChangeArrowheads="1"/>
          </p:cNvSpPr>
          <p:nvPr/>
        </p:nvSpPr>
        <p:spPr bwMode="auto">
          <a:xfrm>
            <a:off x="228600" y="304800"/>
            <a:ext cx="545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Frekvenční charakteristika OZ operačního zesilovače</a:t>
            </a:r>
          </a:p>
        </p:txBody>
      </p:sp>
      <p:sp>
        <p:nvSpPr>
          <p:cNvPr id="268291" name="TextovéPole 2"/>
          <p:cNvSpPr txBox="1">
            <a:spLocks noChangeArrowheads="1"/>
          </p:cNvSpPr>
          <p:nvPr/>
        </p:nvSpPr>
        <p:spPr bwMode="auto">
          <a:xfrm>
            <a:off x="304800" y="838200"/>
            <a:ext cx="8161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Operační zesilovače pracují od stejnosměrných napětí až do různě vysokých frekvencí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 závislost frekvenčního přenosu celého zesilovače má velký vliv nastavená záporná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zpětná vazba </a:t>
            </a:r>
          </a:p>
        </p:txBody>
      </p:sp>
      <p:pic>
        <p:nvPicPr>
          <p:cNvPr id="26829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506253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3" name="TextovéPole 4"/>
          <p:cNvSpPr txBox="1">
            <a:spLocks noChangeArrowheads="1"/>
          </p:cNvSpPr>
          <p:nvPr/>
        </p:nvSpPr>
        <p:spPr bwMode="auto">
          <a:xfrm>
            <a:off x="5867400" y="3665538"/>
            <a:ext cx="2849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A</a:t>
            </a:r>
            <a:r>
              <a:rPr lang="en-US" altLang="cs-CZ" sz="1800" b="1" i="1" baseline="-25000"/>
              <a:t>0</a:t>
            </a:r>
            <a:r>
              <a:rPr lang="en-US" altLang="cs-CZ" sz="1800"/>
              <a:t> – zisk OZ bez zp</a:t>
            </a:r>
            <a:r>
              <a:rPr lang="cs-CZ" altLang="cs-CZ" sz="1800"/>
              <a:t>ětné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vazby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A</a:t>
            </a:r>
            <a:r>
              <a:rPr lang="cs-CZ" altLang="cs-CZ" sz="1800"/>
              <a:t> nastaveno na </a:t>
            </a:r>
            <a:r>
              <a:rPr lang="cs-CZ" altLang="cs-CZ" sz="1800" b="1" i="1"/>
              <a:t>A</a:t>
            </a:r>
            <a:r>
              <a:rPr lang="cs-CZ" altLang="cs-CZ" sz="1800"/>
              <a:t>=10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f</a:t>
            </a:r>
            <a:r>
              <a:rPr lang="cs-CZ" altLang="cs-CZ" sz="1800" b="1" i="1" baseline="-25000"/>
              <a:t>h</a:t>
            </a:r>
            <a:r>
              <a:rPr lang="cs-CZ" altLang="cs-CZ" sz="1800" b="1" i="1"/>
              <a:t>=f</a:t>
            </a:r>
            <a:r>
              <a:rPr lang="cs-CZ" altLang="cs-CZ" sz="1800" b="1" i="1" baseline="-25000"/>
              <a:t>T</a:t>
            </a:r>
            <a:r>
              <a:rPr lang="en-US" altLang="cs-CZ" sz="1800" b="1" i="1"/>
              <a:t>/</a:t>
            </a:r>
            <a:r>
              <a:rPr lang="en-US" altLang="cs-CZ" sz="1800"/>
              <a:t>10</a:t>
            </a:r>
            <a:r>
              <a:rPr lang="en-US" altLang="cs-CZ" sz="1800" b="1" i="1"/>
              <a:t>=</a:t>
            </a:r>
            <a:r>
              <a:rPr lang="en-US" altLang="cs-CZ" sz="1800"/>
              <a:t>10MHz/10=1MHz</a:t>
            </a:r>
            <a:endParaRPr lang="cs-CZ" altLang="cs-CZ" sz="1800"/>
          </a:p>
        </p:txBody>
      </p:sp>
      <p:sp>
        <p:nvSpPr>
          <p:cNvPr id="268294" name="TextovéPole 5"/>
          <p:cNvSpPr txBox="1">
            <a:spLocks noChangeArrowheads="1"/>
          </p:cNvSpPr>
          <p:nvPr/>
        </p:nvSpPr>
        <p:spPr bwMode="auto">
          <a:xfrm>
            <a:off x="457200" y="1771650"/>
            <a:ext cx="7134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f</a:t>
            </a:r>
            <a:r>
              <a:rPr lang="cs-CZ" altLang="cs-CZ" sz="1800" b="1" i="1" baseline="-25000"/>
              <a:t>T</a:t>
            </a:r>
            <a:r>
              <a:rPr lang="cs-CZ" altLang="cs-CZ" sz="1800" baseline="-25000"/>
              <a:t> </a:t>
            </a:r>
            <a:r>
              <a:rPr lang="cs-CZ" altLang="cs-CZ" sz="1800"/>
              <a:t>- trazitní frekvence, pro </a:t>
            </a:r>
            <a:r>
              <a:rPr lang="cs-CZ" altLang="cs-CZ" sz="1800" b="1" i="1"/>
              <a:t>f</a:t>
            </a:r>
            <a:r>
              <a:rPr lang="cs-CZ" altLang="cs-CZ" sz="1800" b="1" i="1" baseline="-25000"/>
              <a:t>T</a:t>
            </a:r>
            <a:r>
              <a:rPr lang="cs-CZ" altLang="cs-CZ" sz="1800"/>
              <a:t> platí A</a:t>
            </a:r>
            <a:r>
              <a:rPr lang="cs-CZ" altLang="cs-CZ" sz="1800" baseline="-25000"/>
              <a:t>0</a:t>
            </a:r>
            <a:r>
              <a:rPr lang="cs-CZ" altLang="cs-CZ" sz="1800"/>
              <a:t>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f</a:t>
            </a:r>
            <a:r>
              <a:rPr lang="cs-CZ" altLang="cs-CZ" sz="1800" b="1" i="1" baseline="-25000"/>
              <a:t>h</a:t>
            </a:r>
            <a:r>
              <a:rPr lang="cs-CZ" altLang="cs-CZ" sz="1800" baseline="-25000"/>
              <a:t> </a:t>
            </a:r>
            <a:r>
              <a:rPr lang="cs-CZ" altLang="cs-CZ" sz="1800"/>
              <a:t>- horní mezní frekvence → A  klesne max o 3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A</a:t>
            </a:r>
            <a:r>
              <a:rPr lang="cs-CZ" altLang="cs-CZ" sz="1800"/>
              <a:t>- zisk celého zesilovače ze zápornou zpětnou vazbou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    </a:t>
            </a: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                                   </a:t>
            </a:r>
            <a:r>
              <a:rPr lang="cs-CZ" altLang="cs-CZ" sz="1800" b="1" i="1"/>
              <a:t>A f</a:t>
            </a:r>
            <a:r>
              <a:rPr lang="en-US" altLang="cs-CZ" sz="1800" b="1" i="1" baseline="-25000"/>
              <a:t>h</a:t>
            </a:r>
            <a:r>
              <a:rPr lang="en-US" altLang="cs-CZ" sz="1800" b="1" i="1"/>
              <a:t> </a:t>
            </a:r>
            <a:r>
              <a:rPr lang="cs-CZ" altLang="cs-CZ" sz="1800" b="1" i="1" baseline="-25000"/>
              <a:t> </a:t>
            </a:r>
            <a:r>
              <a:rPr lang="cs-CZ" altLang="cs-CZ" sz="1800"/>
              <a:t>= </a:t>
            </a:r>
            <a:r>
              <a:rPr lang="cs-CZ" altLang="cs-CZ" sz="1800" b="1" i="1"/>
              <a:t>f</a:t>
            </a:r>
            <a:r>
              <a:rPr lang="cs-CZ" altLang="cs-CZ" sz="1800" b="1" i="1" baseline="-25000"/>
              <a:t>T</a:t>
            </a:r>
            <a:r>
              <a:rPr lang="cs-CZ" altLang="cs-CZ" sz="1800"/>
              <a:t> = konst </a:t>
            </a:r>
          </a:p>
        </p:txBody>
      </p:sp>
    </p:spTree>
    <p:extLst>
      <p:ext uri="{BB962C8B-B14F-4D97-AF65-F5344CB8AC3E}">
        <p14:creationId xmlns:p14="http://schemas.microsoft.com/office/powerpoint/2010/main" val="20302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25438"/>
            <a:ext cx="75326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1596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90563"/>
            <a:ext cx="6450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17541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84300"/>
            <a:ext cx="31210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9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92238"/>
            <a:ext cx="53403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0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39900"/>
            <a:ext cx="358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1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011363"/>
            <a:ext cx="1419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2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120900"/>
            <a:ext cx="296703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3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578225"/>
            <a:ext cx="2425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4" name="TextovéPole 14"/>
          <p:cNvSpPr txBox="1">
            <a:spLocks noChangeArrowheads="1"/>
          </p:cNvSpPr>
          <p:nvPr/>
        </p:nvSpPr>
        <p:spPr bwMode="auto">
          <a:xfrm>
            <a:off x="725488" y="310038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operační zesilovač</a:t>
            </a:r>
          </a:p>
        </p:txBody>
      </p:sp>
      <p:pic>
        <p:nvPicPr>
          <p:cNvPr id="269325" name="Obráze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494213"/>
            <a:ext cx="83105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5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93713"/>
            <a:ext cx="53403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3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0038"/>
            <a:ext cx="50307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0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921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1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962400"/>
            <a:ext cx="2914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2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73550"/>
            <a:ext cx="52371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3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265613"/>
            <a:ext cx="644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4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284663"/>
            <a:ext cx="412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5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605338"/>
            <a:ext cx="4979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6" name="Obráze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951413"/>
            <a:ext cx="33543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7" name="Obráze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887913"/>
            <a:ext cx="38433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912716" cy="4935525"/>
          </a:xfrm>
          <a:prstGeom prst="rect">
            <a:avLst/>
          </a:prstGeom>
          <a:effectLst>
            <a:glow>
              <a:schemeClr val="accent1">
                <a:alpha val="46000"/>
              </a:schemeClr>
            </a:glow>
          </a:effectLst>
        </p:spPr>
      </p:pic>
      <p:sp>
        <p:nvSpPr>
          <p:cNvPr id="271363" name="TextovéPole 2"/>
          <p:cNvSpPr txBox="1">
            <a:spLocks noChangeArrowheads="1"/>
          </p:cNvSpPr>
          <p:nvPr/>
        </p:nvSpPr>
        <p:spPr bwMode="auto">
          <a:xfrm>
            <a:off x="619125" y="457200"/>
            <a:ext cx="408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Vnitřní struktura obyčejného OZ typu 709</a:t>
            </a:r>
          </a:p>
        </p:txBody>
      </p:sp>
    </p:spTree>
    <p:extLst>
      <p:ext uri="{BB962C8B-B14F-4D97-AF65-F5344CB8AC3E}">
        <p14:creationId xmlns:p14="http://schemas.microsoft.com/office/powerpoint/2010/main" val="4013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642</Words>
  <Application>Microsoft Office PowerPoint</Application>
  <PresentationFormat>Předvádění na obrazovce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hubicka</cp:lastModifiedBy>
  <cp:revision>7</cp:revision>
  <dcterms:created xsi:type="dcterms:W3CDTF">2019-08-02T12:50:39Z</dcterms:created>
  <dcterms:modified xsi:type="dcterms:W3CDTF">2020-11-17T11:24:52Z</dcterms:modified>
</cp:coreProperties>
</file>