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0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01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F2ED-A800-4BC4-AEB3-9B2D0CA65A05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3A03C-446D-4EB4-B948-639D6C21D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501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F2ED-A800-4BC4-AEB3-9B2D0CA65A05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3A03C-446D-4EB4-B948-639D6C21D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333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F2ED-A800-4BC4-AEB3-9B2D0CA65A05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3A03C-446D-4EB4-B948-639D6C21D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773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F2ED-A800-4BC4-AEB3-9B2D0CA65A05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3A03C-446D-4EB4-B948-639D6C21D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453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F2ED-A800-4BC4-AEB3-9B2D0CA65A05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3A03C-446D-4EB4-B948-639D6C21D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65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F2ED-A800-4BC4-AEB3-9B2D0CA65A05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3A03C-446D-4EB4-B948-639D6C21D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833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F2ED-A800-4BC4-AEB3-9B2D0CA65A05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3A03C-446D-4EB4-B948-639D6C21D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145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F2ED-A800-4BC4-AEB3-9B2D0CA65A05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3A03C-446D-4EB4-B948-639D6C21D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844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F2ED-A800-4BC4-AEB3-9B2D0CA65A05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3A03C-446D-4EB4-B948-639D6C21D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926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F2ED-A800-4BC4-AEB3-9B2D0CA65A05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3A03C-446D-4EB4-B948-639D6C21D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56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F2ED-A800-4BC4-AEB3-9B2D0CA65A05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3A03C-446D-4EB4-B948-639D6C21D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03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F2ED-A800-4BC4-AEB3-9B2D0CA65A05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3A03C-446D-4EB4-B948-639D6C21D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70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emf"/><Relationship Id="rId4" Type="http://schemas.openxmlformats.org/officeDocument/2006/relationships/image" Target="../media/image72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emf"/><Relationship Id="rId3" Type="http://schemas.openxmlformats.org/officeDocument/2006/relationships/image" Target="../media/image78.emf"/><Relationship Id="rId7" Type="http://schemas.openxmlformats.org/officeDocument/2006/relationships/image" Target="../media/image82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emf"/><Relationship Id="rId11" Type="http://schemas.openxmlformats.org/officeDocument/2006/relationships/image" Target="../media/image86.emf"/><Relationship Id="rId5" Type="http://schemas.openxmlformats.org/officeDocument/2006/relationships/image" Target="../media/image80.emf"/><Relationship Id="rId10" Type="http://schemas.openxmlformats.org/officeDocument/2006/relationships/image" Target="../media/image85.emf"/><Relationship Id="rId4" Type="http://schemas.openxmlformats.org/officeDocument/2006/relationships/image" Target="../media/image79.emf"/><Relationship Id="rId9" Type="http://schemas.openxmlformats.org/officeDocument/2006/relationships/image" Target="../media/image8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emf"/><Relationship Id="rId4" Type="http://schemas.openxmlformats.org/officeDocument/2006/relationships/image" Target="../media/image89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image" Target="../media/image22.emf"/><Relationship Id="rId18" Type="http://schemas.openxmlformats.org/officeDocument/2006/relationships/image" Target="../media/image27.emf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12" Type="http://schemas.openxmlformats.org/officeDocument/2006/relationships/image" Target="../media/image21.emf"/><Relationship Id="rId17" Type="http://schemas.openxmlformats.org/officeDocument/2006/relationships/image" Target="../media/image26.emf"/><Relationship Id="rId2" Type="http://schemas.openxmlformats.org/officeDocument/2006/relationships/image" Target="../media/image11.emf"/><Relationship Id="rId16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emf"/><Relationship Id="rId11" Type="http://schemas.openxmlformats.org/officeDocument/2006/relationships/image" Target="../media/image20.emf"/><Relationship Id="rId5" Type="http://schemas.openxmlformats.org/officeDocument/2006/relationships/image" Target="../media/image14.emf"/><Relationship Id="rId15" Type="http://schemas.openxmlformats.org/officeDocument/2006/relationships/image" Target="../media/image24.emf"/><Relationship Id="rId10" Type="http://schemas.openxmlformats.org/officeDocument/2006/relationships/image" Target="../media/image19.emf"/><Relationship Id="rId19" Type="http://schemas.openxmlformats.org/officeDocument/2006/relationships/image" Target="../media/image28.emf"/><Relationship Id="rId4" Type="http://schemas.openxmlformats.org/officeDocument/2006/relationships/image" Target="../media/image13.emf"/><Relationship Id="rId9" Type="http://schemas.openxmlformats.org/officeDocument/2006/relationships/image" Target="../media/image18.emf"/><Relationship Id="rId14" Type="http://schemas.openxmlformats.org/officeDocument/2006/relationships/image" Target="../media/image2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image" Target="../media/image41.emf"/><Relationship Id="rId7" Type="http://schemas.openxmlformats.org/officeDocument/2006/relationships/image" Target="../media/image45.emf"/><Relationship Id="rId12" Type="http://schemas.openxmlformats.org/officeDocument/2006/relationships/image" Target="../media/image50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emf"/><Relationship Id="rId11" Type="http://schemas.openxmlformats.org/officeDocument/2006/relationships/image" Target="../media/image49.emf"/><Relationship Id="rId5" Type="http://schemas.openxmlformats.org/officeDocument/2006/relationships/image" Target="../media/image43.emf"/><Relationship Id="rId10" Type="http://schemas.openxmlformats.org/officeDocument/2006/relationships/image" Target="../media/image48.emf"/><Relationship Id="rId4" Type="http://schemas.openxmlformats.org/officeDocument/2006/relationships/image" Target="../media/image42.emf"/><Relationship Id="rId9" Type="http://schemas.openxmlformats.org/officeDocument/2006/relationships/image" Target="../media/image47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image" Target="../media/image52.emf"/><Relationship Id="rId7" Type="http://schemas.openxmlformats.org/officeDocument/2006/relationships/image" Target="../media/image56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emf"/><Relationship Id="rId11" Type="http://schemas.openxmlformats.org/officeDocument/2006/relationships/image" Target="../media/image60.emf"/><Relationship Id="rId5" Type="http://schemas.openxmlformats.org/officeDocument/2006/relationships/image" Target="../media/image54.emf"/><Relationship Id="rId10" Type="http://schemas.openxmlformats.org/officeDocument/2006/relationships/image" Target="../media/image59.emf"/><Relationship Id="rId4" Type="http://schemas.openxmlformats.org/officeDocument/2006/relationships/image" Target="../media/image53.emf"/><Relationship Id="rId9" Type="http://schemas.openxmlformats.org/officeDocument/2006/relationships/image" Target="../media/image58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TextovéPole 1"/>
          <p:cNvSpPr txBox="1">
            <a:spLocks noChangeArrowheads="1"/>
          </p:cNvSpPr>
          <p:nvPr/>
        </p:nvSpPr>
        <p:spPr bwMode="auto">
          <a:xfrm>
            <a:off x="609600" y="228600"/>
            <a:ext cx="47227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/>
              <a:t>Základy operačních </a:t>
            </a:r>
            <a:r>
              <a:rPr lang="cs-CZ" altLang="cs-CZ" sz="2400" b="1" dirty="0" smtClean="0"/>
              <a:t>zesilovačů    I.</a:t>
            </a:r>
            <a:endParaRPr lang="cs-CZ" altLang="cs-CZ" sz="2400" b="1" dirty="0"/>
          </a:p>
        </p:txBody>
      </p:sp>
      <p:pic>
        <p:nvPicPr>
          <p:cNvPr id="263171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722313"/>
            <a:ext cx="4411663" cy="171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3172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" y="2667000"/>
            <a:ext cx="4487863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962400"/>
            <a:ext cx="4784725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908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TextovéPole 1"/>
          <p:cNvSpPr txBox="1">
            <a:spLocks noChangeArrowheads="1"/>
          </p:cNvSpPr>
          <p:nvPr/>
        </p:nvSpPr>
        <p:spPr bwMode="auto">
          <a:xfrm>
            <a:off x="477838" y="457200"/>
            <a:ext cx="48275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Koncové stupně běžných operačních zesilovačů</a:t>
            </a:r>
          </a:p>
        </p:txBody>
      </p:sp>
      <p:pic>
        <p:nvPicPr>
          <p:cNvPr id="272387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681288"/>
            <a:ext cx="3162300" cy="377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85775" y="1219200"/>
            <a:ext cx="416560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42900" indent="-342900">
              <a:buFontTx/>
              <a:buAutoNum type="alphaLcParenR"/>
              <a:defRPr/>
            </a:pPr>
            <a:r>
              <a:rPr lang="cs-CZ" dirty="0"/>
              <a:t>Symetrické zapojení výstupního stupně</a:t>
            </a:r>
          </a:p>
          <a:p>
            <a:pPr>
              <a:defRPr/>
            </a:pPr>
            <a:r>
              <a:rPr lang="cs-CZ" dirty="0"/>
              <a:t>OZ, výstupní odpor R</a:t>
            </a:r>
            <a:r>
              <a:rPr lang="cs-CZ" baseline="-25000" dirty="0"/>
              <a:t>out</a:t>
            </a:r>
            <a:r>
              <a:rPr lang="cs-CZ" dirty="0"/>
              <a:t> ≈ 30-100 </a:t>
            </a:r>
            <a:r>
              <a:rPr lang="en-US" dirty="0"/>
              <a:t>Ω, </a:t>
            </a:r>
          </a:p>
          <a:p>
            <a:pPr>
              <a:defRPr/>
            </a:pPr>
            <a:r>
              <a:rPr lang="cs-CZ" dirty="0"/>
              <a:t>výstupní </a:t>
            </a:r>
            <a:r>
              <a:rPr lang="cs-CZ" dirty="0" err="1"/>
              <a:t>max</a:t>
            </a:r>
            <a:r>
              <a:rPr lang="cs-CZ" dirty="0"/>
              <a:t> proud </a:t>
            </a:r>
            <a:r>
              <a:rPr lang="cs-CZ" dirty="0" err="1"/>
              <a:t>I</a:t>
            </a:r>
            <a:r>
              <a:rPr lang="cs-CZ" baseline="-25000" dirty="0" err="1"/>
              <a:t>max</a:t>
            </a:r>
            <a:r>
              <a:rPr lang="cs-CZ" dirty="0"/>
              <a:t> ≈ 10-25 mA</a:t>
            </a:r>
          </a:p>
        </p:txBody>
      </p:sp>
      <p:sp>
        <p:nvSpPr>
          <p:cNvPr id="272389" name="TextovéPole 4"/>
          <p:cNvSpPr txBox="1">
            <a:spLocks noChangeArrowheads="1"/>
          </p:cNvSpPr>
          <p:nvPr/>
        </p:nvSpPr>
        <p:spPr bwMode="auto">
          <a:xfrm>
            <a:off x="5181600" y="1196975"/>
            <a:ext cx="3313113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b) jednočinný stupeň s otevřeným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Kolektorem, vnější odpor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R</a:t>
            </a:r>
            <a:r>
              <a:rPr lang="cs-CZ" altLang="cs-CZ" sz="1800" baseline="-25000"/>
              <a:t>L </a:t>
            </a:r>
            <a:r>
              <a:rPr lang="cs-CZ" altLang="cs-CZ" sz="1800"/>
              <a:t>může být zátěž </a:t>
            </a:r>
            <a:r>
              <a:rPr lang="en-US" altLang="cs-CZ" sz="1800"/>
              <a:t>, </a:t>
            </a:r>
            <a:r>
              <a:rPr lang="cs-CZ" altLang="cs-CZ" sz="1800"/>
              <a:t>výstupní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max proud I</a:t>
            </a:r>
            <a:r>
              <a:rPr lang="cs-CZ" altLang="cs-CZ" sz="1800" baseline="-25000"/>
              <a:t>max</a:t>
            </a:r>
            <a:r>
              <a:rPr lang="cs-CZ" altLang="cs-CZ" sz="1800"/>
              <a:t> ≈ 70 mA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pic>
        <p:nvPicPr>
          <p:cNvPr id="272390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288" y="2673350"/>
            <a:ext cx="3289300" cy="348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069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TextovéPole 1"/>
          <p:cNvSpPr txBox="1">
            <a:spLocks noChangeArrowheads="1"/>
          </p:cNvSpPr>
          <p:nvPr/>
        </p:nvSpPr>
        <p:spPr bwMode="auto">
          <a:xfrm>
            <a:off x="457200" y="533400"/>
            <a:ext cx="5815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Převodní charakteristika ideálního operačního zesilovače</a:t>
            </a:r>
          </a:p>
        </p:txBody>
      </p:sp>
      <p:pic>
        <p:nvPicPr>
          <p:cNvPr id="273411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24" y="2015769"/>
            <a:ext cx="4076700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3412" name="TextovéPole 3"/>
          <p:cNvSpPr txBox="1">
            <a:spLocks noChangeArrowheads="1"/>
          </p:cNvSpPr>
          <p:nvPr/>
        </p:nvSpPr>
        <p:spPr bwMode="auto">
          <a:xfrm>
            <a:off x="411163" y="941388"/>
            <a:ext cx="48720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napětí na operačním zesilovači (diferenční zesílení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1800"/>
              <a:t>OZ    </a:t>
            </a:r>
            <a:r>
              <a:rPr lang="cs-CZ" altLang="cs-CZ" sz="1800"/>
              <a:t>A</a:t>
            </a:r>
            <a:r>
              <a:rPr lang="en-US" altLang="cs-CZ" sz="1800" baseline="-25000"/>
              <a:t>0</a:t>
            </a:r>
            <a:r>
              <a:rPr lang="en-US" altLang="cs-CZ" sz="1800"/>
              <a:t>)</a:t>
            </a:r>
            <a:r>
              <a:rPr lang="cs-CZ" altLang="cs-CZ" sz="1800"/>
              <a:t> </a:t>
            </a:r>
          </a:p>
        </p:txBody>
      </p:sp>
      <p:pic>
        <p:nvPicPr>
          <p:cNvPr id="273414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0" y="1513455"/>
            <a:ext cx="4709468" cy="3669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066" y="4857038"/>
            <a:ext cx="3045216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26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TextovéPole 1"/>
          <p:cNvSpPr txBox="1">
            <a:spLocks noChangeArrowheads="1"/>
          </p:cNvSpPr>
          <p:nvPr/>
        </p:nvSpPr>
        <p:spPr bwMode="auto">
          <a:xfrm>
            <a:off x="533400" y="457200"/>
            <a:ext cx="4806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Kmitočtová kompenzace operačního zesilovače</a:t>
            </a:r>
          </a:p>
        </p:txBody>
      </p:sp>
      <p:sp>
        <p:nvSpPr>
          <p:cNvPr id="274435" name="TextovéPole 2"/>
          <p:cNvSpPr txBox="1">
            <a:spLocks noChangeArrowheads="1"/>
          </p:cNvSpPr>
          <p:nvPr/>
        </p:nvSpPr>
        <p:spPr bwMode="auto">
          <a:xfrm>
            <a:off x="533400" y="914400"/>
            <a:ext cx="78851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Pokud např. používáme silnou zápornou zpětnou vazbu tj  velké   </a:t>
            </a:r>
            <a:r>
              <a:rPr lang="cs-CZ" altLang="cs-CZ" sz="1800" b="1" i="1"/>
              <a:t>|ß|</a:t>
            </a:r>
            <a:r>
              <a:rPr lang="cs-CZ" altLang="cs-CZ" sz="1800"/>
              <a:t>   může platit:  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 i="1"/>
              <a:t>|Aß|</a:t>
            </a:r>
            <a:r>
              <a:rPr lang="en-US" altLang="cs-CZ" sz="1800"/>
              <a:t>&gt;1,    pak se m</a:t>
            </a:r>
            <a:r>
              <a:rPr lang="cs-CZ" altLang="cs-CZ" sz="1800"/>
              <a:t>ůže stát, že od určité frekvence se fázový posuv přenosu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operačního zesilovače  </a:t>
            </a:r>
            <a:r>
              <a:rPr lang="cs-CZ" altLang="cs-CZ" sz="1800" b="1" i="1"/>
              <a:t>A</a:t>
            </a:r>
            <a:r>
              <a:rPr lang="cs-CZ" altLang="cs-CZ" sz="1800"/>
              <a:t> změní  o  180</a:t>
            </a:r>
            <a:r>
              <a:rPr lang="en-US" altLang="cs-CZ" sz="1800" baseline="30000"/>
              <a:t>o</a:t>
            </a:r>
            <a:r>
              <a:rPr lang="en-US" altLang="cs-CZ" sz="1800"/>
              <a:t> </a:t>
            </a:r>
            <a:r>
              <a:rPr lang="cs-CZ" altLang="cs-CZ" sz="1800"/>
              <a:t> </a:t>
            </a:r>
            <a:r>
              <a:rPr lang="en-US" altLang="cs-CZ" sz="1800"/>
              <a:t>oproti n</a:t>
            </a:r>
            <a:r>
              <a:rPr lang="cs-CZ" altLang="cs-CZ" sz="1800"/>
              <a:t>ízkým frekvencím. </a:t>
            </a:r>
          </a:p>
        </p:txBody>
      </p:sp>
      <p:sp>
        <p:nvSpPr>
          <p:cNvPr id="274436" name="TextovéPole 7"/>
          <p:cNvSpPr txBox="1">
            <a:spLocks noChangeArrowheads="1"/>
          </p:cNvSpPr>
          <p:nvPr/>
        </p:nvSpPr>
        <p:spPr bwMode="auto">
          <a:xfrm>
            <a:off x="563563" y="2225675"/>
            <a:ext cx="7386637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Pokud toto nastane, zpětná vazba se změní na kladnou a zesilovač se rozkmitá</a:t>
            </a:r>
            <a:r>
              <a:rPr lang="en-US" altLang="cs-CZ" sz="1800"/>
              <a:t>. </a:t>
            </a:r>
            <a:r>
              <a:rPr lang="cs-CZ" altLang="cs-CZ" sz="1800"/>
              <a:t>Musíme zajistit, že </a:t>
            </a:r>
            <a:r>
              <a:rPr lang="cs-CZ" altLang="cs-CZ" sz="1800" b="1" i="1"/>
              <a:t>|Aß|</a:t>
            </a:r>
            <a:r>
              <a:rPr lang="en-US" altLang="cs-CZ" sz="1800" b="1" i="1"/>
              <a:t>&lt;1 </a:t>
            </a:r>
            <a:r>
              <a:rPr lang="en-US" altLang="cs-CZ" sz="1800"/>
              <a:t>pro tyto frekvence.</a:t>
            </a:r>
            <a:r>
              <a:rPr lang="cs-CZ" altLang="cs-CZ" sz="1800"/>
              <a:t> </a:t>
            </a:r>
            <a:endParaRPr lang="en-US" altLang="cs-CZ" sz="18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1800"/>
              <a:t>To zaji</a:t>
            </a:r>
            <a:r>
              <a:rPr lang="cs-CZ" altLang="cs-CZ" sz="1800"/>
              <a:t>šťujeme pomocí frekvenční kompenzace, což představuje vhodné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snížení  </a:t>
            </a:r>
            <a:r>
              <a:rPr lang="cs-CZ" altLang="cs-CZ" sz="1800" b="1" i="1"/>
              <a:t>A</a:t>
            </a:r>
            <a:r>
              <a:rPr lang="cs-CZ" altLang="cs-CZ" sz="1800"/>
              <a:t>  pro tyto frekvence. Většinou připojujeme k operačnímu zesilovači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vhodnou kapacitu, když se používá vnější frekvenční kompenzace.   </a:t>
            </a:r>
          </a:p>
        </p:txBody>
      </p:sp>
      <p:pic>
        <p:nvPicPr>
          <p:cNvPr id="274437" name="Obráze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3702050"/>
            <a:ext cx="2708275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4438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3" y="5867400"/>
            <a:ext cx="3535362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4439" name="Obráze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8" y="6284913"/>
            <a:ext cx="3249612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4440" name="TextovéPole 11"/>
          <p:cNvSpPr txBox="1">
            <a:spLocks noChangeArrowheads="1"/>
          </p:cNvSpPr>
          <p:nvPr/>
        </p:nvSpPr>
        <p:spPr bwMode="auto">
          <a:xfrm>
            <a:off x="4162425" y="4114800"/>
            <a:ext cx="428625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Kapacita  </a:t>
            </a:r>
            <a:r>
              <a:rPr lang="cs-CZ" altLang="cs-CZ" sz="1800" b="1" i="1"/>
              <a:t>C</a:t>
            </a:r>
            <a:r>
              <a:rPr lang="cs-CZ" altLang="cs-CZ" sz="1800" b="1" i="1" baseline="-25000"/>
              <a:t>m</a:t>
            </a:r>
            <a:r>
              <a:rPr lang="cs-CZ" altLang="cs-CZ" sz="1800"/>
              <a:t> snižuje zesílení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pro vyšší frekvence. Pro frekvenční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kompenzaci se </a:t>
            </a:r>
            <a:r>
              <a:rPr lang="cs-CZ" altLang="cs-CZ" sz="1800" b="1" i="1"/>
              <a:t>C</a:t>
            </a:r>
            <a:r>
              <a:rPr lang="cs-CZ" altLang="cs-CZ" sz="1800" b="1" i="1" baseline="-25000"/>
              <a:t>m</a:t>
            </a:r>
            <a:r>
              <a:rPr lang="cs-CZ" altLang="cs-CZ" sz="1800"/>
              <a:t> uměle zvyšuje.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Platí, že pro silnější zápornou zpětnou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vazbu a tedy větší  </a:t>
            </a:r>
            <a:r>
              <a:rPr lang="cs-CZ" altLang="cs-CZ" sz="1800" b="1" i="1"/>
              <a:t>|ß|</a:t>
            </a:r>
            <a:r>
              <a:rPr lang="cs-CZ" altLang="cs-CZ" sz="1800"/>
              <a:t>, musí být  </a:t>
            </a:r>
            <a:r>
              <a:rPr lang="cs-CZ" altLang="cs-CZ" sz="1800" b="1" i="1"/>
              <a:t>C</a:t>
            </a:r>
            <a:r>
              <a:rPr lang="cs-CZ" altLang="cs-CZ" sz="1800" b="1" i="1" baseline="-25000"/>
              <a:t>m</a:t>
            </a:r>
            <a:r>
              <a:rPr lang="cs-CZ" altLang="cs-CZ" sz="1800"/>
              <a:t> větší. </a:t>
            </a:r>
          </a:p>
        </p:txBody>
      </p:sp>
    </p:spTree>
    <p:extLst>
      <p:ext uri="{BB962C8B-B14F-4D97-AF65-F5344CB8AC3E}">
        <p14:creationId xmlns:p14="http://schemas.microsoft.com/office/powerpoint/2010/main" val="82375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TextovéPole 1"/>
          <p:cNvSpPr txBox="1">
            <a:spLocks noChangeArrowheads="1"/>
          </p:cNvSpPr>
          <p:nvPr/>
        </p:nvSpPr>
        <p:spPr bwMode="auto">
          <a:xfrm>
            <a:off x="457200" y="228600"/>
            <a:ext cx="4806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Kmitočtová kompenzace operačního zesilovače</a:t>
            </a:r>
          </a:p>
        </p:txBody>
      </p:sp>
      <p:pic>
        <p:nvPicPr>
          <p:cNvPr id="275459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49488"/>
            <a:ext cx="3535363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5460" name="TextovéPole 3"/>
          <p:cNvSpPr txBox="1">
            <a:spLocks noChangeArrowheads="1"/>
          </p:cNvSpPr>
          <p:nvPr/>
        </p:nvSpPr>
        <p:spPr bwMode="auto">
          <a:xfrm>
            <a:off x="609600" y="641350"/>
            <a:ext cx="5724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a) příklady kmitočtové kompenzace operačního zesilovače: </a:t>
            </a:r>
          </a:p>
        </p:txBody>
      </p:sp>
      <p:pic>
        <p:nvPicPr>
          <p:cNvPr id="275461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1054100"/>
            <a:ext cx="2425700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5462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096963"/>
            <a:ext cx="903288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5463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09750"/>
            <a:ext cx="3586163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5464" name="Obdélník 7"/>
          <p:cNvSpPr>
            <a:spLocks noChangeArrowheads="1"/>
          </p:cNvSpPr>
          <p:nvPr/>
        </p:nvSpPr>
        <p:spPr bwMode="auto">
          <a:xfrm>
            <a:off x="574675" y="1439863"/>
            <a:ext cx="57769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rgbClr val="000000"/>
                </a:solidFill>
              </a:rPr>
              <a:t>b) příklady kmitočtové kompenzace operačního zesilovače: 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722313" y="5105400"/>
            <a:ext cx="7150100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>
              <a:buFontTx/>
              <a:buChar char="-"/>
              <a:defRPr/>
            </a:pPr>
            <a:r>
              <a:rPr lang="cs-CZ" dirty="0"/>
              <a:t>pro některé typy OZ je provedena vnitřní úplná kmitočtová kompenzace</a:t>
            </a:r>
          </a:p>
          <a:p>
            <a:pPr>
              <a:defRPr/>
            </a:pPr>
            <a:r>
              <a:rPr lang="cs-CZ" dirty="0"/>
              <a:t>např. typ 741</a:t>
            </a:r>
          </a:p>
        </p:txBody>
      </p:sp>
      <p:sp>
        <p:nvSpPr>
          <p:cNvPr id="275466" name="TextovéPole 1"/>
          <p:cNvSpPr txBox="1">
            <a:spLocks noChangeArrowheads="1"/>
          </p:cNvSpPr>
          <p:nvPr/>
        </p:nvSpPr>
        <p:spPr bwMode="auto">
          <a:xfrm>
            <a:off x="677863" y="4519613"/>
            <a:ext cx="5340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- připojená externí kapacita je kompenzační kapacita  </a:t>
            </a:r>
            <a:r>
              <a:rPr lang="cs-CZ" altLang="cs-CZ" sz="1800" b="1" i="1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48091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Obdélník 1"/>
          <p:cNvSpPr>
            <a:spLocks noChangeArrowheads="1"/>
          </p:cNvSpPr>
          <p:nvPr/>
        </p:nvSpPr>
        <p:spPr bwMode="auto">
          <a:xfrm>
            <a:off x="533400" y="304800"/>
            <a:ext cx="5486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Kmitočtová kompenzace operačního zesilovače</a:t>
            </a:r>
          </a:p>
        </p:txBody>
      </p:sp>
      <p:sp>
        <p:nvSpPr>
          <p:cNvPr id="276483" name="TextovéPole 2"/>
          <p:cNvSpPr txBox="1">
            <a:spLocks noChangeArrowheads="1"/>
          </p:cNvSpPr>
          <p:nvPr/>
        </p:nvSpPr>
        <p:spPr bwMode="auto">
          <a:xfrm>
            <a:off x="533400" y="762000"/>
            <a:ext cx="8229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Operační zesilovač s úplnou vnitřní kompenzací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např. typ 741 (stabilní pro libovolně silnou zpětnou vazbu  tj.  </a:t>
            </a:r>
            <a:r>
              <a:rPr lang="cs-CZ" altLang="cs-CZ" sz="1800" b="1" i="1"/>
              <a:t>|Aß| </a:t>
            </a:r>
            <a:r>
              <a:rPr lang="en-US" altLang="cs-CZ" sz="1800"/>
              <a:t>&lt; 1 pro v</a:t>
            </a:r>
            <a:r>
              <a:rPr lang="cs-CZ" altLang="cs-CZ" sz="1800"/>
              <a:t>šechny frekvence</a:t>
            </a:r>
          </a:p>
        </p:txBody>
      </p:sp>
      <p:pic>
        <p:nvPicPr>
          <p:cNvPr id="27648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3657600"/>
            <a:ext cx="5316537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485" name="TextovéPole 4"/>
          <p:cNvSpPr txBox="1">
            <a:spLocks noChangeArrowheads="1"/>
          </p:cNvSpPr>
          <p:nvPr/>
        </p:nvSpPr>
        <p:spPr bwMode="auto">
          <a:xfrm>
            <a:off x="525463" y="1685925"/>
            <a:ext cx="8313737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dirty="0"/>
              <a:t>bez zpětné vazby platí průběh  a)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dirty="0"/>
              <a:t>průběh b)   zesílení se zpětnou vazbou je </a:t>
            </a:r>
            <a:r>
              <a:rPr lang="cs-CZ" altLang="cs-CZ" sz="1800" b="1" i="1" dirty="0"/>
              <a:t>A</a:t>
            </a:r>
            <a:r>
              <a:rPr lang="cs-CZ" altLang="cs-CZ" sz="1800" b="1" i="1" baseline="-25000" dirty="0"/>
              <a:t>b</a:t>
            </a:r>
            <a:r>
              <a:rPr lang="cs-CZ" altLang="cs-CZ" sz="1800" dirty="0"/>
              <a:t>=10 a mezní frekvence </a:t>
            </a:r>
            <a:r>
              <a:rPr lang="cs-CZ" altLang="cs-CZ" sz="1800" b="1" i="1" dirty="0" err="1"/>
              <a:t>f</a:t>
            </a:r>
            <a:r>
              <a:rPr lang="cs-CZ" altLang="cs-CZ" sz="1800" b="1" i="1" baseline="-25000" dirty="0" err="1"/>
              <a:t>hb</a:t>
            </a:r>
            <a:r>
              <a:rPr lang="cs-CZ" altLang="cs-CZ" sz="1800" dirty="0"/>
              <a:t> = </a:t>
            </a:r>
            <a:r>
              <a:rPr lang="en-US" altLang="cs-CZ" sz="1800" dirty="0"/>
              <a:t>100 kHz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dirty="0"/>
              <a:t>p</a:t>
            </a:r>
            <a:r>
              <a:rPr lang="en-US" altLang="cs-CZ" sz="1800" dirty="0"/>
              <a:t>r</a:t>
            </a:r>
            <a:r>
              <a:rPr lang="cs-CZ" altLang="cs-CZ" sz="1800" dirty="0" err="1"/>
              <a:t>ůběh</a:t>
            </a:r>
            <a:r>
              <a:rPr lang="cs-CZ" altLang="cs-CZ" sz="1800" dirty="0"/>
              <a:t> c)  zesílení se zpětnou vazbou je </a:t>
            </a:r>
            <a:r>
              <a:rPr lang="cs-CZ" altLang="cs-CZ" sz="1800" b="1" i="1" dirty="0" err="1"/>
              <a:t>A</a:t>
            </a:r>
            <a:r>
              <a:rPr lang="cs-CZ" altLang="cs-CZ" sz="1800" b="1" i="1" baseline="-25000" dirty="0" err="1"/>
              <a:t>c</a:t>
            </a:r>
            <a:r>
              <a:rPr lang="cs-CZ" altLang="cs-CZ" sz="1800" dirty="0"/>
              <a:t>=1  a mezní frekvence </a:t>
            </a:r>
            <a:r>
              <a:rPr lang="cs-CZ" altLang="cs-CZ" sz="1800" b="1" i="1" dirty="0" err="1"/>
              <a:t>f</a:t>
            </a:r>
            <a:r>
              <a:rPr lang="cs-CZ" altLang="cs-CZ" sz="1800" b="1" i="1" baseline="-25000" dirty="0" err="1"/>
              <a:t>hc</a:t>
            </a:r>
            <a:r>
              <a:rPr lang="cs-CZ" altLang="cs-CZ" sz="1800" dirty="0"/>
              <a:t> = </a:t>
            </a:r>
            <a:r>
              <a:rPr lang="en-US" altLang="cs-CZ" sz="1800" dirty="0"/>
              <a:t>1 </a:t>
            </a:r>
            <a:r>
              <a:rPr lang="cs-CZ" altLang="cs-CZ" sz="1800" dirty="0"/>
              <a:t>M</a:t>
            </a:r>
            <a:r>
              <a:rPr lang="en-US" altLang="cs-CZ" sz="1800" dirty="0"/>
              <a:t>Hz</a:t>
            </a:r>
            <a:endParaRPr lang="cs-CZ" altLang="cs-CZ" sz="1800" dirty="0"/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dirty="0"/>
              <a:t>pro zesilovač s úplnou vnitřní kompenzací platí:   </a:t>
            </a:r>
            <a:r>
              <a:rPr lang="cs-CZ" altLang="cs-CZ" sz="1800" b="1" i="1" dirty="0" err="1" smtClean="0"/>
              <a:t>A</a:t>
            </a:r>
            <a:r>
              <a:rPr lang="cs-CZ" altLang="cs-CZ" sz="1800" b="1" i="1" baseline="-25000" dirty="0" err="1" smtClean="0"/>
              <a:t>b</a:t>
            </a:r>
            <a:r>
              <a:rPr lang="cs-CZ" altLang="cs-CZ" sz="1800" b="1" i="1" dirty="0" err="1" smtClean="0"/>
              <a:t>f</a:t>
            </a:r>
            <a:r>
              <a:rPr lang="cs-CZ" altLang="cs-CZ" sz="1800" b="1" i="1" baseline="-25000" dirty="0" err="1" smtClean="0"/>
              <a:t>hb</a:t>
            </a:r>
            <a:r>
              <a:rPr lang="cs-CZ" altLang="cs-CZ" sz="1800" dirty="0" smtClean="0"/>
              <a:t>=</a:t>
            </a:r>
            <a:r>
              <a:rPr lang="cs-CZ" altLang="cs-CZ" sz="1800" b="1" i="1" dirty="0" err="1" smtClean="0"/>
              <a:t>A</a:t>
            </a:r>
            <a:r>
              <a:rPr lang="cs-CZ" altLang="cs-CZ" sz="1800" b="1" i="1" baseline="-25000" dirty="0" err="1" smtClean="0"/>
              <a:t>c</a:t>
            </a:r>
            <a:r>
              <a:rPr lang="cs-CZ" altLang="cs-CZ" sz="1800" b="1" i="1" baseline="-25000" dirty="0" smtClean="0"/>
              <a:t> </a:t>
            </a:r>
            <a:r>
              <a:rPr lang="cs-CZ" altLang="cs-CZ" sz="1800" b="1" i="1" dirty="0" err="1" smtClean="0"/>
              <a:t>f</a:t>
            </a:r>
            <a:r>
              <a:rPr lang="cs-CZ" altLang="cs-CZ" sz="1800" b="1" i="1" baseline="-25000" dirty="0" err="1" smtClean="0"/>
              <a:t>hc</a:t>
            </a:r>
            <a:r>
              <a:rPr lang="cs-CZ" altLang="cs-CZ" sz="1800" dirty="0" smtClean="0"/>
              <a:t>=</a:t>
            </a:r>
            <a:r>
              <a:rPr lang="cs-CZ" altLang="cs-CZ" sz="1800" dirty="0" err="1" smtClean="0"/>
              <a:t>konst</a:t>
            </a:r>
            <a:r>
              <a:rPr lang="cs-CZ" altLang="cs-CZ" sz="1800" dirty="0"/>
              <a:t>.</a:t>
            </a:r>
            <a:endParaRPr lang="en-US" altLang="cs-CZ" sz="1800" dirty="0"/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 dirty="0"/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 dirty="0"/>
          </a:p>
        </p:txBody>
      </p:sp>
    </p:spTree>
    <p:extLst>
      <p:ext uri="{BB962C8B-B14F-4D97-AF65-F5344CB8AC3E}">
        <p14:creationId xmlns:p14="http://schemas.microsoft.com/office/powerpoint/2010/main" val="155722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TextovéPole 1"/>
          <p:cNvSpPr txBox="1">
            <a:spLocks noChangeArrowheads="1"/>
          </p:cNvSpPr>
          <p:nvPr/>
        </p:nvSpPr>
        <p:spPr bwMode="auto">
          <a:xfrm>
            <a:off x="228600" y="139700"/>
            <a:ext cx="51625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Operační zesilovač s vnější frekvenční kompenzací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 b="1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např. typ  748</a:t>
            </a:r>
          </a:p>
        </p:txBody>
      </p:sp>
      <p:pic>
        <p:nvPicPr>
          <p:cNvPr id="277507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" y="3352800"/>
            <a:ext cx="5048250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508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995738"/>
            <a:ext cx="127635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7509" name="TextovéPole 4"/>
          <p:cNvSpPr txBox="1">
            <a:spLocks noChangeArrowheads="1"/>
          </p:cNvSpPr>
          <p:nvPr/>
        </p:nvSpPr>
        <p:spPr bwMode="auto">
          <a:xfrm>
            <a:off x="6062663" y="5257800"/>
            <a:ext cx="12493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OZ typ 748</a:t>
            </a:r>
          </a:p>
        </p:txBody>
      </p:sp>
      <p:sp>
        <p:nvSpPr>
          <p:cNvPr id="277510" name="TextovéPole 1"/>
          <p:cNvSpPr txBox="1">
            <a:spLocks noChangeArrowheads="1"/>
          </p:cNvSpPr>
          <p:nvPr/>
        </p:nvSpPr>
        <p:spPr bwMode="auto">
          <a:xfrm>
            <a:off x="228600" y="1136650"/>
            <a:ext cx="8240713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Když použijeme pro kompenzaci kompenzační kapacitu </a:t>
            </a:r>
            <a:r>
              <a:rPr lang="cs-CZ" altLang="cs-CZ" sz="1800" b="1" i="1"/>
              <a:t>C </a:t>
            </a:r>
            <a:r>
              <a:rPr lang="cs-CZ" altLang="cs-CZ" sz="1800"/>
              <a:t>= 30 pF viz  d) dostaneme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úplnou frekvenční kompenzaci pro libovolnou velikost zpětné vazby  </a:t>
            </a:r>
            <a:r>
              <a:rPr lang="cs-CZ" altLang="cs-CZ" sz="1800" b="1" i="1"/>
              <a:t>|ß|</a:t>
            </a:r>
            <a:r>
              <a:rPr lang="cs-CZ" altLang="cs-CZ" sz="1800"/>
              <a:t>, pak je pro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nastavené zesílení </a:t>
            </a:r>
            <a:r>
              <a:rPr lang="cs-CZ" altLang="cs-CZ" sz="1800" b="1" i="1"/>
              <a:t>A</a:t>
            </a:r>
            <a:r>
              <a:rPr lang="cs-CZ" altLang="cs-CZ" sz="1800"/>
              <a:t>=10 šířka pásma do 100 kHz.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Když použijeme  pro kompenzaci </a:t>
            </a:r>
            <a:r>
              <a:rPr lang="cs-CZ" altLang="cs-CZ" sz="1800" b="1" i="1"/>
              <a:t>C</a:t>
            </a:r>
            <a:r>
              <a:rPr lang="cs-CZ" altLang="cs-CZ" sz="1800"/>
              <a:t>=3 pF viz e) OZ pracuje do vyšších frekvencí a má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pro nastavené zesílení </a:t>
            </a:r>
            <a:r>
              <a:rPr lang="cs-CZ" altLang="cs-CZ" sz="1800" b="1" i="1"/>
              <a:t>A</a:t>
            </a:r>
            <a:r>
              <a:rPr lang="cs-CZ" altLang="cs-CZ" sz="1800"/>
              <a:t>=10 šířku pásma 1 MHz.  Ale při nastavení zesílení </a:t>
            </a:r>
            <a:r>
              <a:rPr lang="cs-CZ" altLang="cs-CZ" sz="1800" b="1" i="1"/>
              <a:t>A</a:t>
            </a:r>
            <a:r>
              <a:rPr lang="cs-CZ" altLang="cs-CZ" sz="1800"/>
              <a:t>= 1 může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být zesilovač nestabilní. Tato frekvenční kompenzace funguje jen pro vyšší zesílení. </a:t>
            </a:r>
          </a:p>
        </p:txBody>
      </p:sp>
    </p:spTree>
    <p:extLst>
      <p:ext uri="{BB962C8B-B14F-4D97-AF65-F5344CB8AC3E}">
        <p14:creationId xmlns:p14="http://schemas.microsoft.com/office/powerpoint/2010/main" val="12705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TextovéPole 1"/>
          <p:cNvSpPr txBox="1">
            <a:spLocks noChangeArrowheads="1"/>
          </p:cNvSpPr>
          <p:nvPr/>
        </p:nvSpPr>
        <p:spPr bwMode="auto">
          <a:xfrm>
            <a:off x="365125" y="341313"/>
            <a:ext cx="41068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Rychlost přeběhu operačního zesilovače</a:t>
            </a:r>
          </a:p>
        </p:txBody>
      </p:sp>
      <p:pic>
        <p:nvPicPr>
          <p:cNvPr id="278531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347788"/>
            <a:ext cx="3508375" cy="214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8532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1160463"/>
            <a:ext cx="4462462" cy="233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8533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725" y="3495675"/>
            <a:ext cx="4179888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8534" name="TextovéPole 5"/>
          <p:cNvSpPr txBox="1">
            <a:spLocks noChangeArrowheads="1"/>
          </p:cNvSpPr>
          <p:nvPr/>
        </p:nvSpPr>
        <p:spPr bwMode="auto">
          <a:xfrm>
            <a:off x="477838" y="4130675"/>
            <a:ext cx="7731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Průběh výstupního napětí není exponenciální jako pro nabíjení kondenzátoru přes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rezistor, ale je možné jej až do bodu S nahradit přímkou </a:t>
            </a:r>
          </a:p>
        </p:txBody>
      </p:sp>
      <p:sp>
        <p:nvSpPr>
          <p:cNvPr id="278535" name="TextovéPole 10"/>
          <p:cNvSpPr txBox="1">
            <a:spLocks noChangeArrowheads="1"/>
          </p:cNvSpPr>
          <p:nvPr/>
        </p:nvSpPr>
        <p:spPr bwMode="auto">
          <a:xfrm>
            <a:off x="461963" y="4683125"/>
            <a:ext cx="51800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vstupní obvody operačního zesilovače jsou přebuzeny</a:t>
            </a:r>
          </a:p>
        </p:txBody>
      </p:sp>
      <p:pic>
        <p:nvPicPr>
          <p:cNvPr id="278536" name="Obráze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5024438"/>
            <a:ext cx="6218238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8537" name="Obrázek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5448300"/>
            <a:ext cx="381952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8538" name="Obrázek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5776913"/>
            <a:ext cx="508317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8539" name="Obrázek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338" y="5773738"/>
            <a:ext cx="3251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8540" name="Obrázek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6129338"/>
            <a:ext cx="4876800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8541" name="Obrázek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143625"/>
            <a:ext cx="5937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8542" name="Obrázek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6118225"/>
            <a:ext cx="1985963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286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TextovéPole 1"/>
          <p:cNvSpPr txBox="1">
            <a:spLocks noChangeArrowheads="1"/>
          </p:cNvSpPr>
          <p:nvPr/>
        </p:nvSpPr>
        <p:spPr bwMode="auto">
          <a:xfrm>
            <a:off x="431800" y="152400"/>
            <a:ext cx="41068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Rychlost přeběhu operačního zesilovače</a:t>
            </a:r>
          </a:p>
        </p:txBody>
      </p:sp>
      <p:pic>
        <p:nvPicPr>
          <p:cNvPr id="279555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31825"/>
            <a:ext cx="7134225" cy="200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9556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5222875"/>
            <a:ext cx="7002462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9557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6477000"/>
            <a:ext cx="63500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9558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938" y="2640013"/>
            <a:ext cx="6011862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957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05441" y="330557"/>
            <a:ext cx="78759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Literatura</a:t>
            </a:r>
            <a:r>
              <a:rPr lang="en-US" b="1" dirty="0" smtClean="0"/>
              <a:t>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P. Neumann, J. </a:t>
            </a:r>
            <a:r>
              <a:rPr lang="en-US" dirty="0" err="1" smtClean="0"/>
              <a:t>Uhlíř</a:t>
            </a:r>
            <a:r>
              <a:rPr lang="en-US" dirty="0" smtClean="0"/>
              <a:t>, </a:t>
            </a:r>
            <a:r>
              <a:rPr lang="en-US" dirty="0" err="1" smtClean="0"/>
              <a:t>Elektronické</a:t>
            </a:r>
            <a:r>
              <a:rPr lang="en-US" dirty="0" smtClean="0"/>
              <a:t> </a:t>
            </a:r>
            <a:r>
              <a:rPr lang="en-US" dirty="0" err="1" smtClean="0"/>
              <a:t>obvody</a:t>
            </a:r>
            <a:r>
              <a:rPr lang="en-US" dirty="0" smtClean="0"/>
              <a:t> a </a:t>
            </a:r>
            <a:r>
              <a:rPr lang="en-US" dirty="0" err="1" smtClean="0"/>
              <a:t>funkční</a:t>
            </a:r>
            <a:r>
              <a:rPr lang="en-US" dirty="0" smtClean="0"/>
              <a:t> </a:t>
            </a:r>
            <a:r>
              <a:rPr lang="en-US" dirty="0" err="1" smtClean="0"/>
              <a:t>bloky</a:t>
            </a:r>
            <a:r>
              <a:rPr lang="en-US" dirty="0" smtClean="0"/>
              <a:t>  1, </a:t>
            </a:r>
            <a:r>
              <a:rPr lang="en-US" dirty="0" err="1" smtClean="0"/>
              <a:t>skriptum</a:t>
            </a:r>
            <a:r>
              <a:rPr lang="en-US" dirty="0" smtClean="0"/>
              <a:t> ČVUT (2005)</a:t>
            </a:r>
            <a:br>
              <a:rPr lang="en-US" dirty="0" smtClean="0"/>
            </a:br>
            <a:r>
              <a:rPr lang="en-US" dirty="0" smtClean="0"/>
              <a:t>J. </a:t>
            </a:r>
            <a:r>
              <a:rPr lang="en-US" dirty="0" err="1" smtClean="0"/>
              <a:t>Belza</a:t>
            </a:r>
            <a:r>
              <a:rPr lang="en-US" dirty="0" smtClean="0"/>
              <a:t>, </a:t>
            </a:r>
            <a:r>
              <a:rPr lang="en-US" dirty="0" err="1" smtClean="0"/>
              <a:t>Operační</a:t>
            </a:r>
            <a:r>
              <a:rPr lang="en-US" dirty="0" smtClean="0"/>
              <a:t> </a:t>
            </a:r>
            <a:r>
              <a:rPr lang="en-US" dirty="0" err="1" smtClean="0"/>
              <a:t>zesilovače</a:t>
            </a:r>
            <a:r>
              <a:rPr lang="en-US" dirty="0" smtClean="0"/>
              <a:t> pro </a:t>
            </a:r>
            <a:r>
              <a:rPr lang="en-US" dirty="0" err="1" smtClean="0"/>
              <a:t>obyčejné</a:t>
            </a:r>
            <a:r>
              <a:rPr lang="en-US" dirty="0" smtClean="0"/>
              <a:t> </a:t>
            </a:r>
            <a:r>
              <a:rPr lang="en-US" dirty="0" err="1" smtClean="0"/>
              <a:t>smrtelníky</a:t>
            </a:r>
            <a:r>
              <a:rPr lang="en-US" dirty="0" smtClean="0"/>
              <a:t>, BEN, 2004.</a:t>
            </a:r>
          </a:p>
          <a:p>
            <a:r>
              <a:rPr lang="en-US" dirty="0" smtClean="0"/>
              <a:t>P. Neumann, J. </a:t>
            </a:r>
            <a:r>
              <a:rPr lang="en-US" dirty="0" err="1" smtClean="0"/>
              <a:t>Uhlíř</a:t>
            </a:r>
            <a:r>
              <a:rPr lang="en-US" dirty="0" smtClean="0"/>
              <a:t>, </a:t>
            </a:r>
            <a:r>
              <a:rPr lang="en-US" dirty="0" err="1" smtClean="0"/>
              <a:t>Elektronické</a:t>
            </a:r>
            <a:r>
              <a:rPr lang="en-US" dirty="0" smtClean="0"/>
              <a:t> </a:t>
            </a:r>
            <a:r>
              <a:rPr lang="en-US" dirty="0" err="1" smtClean="0"/>
              <a:t>obvody</a:t>
            </a:r>
            <a:r>
              <a:rPr lang="en-US" dirty="0" smtClean="0"/>
              <a:t> a </a:t>
            </a:r>
            <a:r>
              <a:rPr lang="en-US" dirty="0" err="1" smtClean="0"/>
              <a:t>funkční</a:t>
            </a:r>
            <a:r>
              <a:rPr lang="en-US" dirty="0" smtClean="0"/>
              <a:t> </a:t>
            </a:r>
            <a:r>
              <a:rPr lang="en-US" dirty="0" err="1" smtClean="0"/>
              <a:t>bloky</a:t>
            </a:r>
            <a:r>
              <a:rPr lang="en-US" dirty="0" smtClean="0"/>
              <a:t>  2  </a:t>
            </a:r>
            <a:r>
              <a:rPr lang="en-US" dirty="0" err="1" smtClean="0"/>
              <a:t>skriptum</a:t>
            </a:r>
            <a:r>
              <a:rPr lang="en-US" dirty="0" smtClean="0"/>
              <a:t> ČVUT  (2005)</a:t>
            </a:r>
          </a:p>
          <a:p>
            <a:r>
              <a:rPr lang="cs-CZ" dirty="0" smtClean="0"/>
              <a:t>J. Punčochář, Operační zesilovače v elektronice, BEN Technická </a:t>
            </a:r>
            <a:r>
              <a:rPr lang="cs-CZ" dirty="0" err="1" smtClean="0"/>
              <a:t>literature</a:t>
            </a:r>
            <a:r>
              <a:rPr lang="cs-CZ" dirty="0" smtClean="0"/>
              <a:t> Praha (2002).</a:t>
            </a:r>
          </a:p>
          <a:p>
            <a:r>
              <a:rPr lang="en-US" dirty="0" smtClean="0"/>
              <a:t>P. Horowitz, W. Hill, The art of Electronics, Third edition, Cambridge University Press,</a:t>
            </a:r>
            <a:r>
              <a:rPr lang="cs-CZ" dirty="0" smtClean="0"/>
              <a:t> </a:t>
            </a:r>
            <a:r>
              <a:rPr lang="en-US" dirty="0" smtClean="0"/>
              <a:t> 1980, 1989, 2015</a:t>
            </a:r>
            <a:r>
              <a:rPr lang="cs-CZ" dirty="0" smtClean="0"/>
              <a:t>.</a:t>
            </a:r>
            <a:endParaRPr lang="en-US" dirty="0" smtClean="0"/>
          </a:p>
          <a:p>
            <a:r>
              <a:rPr lang="en-US" dirty="0" smtClean="0"/>
              <a:t>Donald A. </a:t>
            </a:r>
            <a:r>
              <a:rPr lang="en-US" dirty="0" err="1" smtClean="0"/>
              <a:t>Neamen</a:t>
            </a:r>
            <a:r>
              <a:rPr lang="en-US" dirty="0" smtClean="0"/>
              <a:t>, Microelectronics Circuit Analysis and Design, Published by</a:t>
            </a:r>
          </a:p>
          <a:p>
            <a:r>
              <a:rPr lang="en-US" dirty="0" smtClean="0"/>
              <a:t>McGraw-Hill (2010).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073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194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90600"/>
            <a:ext cx="6656388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4195" name="TextovéPole 2"/>
          <p:cNvSpPr txBox="1">
            <a:spLocks noChangeArrowheads="1"/>
          </p:cNvSpPr>
          <p:nvPr/>
        </p:nvSpPr>
        <p:spPr bwMode="auto">
          <a:xfrm>
            <a:off x="609600" y="304800"/>
            <a:ext cx="4217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/>
              <a:t>Základy operačních zesilovačů</a:t>
            </a:r>
          </a:p>
        </p:txBody>
      </p:sp>
      <p:pic>
        <p:nvPicPr>
          <p:cNvPr id="264196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10000"/>
            <a:ext cx="3328988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4197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298950"/>
            <a:ext cx="5908675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4198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4770438"/>
            <a:ext cx="15986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4199" name="Obráze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289550"/>
            <a:ext cx="7018338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4200" name="Obrázek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5876925"/>
            <a:ext cx="283686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4201" name="Obrázek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5730875"/>
            <a:ext cx="1728788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977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218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345757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5219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71488"/>
            <a:ext cx="877888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5220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238" y="457200"/>
            <a:ext cx="1419225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>
            <a:off x="4191000" y="601663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5222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013" y="990600"/>
            <a:ext cx="190976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Přímá spojnice se šipkou 8"/>
          <p:cNvCxnSpPr/>
          <p:nvPr/>
        </p:nvCxnSpPr>
        <p:spPr>
          <a:xfrm>
            <a:off x="4114800" y="1141413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5224" name="Obrázek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838" y="1028700"/>
            <a:ext cx="7731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5225" name="Obrázek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075" y="1003300"/>
            <a:ext cx="1470025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5226" name="Obrázek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63" y="1536700"/>
            <a:ext cx="3173412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Přímá spojnice se šipkou 13"/>
          <p:cNvCxnSpPr/>
          <p:nvPr/>
        </p:nvCxnSpPr>
        <p:spPr>
          <a:xfrm>
            <a:off x="4191000" y="1681163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5228" name="Obrázek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063" y="1536700"/>
            <a:ext cx="2347912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5229" name="Obrázek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2017713"/>
            <a:ext cx="52371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5230" name="Obrázek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963" y="2301875"/>
            <a:ext cx="3070225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5231" name="Obrázek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3452813"/>
            <a:ext cx="1676400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5232" name="Obrázek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988" y="3482975"/>
            <a:ext cx="1109662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5233" name="Obrázek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50" y="3933825"/>
            <a:ext cx="415290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5234" name="Obrázek 2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663" y="4333875"/>
            <a:ext cx="1728787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5235" name="TextovéPole 23"/>
          <p:cNvSpPr txBox="1">
            <a:spLocks noChangeArrowheads="1"/>
          </p:cNvSpPr>
          <p:nvPr/>
        </p:nvSpPr>
        <p:spPr bwMode="auto">
          <a:xfrm>
            <a:off x="500063" y="4749800"/>
            <a:ext cx="3321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ideální operační zesilovač   A = ∞</a:t>
            </a:r>
          </a:p>
        </p:txBody>
      </p:sp>
      <p:pic>
        <p:nvPicPr>
          <p:cNvPr id="265236" name="Obrázek 2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5280025"/>
            <a:ext cx="4462462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5237" name="Obrázek 2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225" y="5280025"/>
            <a:ext cx="64611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5238" name="Obrázek 2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013" y="5986463"/>
            <a:ext cx="954087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5239" name="TextovéPole 28"/>
          <p:cNvSpPr txBox="1">
            <a:spLocks noChangeArrowheads="1"/>
          </p:cNvSpPr>
          <p:nvPr/>
        </p:nvSpPr>
        <p:spPr bwMode="auto">
          <a:xfrm>
            <a:off x="5326063" y="5199063"/>
            <a:ext cx="7858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/>
              <a:t>A</a:t>
            </a:r>
            <a:r>
              <a:rPr lang="cs-CZ" altLang="cs-CZ" sz="2400" baseline="-25000"/>
              <a:t>d</a:t>
            </a:r>
            <a:r>
              <a:rPr lang="cs-CZ" altLang="cs-CZ" sz="2400"/>
              <a:t>≈</a:t>
            </a:r>
          </a:p>
        </p:txBody>
      </p:sp>
      <p:sp>
        <p:nvSpPr>
          <p:cNvPr id="265240" name="TextovéPole 29"/>
          <p:cNvSpPr txBox="1">
            <a:spLocks noChangeArrowheads="1"/>
          </p:cNvSpPr>
          <p:nvPr/>
        </p:nvSpPr>
        <p:spPr bwMode="auto">
          <a:xfrm>
            <a:off x="5818188" y="5916613"/>
            <a:ext cx="5857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/>
              <a:t>A</a:t>
            </a:r>
            <a:r>
              <a:rPr lang="cs-CZ" altLang="cs-CZ" sz="2400" baseline="-25000"/>
              <a:t>d</a:t>
            </a:r>
            <a:endParaRPr lang="cs-CZ" altLang="cs-CZ" sz="2400"/>
          </a:p>
        </p:txBody>
      </p:sp>
      <p:sp>
        <p:nvSpPr>
          <p:cNvPr id="265241" name="TextovéPole 30"/>
          <p:cNvSpPr txBox="1">
            <a:spLocks noChangeArrowheads="1"/>
          </p:cNvSpPr>
          <p:nvPr/>
        </p:nvSpPr>
        <p:spPr bwMode="auto">
          <a:xfrm>
            <a:off x="1620838" y="5922963"/>
            <a:ext cx="3617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/>
              <a:t>reálné přesné operační zesilovače</a:t>
            </a:r>
          </a:p>
        </p:txBody>
      </p:sp>
      <p:pic>
        <p:nvPicPr>
          <p:cNvPr id="265242" name="Obrázek 3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3875088"/>
            <a:ext cx="1470025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877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4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066800"/>
            <a:ext cx="58816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43" name="TextovéPole 2"/>
          <p:cNvSpPr txBox="1">
            <a:spLocks noChangeArrowheads="1"/>
          </p:cNvSpPr>
          <p:nvPr/>
        </p:nvSpPr>
        <p:spPr bwMode="auto">
          <a:xfrm>
            <a:off x="609600" y="533400"/>
            <a:ext cx="37480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200"/>
              <a:t>spočítejme poměr zesílení mezi</a:t>
            </a:r>
          </a:p>
        </p:txBody>
      </p:sp>
      <p:pic>
        <p:nvPicPr>
          <p:cNvPr id="26624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1562100"/>
            <a:ext cx="60896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4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505200"/>
            <a:ext cx="430847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Přímá spojnice se šipkou 6"/>
          <p:cNvCxnSpPr/>
          <p:nvPr/>
        </p:nvCxnSpPr>
        <p:spPr>
          <a:xfrm>
            <a:off x="5257800" y="369570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47" name="TextovéPole 7"/>
          <p:cNvSpPr txBox="1">
            <a:spLocks noChangeArrowheads="1"/>
          </p:cNvSpPr>
          <p:nvPr/>
        </p:nvSpPr>
        <p:spPr bwMode="auto">
          <a:xfrm>
            <a:off x="1535113" y="4010025"/>
            <a:ext cx="62325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/>
              <a:t>zesílení s reálným operačním zesilovačem a je vždy menší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/>
              <a:t>než s ideálním operačním zesilovačem</a:t>
            </a:r>
          </a:p>
        </p:txBody>
      </p:sp>
      <p:cxnSp>
        <p:nvCxnSpPr>
          <p:cNvPr id="10" name="Přímá spojnice se šipkou 9"/>
          <p:cNvCxnSpPr/>
          <p:nvPr/>
        </p:nvCxnSpPr>
        <p:spPr>
          <a:xfrm>
            <a:off x="762000" y="4222750"/>
            <a:ext cx="685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249" name="Obráze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033963"/>
            <a:ext cx="2116138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50" name="Obrázek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505450"/>
            <a:ext cx="903288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07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266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0650"/>
            <a:ext cx="446405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7267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622300"/>
            <a:ext cx="4721225" cy="108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7268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728788"/>
            <a:ext cx="59086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7269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2203450"/>
            <a:ext cx="3695700" cy="331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7270" name="Obráze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6900"/>
            <a:ext cx="768826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7271" name="TextovéPole 6"/>
          <p:cNvSpPr txBox="1">
            <a:spLocks noChangeArrowheads="1"/>
          </p:cNvSpPr>
          <p:nvPr/>
        </p:nvSpPr>
        <p:spPr bwMode="auto">
          <a:xfrm>
            <a:off x="4724400" y="2514600"/>
            <a:ext cx="3581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Pro vyšší frekvence volíme ß velké,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tedy malé celkové zesílení, protože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 i="1"/>
              <a:t>A</a:t>
            </a:r>
            <a:r>
              <a:rPr lang="cs-CZ" altLang="cs-CZ" sz="1800" b="1" i="1" baseline="-25000"/>
              <a:t>d</a:t>
            </a:r>
            <a:r>
              <a:rPr lang="cs-CZ" altLang="cs-CZ" sz="1800"/>
              <a:t> vlastního zesilovače pro vyšší frekvence klesá.  </a:t>
            </a:r>
          </a:p>
        </p:txBody>
      </p:sp>
    </p:spTree>
    <p:extLst>
      <p:ext uri="{BB962C8B-B14F-4D97-AF65-F5344CB8AC3E}">
        <p14:creationId xmlns:p14="http://schemas.microsoft.com/office/powerpoint/2010/main" val="29095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TextovéPole 1"/>
          <p:cNvSpPr txBox="1">
            <a:spLocks noChangeArrowheads="1"/>
          </p:cNvSpPr>
          <p:nvPr/>
        </p:nvSpPr>
        <p:spPr bwMode="auto">
          <a:xfrm>
            <a:off x="228600" y="304800"/>
            <a:ext cx="5451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Frekvenční charakteristika OZ operačního zesilovače</a:t>
            </a:r>
          </a:p>
        </p:txBody>
      </p:sp>
      <p:sp>
        <p:nvSpPr>
          <p:cNvPr id="268291" name="TextovéPole 2"/>
          <p:cNvSpPr txBox="1">
            <a:spLocks noChangeArrowheads="1"/>
          </p:cNvSpPr>
          <p:nvPr/>
        </p:nvSpPr>
        <p:spPr bwMode="auto">
          <a:xfrm>
            <a:off x="304800" y="838200"/>
            <a:ext cx="81613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Operační zesilovače pracují od stejnosměrných napětí až do různě vysokých frekvencí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na závislost frekvenčního přenosu celého zesilovače má velký vliv nastavená záporná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zpětná vazba </a:t>
            </a:r>
          </a:p>
        </p:txBody>
      </p:sp>
      <p:pic>
        <p:nvPicPr>
          <p:cNvPr id="268292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657600"/>
            <a:ext cx="5062538" cy="281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8293" name="TextovéPole 4"/>
          <p:cNvSpPr txBox="1">
            <a:spLocks noChangeArrowheads="1"/>
          </p:cNvSpPr>
          <p:nvPr/>
        </p:nvSpPr>
        <p:spPr bwMode="auto">
          <a:xfrm>
            <a:off x="5867400" y="3665538"/>
            <a:ext cx="28495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 i="1"/>
              <a:t>A</a:t>
            </a:r>
            <a:r>
              <a:rPr lang="en-US" altLang="cs-CZ" sz="1800" b="1" i="1" baseline="-25000"/>
              <a:t>0</a:t>
            </a:r>
            <a:r>
              <a:rPr lang="en-US" altLang="cs-CZ" sz="1800"/>
              <a:t> – zisk OZ bez zp</a:t>
            </a:r>
            <a:r>
              <a:rPr lang="cs-CZ" altLang="cs-CZ" sz="1800"/>
              <a:t>ětné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vazby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 i="1"/>
              <a:t>A</a:t>
            </a:r>
            <a:r>
              <a:rPr lang="cs-CZ" altLang="cs-CZ" sz="1800"/>
              <a:t> nastaveno na </a:t>
            </a:r>
            <a:r>
              <a:rPr lang="cs-CZ" altLang="cs-CZ" sz="1800" b="1" i="1"/>
              <a:t>A</a:t>
            </a:r>
            <a:r>
              <a:rPr lang="cs-CZ" altLang="cs-CZ" sz="1800"/>
              <a:t>=10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 i="1"/>
              <a:t>f</a:t>
            </a:r>
            <a:r>
              <a:rPr lang="cs-CZ" altLang="cs-CZ" sz="1800" b="1" i="1" baseline="-25000"/>
              <a:t>h</a:t>
            </a:r>
            <a:r>
              <a:rPr lang="cs-CZ" altLang="cs-CZ" sz="1800" b="1" i="1"/>
              <a:t>=f</a:t>
            </a:r>
            <a:r>
              <a:rPr lang="cs-CZ" altLang="cs-CZ" sz="1800" b="1" i="1" baseline="-25000"/>
              <a:t>T</a:t>
            </a:r>
            <a:r>
              <a:rPr lang="en-US" altLang="cs-CZ" sz="1800" b="1" i="1"/>
              <a:t>/</a:t>
            </a:r>
            <a:r>
              <a:rPr lang="en-US" altLang="cs-CZ" sz="1800"/>
              <a:t>10</a:t>
            </a:r>
            <a:r>
              <a:rPr lang="en-US" altLang="cs-CZ" sz="1800" b="1" i="1"/>
              <a:t>=</a:t>
            </a:r>
            <a:r>
              <a:rPr lang="en-US" altLang="cs-CZ" sz="1800"/>
              <a:t>10MHz/10=1MHz</a:t>
            </a:r>
            <a:endParaRPr lang="cs-CZ" altLang="cs-CZ" sz="1800"/>
          </a:p>
        </p:txBody>
      </p:sp>
      <p:sp>
        <p:nvSpPr>
          <p:cNvPr id="268294" name="TextovéPole 5"/>
          <p:cNvSpPr txBox="1">
            <a:spLocks noChangeArrowheads="1"/>
          </p:cNvSpPr>
          <p:nvPr/>
        </p:nvSpPr>
        <p:spPr bwMode="auto">
          <a:xfrm>
            <a:off x="457200" y="1771650"/>
            <a:ext cx="71342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 i="1"/>
              <a:t>f</a:t>
            </a:r>
            <a:r>
              <a:rPr lang="cs-CZ" altLang="cs-CZ" sz="1800" b="1" i="1" baseline="-25000"/>
              <a:t>T</a:t>
            </a:r>
            <a:r>
              <a:rPr lang="cs-CZ" altLang="cs-CZ" sz="1800" baseline="-25000"/>
              <a:t> </a:t>
            </a:r>
            <a:r>
              <a:rPr lang="cs-CZ" altLang="cs-CZ" sz="1800"/>
              <a:t>- trazitní frekvence, pro </a:t>
            </a:r>
            <a:r>
              <a:rPr lang="cs-CZ" altLang="cs-CZ" sz="1800" b="1" i="1"/>
              <a:t>f</a:t>
            </a:r>
            <a:r>
              <a:rPr lang="cs-CZ" altLang="cs-CZ" sz="1800" b="1" i="1" baseline="-25000"/>
              <a:t>T</a:t>
            </a:r>
            <a:r>
              <a:rPr lang="cs-CZ" altLang="cs-CZ" sz="1800"/>
              <a:t> platí A</a:t>
            </a:r>
            <a:r>
              <a:rPr lang="cs-CZ" altLang="cs-CZ" sz="1800" baseline="-25000"/>
              <a:t>0</a:t>
            </a:r>
            <a:r>
              <a:rPr lang="cs-CZ" altLang="cs-CZ" sz="1800"/>
              <a:t> = 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 i="1"/>
              <a:t>f</a:t>
            </a:r>
            <a:r>
              <a:rPr lang="cs-CZ" altLang="cs-CZ" sz="1800" b="1" i="1" baseline="-25000"/>
              <a:t>h</a:t>
            </a:r>
            <a:r>
              <a:rPr lang="cs-CZ" altLang="cs-CZ" sz="1800" baseline="-25000"/>
              <a:t> </a:t>
            </a:r>
            <a:r>
              <a:rPr lang="cs-CZ" altLang="cs-CZ" sz="1800"/>
              <a:t>- horní mezní frekvence → A  klesne max o 3 dB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 i="1"/>
              <a:t>A</a:t>
            </a:r>
            <a:r>
              <a:rPr lang="cs-CZ" altLang="cs-CZ" sz="1800"/>
              <a:t>- zisk celého zesilovače ze zápornou zpětnou vazbou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      </a:t>
            </a:r>
            <a:endParaRPr lang="en-US" altLang="cs-CZ" sz="18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1800"/>
              <a:t>                                   </a:t>
            </a:r>
            <a:r>
              <a:rPr lang="cs-CZ" altLang="cs-CZ" sz="1800" b="1" i="1"/>
              <a:t>A f</a:t>
            </a:r>
            <a:r>
              <a:rPr lang="en-US" altLang="cs-CZ" sz="1800" b="1" i="1" baseline="-25000"/>
              <a:t>h</a:t>
            </a:r>
            <a:r>
              <a:rPr lang="en-US" altLang="cs-CZ" sz="1800" b="1" i="1"/>
              <a:t> </a:t>
            </a:r>
            <a:r>
              <a:rPr lang="cs-CZ" altLang="cs-CZ" sz="1800" b="1" i="1" baseline="-25000"/>
              <a:t> </a:t>
            </a:r>
            <a:r>
              <a:rPr lang="cs-CZ" altLang="cs-CZ" sz="1800"/>
              <a:t>= </a:t>
            </a:r>
            <a:r>
              <a:rPr lang="cs-CZ" altLang="cs-CZ" sz="1800" b="1" i="1"/>
              <a:t>f</a:t>
            </a:r>
            <a:r>
              <a:rPr lang="cs-CZ" altLang="cs-CZ" sz="1800" b="1" i="1" baseline="-25000"/>
              <a:t>T</a:t>
            </a:r>
            <a:r>
              <a:rPr lang="cs-CZ" altLang="cs-CZ" sz="1800"/>
              <a:t> = konst </a:t>
            </a:r>
          </a:p>
        </p:txBody>
      </p:sp>
    </p:spTree>
    <p:extLst>
      <p:ext uri="{BB962C8B-B14F-4D97-AF65-F5344CB8AC3E}">
        <p14:creationId xmlns:p14="http://schemas.microsoft.com/office/powerpoint/2010/main" val="203027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314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325438"/>
            <a:ext cx="7532688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9315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715963"/>
            <a:ext cx="619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931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690563"/>
            <a:ext cx="6450013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931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57275"/>
            <a:ext cx="1754188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9318" name="Obráze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1384300"/>
            <a:ext cx="312102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9319" name="Obrázek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392238"/>
            <a:ext cx="5340350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9320" name="Obrázek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739900"/>
            <a:ext cx="3586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9321" name="Obrázek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8" y="2011363"/>
            <a:ext cx="14192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9322" name="Obrázek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538" y="2120900"/>
            <a:ext cx="2967037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9323" name="Obrázek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013" y="3578225"/>
            <a:ext cx="24257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9324" name="TextovéPole 14"/>
          <p:cNvSpPr txBox="1">
            <a:spLocks noChangeArrowheads="1"/>
          </p:cNvSpPr>
          <p:nvPr/>
        </p:nvSpPr>
        <p:spPr bwMode="auto">
          <a:xfrm>
            <a:off x="725488" y="3100388"/>
            <a:ext cx="2971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/>
              <a:t>operační zesilovač</a:t>
            </a:r>
          </a:p>
        </p:txBody>
      </p:sp>
      <p:pic>
        <p:nvPicPr>
          <p:cNvPr id="269325" name="Obrázek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4494213"/>
            <a:ext cx="8310563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858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338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" y="493713"/>
            <a:ext cx="5340350" cy="316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339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00038"/>
            <a:ext cx="5030788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340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962400"/>
            <a:ext cx="39211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341" name="Obráze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788" y="3962400"/>
            <a:ext cx="29146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342" name="Obráze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273550"/>
            <a:ext cx="52371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343" name="Obrázek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725" y="4265613"/>
            <a:ext cx="644525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344" name="Obrázek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0" y="4284663"/>
            <a:ext cx="4127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345" name="Obráze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" y="4605338"/>
            <a:ext cx="49799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346" name="Obrázek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" y="4951413"/>
            <a:ext cx="33543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347" name="Obrázek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263" y="4887913"/>
            <a:ext cx="3843337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837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066800"/>
            <a:ext cx="5912716" cy="4935525"/>
          </a:xfrm>
          <a:prstGeom prst="rect">
            <a:avLst/>
          </a:prstGeom>
          <a:effectLst>
            <a:glow>
              <a:schemeClr val="accent1">
                <a:alpha val="46000"/>
              </a:schemeClr>
            </a:glow>
          </a:effectLst>
        </p:spPr>
      </p:pic>
      <p:sp>
        <p:nvSpPr>
          <p:cNvPr id="271363" name="TextovéPole 2"/>
          <p:cNvSpPr txBox="1">
            <a:spLocks noChangeArrowheads="1"/>
          </p:cNvSpPr>
          <p:nvPr/>
        </p:nvSpPr>
        <p:spPr bwMode="auto">
          <a:xfrm>
            <a:off x="619125" y="457200"/>
            <a:ext cx="4089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Vnitřní struktura obyčejného OZ typu 709</a:t>
            </a:r>
          </a:p>
        </p:txBody>
      </p:sp>
    </p:spTree>
    <p:extLst>
      <p:ext uri="{BB962C8B-B14F-4D97-AF65-F5344CB8AC3E}">
        <p14:creationId xmlns:p14="http://schemas.microsoft.com/office/powerpoint/2010/main" val="40130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229</TotalTime>
  <Words>642</Words>
  <Application>Microsoft Office PowerPoint</Application>
  <PresentationFormat>Předvádění na obrazovce (4:3)</PresentationFormat>
  <Paragraphs>91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hubicka</dc:creator>
  <cp:lastModifiedBy>hubicka</cp:lastModifiedBy>
  <cp:revision>7</cp:revision>
  <dcterms:created xsi:type="dcterms:W3CDTF">2019-08-02T12:50:39Z</dcterms:created>
  <dcterms:modified xsi:type="dcterms:W3CDTF">2020-11-17T11:24:52Z</dcterms:modified>
</cp:coreProperties>
</file>