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2" r:id="rId19"/>
    <p:sldId id="273" r:id="rId20"/>
    <p:sldId id="274" r:id="rId21"/>
    <p:sldId id="276" r:id="rId22"/>
    <p:sldId id="277" r:id="rId23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05.12.2018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05.12.2018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05.12.2018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Základní pojmy literární vědy - literární výchova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historickém vývoji expresivních vzdělávacích oborů je mnoho odlišností. Mají přesto mnohé společné rysy i společné vývojové trendy.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Typické je </a:t>
            </a:r>
            <a:r>
              <a:rPr lang="cs-CZ" u="sng" dirty="0"/>
              <a:t>kolísání důrazů </a:t>
            </a:r>
            <a:r>
              <a:rPr lang="cs-CZ" dirty="0"/>
              <a:t>mezi didaktickým zaměřením na osobnost žáka, resp. na sociální aspekty jeho rozvoje, nebo na kulturní znalosti či dovednosti. Tyto dva trendy byly v antice rozlišovány terminologicky: </a:t>
            </a:r>
            <a:r>
              <a:rPr lang="cs-CZ" i="1" dirty="0" err="1"/>
              <a:t>areté</a:t>
            </a:r>
            <a:r>
              <a:rPr lang="cs-CZ" i="1" dirty="0"/>
              <a:t> </a:t>
            </a:r>
            <a:r>
              <a:rPr lang="cs-CZ" dirty="0"/>
              <a:t>(</a:t>
            </a:r>
            <a:r>
              <a:rPr lang="cs-CZ" dirty="0" err="1"/>
              <a:t>neučitelná</a:t>
            </a:r>
            <a:r>
              <a:rPr lang="cs-CZ" dirty="0"/>
              <a:t>) ctnost – </a:t>
            </a:r>
            <a:r>
              <a:rPr lang="cs-CZ" i="1" dirty="0" err="1"/>
              <a:t>techné</a:t>
            </a:r>
            <a:r>
              <a:rPr lang="cs-CZ" i="1" dirty="0"/>
              <a:t> </a:t>
            </a:r>
            <a:r>
              <a:rPr lang="cs-CZ" dirty="0"/>
              <a:t>(naučitelná dovednost a znalost).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74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českém vzdělávacím prostředí na počátku 90. let byl příklon k osobnosti žáků a sociálním aspektům výchovy.</a:t>
            </a:r>
          </a:p>
          <a:p>
            <a:r>
              <a:rPr lang="cs-CZ" dirty="0"/>
              <a:t>Na přelomu milénia se zvyšuje důraz na kulturní kontext reprezentovaný termínem “gramotnost“.</a:t>
            </a:r>
          </a:p>
          <a:p>
            <a:r>
              <a:rPr lang="cs-CZ" dirty="0"/>
              <a:t>DIDAKTIKA  LITERATURY = </a:t>
            </a:r>
            <a:r>
              <a:rPr lang="cs-CZ" u="sng" dirty="0"/>
              <a:t>vědní obor teprve se konstituující</a:t>
            </a:r>
            <a:r>
              <a:rPr lang="cs-CZ" dirty="0"/>
              <a:t>; obor, který zatím nemá dostatečnou výzkumnou tradici, odpovídající monografie, ani adekvátní a ustálenou terminologii.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900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Reálné kurikulum základních a středních škol je v literární složce českého jazyka obsahově </a:t>
            </a:r>
            <a:r>
              <a:rPr lang="cs-CZ" u="sng" dirty="0"/>
              <a:t>předimenzované, hlavně literární historií </a:t>
            </a:r>
            <a:r>
              <a:rPr lang="cs-CZ" dirty="0"/>
              <a:t>(frontální výuka).</a:t>
            </a:r>
          </a:p>
          <a:p>
            <a:r>
              <a:rPr lang="cs-CZ" dirty="0"/>
              <a:t>V evropském a českém kontextu se hovoří o tzv. nové kultuře vyučování a učení, o </a:t>
            </a:r>
            <a:r>
              <a:rPr lang="cs-CZ" u="sng" dirty="0"/>
              <a:t>nové edukaci</a:t>
            </a:r>
            <a:r>
              <a:rPr lang="cs-CZ" dirty="0"/>
              <a:t>, novém paradigmatu vzdělávání či jeho příslibu, o nutnosti inovace ve vzdělávání. Týká se to i didaktiky literatury – např. čtenářský a </a:t>
            </a:r>
            <a:r>
              <a:rPr lang="cs-CZ" dirty="0" err="1"/>
              <a:t>interpretativní</a:t>
            </a:r>
            <a:r>
              <a:rPr lang="cs-CZ" dirty="0"/>
              <a:t> princip (Skandinávie, Německo, Holandsko, Francie, USA)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36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Literární výchova je součástí</a:t>
            </a:r>
            <a:r>
              <a:rPr lang="cs-CZ" sz="2400" u="sng" dirty="0"/>
              <a:t> klíčového vzdělávacího předmětu český jazyk a literatura.</a:t>
            </a:r>
            <a:r>
              <a:rPr lang="cs-CZ" sz="2400" dirty="0"/>
              <a:t> Ten v rámci primárního a sekundárního vzdělávání patří mezi předměty s </a:t>
            </a:r>
            <a:r>
              <a:rPr lang="cs-CZ" sz="2400" u="sng" dirty="0"/>
              <a:t>největší hodinovou dotací a je povinným předmětem maturitním</a:t>
            </a:r>
            <a:r>
              <a:rPr lang="cs-CZ" sz="2400" dirty="0"/>
              <a:t>. V rámcových vzdělávacích programech pro základní vzdělávání (RVP ZV, 2013), pro gymnázia (RVP G, 2007) i pro střední odborné vzdělávání je vzdělávací obor </a:t>
            </a:r>
            <a:r>
              <a:rPr lang="cs-CZ" sz="2400" i="1" dirty="0"/>
              <a:t>Český jazyk a literatura </a:t>
            </a:r>
            <a:r>
              <a:rPr lang="cs-CZ" sz="2400" dirty="0"/>
              <a:t>integrován do vzdělávacích oblastí </a:t>
            </a:r>
            <a:r>
              <a:rPr lang="cs-CZ" sz="2400" i="1" dirty="0"/>
              <a:t>Jazyk a jazyková komunikace </a:t>
            </a:r>
            <a:r>
              <a:rPr lang="cs-CZ" sz="2400" dirty="0"/>
              <a:t>(vedle </a:t>
            </a:r>
            <a:r>
              <a:rPr lang="cs-CZ" sz="2400" i="1" dirty="0"/>
              <a:t>Cizího jazyka </a:t>
            </a:r>
            <a:r>
              <a:rPr lang="cs-CZ" sz="2400" dirty="0"/>
              <a:t>a </a:t>
            </a:r>
            <a:r>
              <a:rPr lang="cs-CZ" sz="2400" i="1" dirty="0"/>
              <a:t>Dalšího cizího jazyka</a:t>
            </a:r>
            <a:r>
              <a:rPr lang="cs-CZ" sz="2400" dirty="0"/>
              <a:t>).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Specifikem vzdělávacího předmětu je </a:t>
            </a:r>
            <a:r>
              <a:rPr lang="cs-CZ" sz="2400" u="sng" dirty="0"/>
              <a:t>nezbytnost znalosti </a:t>
            </a:r>
            <a:r>
              <a:rPr lang="cs-CZ" sz="2400" dirty="0"/>
              <a:t>českého jazyka pro další vzdělávání školní i </a:t>
            </a:r>
            <a:r>
              <a:rPr lang="cs-CZ" sz="2400" b="1" dirty="0"/>
              <a:t>mimoškolní</a:t>
            </a:r>
            <a:r>
              <a:rPr lang="cs-CZ" sz="2400" dirty="0"/>
              <a:t> (pro znalost dalších předmětů a oborů lidského poznání), ale také jeho společenská a kulturní zakotvenost, dále zakotvenost v umění. </a:t>
            </a:r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45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Transformace literární výchovy na ZŠ a SŠ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Nabídnout žákům porozumět textu</a:t>
            </a:r>
          </a:p>
          <a:p>
            <a:r>
              <a:rPr lang="cs-CZ" sz="2800" dirty="0"/>
              <a:t>Přesunout těžiště od vědomostí k </a:t>
            </a:r>
            <a:r>
              <a:rPr lang="cs-CZ" sz="2800" u="sng" dirty="0"/>
              <a:t>dovednostem</a:t>
            </a:r>
            <a:r>
              <a:rPr lang="cs-CZ" sz="2800" dirty="0"/>
              <a:t>, od faktografického pojetí k </a:t>
            </a:r>
            <a:r>
              <a:rPr lang="cs-CZ" sz="2800" u="sng" dirty="0"/>
              <a:t>interpretaci textu a čtenářskému zážitku</a:t>
            </a:r>
            <a:r>
              <a:rPr lang="cs-CZ" sz="2800" dirty="0"/>
              <a:t> (interpretace nikoliv jako pouhá rekapitulace děje, doplnění literárněhistorických informací o díle či autorovi bez hlubšího hledání smyslu textu)</a:t>
            </a:r>
          </a:p>
          <a:p>
            <a:r>
              <a:rPr lang="cs-CZ" sz="2800" dirty="0"/>
              <a:t>Žákům </a:t>
            </a:r>
            <a:r>
              <a:rPr lang="cs-CZ" sz="2800" u="sng" dirty="0"/>
              <a:t>chybí</a:t>
            </a:r>
            <a:r>
              <a:rPr lang="cs-CZ" sz="2800" dirty="0"/>
              <a:t> více četby</a:t>
            </a:r>
          </a:p>
          <a:p>
            <a:r>
              <a:rPr lang="cs-CZ" sz="2800" dirty="0"/>
              <a:t>Literární výchova by se měla získat status </a:t>
            </a:r>
            <a:r>
              <a:rPr lang="cs-CZ" sz="2800" u="sng" dirty="0"/>
              <a:t>plnohodnotné výchovy</a:t>
            </a:r>
            <a:r>
              <a:rPr lang="cs-CZ" sz="2800" dirty="0"/>
              <a:t>, např. větší prostor k rozvoji myšlení a řešení problémů, ale i pro formování hodnot a postojů.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477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u="sng" dirty="0"/>
              <a:t>Tvořivě pojatá výuka</a:t>
            </a:r>
            <a:r>
              <a:rPr lang="cs-CZ" sz="2400" dirty="0"/>
              <a:t>: žáci mohou vstoupit do role literárního kritika a zhodnotit úryvek textu; mohou zrekonstruovat básnický text rozstříhaný na verše; mohou hledat chybějící titul a svoji volbu odůvodnit…</a:t>
            </a:r>
          </a:p>
          <a:p>
            <a:r>
              <a:rPr lang="cs-CZ" sz="2400" dirty="0"/>
              <a:t>Vždy musí následovat reflexe činnosti a vyvození poznání z této reflexe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Relevance </a:t>
            </a:r>
            <a:r>
              <a:rPr lang="cs-CZ" sz="2400" b="1" u="sng" dirty="0"/>
              <a:t>četby, tvorby a nauky </a:t>
            </a:r>
            <a:r>
              <a:rPr lang="cs-CZ" sz="2400" dirty="0"/>
              <a:t>ve školní praxi literární výchovy</a:t>
            </a:r>
          </a:p>
          <a:p>
            <a:r>
              <a:rPr lang="cs-CZ" sz="2400" dirty="0"/>
              <a:t>Metody kritického myšlení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Ve většině evropských zemí je četba součástí hodin literární výchovy, např. půlhodina z hodiny a půl je věnována individuálnímu žákovskému čtení; pravidelné rozhovory o knize; doporučování konkrétní knihy dítětem; čtenářská portfolia…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854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Literární výchova ve volném čase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Literární výchova – </a:t>
            </a:r>
            <a:r>
              <a:rPr lang="cs-CZ" dirty="0" err="1"/>
              <a:t>pročtenářská</a:t>
            </a:r>
            <a:r>
              <a:rPr lang="cs-CZ" dirty="0"/>
              <a:t> výchova</a:t>
            </a:r>
          </a:p>
          <a:p>
            <a:r>
              <a:rPr lang="cs-CZ" dirty="0"/>
              <a:t>Specifika literární výchovy ve volném čase</a:t>
            </a:r>
          </a:p>
          <a:p>
            <a:r>
              <a:rPr lang="cs-CZ" dirty="0"/>
              <a:t>Možnosti literární výchovy ve volném čase</a:t>
            </a:r>
          </a:p>
          <a:p>
            <a:r>
              <a:rPr lang="cs-CZ" dirty="0"/>
              <a:t>Vhodné výukové metody a formy práce v literární výchově ve volném čase</a:t>
            </a:r>
          </a:p>
          <a:p>
            <a:r>
              <a:rPr lang="cs-CZ" dirty="0"/>
              <a:t>Zájmová literární výchova</a:t>
            </a:r>
          </a:p>
          <a:p>
            <a:r>
              <a:rPr lang="cs-CZ" dirty="0"/>
              <a:t>Vybrané příklady literární – </a:t>
            </a:r>
            <a:r>
              <a:rPr lang="cs-CZ" dirty="0" err="1"/>
              <a:t>pročtenářské</a:t>
            </a:r>
            <a:r>
              <a:rPr lang="cs-CZ" dirty="0"/>
              <a:t> výchovy ve volném čase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80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literární výchovy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/>
              <a:t>Cílem literární výchovy je utváření schopnosti kultivované (poučené) recepce literárního textu, spolu  s dalšími aspekty, které s tímto procesem souvisejí (poznatková složka, rozvoj myšlení a představivosti, komunikační dovednosti, tvořivost  atd.).</a:t>
            </a:r>
          </a:p>
          <a:p>
            <a:pPr>
              <a:buNone/>
            </a:pPr>
            <a:endParaRPr lang="cs-CZ" sz="1800" b="1" dirty="0"/>
          </a:p>
          <a:p>
            <a:r>
              <a:rPr lang="cs-CZ" sz="1800" b="1" dirty="0"/>
              <a:t>Cílem literární výchovy je rozvíjení literární gramotnosti jako součásti gramotnosti kulturní.</a:t>
            </a:r>
          </a:p>
          <a:p>
            <a:endParaRPr lang="cs-CZ" sz="1800" dirty="0"/>
          </a:p>
          <a:p>
            <a:pPr lvl="1"/>
            <a:r>
              <a:rPr lang="cs-CZ" sz="1800" u="sng" dirty="0"/>
              <a:t>Literární gramotnost </a:t>
            </a:r>
            <a:r>
              <a:rPr lang="cs-CZ" sz="1800" dirty="0"/>
              <a:t>= schopnost poučené recepce literatury, slovesného umění.</a:t>
            </a:r>
          </a:p>
          <a:p>
            <a:pPr lvl="1"/>
            <a:r>
              <a:rPr lang="cs-CZ" sz="1800" dirty="0"/>
              <a:t>Předpoklad literární gramotnosti – </a:t>
            </a:r>
            <a:r>
              <a:rPr lang="cs-CZ" sz="1800" u="sng" dirty="0"/>
              <a:t>gramotnost čtenářská</a:t>
            </a:r>
            <a:r>
              <a:rPr lang="cs-CZ" sz="1800" dirty="0"/>
              <a:t> (schopnost čtení s věcným porozuměním).</a:t>
            </a:r>
          </a:p>
          <a:p>
            <a:pPr lvl="1"/>
            <a:r>
              <a:rPr lang="cs-CZ" sz="1800" u="sng" dirty="0"/>
              <a:t>Kulturní gramotnost</a:t>
            </a:r>
            <a:r>
              <a:rPr lang="cs-CZ" sz="1800" dirty="0"/>
              <a:t> = schopnost participovat na užívání prvků dané kultury, adaptace na daný kulturní prostor.</a:t>
            </a:r>
          </a:p>
          <a:p>
            <a:pPr lvl="1"/>
            <a:endParaRPr lang="cs-CZ" sz="1800" dirty="0"/>
          </a:p>
          <a:p>
            <a:pPr lvl="1">
              <a:buNone/>
            </a:pPr>
            <a:r>
              <a:rPr lang="cs-CZ" sz="1800" dirty="0"/>
              <a:t>Související aktuální otázky: gramotnost a specifické poruchy učení, gramotnost sociálně znevýhodněných žáků, gramotnost žáků, jejichž mateřským jazykem není čeština.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85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 literární vzdělanosti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Místo literární výchovy ve struktuře RVP PV, RVP ZV a RVP G (včetně klíčových kompetencí a průřezových témat)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Literární výchova a čtenářská gramotnost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Literární výchova a čtenářské kontinuum</a:t>
            </a:r>
          </a:p>
          <a:p>
            <a:endParaRPr lang="cs-CZ" sz="2800" dirty="0"/>
          </a:p>
          <a:p>
            <a:r>
              <a:rPr lang="cs-CZ" sz="2800" dirty="0"/>
              <a:t>Výzkumy čtenářství</a:t>
            </a:r>
          </a:p>
          <a:p>
            <a:endParaRPr lang="cs-CZ" sz="2800" dirty="0"/>
          </a:p>
          <a:p>
            <a:r>
              <a:rPr lang="cs-CZ" sz="2800" dirty="0"/>
              <a:t>Specifičnost literární výchovy ve volném čase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053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literatura - výchova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Literatura jako jeden z nejlepších „němých“ vychovatelů (nejradostnější a </a:t>
            </a:r>
            <a:r>
              <a:rPr lang="cs-CZ" dirty="0" err="1"/>
              <a:t>nejdobrovolnější</a:t>
            </a:r>
            <a:r>
              <a:rPr lang="cs-CZ" dirty="0"/>
              <a:t> forma výchovy) </a:t>
            </a:r>
          </a:p>
          <a:p>
            <a:r>
              <a:rPr lang="cs-CZ" dirty="0"/>
              <a:t>(Číst a nechat si číst jsou základní výchovné prostředky: B. </a:t>
            </a:r>
            <a:r>
              <a:rPr lang="cs-CZ" dirty="0" err="1"/>
              <a:t>Bettelheim</a:t>
            </a:r>
            <a:r>
              <a:rPr lang="cs-CZ" dirty="0"/>
              <a:t>)</a:t>
            </a:r>
          </a:p>
          <a:p>
            <a:r>
              <a:rPr lang="cs-CZ" dirty="0"/>
              <a:t>Literatura jako živý organismus</a:t>
            </a:r>
          </a:p>
          <a:p>
            <a:r>
              <a:rPr lang="cs-CZ" dirty="0"/>
              <a:t>Literatura jako cesta k prožití možných životů</a:t>
            </a:r>
          </a:p>
          <a:p>
            <a:r>
              <a:rPr lang="cs-CZ" dirty="0"/>
              <a:t>Literatura jako paměť člověka</a:t>
            </a:r>
          </a:p>
          <a:p>
            <a:r>
              <a:rPr lang="cs-CZ" dirty="0"/>
              <a:t>Literatura jako dobrodružství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13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Literární věda, věda o literatuře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dirty="0"/>
              <a:t>= zabývá se uměleckou literaturou z nejrůznějších stránek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b="1" dirty="0"/>
              <a:t>Literatura</a:t>
            </a:r>
            <a:r>
              <a:rPr lang="cs-CZ" sz="2800" dirty="0"/>
              <a:t> (z latinského </a:t>
            </a:r>
            <a:r>
              <a:rPr lang="cs-CZ" sz="2800" i="1" dirty="0" err="1"/>
              <a:t>littera</a:t>
            </a:r>
            <a:r>
              <a:rPr lang="cs-CZ" sz="2800" dirty="0"/>
              <a:t>, písmeno) neboli </a:t>
            </a:r>
            <a:r>
              <a:rPr lang="cs-CZ" sz="2800" b="1" dirty="0"/>
              <a:t>písemnictví</a:t>
            </a:r>
            <a:r>
              <a:rPr lang="cs-CZ" sz="2800" dirty="0"/>
              <a:t>, někdy také </a:t>
            </a:r>
            <a:r>
              <a:rPr lang="cs-CZ" sz="2800" b="1" dirty="0"/>
              <a:t>slovesnost</a:t>
            </a:r>
            <a:r>
              <a:rPr lang="cs-CZ" sz="2800" dirty="0"/>
              <a:t>, je v širším slova smyslu souhrn všech písemně zaznamenaných textů (v moderních definicích někdy včetně ústně tradovaných projevů – ústní lidová slovesnost). </a:t>
            </a:r>
          </a:p>
          <a:p>
            <a:r>
              <a:rPr lang="cs-CZ" sz="2800" b="1" dirty="0"/>
              <a:t>Umělecká literatura </a:t>
            </a:r>
            <a:r>
              <a:rPr lang="cs-CZ" sz="2800" dirty="0"/>
              <a:t>= jedním z druhů umění /beletrie/; svébytnost umělecké literatury spočívá v tom, že pracuje s materiálem, který je </a:t>
            </a:r>
            <a:r>
              <a:rPr lang="cs-CZ" sz="2800" u="sng" dirty="0"/>
              <a:t>výtvorem člověka </a:t>
            </a:r>
            <a:r>
              <a:rPr lang="cs-CZ" sz="2800" dirty="0"/>
              <a:t>a </a:t>
            </a:r>
            <a:r>
              <a:rPr lang="cs-CZ" sz="2800" u="sng" dirty="0"/>
              <a:t>neexistuje bez vazby na člověka (s jazykem)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Soudobá koncepce výchovy dle moderní pedagogiky: „Proces záměrného a cílevědomého působení na vychovávaného, a to především cestou vytváření podmínek pro rozvoj dětí a mladých lidí, pro jejich vlastní bytí se sebou samými, s druhými lidmi, se společenstvím, s přírodou“ (J. Pelikán, in: J. Průcha: Pedagogická encyklopedie; Praha: Portál, 2009, s. 19)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Výchova = klíčový pedagogický pojem úzce související </a:t>
            </a:r>
          </a:p>
          <a:p>
            <a:pPr marL="0" indent="0">
              <a:buNone/>
            </a:pPr>
            <a:r>
              <a:rPr lang="cs-CZ" dirty="0"/>
              <a:t>    s osobnostním rozvojem jedince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718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Vztah literární vědy a literární výchovy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Implementace poznatků literární vědy (literární teorie – literární historie – literární kritiky)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Nejnovější trendy ve čtenářství dětí a mládeže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Nejoblíbenější knižní tituly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Literatura jako prostředek školní edukace a výchovy ve volném čase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613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Doporučená literatura</a:t>
            </a:r>
            <a:r>
              <a:rPr lang="cs-CZ" dirty="0"/>
              <a:t>, např.:</a:t>
            </a:r>
          </a:p>
          <a:p>
            <a:pPr marL="0" indent="0">
              <a:buNone/>
            </a:pPr>
            <a:endParaRPr lang="cs-CZ" sz="2800"/>
          </a:p>
          <a:p>
            <a:pPr marL="0" indent="0">
              <a:buNone/>
            </a:pPr>
            <a:r>
              <a:rPr lang="cs-CZ" sz="2800"/>
              <a:t>Beránková</a:t>
            </a:r>
            <a:r>
              <a:rPr lang="cs-CZ" sz="2800" dirty="0"/>
              <a:t>, E.: </a:t>
            </a:r>
            <a:r>
              <a:rPr lang="cs-CZ" sz="2800" i="1" dirty="0"/>
              <a:t>Tvořivá hra jako cesta k pochopení literárního díla.</a:t>
            </a:r>
            <a:r>
              <a:rPr lang="cs-CZ" sz="2800" dirty="0"/>
              <a:t> Plzeň: Fraus, 2002.</a:t>
            </a:r>
          </a:p>
          <a:p>
            <a:pPr marL="0" indent="0">
              <a:buNone/>
            </a:pPr>
            <a:r>
              <a:rPr lang="cs-CZ" sz="2800" dirty="0"/>
              <a:t>Krč, E., Zbudilová, H.: </a:t>
            </a:r>
            <a:r>
              <a:rPr lang="cs-CZ" sz="2800" i="1" dirty="0"/>
              <a:t>Úvod do teorie literatury: literární terminologie a analýza literárního díla. </a:t>
            </a:r>
            <a:r>
              <a:rPr lang="cs-CZ" sz="2800" dirty="0"/>
              <a:t>Olomouc: UP, 2012.</a:t>
            </a:r>
          </a:p>
          <a:p>
            <a:pPr marL="0" indent="0">
              <a:buNone/>
            </a:pPr>
            <a:r>
              <a:rPr lang="cs-CZ" sz="2800" dirty="0" err="1"/>
              <a:t>Lederbuchová</a:t>
            </a:r>
            <a:r>
              <a:rPr lang="cs-CZ" sz="2800" dirty="0"/>
              <a:t>, L.: </a:t>
            </a:r>
            <a:r>
              <a:rPr lang="cs-CZ" sz="2800" i="1" dirty="0"/>
              <a:t>Literatura ve škole</a:t>
            </a:r>
            <a:r>
              <a:rPr lang="cs-CZ" sz="2800" dirty="0"/>
              <a:t>. Plzeň: ZČU, 2010.</a:t>
            </a:r>
          </a:p>
          <a:p>
            <a:pPr marL="0" indent="0">
              <a:buNone/>
            </a:pPr>
            <a:r>
              <a:rPr lang="cs-CZ" sz="2800" dirty="0"/>
              <a:t>Martinková, V.: </a:t>
            </a:r>
            <a:r>
              <a:rPr lang="cs-CZ" sz="2800" i="1" dirty="0"/>
              <a:t>Teorie literatury netradičně</a:t>
            </a:r>
            <a:r>
              <a:rPr lang="cs-CZ" sz="2800" dirty="0"/>
              <a:t>. Praha: </a:t>
            </a:r>
            <a:r>
              <a:rPr lang="cs-CZ" sz="2800" dirty="0" err="1"/>
              <a:t>Trizonia</a:t>
            </a:r>
            <a:r>
              <a:rPr lang="cs-CZ" sz="2800" dirty="0"/>
              <a:t>, 1995.</a:t>
            </a:r>
          </a:p>
          <a:p>
            <a:pPr marL="0" indent="0">
              <a:buNone/>
            </a:pPr>
            <a:r>
              <a:rPr lang="cs-CZ" sz="2800" dirty="0"/>
              <a:t>Průcha, J.: </a:t>
            </a:r>
            <a:r>
              <a:rPr lang="cs-CZ" sz="2800" i="1" dirty="0"/>
              <a:t>Pedagogická encyklopedie</a:t>
            </a:r>
            <a:r>
              <a:rPr lang="cs-CZ" sz="2800" dirty="0"/>
              <a:t>. Praha: Portál, 2009.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094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u="sng" dirty="0"/>
              <a:t>Tři základní složky</a:t>
            </a:r>
            <a:r>
              <a:rPr lang="cs-CZ" sz="2800" dirty="0"/>
              <a:t>: </a:t>
            </a:r>
            <a:r>
              <a:rPr lang="cs-CZ" sz="2800" i="1" dirty="0"/>
              <a:t>literární teorie – literární historie – literární kritika</a:t>
            </a:r>
          </a:p>
          <a:p>
            <a:pPr marL="0" indent="0">
              <a:buNone/>
            </a:pPr>
            <a:endParaRPr lang="cs-CZ" sz="2800" i="1" dirty="0"/>
          </a:p>
          <a:p>
            <a:r>
              <a:rPr lang="cs-CZ" sz="2800" u="sng" dirty="0"/>
              <a:t>Literární teorie</a:t>
            </a:r>
            <a:r>
              <a:rPr lang="cs-CZ" sz="2800" dirty="0"/>
              <a:t>: pojednává o podstatě a zvláštnostech umělecké literatury, o jejích druzích (žánrech), o struktuře literárního díla atd.</a:t>
            </a:r>
          </a:p>
          <a:p>
            <a:r>
              <a:rPr lang="cs-CZ" sz="2800" u="sng" dirty="0"/>
              <a:t>Literární historie (dějiny literatury): </a:t>
            </a:r>
            <a:r>
              <a:rPr lang="cs-CZ" sz="2800" dirty="0"/>
              <a:t>pojednává o historickém vývoji literatury jednotlivých národů a sleduje také vývoj umělecké literatury ve vztahu k vývoji společnosti</a:t>
            </a:r>
          </a:p>
          <a:p>
            <a:r>
              <a:rPr lang="cs-CZ" sz="2800" u="sng" dirty="0"/>
              <a:t>Literární kritika: </a:t>
            </a:r>
            <a:r>
              <a:rPr lang="cs-CZ" sz="2800" dirty="0"/>
              <a:t>rozebírá, objasňuje a hodnotí díla krásné literatury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80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literárního díla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Literární dílo jako znak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Činitelé v procesu tvorby a vnímání uměleckého díla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Literární dílo jako složitá struktura: obsah-forma, tematika, kompozice, jazyk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68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Zvláštnosti poezie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Výstavba básně, vnitřní členění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Prozódické</a:t>
            </a:r>
            <a:r>
              <a:rPr lang="cs-CZ" dirty="0"/>
              <a:t> systémy, rým, verš, nejznámější ustálené básnické útvary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Poezie dnes</a:t>
            </a:r>
          </a:p>
          <a:p>
            <a:r>
              <a:rPr lang="cs-CZ" dirty="0"/>
              <a:t>Na hranicích poezie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Interpretace literárního díla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85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Literární útvary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Próza, poezie, drama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Přehled hlavních literárních druhů a žánrů (epické žánry – malá, střední a velká epika; lyrickoepické a epické žánry; dramatické žánry)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Žánry literatury faktu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Pokleslá literatura – literární kýč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67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Kořeny literatury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Lidová slovesnost</a:t>
            </a:r>
          </a:p>
          <a:p>
            <a:r>
              <a:rPr lang="cs-CZ" dirty="0"/>
              <a:t>Lidová slovesnost dnes</a:t>
            </a:r>
          </a:p>
          <a:p>
            <a:r>
              <a:rPr lang="cs-CZ" dirty="0"/>
              <a:t>Pololidová tvorba</a:t>
            </a:r>
          </a:p>
          <a:p>
            <a:r>
              <a:rPr lang="cs-CZ" dirty="0"/>
              <a:t>Zlidovělá tvorba</a:t>
            </a:r>
          </a:p>
          <a:p>
            <a:r>
              <a:rPr lang="cs-CZ" dirty="0"/>
              <a:t>Literární žánry v lidové slovesnosti</a:t>
            </a:r>
          </a:p>
          <a:p>
            <a:r>
              <a:rPr lang="cs-CZ" dirty="0"/>
              <a:t>Umělecké formy v lidové slovesnosti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722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Literární výchova jako multifunkční </a:t>
            </a:r>
            <a:r>
              <a:rPr lang="cs-CZ" sz="2800" dirty="0" err="1"/>
              <a:t>estetickovýchovný</a:t>
            </a:r>
            <a:r>
              <a:rPr lang="cs-CZ" sz="2800" dirty="0"/>
              <a:t> proces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Literární výchova je  </a:t>
            </a:r>
            <a:r>
              <a:rPr lang="cs-CZ" sz="2800" u="sng" dirty="0"/>
              <a:t>součástí estetické výchovy</a:t>
            </a:r>
            <a:r>
              <a:rPr lang="cs-CZ" sz="2800" dirty="0"/>
              <a:t>. Je součástí </a:t>
            </a:r>
            <a:r>
              <a:rPr lang="cs-CZ" sz="2800" b="1" u="sng" dirty="0"/>
              <a:t>expresivních </a:t>
            </a:r>
            <a:r>
              <a:rPr lang="cs-CZ" sz="2800" u="sng" dirty="0"/>
              <a:t>oborů ve vzdělávání </a:t>
            </a:r>
            <a:r>
              <a:rPr lang="cs-CZ" sz="2800" dirty="0"/>
              <a:t>– </a:t>
            </a:r>
            <a:r>
              <a:rPr lang="cs-CZ" sz="2800" u="sng" dirty="0"/>
              <a:t>pět </a:t>
            </a:r>
            <a:r>
              <a:rPr lang="cs-CZ" sz="2800" u="sng" dirty="0" err="1"/>
              <a:t>kurikulárních</a:t>
            </a:r>
            <a:r>
              <a:rPr lang="cs-CZ" sz="2800" u="sng" dirty="0"/>
              <a:t> disciplín</a:t>
            </a:r>
            <a:r>
              <a:rPr lang="cs-CZ" sz="2800" dirty="0"/>
              <a:t>: hudební, výtvarná, dramatická, literární, osobnostní a sociální výchova. Jejich společným příznakem  je </a:t>
            </a:r>
            <a:r>
              <a:rPr lang="cs-CZ" sz="2800" u="sng" dirty="0"/>
              <a:t>obrazné symbolické a tvořivé zpracování obsahu samotnými žáky</a:t>
            </a:r>
            <a:r>
              <a:rPr lang="cs-CZ" sz="2800" dirty="0"/>
              <a:t>. 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Učení v expresivních oborech </a:t>
            </a:r>
            <a:r>
              <a:rPr lang="cs-CZ" sz="2800" u="sng" dirty="0"/>
              <a:t>by mělo </a:t>
            </a:r>
            <a:r>
              <a:rPr lang="cs-CZ" sz="2800" dirty="0"/>
              <a:t>žáky podněcovat </a:t>
            </a:r>
          </a:p>
          <a:p>
            <a:pPr marL="0" indent="0">
              <a:buNone/>
            </a:pPr>
            <a:r>
              <a:rPr lang="cs-CZ" sz="2800" dirty="0"/>
              <a:t>    k nezávislému divergentnímu myšlení, ke kritické komunikaci, </a:t>
            </a:r>
          </a:p>
          <a:p>
            <a:pPr marL="0" indent="0">
              <a:buNone/>
            </a:pPr>
            <a:r>
              <a:rPr lang="cs-CZ" sz="2800" dirty="0"/>
              <a:t>    k autentickému vyjadřování idejí a hodnot, k originalitě. </a:t>
            </a:r>
          </a:p>
          <a:p>
            <a:pPr marL="0" indent="0">
              <a:buNone/>
            </a:pPr>
            <a:r>
              <a:rPr lang="cs-CZ" sz="2800" dirty="0"/>
              <a:t>Tyto cíle bývají pokládány za typické přínosy expresivních oborů do integrovaného kurikula všeobecného vzdělávání. 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08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Nejdelší národní tradici mezi expresivními obory mají </a:t>
            </a:r>
            <a:r>
              <a:rPr lang="cs-CZ" sz="2400" u="sng" dirty="0"/>
              <a:t>výtvarná a hudební výchova</a:t>
            </a:r>
            <a:r>
              <a:rPr lang="cs-CZ" sz="2400" dirty="0"/>
              <a:t>, které se jako školní disciplíny uplatňují již od 18. století.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u="sng" dirty="0"/>
              <a:t>Dramatická výchova </a:t>
            </a:r>
            <a:r>
              <a:rPr lang="cs-CZ" sz="2400" dirty="0"/>
              <a:t>se v současném pojetí u nás rozvíjí až od počátku </a:t>
            </a:r>
          </a:p>
          <a:p>
            <a:pPr marL="0" indent="0">
              <a:buNone/>
            </a:pPr>
            <a:r>
              <a:rPr lang="cs-CZ" sz="2400" dirty="0"/>
              <a:t>     90. let 20. století, ale v podobě školního divadla má stejnou historii jako        předcházející umělecké obory.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u="sng" dirty="0"/>
              <a:t>Literární výchova </a:t>
            </a:r>
            <a:r>
              <a:rPr lang="cs-CZ" sz="2400" dirty="0"/>
              <a:t>má letitou tradici, ale spíše jako znalostní disciplína </a:t>
            </a:r>
          </a:p>
          <a:p>
            <a:pPr marL="0" indent="0">
              <a:buNone/>
            </a:pPr>
            <a:r>
              <a:rPr lang="cs-CZ" sz="2400" dirty="0"/>
              <a:t>     v rámci výuky českého jazyka, protože její tvořivě expresivní přístup se </a:t>
            </a:r>
          </a:p>
          <a:p>
            <a:pPr marL="0" indent="0">
              <a:buNone/>
            </a:pPr>
            <a:r>
              <a:rPr lang="cs-CZ" sz="2400" dirty="0"/>
              <a:t>     u nás začíná prosazovat až po novém miléniu.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u="sng" dirty="0"/>
              <a:t>Osobnostní a sociální výchova </a:t>
            </a:r>
            <a:r>
              <a:rPr lang="cs-CZ" sz="2400" dirty="0"/>
              <a:t>je relativně nejmladší součástí národního kurikula.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246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</TotalTime>
  <Words>1475</Words>
  <Application>Microsoft Office PowerPoint</Application>
  <PresentationFormat>Vlastní</PresentationFormat>
  <Paragraphs>156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Clara Sans</vt:lpstr>
      <vt:lpstr>JU_OPVVV</vt:lpstr>
      <vt:lpstr>Základní pojmy literární vědy - literární výchova</vt:lpstr>
      <vt:lpstr>Literární věda, věda o literatuře</vt:lpstr>
      <vt:lpstr>Prezentace aplikace PowerPoint</vt:lpstr>
      <vt:lpstr>Struktura literárního díla</vt:lpstr>
      <vt:lpstr>Zvláštnosti poezie</vt:lpstr>
      <vt:lpstr>Literární útvary</vt:lpstr>
      <vt:lpstr>Kořeny literatury</vt:lpstr>
      <vt:lpstr>Literární výchova jako multifunkční estetickovýchovný proces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Transformace literární výchovy na ZŠ a SŠ </vt:lpstr>
      <vt:lpstr>Prezentace aplikace PowerPoint</vt:lpstr>
      <vt:lpstr>Literární výchova ve volném čase</vt:lpstr>
      <vt:lpstr>Cíl literární výchovy</vt:lpstr>
      <vt:lpstr>Otázky literární vzdělanosti</vt:lpstr>
      <vt:lpstr>Vztah literatura - výchova</vt:lpstr>
      <vt:lpstr>Prezentace aplikace PowerPoint</vt:lpstr>
      <vt:lpstr>Vztah literární vědy a literární výchovy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5</cp:revision>
  <dcterms:created xsi:type="dcterms:W3CDTF">2017-07-17T18:52:59Z</dcterms:created>
  <dcterms:modified xsi:type="dcterms:W3CDTF">2018-12-05T17:17:08Z</dcterms:modified>
</cp:coreProperties>
</file>