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0" r:id="rId2"/>
    <p:sldId id="257" r:id="rId3"/>
    <p:sldId id="258" r:id="rId4"/>
    <p:sldId id="259" r:id="rId5"/>
    <p:sldId id="260" r:id="rId6"/>
    <p:sldId id="261" r:id="rId7"/>
    <p:sldId id="262" r:id="rId8"/>
    <p:sldId id="278" r:id="rId9"/>
    <p:sldId id="264" r:id="rId10"/>
    <p:sldId id="265" r:id="rId11"/>
    <p:sldId id="302" r:id="rId12"/>
    <p:sldId id="303" r:id="rId13"/>
    <p:sldId id="316" r:id="rId14"/>
    <p:sldId id="305" r:id="rId15"/>
    <p:sldId id="306" r:id="rId16"/>
    <p:sldId id="307" r:id="rId17"/>
    <p:sldId id="308" r:id="rId18"/>
    <p:sldId id="309" r:id="rId19"/>
    <p:sldId id="301" r:id="rId20"/>
    <p:sldId id="304" r:id="rId21"/>
    <p:sldId id="311" r:id="rId22"/>
    <p:sldId id="312" r:id="rId23"/>
    <p:sldId id="313" r:id="rId24"/>
    <p:sldId id="314" r:id="rId25"/>
    <p:sldId id="315" r:id="rId26"/>
    <p:sldId id="27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244" y="-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12/18/2017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Etické aspekty práce ve zdravotnictví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772816"/>
            <a:ext cx="7498080" cy="4475584"/>
          </a:xfrm>
        </p:spPr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cs-CZ" b="1" dirty="0" smtClean="0"/>
              <a:t>Etika</a:t>
            </a:r>
            <a:r>
              <a:rPr lang="cs-CZ" dirty="0" smtClean="0"/>
              <a:t> – věda o morálce. Pomáhá rozlišovat jaké jednání je dobré a jaké špatné, správné či nesprávné.</a:t>
            </a:r>
            <a:endParaRPr lang="cs-CZ" dirty="0"/>
          </a:p>
          <a:p>
            <a:pPr marL="82296" indent="0">
              <a:buNone/>
            </a:pPr>
            <a:endParaRPr lang="cs-CZ" dirty="0" smtClean="0"/>
          </a:p>
          <a:p>
            <a:pPr marL="82296" indent="0">
              <a:buNone/>
            </a:pPr>
            <a:r>
              <a:rPr lang="cs-CZ" b="1" dirty="0" smtClean="0"/>
              <a:t>Etický problém </a:t>
            </a:r>
            <a:r>
              <a:rPr lang="cs-CZ" dirty="0" smtClean="0"/>
              <a:t>– sporný námět k řešení, který se týká rozlišování mezi dobrým a zlým, správným a nesprávným.</a:t>
            </a:r>
          </a:p>
          <a:p>
            <a:pPr marL="82296" indent="0">
              <a:buNone/>
            </a:pPr>
            <a:endParaRPr lang="cs-CZ" dirty="0" smtClean="0"/>
          </a:p>
          <a:p>
            <a:pPr marL="82296" indent="0">
              <a:buNone/>
            </a:pPr>
            <a:r>
              <a:rPr lang="cs-CZ" b="1" dirty="0" smtClean="0"/>
              <a:t>Etické dilema </a:t>
            </a:r>
            <a:r>
              <a:rPr lang="cs-CZ" dirty="0" smtClean="0"/>
              <a:t>– situace kdy člověk čelí min. dvěma alternativám, z nichž ani jedna není vhodným řešením problému.</a:t>
            </a:r>
            <a:endParaRPr lang="cs-CZ" dirty="0"/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2320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/>
              <a:t>Ochrana lidských práv a lidské důstojnosti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>
          <a:xfrm>
            <a:off x="1403648" y="1524000"/>
            <a:ext cx="7530040" cy="466344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cs-CZ" dirty="0"/>
              <a:t>Jde o údaje o chorobách a jejich léčení, údajů sociálních, pracovních či rodinných. Mlčenlivost trvá i po odchodu do jiného zaměstnání či do důchodu</a:t>
            </a:r>
            <a:r>
              <a:rPr lang="cs-CZ" dirty="0" smtClean="0"/>
              <a:t>.</a:t>
            </a:r>
          </a:p>
          <a:p>
            <a:pPr marL="82296" indent="0">
              <a:buNone/>
            </a:pPr>
            <a:r>
              <a:rPr lang="cs-CZ" dirty="0" smtClean="0"/>
              <a:t>Zdravotní stav patří k osobním údajům a vztahuje se na něj zákon o ochraně osobních dat.</a:t>
            </a:r>
          </a:p>
          <a:p>
            <a:pPr marL="82296" indent="0">
              <a:buNone/>
            </a:pPr>
            <a:r>
              <a:rPr lang="cs-CZ" dirty="0" smtClean="0"/>
              <a:t>Výjimkou jsou případy, kdy některé skutečnosti pracovník sděluje třetí osobě se souhlasem nemocného nebo pokud byl zbaven mlčenlivosti nadřízeným orgánem. </a:t>
            </a:r>
            <a:endParaRPr lang="cs-CZ" dirty="0"/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608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/>
              <a:t>Ochrana lidských práv a lidské důstojnosti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b="1" dirty="0" smtClean="0"/>
              <a:t>Práva pacientů</a:t>
            </a:r>
          </a:p>
          <a:p>
            <a:pPr marL="82296" indent="0">
              <a:buNone/>
            </a:pPr>
            <a:r>
              <a:rPr lang="cs-CZ" dirty="0" smtClean="0"/>
              <a:t>Odrážejí se v cílech zdravotní politiky členských států EU. Soustřeďují se na:</a:t>
            </a:r>
          </a:p>
          <a:p>
            <a:r>
              <a:rPr lang="cs-CZ" dirty="0" smtClean="0"/>
              <a:t>plnou realizaci pojetí úcty k člověku</a:t>
            </a:r>
          </a:p>
          <a:p>
            <a:r>
              <a:rPr lang="cs-CZ" dirty="0" smtClean="0"/>
              <a:t>rovnou dostupnost zdravotní péče</a:t>
            </a:r>
          </a:p>
          <a:p>
            <a:pPr marL="82296" indent="0">
              <a:buNone/>
            </a:pPr>
            <a:r>
              <a:rPr lang="cs-CZ" dirty="0" smtClean="0"/>
              <a:t>Rozlišení práv:</a:t>
            </a:r>
          </a:p>
          <a:p>
            <a:r>
              <a:rPr lang="cs-CZ" dirty="0" smtClean="0"/>
              <a:t>Sociální práva – poskytnutí přiměřené zdravotní péče všem občanům bez diskriminace. </a:t>
            </a:r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7153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/>
              <a:t>Ochrana lidských práv a lidské důstojnosti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Individuální práva – integrita (nedotknutelnost), soukromí, náboženské přesvědčení.</a:t>
            </a:r>
            <a:endParaRPr lang="cs-CZ" dirty="0"/>
          </a:p>
          <a:p>
            <a:pPr marL="82296" indent="0">
              <a:buNone/>
            </a:pPr>
            <a:r>
              <a:rPr lang="cs-CZ" dirty="0" smtClean="0"/>
              <a:t>Omezení práv pacientů</a:t>
            </a:r>
          </a:p>
          <a:p>
            <a:pPr marL="82296" indent="0">
              <a:buNone/>
            </a:pPr>
            <a:r>
              <a:rPr lang="cs-CZ" dirty="0" smtClean="0"/>
              <a:t>Možné jen tehdy pokud slouží:</a:t>
            </a:r>
          </a:p>
          <a:p>
            <a:r>
              <a:rPr lang="cs-CZ" dirty="0" smtClean="0"/>
              <a:t>k ochraně veřejného pořádku,</a:t>
            </a:r>
          </a:p>
          <a:p>
            <a:r>
              <a:rPr lang="cs-CZ" dirty="0" smtClean="0"/>
              <a:t>veřejného zdraví,</a:t>
            </a:r>
          </a:p>
          <a:p>
            <a:r>
              <a:rPr lang="cs-CZ" dirty="0" smtClean="0"/>
              <a:t>lidských práv</a:t>
            </a:r>
          </a:p>
          <a:p>
            <a:pPr marL="82296" indent="0">
              <a:buNone/>
            </a:pPr>
            <a:r>
              <a:rPr lang="cs-CZ" dirty="0" smtClean="0"/>
              <a:t>Konflikt povinností – omezení práv je zdůvodněno převažujícími zájmy třetí strany.</a:t>
            </a:r>
          </a:p>
          <a:p>
            <a:pPr marL="82296" indent="0">
              <a:buNone/>
            </a:pPr>
            <a:r>
              <a:rPr lang="cs-CZ" dirty="0" smtClean="0"/>
              <a:t>Terapeutická výjimka – účelem je předejít vážnému poškození pacienta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5605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/>
              <a:t>Ochrana lidských práv a lidské důstojnosti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dirty="0" smtClean="0"/>
              <a:t>Práva pacientů mají za cíl zlepšit zdravotní péči a uznat práva každého člověka v roli pacienta. Práva logicky doplňuje i odpovědnost pacienta: </a:t>
            </a:r>
          </a:p>
          <a:p>
            <a:r>
              <a:rPr lang="cs-CZ" dirty="0" smtClean="0"/>
              <a:t>Pacienti jsou za své zdraví odpovědni sami sobě a to svým přístupem ke zdraví. </a:t>
            </a:r>
          </a:p>
          <a:p>
            <a:r>
              <a:rPr lang="cs-CZ" dirty="0" smtClean="0"/>
              <a:t>Zdravotníci mají stejná lidská práva jako pacienti.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534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/>
              <a:t>Ochrana lidských práv a lidské důstojnosti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cs-CZ" dirty="0" smtClean="0"/>
              <a:t>Práva pacientů na:</a:t>
            </a:r>
          </a:p>
          <a:p>
            <a:r>
              <a:rPr lang="cs-CZ" dirty="0" smtClean="0"/>
              <a:t>rovnocennou, důstojnou zdravotní péči</a:t>
            </a:r>
          </a:p>
          <a:p>
            <a:r>
              <a:rPr lang="cs-CZ" dirty="0" smtClean="0"/>
              <a:t>úctu a důstojnost v zázemí; znát jméno lékaře a dalších zdravotníků, kteří se o něj starají</a:t>
            </a:r>
          </a:p>
          <a:p>
            <a:r>
              <a:rPr lang="cs-CZ" dirty="0" smtClean="0"/>
              <a:t>citlivou a úplnou informaci o nemoci</a:t>
            </a:r>
          </a:p>
          <a:p>
            <a:r>
              <a:rPr lang="cs-CZ" dirty="0" smtClean="0"/>
              <a:t>mlčenlivost zdravotníků o zdravotním stavu</a:t>
            </a:r>
          </a:p>
          <a:p>
            <a:r>
              <a:rPr lang="cs-CZ" dirty="0" smtClean="0"/>
              <a:t>souhlas ke způsobům diagnostiky a léčby</a:t>
            </a:r>
          </a:p>
          <a:p>
            <a:r>
              <a:rPr lang="cs-CZ" dirty="0" smtClean="0"/>
              <a:t>odmítnutí léčby a možnost konzultace jiného lékaře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9629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/>
              <a:t>Ochrana lidských práv a lidské důstojnosti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b="1" dirty="0" smtClean="0"/>
              <a:t>Povinnosti pacientů</a:t>
            </a:r>
          </a:p>
          <a:p>
            <a:r>
              <a:rPr lang="cs-CZ" dirty="0" smtClean="0"/>
              <a:t>Souhlasí-li s léčbou musí ji dodržovat</a:t>
            </a:r>
          </a:p>
          <a:p>
            <a:r>
              <a:rPr lang="cs-CZ" dirty="0" smtClean="0"/>
              <a:t>Dbát na doporučenou životosprávu</a:t>
            </a:r>
          </a:p>
          <a:p>
            <a:r>
              <a:rPr lang="cs-CZ" dirty="0" smtClean="0"/>
              <a:t>Seznámit se s provozním řádem zdravotnického zařízení a dodržovat ho.</a:t>
            </a:r>
          </a:p>
          <a:p>
            <a:pPr marL="82296" indent="0">
              <a:buNone/>
            </a:pPr>
            <a:r>
              <a:rPr lang="cs-CZ" dirty="0" smtClean="0"/>
              <a:t>Formulování práv pacientů má vést jednotlivce k většímu uvědomění vlastní odpovědnosti při vyhledávání, čerpání i poskytování zdravotní péče. </a:t>
            </a:r>
          </a:p>
        </p:txBody>
      </p:sp>
    </p:spTree>
    <p:extLst>
      <p:ext uri="{BB962C8B-B14F-4D97-AF65-F5344CB8AC3E}">
        <p14:creationId xmlns:p14="http://schemas.microsoft.com/office/powerpoint/2010/main" val="1182847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 smtClean="0"/>
              <a:t>Poškozování pacienta zdravotníkem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Iatrogenie</a:t>
            </a:r>
            <a:r>
              <a:rPr lang="cs-CZ" dirty="0" smtClean="0"/>
              <a:t> – poškození lékařem</a:t>
            </a:r>
          </a:p>
          <a:p>
            <a:r>
              <a:rPr lang="cs-CZ" dirty="0" err="1" smtClean="0"/>
              <a:t>Sororigenie</a:t>
            </a:r>
            <a:r>
              <a:rPr lang="cs-CZ" dirty="0" smtClean="0"/>
              <a:t> – poškození sestrou</a:t>
            </a:r>
          </a:p>
          <a:p>
            <a:r>
              <a:rPr lang="cs-CZ" dirty="0" err="1" smtClean="0"/>
              <a:t>Egrotogenie</a:t>
            </a:r>
            <a:r>
              <a:rPr lang="cs-CZ" dirty="0" smtClean="0"/>
              <a:t> – poškození pacientem</a:t>
            </a:r>
            <a:r>
              <a:rPr lang="cs-CZ" dirty="0"/>
              <a:t> </a:t>
            </a:r>
            <a:r>
              <a:rPr lang="cs-CZ" dirty="0" smtClean="0"/>
              <a:t>– druzí pacienti mohou podat neúplné, nepřesné informace nebo i vystrašit.</a:t>
            </a:r>
          </a:p>
          <a:p>
            <a:r>
              <a:rPr lang="cs-CZ" dirty="0" err="1" smtClean="0"/>
              <a:t>Iatraliptagenie</a:t>
            </a:r>
            <a:r>
              <a:rPr lang="cs-CZ" dirty="0" smtClean="0"/>
              <a:t> – poškození léčitelem</a:t>
            </a:r>
          </a:p>
          <a:p>
            <a:r>
              <a:rPr lang="cs-CZ" dirty="0" err="1" smtClean="0"/>
              <a:t>Malpractice</a:t>
            </a:r>
            <a:r>
              <a:rPr lang="cs-CZ" dirty="0" smtClean="0"/>
              <a:t> – zanedbání povinné péče nebo málo pečlivé až lajdácké vykonávaní povinností, které vede k poškození pacienta</a:t>
            </a:r>
          </a:p>
        </p:txBody>
      </p:sp>
    </p:spTree>
    <p:extLst>
      <p:ext uri="{BB962C8B-B14F-4D97-AF65-F5344CB8AC3E}">
        <p14:creationId xmlns:p14="http://schemas.microsoft.com/office/powerpoint/2010/main" val="1792649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/>
              <a:t>Poškozování pacienta zdravotníkem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b="1" dirty="0" smtClean="0"/>
              <a:t>Typy poškození pacienta</a:t>
            </a:r>
          </a:p>
          <a:p>
            <a:r>
              <a:rPr lang="cs-CZ" dirty="0" smtClean="0"/>
              <a:t>Tělesné (např. časté provádění </a:t>
            </a:r>
            <a:r>
              <a:rPr lang="cs-CZ" dirty="0" err="1" smtClean="0"/>
              <a:t>rtg</a:t>
            </a:r>
            <a:r>
              <a:rPr lang="cs-CZ" dirty="0" smtClean="0"/>
              <a:t>)</a:t>
            </a:r>
          </a:p>
          <a:p>
            <a:r>
              <a:rPr lang="cs-CZ" dirty="0" smtClean="0"/>
              <a:t>Psychické – debatování o nemocném nad nemocným, aniž je mu cokoli vysvětleno – depersonalizace (vnímání pacienta jako věci)</a:t>
            </a:r>
          </a:p>
          <a:p>
            <a:r>
              <a:rPr lang="cs-CZ" dirty="0" smtClean="0"/>
              <a:t>Kombinované – mnoho zbytečných vyšetření, jež pacienta zatěžují a nasazení terapie bez vysvětlení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440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Sdělování pravdy nemocnému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28016" indent="0">
              <a:buNone/>
            </a:pPr>
            <a:r>
              <a:rPr lang="cs-CZ" dirty="0" smtClean="0"/>
              <a:t>Názor na sdělování pravdy se v posledním století měnil.</a:t>
            </a:r>
          </a:p>
          <a:p>
            <a:pPr marL="128016" indent="0">
              <a:buNone/>
            </a:pPr>
            <a:r>
              <a:rPr lang="cs-CZ" dirty="0" smtClean="0"/>
              <a:t>Dnes panuje konsensus, že pravdu má lékař sdělit. </a:t>
            </a:r>
          </a:p>
          <a:p>
            <a:pPr marL="128016" indent="0">
              <a:buNone/>
            </a:pPr>
            <a:r>
              <a:rPr lang="cs-CZ" dirty="0" smtClean="0"/>
              <a:t>KOMU? – nemocnému člověku. Výjimku tvoří psychicky nemocní. Lékař má právo některé skutečnosti zamlčet, ale musí k tomu mít dostatečný důvod.</a:t>
            </a:r>
          </a:p>
          <a:p>
            <a:pPr marL="128016" indent="0">
              <a:buNone/>
            </a:pPr>
            <a:r>
              <a:rPr lang="cs-CZ" dirty="0" smtClean="0"/>
              <a:t>CO ŘÍCI? – pravda může mít mnoho forem. Diagnóze nemusí pacient rozumět, potřebuje vysvětlení co nemoc znamená, jaká omezení ho budou čekat. Prognózu vždy spojit s nadějí.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880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Sdělování pravdy nemocnému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dirty="0" smtClean="0"/>
              <a:t>JAK? – univerzální návod neexistuje. Je třeba brát ohled na individuální situaci pacienta a nemoci. Vždy je třeba sdělit pravdu s empatií a respektem. Hovor má být spíše stručný, nezahltit pacienta informacemi. Dát prostor pro dotazy!</a:t>
            </a:r>
          </a:p>
          <a:p>
            <a:pPr marL="82296" indent="0">
              <a:buNone/>
            </a:pPr>
            <a:r>
              <a:rPr lang="cs-CZ" dirty="0" smtClean="0"/>
              <a:t>KDE? – v klidném prostředí nerušeném ostatním personálem. Nikdy ne večer.</a:t>
            </a:r>
          </a:p>
          <a:p>
            <a:pPr marL="82296" indent="0">
              <a:buNone/>
            </a:pPr>
            <a:r>
              <a:rPr lang="cs-CZ" dirty="0" smtClean="0"/>
              <a:t>Kontraindikace pravdy – pacient si pravdivou informaci nepřeje. </a:t>
            </a:r>
          </a:p>
        </p:txBody>
      </p:sp>
    </p:spTree>
    <p:extLst>
      <p:ext uri="{BB962C8B-B14F-4D97-AF65-F5344CB8AC3E}">
        <p14:creationId xmlns:p14="http://schemas.microsoft.com/office/powerpoint/2010/main" val="173045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Etické aspekty práce ve zdravotnictví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dirty="0" smtClean="0"/>
              <a:t>Hodnoty – pomáhají rozlišovat o co dbát a o co usilovat. </a:t>
            </a:r>
          </a:p>
          <a:p>
            <a:pPr marL="82296" indent="0">
              <a:buNone/>
            </a:pPr>
            <a:r>
              <a:rPr lang="cs-CZ" dirty="0" smtClean="0"/>
              <a:t>Výhody ujasňování si hodnot:</a:t>
            </a:r>
          </a:p>
          <a:p>
            <a:pPr lvl="1"/>
            <a:r>
              <a:rPr lang="cs-CZ" dirty="0" smtClean="0"/>
              <a:t>Uvědomíme si, které hodnoty řídí naše jednání</a:t>
            </a:r>
          </a:p>
          <a:p>
            <a:pPr lvl="1"/>
            <a:r>
              <a:rPr lang="cs-CZ" dirty="0" smtClean="0"/>
              <a:t>Pomáhá nám to při rozhodování</a:t>
            </a:r>
          </a:p>
          <a:p>
            <a:pPr lvl="1"/>
            <a:r>
              <a:rPr lang="cs-CZ" dirty="0" smtClean="0"/>
              <a:t>Podporuje sebereflexi</a:t>
            </a:r>
          </a:p>
          <a:p>
            <a:pPr lvl="1"/>
            <a:r>
              <a:rPr lang="cs-CZ" dirty="0" smtClean="0"/>
              <a:t>Podporuje schopnost empatie</a:t>
            </a:r>
          </a:p>
          <a:p>
            <a:pPr lvl="1"/>
            <a:r>
              <a:rPr lang="cs-CZ" dirty="0" smtClean="0"/>
              <a:t>Pomáhá pochopit hodnoty pacienta/klienta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9446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Eutanazie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dirty="0" smtClean="0"/>
              <a:t>Etický kodex České lékařské komory:</a:t>
            </a:r>
          </a:p>
          <a:p>
            <a:pPr marL="82296" indent="0">
              <a:buNone/>
            </a:pPr>
            <a:r>
              <a:rPr lang="cs-CZ" dirty="0" smtClean="0"/>
              <a:t>Lékař nevyléčitelně nemocných a umírajících účinně tiší bolest, šetří lidskou důstojnost a mírní utrpení.  Vůči neodvratitelné a bezprostředně očekávané smrti nemá být cílem lékařova jednání prodlužovat život za každou cenu. Eutanazie a asistované </a:t>
            </a:r>
            <a:r>
              <a:rPr lang="cs-CZ" dirty="0" err="1" smtClean="0"/>
              <a:t>suicidum</a:t>
            </a:r>
            <a:r>
              <a:rPr lang="cs-CZ" dirty="0" smtClean="0"/>
              <a:t> nejsou přípustné.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214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Eutanazie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Pasivní eutanazie – není vlastně eutanazií. Jde jen o neprodlužování utrpení zbytečnou léčbou a umožnění člověku důstojně zemřít. </a:t>
            </a:r>
          </a:p>
          <a:p>
            <a:r>
              <a:rPr lang="cs-CZ" dirty="0" smtClean="0"/>
              <a:t>Aktivní eutanazie – pokud lékař za souhlasu pacienta podnikne kroky, které ukončí život pacienta. O aktivní eutanazii se jedná za tehdy, když:</a:t>
            </a:r>
          </a:p>
          <a:p>
            <a:pPr lvl="1"/>
            <a:r>
              <a:rPr lang="cs-CZ" dirty="0" smtClean="0"/>
              <a:t>Smrt je důsledkem užití látky kterou lékař předepsal, aby urychlil konec života</a:t>
            </a:r>
          </a:p>
          <a:p>
            <a:pPr lvl="1"/>
            <a:r>
              <a:rPr lang="cs-CZ" dirty="0" smtClean="0"/>
              <a:t>Pacient si sám tuto látku vzal</a:t>
            </a:r>
          </a:p>
          <a:p>
            <a:pPr lvl="1"/>
            <a:r>
              <a:rPr lang="cs-CZ" dirty="0" smtClean="0"/>
              <a:t>Lékař se k tomuto kroku rozhodl na přání pacienta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2277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Eutanazie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Podmínky pro vykonání eutanazie v Nizozemí:</a:t>
            </a:r>
          </a:p>
          <a:p>
            <a:pPr lvl="1"/>
            <a:r>
              <a:rPr lang="cs-CZ" dirty="0" smtClean="0"/>
              <a:t>Pacient dobrovolně a důrazně žádá o ukončení svého života</a:t>
            </a:r>
          </a:p>
          <a:p>
            <a:pPr lvl="1"/>
            <a:r>
              <a:rPr lang="cs-CZ" dirty="0" smtClean="0"/>
              <a:t>Musí jít o přání trvalé</a:t>
            </a:r>
          </a:p>
          <a:p>
            <a:pPr lvl="1"/>
            <a:r>
              <a:rPr lang="cs-CZ" dirty="0" smtClean="0"/>
              <a:t>Utrpení nemocného musí být neúměrné a beznadějné</a:t>
            </a:r>
          </a:p>
          <a:p>
            <a:pPr lvl="1"/>
            <a:r>
              <a:rPr lang="cs-CZ" dirty="0" smtClean="0"/>
              <a:t>Lékař se musí o situaci pacienta a jeho žádosti o eutanazii poradit s jiným kolegou.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219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Eutanazie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Důvody žádosti o eutanazii</a:t>
            </a:r>
          </a:p>
          <a:p>
            <a:pPr lvl="1"/>
            <a:r>
              <a:rPr lang="cs-CZ" dirty="0" smtClean="0"/>
              <a:t>Pacient není schopen adaptace na vzniklou životní situaci, pocit opuštěnosti</a:t>
            </a:r>
          </a:p>
          <a:p>
            <a:pPr lvl="1"/>
            <a:r>
              <a:rPr lang="cs-CZ" dirty="0" smtClean="0"/>
              <a:t>Nesnesitelná bolest</a:t>
            </a:r>
          </a:p>
          <a:p>
            <a:pPr lvl="1"/>
            <a:r>
              <a:rPr lang="cs-CZ" dirty="0" smtClean="0"/>
              <a:t>Strach ze ztráty důstojnosti</a:t>
            </a:r>
          </a:p>
          <a:p>
            <a:pPr lvl="1"/>
            <a:r>
              <a:rPr lang="cs-CZ" dirty="0" smtClean="0"/>
              <a:t>Deprese</a:t>
            </a:r>
          </a:p>
          <a:p>
            <a:pPr lvl="1"/>
            <a:r>
              <a:rPr lang="cs-CZ" dirty="0" smtClean="0"/>
              <a:t>Nemocný nechce být na obtíž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748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Eutanazie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Argumenty proti eutanazii</a:t>
            </a:r>
          </a:p>
          <a:p>
            <a:pPr lvl="1"/>
            <a:r>
              <a:rPr lang="cs-CZ" dirty="0" smtClean="0"/>
              <a:t>Jde o usmrcení nevinného člověka</a:t>
            </a:r>
          </a:p>
          <a:p>
            <a:pPr lvl="1"/>
            <a:r>
              <a:rPr lang="cs-CZ" dirty="0" smtClean="0"/>
              <a:t>Narušení důvěry ke zdravotníkům – jejich úkolem je léčit, nikoli usmrcovat</a:t>
            </a:r>
          </a:p>
          <a:p>
            <a:pPr lvl="1"/>
            <a:r>
              <a:rPr lang="cs-CZ" dirty="0" smtClean="0"/>
              <a:t>Možnost zneužití</a:t>
            </a:r>
          </a:p>
          <a:p>
            <a:pPr lvl="1"/>
            <a:r>
              <a:rPr lang="cs-CZ" dirty="0" smtClean="0"/>
              <a:t>Existuje dostatek prostředků k tišení bolesti</a:t>
            </a:r>
          </a:p>
          <a:p>
            <a:pPr marL="585216" indent="-457200"/>
            <a:r>
              <a:rPr lang="cs-CZ" dirty="0" smtClean="0"/>
              <a:t>Argumenty pro</a:t>
            </a:r>
          </a:p>
          <a:p>
            <a:pPr marL="859536" lvl="1" indent="-457200"/>
            <a:r>
              <a:rPr lang="cs-CZ" dirty="0" smtClean="0"/>
              <a:t>Zbavit utrpení</a:t>
            </a:r>
          </a:p>
          <a:p>
            <a:pPr marL="859536" lvl="1" indent="-457200"/>
            <a:r>
              <a:rPr lang="cs-CZ" dirty="0" smtClean="0"/>
              <a:t>Dobrovolný odchod ze života je každého soukromá věc</a:t>
            </a:r>
          </a:p>
          <a:p>
            <a:pPr marL="859536" lvl="1" indent="-457200"/>
            <a:r>
              <a:rPr lang="cs-CZ" dirty="0" smtClean="0"/>
              <a:t>Právo jedince na sebeurčení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448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Eutanazie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Asistovaná sebevražda – povolená např.  v americkém státě Oregon</a:t>
            </a:r>
          </a:p>
          <a:p>
            <a:pPr lvl="1"/>
            <a:r>
              <a:rPr lang="cs-CZ" dirty="0" smtClean="0"/>
              <a:t>Ten, kdo usmrtí pacienta nesmí být lékař, ani jiná osoba</a:t>
            </a:r>
          </a:p>
          <a:p>
            <a:pPr lvl="1"/>
            <a:r>
              <a:rPr lang="cs-CZ" dirty="0" smtClean="0"/>
              <a:t>Lékař smrtící přípravek předepíše, aplikuje si ho pacient sám</a:t>
            </a:r>
          </a:p>
          <a:p>
            <a:pPr lvl="1"/>
            <a:r>
              <a:rPr lang="cs-CZ" dirty="0" smtClean="0"/>
              <a:t>Žádost pacienta se musí během 15 dní minimálně třikrát opakovat</a:t>
            </a:r>
          </a:p>
          <a:p>
            <a:pPr lvl="1"/>
            <a:r>
              <a:rPr lang="cs-CZ" dirty="0" smtClean="0"/>
              <a:t>Pacient musí být plnoletý a schopný rozhodovat o své zdravotní péči</a:t>
            </a:r>
          </a:p>
          <a:p>
            <a:pPr lvl="1"/>
            <a:r>
              <a:rPr lang="cs-CZ" dirty="0" smtClean="0"/>
              <a:t>Lékař musí každý případ asistované sebevraždy nahlásit ministerstvu zdravotnictví</a:t>
            </a:r>
          </a:p>
          <a:p>
            <a:pPr lvl="1"/>
            <a:r>
              <a:rPr lang="cs-CZ" dirty="0" smtClean="0"/>
              <a:t>Lékař smí smrtelnou dávku předepsat jen tomu pacientovi, u něhož je přesvědčen, že by zemřel do šesti měsíců.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078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LITERATURA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KUTNOHORSKÁ J.: </a:t>
            </a:r>
            <a:r>
              <a:rPr lang="cs-CZ" i="1" dirty="0" smtClean="0"/>
              <a:t>Etika v ošetřovatelství</a:t>
            </a:r>
            <a:r>
              <a:rPr lang="cs-CZ" dirty="0" smtClean="0"/>
              <a:t>, </a:t>
            </a:r>
            <a:r>
              <a:rPr lang="cs-CZ" dirty="0"/>
              <a:t>Praha, </a:t>
            </a:r>
            <a:r>
              <a:rPr lang="cs-CZ" dirty="0" err="1"/>
              <a:t>Grada</a:t>
            </a:r>
            <a:r>
              <a:rPr lang="cs-CZ" dirty="0"/>
              <a:t> </a:t>
            </a:r>
            <a:r>
              <a:rPr lang="cs-CZ" dirty="0" smtClean="0"/>
              <a:t>2007 str. 51-93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166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Etické aspekty práce ve zdravotnictví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dirty="0" smtClean="0"/>
              <a:t>Identifikace hodnotového systému klienta pomáhá:</a:t>
            </a:r>
          </a:p>
          <a:p>
            <a:pPr lvl="1"/>
            <a:r>
              <a:rPr lang="cs-CZ" dirty="0" smtClean="0"/>
              <a:t>Najít pacientovi nový smysluplný systém hodnot po úrazu, překonání choroby či v životě s následky úrazu nebo nemoci</a:t>
            </a:r>
          </a:p>
          <a:p>
            <a:pPr lvl="1"/>
            <a:r>
              <a:rPr lang="cs-CZ" dirty="0" smtClean="0"/>
              <a:t>Hledat alternativní cíle, když původní hodnotový systém ztroskotal a nelze ho obnovit.</a:t>
            </a:r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55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Etické aspekty práce ve zdravotnictví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dirty="0" smtClean="0"/>
              <a:t>Jak se seznámit s hodnotovým systémem pacienta?</a:t>
            </a:r>
          </a:p>
          <a:p>
            <a:pPr lvl="1"/>
            <a:r>
              <a:rPr lang="cs-CZ" dirty="0" smtClean="0"/>
              <a:t>Konverzací o práci, rodině, domácích zvířatech, zájmech, úspěších v minulosti, cílech a majetku. </a:t>
            </a:r>
          </a:p>
          <a:p>
            <a:pPr lvl="1"/>
            <a:r>
              <a:rPr lang="cs-CZ" dirty="0" smtClean="0"/>
              <a:t>Nasloucháním rodině a přátelům pacienta.</a:t>
            </a:r>
          </a:p>
          <a:p>
            <a:pPr lvl="1"/>
            <a:r>
              <a:rPr lang="cs-CZ" dirty="0" smtClean="0"/>
              <a:t>Prozkoumáním zdravotních záznamů, které mohou poodhalit jeho osobní hodnoty. </a:t>
            </a:r>
          </a:p>
        </p:txBody>
      </p:sp>
    </p:spTree>
    <p:extLst>
      <p:ext uri="{BB962C8B-B14F-4D97-AF65-F5344CB8AC3E}">
        <p14:creationId xmlns:p14="http://schemas.microsoft.com/office/powerpoint/2010/main" val="2173911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Etické aspekty práce ve zdravotnictví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28016" indent="0">
              <a:buNone/>
            </a:pPr>
            <a:r>
              <a:rPr lang="cs-CZ" sz="3600" dirty="0" smtClean="0"/>
              <a:t>Základní etické principy ve zdravotnické praxi:</a:t>
            </a:r>
          </a:p>
          <a:p>
            <a:pPr marL="973836" lvl="1" indent="-571500"/>
            <a:r>
              <a:rPr lang="cs-CZ" dirty="0" smtClean="0"/>
              <a:t>Autonomie – každý má právo určovat své chování a jednání podle vlastních etických zásad.</a:t>
            </a:r>
          </a:p>
          <a:p>
            <a:pPr marL="973836" lvl="1" indent="-571500"/>
            <a:r>
              <a:rPr lang="cs-CZ" dirty="0" err="1" smtClean="0"/>
              <a:t>Beneficence</a:t>
            </a:r>
            <a:r>
              <a:rPr lang="cs-CZ" dirty="0" smtClean="0"/>
              <a:t> – prospěšnost. Tedy konat dobro a vyhnout se působení škod.</a:t>
            </a:r>
          </a:p>
          <a:p>
            <a:pPr marL="973836" lvl="1" indent="-571500"/>
            <a:r>
              <a:rPr lang="cs-CZ" dirty="0" smtClean="0"/>
              <a:t>Důvěryhodnost – dostát svým závazkům, plnit sliby, zachovávat mlčenlivost</a:t>
            </a:r>
          </a:p>
          <a:p>
            <a:pPr marL="973836" lvl="1" indent="-571500"/>
            <a:r>
              <a:rPr lang="cs-CZ" dirty="0" smtClean="0"/>
              <a:t>Spravedlnost – rovné jednání s lidmi v podobné situaci a diferencované jednání s lidmi v odlišných situacích</a:t>
            </a:r>
          </a:p>
          <a:p>
            <a:pPr marL="973836" lvl="1" indent="-571500"/>
            <a:r>
              <a:rPr lang="cs-CZ" dirty="0" err="1" smtClean="0"/>
              <a:t>Veracita</a:t>
            </a:r>
            <a:r>
              <a:rPr lang="cs-CZ" dirty="0" smtClean="0"/>
              <a:t> – pravdomluvnost, říkat druhým pravdu, neklamat.</a:t>
            </a:r>
          </a:p>
        </p:txBody>
      </p:sp>
    </p:spTree>
    <p:extLst>
      <p:ext uri="{BB962C8B-B14F-4D97-AF65-F5344CB8AC3E}">
        <p14:creationId xmlns:p14="http://schemas.microsoft.com/office/powerpoint/2010/main" val="403974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699516" indent="-571500"/>
            <a:r>
              <a:rPr lang="cs-CZ" sz="4400" dirty="0" smtClean="0"/>
              <a:t>Ochrana lidských práv a lidské důstojnosti</a:t>
            </a:r>
            <a:endParaRPr lang="cs-CZ" sz="44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 lnSpcReduction="10000"/>
          </a:bodyPr>
          <a:lstStyle/>
          <a:p>
            <a:pPr marL="128016" indent="0">
              <a:buNone/>
            </a:pPr>
            <a:r>
              <a:rPr lang="cs-CZ" dirty="0" smtClean="0"/>
              <a:t>Chránit lidskou důstojnost a respektovat základní lidská práva je povinností zdravotnických pracovníků. </a:t>
            </a:r>
          </a:p>
          <a:p>
            <a:pPr marL="128016" indent="0">
              <a:buNone/>
            </a:pPr>
            <a:r>
              <a:rPr lang="cs-CZ" dirty="0" smtClean="0"/>
              <a:t>Lidská práva vyjadřují nejzákladnější, všemi uznávané hodnoty lidství. Jsou:</a:t>
            </a:r>
          </a:p>
          <a:p>
            <a:pPr marL="585216" indent="-457200"/>
            <a:r>
              <a:rPr lang="cs-CZ" dirty="0" smtClean="0"/>
              <a:t>nezadatelná</a:t>
            </a:r>
          </a:p>
          <a:p>
            <a:pPr marL="585216" indent="-457200"/>
            <a:r>
              <a:rPr lang="cs-CZ" dirty="0" smtClean="0"/>
              <a:t>nezcizitelná</a:t>
            </a:r>
          </a:p>
          <a:p>
            <a:pPr marL="585216" indent="-457200"/>
            <a:r>
              <a:rPr lang="cs-CZ" dirty="0" smtClean="0"/>
              <a:t>nepromlčitelná</a:t>
            </a:r>
          </a:p>
          <a:p>
            <a:pPr marL="585216" indent="-457200"/>
            <a:r>
              <a:rPr lang="cs-CZ" dirty="0" smtClean="0"/>
              <a:t>nezrušitelná</a:t>
            </a:r>
          </a:p>
          <a:p>
            <a:pPr marL="585216" indent="-457200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29284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/>
              <a:t>Ochrana lidských práv a lidské důstojnosti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628800"/>
            <a:ext cx="7498080" cy="4619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cs-CZ" dirty="0" smtClean="0"/>
              <a:t>K základním lidským právům patří:</a:t>
            </a:r>
          </a:p>
          <a:p>
            <a:r>
              <a:rPr lang="cs-CZ" dirty="0" smtClean="0"/>
              <a:t>Právo na život a jeho ochranu</a:t>
            </a:r>
          </a:p>
          <a:p>
            <a:r>
              <a:rPr lang="cs-CZ" dirty="0" smtClean="0"/>
              <a:t>Právo na osobní svobodu</a:t>
            </a:r>
          </a:p>
          <a:p>
            <a:r>
              <a:rPr lang="cs-CZ" dirty="0" smtClean="0"/>
              <a:t>Právo na soukromí</a:t>
            </a:r>
          </a:p>
          <a:p>
            <a:r>
              <a:rPr lang="cs-CZ" dirty="0" smtClean="0"/>
              <a:t>Právo svědomí a náboženského vyznání</a:t>
            </a:r>
          </a:p>
          <a:p>
            <a:r>
              <a:rPr lang="cs-CZ" dirty="0" smtClean="0"/>
              <a:t>Odmítání diskriminace</a:t>
            </a:r>
          </a:p>
          <a:p>
            <a:r>
              <a:rPr lang="cs-CZ" dirty="0" smtClean="0"/>
              <a:t>Rovnost a důstojnost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38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/>
              <a:t>Ochrana lidských práv a lidské důstojnosti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8016" indent="0">
              <a:buNone/>
            </a:pPr>
            <a:r>
              <a:rPr lang="cs-CZ" b="1" dirty="0" smtClean="0"/>
              <a:t>Právo na informaci</a:t>
            </a:r>
          </a:p>
          <a:p>
            <a:pPr marL="128016" indent="0">
              <a:buNone/>
            </a:pPr>
            <a:r>
              <a:rPr lang="cs-CZ" dirty="0" smtClean="0"/>
              <a:t>Odvozené z principu autonomie</a:t>
            </a:r>
          </a:p>
          <a:p>
            <a:pPr marL="128016" indent="0">
              <a:buNone/>
            </a:pPr>
            <a:r>
              <a:rPr lang="cs-CZ" dirty="0" smtClean="0"/>
              <a:t>Lékař musí srozumitelně informovat o diagnostických a léčebných postupech včetně možných rizik, tak, aby se pacient mohl rozhodnout, zda s nimi souhlasí.</a:t>
            </a:r>
          </a:p>
          <a:p>
            <a:pPr marL="128016" indent="0">
              <a:buNone/>
            </a:pPr>
            <a:r>
              <a:rPr lang="cs-CZ" dirty="0" smtClean="0"/>
              <a:t>Pacient má i právo znát jména osob, která se zúčastní na léčebných postupech. </a:t>
            </a:r>
          </a:p>
          <a:p>
            <a:pPr marL="128016" indent="0">
              <a:buNone/>
            </a:pPr>
            <a:r>
              <a:rPr lang="cs-CZ" dirty="0" smtClean="0"/>
              <a:t>Pacient má právo informace odmítnout.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878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/>
              <a:t>Ochrana lidských práv a lidské důstojnosti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340768"/>
            <a:ext cx="7498080" cy="4907632"/>
          </a:xfrm>
        </p:spPr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cs-CZ" b="1" dirty="0" smtClean="0"/>
              <a:t>Povinnost mlčenlivosti</a:t>
            </a:r>
          </a:p>
          <a:p>
            <a:pPr marL="82296" indent="0">
              <a:buNone/>
            </a:pPr>
            <a:r>
              <a:rPr lang="cs-CZ" dirty="0" smtClean="0"/>
              <a:t>Slib mlčenlivosti o informacích, které se lékař dozvěděl při výkonu povolání je obsažen již v Hippokratově přísaze. </a:t>
            </a:r>
          </a:p>
          <a:p>
            <a:pPr marL="82296" indent="0">
              <a:buNone/>
            </a:pPr>
            <a:r>
              <a:rPr lang="cs-CZ" dirty="0" smtClean="0"/>
              <a:t>Mlčenlivost je jednou z nejvýznamnějších etických povinností.  Je obsažena v téměř všech kodexech zdravotnické etiky.</a:t>
            </a:r>
          </a:p>
          <a:p>
            <a:pPr marL="82296" indent="0">
              <a:buNone/>
            </a:pPr>
            <a:r>
              <a:rPr lang="cs-CZ" dirty="0" smtClean="0"/>
              <a:t>Povinnost se vztahuje na všechny skutečnosti, které se zdravotník dozvěděl od pacienta, jeho rodiny, ze zdravotnické dokumentace. </a:t>
            </a:r>
          </a:p>
        </p:txBody>
      </p:sp>
    </p:spTree>
    <p:extLst>
      <p:ext uri="{BB962C8B-B14F-4D97-AF65-F5344CB8AC3E}">
        <p14:creationId xmlns:p14="http://schemas.microsoft.com/office/powerpoint/2010/main" val="1616214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7428</TotalTime>
  <Words>1403</Words>
  <Application>Microsoft Office PowerPoint</Application>
  <PresentationFormat>Předvádění na obrazovce (4:3)</PresentationFormat>
  <Paragraphs>156</Paragraphs>
  <Slides>26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7" baseType="lpstr">
      <vt:lpstr>Slunovrat</vt:lpstr>
      <vt:lpstr>Etické aspekty práce ve zdravotnictví</vt:lpstr>
      <vt:lpstr>Etické aspekty práce ve zdravotnictví</vt:lpstr>
      <vt:lpstr>Etické aspekty práce ve zdravotnictví</vt:lpstr>
      <vt:lpstr>Etické aspekty práce ve zdravotnictví</vt:lpstr>
      <vt:lpstr>Etické aspekty práce ve zdravotnictví</vt:lpstr>
      <vt:lpstr>Ochrana lidských práv a lidské důstojnosti</vt:lpstr>
      <vt:lpstr>Ochrana lidských práv a lidské důstojnosti</vt:lpstr>
      <vt:lpstr>Ochrana lidských práv a lidské důstojnosti</vt:lpstr>
      <vt:lpstr>Ochrana lidských práv a lidské důstojnosti</vt:lpstr>
      <vt:lpstr>Ochrana lidských práv a lidské důstojnosti</vt:lpstr>
      <vt:lpstr>Ochrana lidských práv a lidské důstojnosti</vt:lpstr>
      <vt:lpstr>Ochrana lidských práv a lidské důstojnosti</vt:lpstr>
      <vt:lpstr>Ochrana lidských práv a lidské důstojnosti</vt:lpstr>
      <vt:lpstr>Ochrana lidských práv a lidské důstojnosti</vt:lpstr>
      <vt:lpstr>Ochrana lidských práv a lidské důstojnosti</vt:lpstr>
      <vt:lpstr>Poškozování pacienta zdravotníkem</vt:lpstr>
      <vt:lpstr>Poškozování pacienta zdravotníkem</vt:lpstr>
      <vt:lpstr>Sdělování pravdy nemocnému</vt:lpstr>
      <vt:lpstr>Sdělování pravdy nemocnému</vt:lpstr>
      <vt:lpstr>Eutanazie</vt:lpstr>
      <vt:lpstr>Eutanazie</vt:lpstr>
      <vt:lpstr>Eutanazie</vt:lpstr>
      <vt:lpstr>Eutanazie</vt:lpstr>
      <vt:lpstr>Eutanazie</vt:lpstr>
      <vt:lpstr>Eutanazie</vt:lpstr>
      <vt:lpstr>LITERATURA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ZDRAVÍ A NEMOC</dc:title>
  <dc:creator>machulova</dc:creator>
  <cp:lastModifiedBy>machulova</cp:lastModifiedBy>
  <cp:revision>287</cp:revision>
  <dcterms:created xsi:type="dcterms:W3CDTF">2014-09-10T08:37:37Z</dcterms:created>
  <dcterms:modified xsi:type="dcterms:W3CDTF">2017-12-18T08:45:15Z</dcterms:modified>
</cp:coreProperties>
</file>