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2"/>
  </p:notesMasterIdLst>
  <p:sldIdLst>
    <p:sldId id="256" r:id="rId2"/>
    <p:sldId id="303" r:id="rId3"/>
    <p:sldId id="304" r:id="rId4"/>
    <p:sldId id="305" r:id="rId5"/>
    <p:sldId id="306" r:id="rId6"/>
    <p:sldId id="307" r:id="rId7"/>
    <p:sldId id="308" r:id="rId8"/>
    <p:sldId id="309" r:id="rId9"/>
    <p:sldId id="310" r:id="rId10"/>
    <p:sldId id="311" r:id="rId11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852" y="10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18.04.2021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18.04.2021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18.04.2021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18.04.2021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18.04.2021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18.04.2021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18.04.2021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18.04.2021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18.04.2021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18.04.2021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18.04.2021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18.04.2021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 smtClean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18.04.2021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Investment</a:t>
            </a:r>
            <a:r>
              <a:rPr lang="cs-CZ" dirty="0" smtClean="0"/>
              <a:t> </a:t>
            </a:r>
            <a:r>
              <a:rPr lang="cs-CZ" dirty="0" err="1" smtClean="0"/>
              <a:t>evaluation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400" dirty="0" err="1"/>
              <a:t>Example</a:t>
            </a:r>
            <a:r>
              <a:rPr lang="cs-CZ" sz="2400" dirty="0"/>
              <a:t> </a:t>
            </a:r>
            <a:r>
              <a:rPr lang="cs-CZ" sz="2400" dirty="0" smtClean="0"/>
              <a:t>5) </a:t>
            </a:r>
            <a:endParaRPr lang="cs-CZ" sz="2400" dirty="0"/>
          </a:p>
          <a:p>
            <a:pPr marL="0" indent="0">
              <a:buNone/>
            </a:pPr>
            <a:r>
              <a:rPr lang="en-US" sz="2400" dirty="0" smtClean="0"/>
              <a:t>Calculate </a:t>
            </a:r>
            <a:r>
              <a:rPr lang="cs-CZ" sz="2400" dirty="0" smtClean="0"/>
              <a:t>WACC.</a:t>
            </a:r>
          </a:p>
          <a:p>
            <a:pPr marL="0" indent="0">
              <a:buNone/>
            </a:pPr>
            <a:r>
              <a:rPr lang="en-US" sz="2400" dirty="0" smtClean="0"/>
              <a:t>The </a:t>
            </a:r>
            <a:r>
              <a:rPr lang="en-US" sz="2400" dirty="0"/>
              <a:t>debt-to-equity ratio in the project is </a:t>
            </a:r>
            <a:r>
              <a:rPr lang="en-US" sz="2400" dirty="0" smtClean="0"/>
              <a:t>50:50</a:t>
            </a:r>
            <a:endParaRPr lang="cs-CZ" sz="2400" dirty="0" smtClean="0"/>
          </a:p>
          <a:p>
            <a:pPr marL="0" indent="0">
              <a:buNone/>
            </a:pPr>
            <a:r>
              <a:rPr lang="en-US" sz="2400" dirty="0" smtClean="0"/>
              <a:t>The </a:t>
            </a:r>
            <a:r>
              <a:rPr lang="en-US" sz="2400" dirty="0"/>
              <a:t>indebtedness of the company reaches 40</a:t>
            </a:r>
            <a:r>
              <a:rPr lang="en-US" sz="2400" dirty="0" smtClean="0"/>
              <a:t>%</a:t>
            </a:r>
            <a:endParaRPr lang="cs-CZ" sz="2400" dirty="0" smtClean="0"/>
          </a:p>
          <a:p>
            <a:pPr marL="0" indent="0">
              <a:buNone/>
            </a:pPr>
            <a:r>
              <a:rPr lang="en-US" sz="2400" dirty="0" smtClean="0"/>
              <a:t>Debt </a:t>
            </a:r>
            <a:r>
              <a:rPr lang="en-US" sz="2400" dirty="0"/>
              <a:t>interest rate = 8</a:t>
            </a:r>
            <a:r>
              <a:rPr lang="en-US" sz="2400" dirty="0" smtClean="0"/>
              <a:t>%</a:t>
            </a:r>
            <a:endParaRPr lang="cs-CZ" sz="2400" dirty="0" smtClean="0"/>
          </a:p>
          <a:p>
            <a:pPr marL="0" indent="0">
              <a:buNone/>
            </a:pPr>
            <a:r>
              <a:rPr lang="en-US" sz="2400" dirty="0" smtClean="0"/>
              <a:t>Tax </a:t>
            </a:r>
            <a:r>
              <a:rPr lang="en-US" sz="2400" dirty="0"/>
              <a:t>rate = 20</a:t>
            </a:r>
            <a:r>
              <a:rPr lang="en-US" sz="2400" dirty="0" smtClean="0"/>
              <a:t>%</a:t>
            </a:r>
            <a:endParaRPr lang="cs-CZ" sz="2400" dirty="0" smtClean="0"/>
          </a:p>
          <a:p>
            <a:pPr marL="0" indent="0">
              <a:buNone/>
            </a:pPr>
            <a:r>
              <a:rPr lang="en-US" sz="2400" dirty="0" err="1" smtClean="0"/>
              <a:t>Riskfree</a:t>
            </a:r>
            <a:r>
              <a:rPr lang="en-US" sz="2400" dirty="0" smtClean="0"/>
              <a:t> </a:t>
            </a:r>
            <a:r>
              <a:rPr lang="en-US" sz="2400" dirty="0"/>
              <a:t>return = 2</a:t>
            </a:r>
            <a:r>
              <a:rPr lang="en-US" sz="2400" dirty="0" smtClean="0"/>
              <a:t>%</a:t>
            </a:r>
            <a:endParaRPr lang="cs-CZ" sz="2400" dirty="0" smtClean="0"/>
          </a:p>
          <a:p>
            <a:pPr marL="0" indent="0">
              <a:buNone/>
            </a:pPr>
            <a:r>
              <a:rPr lang="en-US" sz="2400" dirty="0" smtClean="0"/>
              <a:t>Average </a:t>
            </a:r>
            <a:r>
              <a:rPr lang="en-US" sz="2400" dirty="0"/>
              <a:t>return 12</a:t>
            </a:r>
            <a:r>
              <a:rPr lang="en-US" sz="2400" dirty="0" smtClean="0"/>
              <a:t>%</a:t>
            </a:r>
            <a:endParaRPr lang="cs-CZ" sz="2400" dirty="0" smtClean="0"/>
          </a:p>
          <a:p>
            <a:pPr marL="0" indent="0">
              <a:buNone/>
            </a:pPr>
            <a:r>
              <a:rPr lang="en-US" sz="2400" dirty="0" smtClean="0"/>
              <a:t>Beta </a:t>
            </a:r>
            <a:r>
              <a:rPr lang="en-US" sz="2400" dirty="0"/>
              <a:t>= </a:t>
            </a:r>
            <a:r>
              <a:rPr lang="en-US" sz="2400" dirty="0" smtClean="0"/>
              <a:t>1.7</a:t>
            </a:r>
            <a:endParaRPr lang="cs-CZ" sz="2400" dirty="0" smtClean="0"/>
          </a:p>
          <a:p>
            <a:pPr marL="0" indent="0">
              <a:buNone/>
            </a:pPr>
            <a:r>
              <a:rPr lang="en-US" sz="2400" dirty="0" smtClean="0"/>
              <a:t>Issue </a:t>
            </a:r>
            <a:r>
              <a:rPr lang="en-US" sz="2400" dirty="0"/>
              <a:t>costs for both types of capital = 0</a:t>
            </a:r>
            <a:r>
              <a:rPr lang="en-US" sz="2400" dirty="0" smtClean="0"/>
              <a:t>%</a:t>
            </a:r>
            <a:endParaRPr lang="cs-CZ" sz="2400" dirty="0" smtClean="0"/>
          </a:p>
          <a:p>
            <a:pPr marL="0" indent="0">
              <a:buNone/>
            </a:pPr>
            <a:r>
              <a:rPr lang="cs-CZ" sz="1800" i="1" dirty="0" smtClean="0"/>
              <a:t>(WACC = 14%)</a:t>
            </a:r>
            <a:endParaRPr lang="cs-CZ" sz="1800" i="1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18.04.2021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1941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Consider the following investments A and B</a:t>
            </a:r>
            <a:r>
              <a:rPr lang="en-US" sz="2400" dirty="0" smtClean="0"/>
              <a:t>.</a:t>
            </a:r>
            <a:endParaRPr lang="cs-CZ" sz="2400" dirty="0" smtClean="0"/>
          </a:p>
          <a:p>
            <a:pPr marL="0" indent="0">
              <a:buNone/>
            </a:pPr>
            <a:r>
              <a:rPr lang="en-US" sz="2400" dirty="0" smtClean="0"/>
              <a:t>Cash </a:t>
            </a:r>
            <a:r>
              <a:rPr lang="en-US" sz="2400" dirty="0"/>
              <a:t>flow in the table. </a:t>
            </a:r>
            <a:endParaRPr lang="cs-CZ" sz="2400" dirty="0" smtClean="0"/>
          </a:p>
          <a:p>
            <a:pPr marL="0" indent="0">
              <a:buNone/>
            </a:pPr>
            <a:r>
              <a:rPr lang="en-US" sz="2400" dirty="0" smtClean="0"/>
              <a:t>The </a:t>
            </a:r>
            <a:r>
              <a:rPr lang="en-US" sz="2400" dirty="0"/>
              <a:t>interest rate is 10% p.a</a:t>
            </a:r>
            <a:r>
              <a:rPr lang="en-US" sz="2400" dirty="0" smtClean="0"/>
              <a:t>.</a:t>
            </a:r>
            <a:endParaRPr lang="cs-CZ" sz="2400" dirty="0" smtClean="0"/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r>
              <a:rPr lang="cs-CZ" sz="2400" dirty="0" smtClean="0"/>
              <a:t>C</a:t>
            </a:r>
            <a:r>
              <a:rPr lang="en-US" sz="2400" dirty="0" err="1" smtClean="0"/>
              <a:t>alculate</a:t>
            </a:r>
            <a:r>
              <a:rPr lang="cs-CZ" sz="2400" dirty="0" smtClean="0"/>
              <a:t>:</a:t>
            </a:r>
          </a:p>
          <a:p>
            <a:pPr marL="457200" indent="-457200">
              <a:buAutoNum type="alphaLcParenR"/>
            </a:pPr>
            <a:r>
              <a:rPr lang="en-US" sz="2400" dirty="0" smtClean="0"/>
              <a:t>Simple </a:t>
            </a:r>
            <a:r>
              <a:rPr lang="en-US" sz="2400" dirty="0"/>
              <a:t>payback </a:t>
            </a:r>
            <a:r>
              <a:rPr lang="en-US" sz="2400" dirty="0" smtClean="0"/>
              <a:t>period</a:t>
            </a:r>
            <a:endParaRPr lang="cs-CZ" sz="2400" dirty="0" smtClean="0"/>
          </a:p>
          <a:p>
            <a:pPr marL="457200" indent="-457200">
              <a:buAutoNum type="alphaLcParenR"/>
            </a:pPr>
            <a:r>
              <a:rPr lang="en-US" sz="2400" dirty="0" smtClean="0"/>
              <a:t>Discounted </a:t>
            </a:r>
            <a:r>
              <a:rPr lang="en-US" sz="2400" dirty="0"/>
              <a:t>payback </a:t>
            </a:r>
            <a:r>
              <a:rPr lang="en-US" sz="2400" dirty="0" smtClean="0"/>
              <a:t>period</a:t>
            </a:r>
            <a:endParaRPr lang="cs-CZ" sz="2400" dirty="0" smtClean="0"/>
          </a:p>
          <a:p>
            <a:pPr marL="457200" indent="-457200">
              <a:buAutoNum type="alphaLcParenR"/>
            </a:pPr>
            <a:r>
              <a:rPr lang="en-US" sz="2400" dirty="0" smtClean="0"/>
              <a:t>NPV</a:t>
            </a:r>
            <a:endParaRPr lang="cs-CZ" sz="2400" dirty="0" smtClean="0"/>
          </a:p>
          <a:p>
            <a:pPr marL="457200" indent="-457200">
              <a:buAutoNum type="alphaLcParenR"/>
            </a:pPr>
            <a:r>
              <a:rPr lang="en-US" sz="2400" dirty="0" smtClean="0"/>
              <a:t>Profitability index</a:t>
            </a:r>
            <a:endParaRPr lang="cs-CZ" sz="2400" dirty="0" smtClean="0"/>
          </a:p>
          <a:p>
            <a:pPr marL="457200" indent="-457200">
              <a:buAutoNum type="alphaLcParenR"/>
            </a:pPr>
            <a:endParaRPr lang="cs-CZ" sz="2400" dirty="0"/>
          </a:p>
          <a:p>
            <a:pPr marL="457200" indent="-457200">
              <a:buAutoNum type="alphaLcParenR"/>
            </a:pPr>
            <a:endParaRPr lang="cs-CZ" sz="2400" dirty="0" smtClean="0"/>
          </a:p>
          <a:p>
            <a:pPr marL="457200" indent="-457200">
              <a:buAutoNum type="alphaLcParenR"/>
            </a:pPr>
            <a:endParaRPr lang="cs-CZ" sz="2400" dirty="0"/>
          </a:p>
          <a:p>
            <a:pPr marL="457200" indent="-457200">
              <a:buAutoNum type="alphaLcParenR"/>
            </a:pPr>
            <a:endParaRPr lang="cs-CZ" sz="24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18.04.2021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13658" y="5362575"/>
            <a:ext cx="10096978" cy="1238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9165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sz="2400" dirty="0"/>
                  <a:t>Simple payback period</a:t>
                </a:r>
                <a:endParaRPr lang="cs-CZ" sz="2400" dirty="0"/>
              </a:p>
              <a:p>
                <a:pPr marL="0" indent="0">
                  <a:buNone/>
                </a:pPr>
                <a:r>
                  <a:rPr lang="it-IT" sz="2400" dirty="0" smtClean="0"/>
                  <a:t>Inves</a:t>
                </a:r>
                <a:r>
                  <a:rPr lang="cs-CZ" sz="2400" dirty="0" err="1" smtClean="0"/>
                  <a:t>tment</a:t>
                </a:r>
                <a:r>
                  <a:rPr lang="it-IT" sz="2400" dirty="0"/>
                  <a:t>	</a:t>
                </a:r>
                <a:r>
                  <a:rPr lang="cs-CZ" sz="2400" dirty="0" smtClean="0"/>
                  <a:t>	</a:t>
                </a:r>
                <a:r>
                  <a:rPr lang="it-IT" sz="2400" dirty="0" smtClean="0"/>
                  <a:t>1</a:t>
                </a:r>
                <a:r>
                  <a:rPr lang="it-IT" sz="2400" dirty="0"/>
                  <a:t>	2	3	4	5	6</a:t>
                </a:r>
              </a:p>
              <a:p>
                <a:pPr marL="0" indent="0">
                  <a:buNone/>
                </a:pPr>
                <a:r>
                  <a:rPr lang="cs-CZ" sz="2400" dirty="0" smtClean="0"/>
                  <a:t>CF (</a:t>
                </a:r>
                <a:r>
                  <a:rPr lang="it-IT" sz="2400" dirty="0" smtClean="0"/>
                  <a:t>A</a:t>
                </a:r>
                <a:r>
                  <a:rPr lang="cs-CZ" sz="2400" dirty="0" smtClean="0"/>
                  <a:t>)</a:t>
                </a:r>
                <a:r>
                  <a:rPr lang="it-IT" sz="2400" dirty="0"/>
                  <a:t>	</a:t>
                </a:r>
                <a:r>
                  <a:rPr lang="cs-CZ" sz="2400" dirty="0" smtClean="0"/>
                  <a:t>          </a:t>
                </a:r>
                <a:r>
                  <a:rPr lang="it-IT" sz="2400" dirty="0" smtClean="0"/>
                  <a:t>27</a:t>
                </a:r>
                <a:r>
                  <a:rPr lang="it-IT" sz="2400" dirty="0"/>
                  <a:t>	27	27	27	27	27</a:t>
                </a:r>
              </a:p>
              <a:p>
                <a:pPr marL="0" indent="0">
                  <a:buNone/>
                </a:pPr>
                <a:r>
                  <a:rPr lang="cs-CZ" sz="2400" dirty="0" smtClean="0"/>
                  <a:t>CF (</a:t>
                </a:r>
                <a:r>
                  <a:rPr lang="it-IT" sz="2400" dirty="0" smtClean="0"/>
                  <a:t>B</a:t>
                </a:r>
                <a:r>
                  <a:rPr lang="cs-CZ" sz="2400" dirty="0" smtClean="0"/>
                  <a:t>)</a:t>
                </a:r>
                <a:r>
                  <a:rPr lang="it-IT" sz="2400" dirty="0"/>
                  <a:t>	</a:t>
                </a:r>
                <a:r>
                  <a:rPr lang="cs-CZ" sz="2400" dirty="0" smtClean="0"/>
                  <a:t>          </a:t>
                </a:r>
                <a:r>
                  <a:rPr lang="it-IT" sz="2400" dirty="0" smtClean="0"/>
                  <a:t>45</a:t>
                </a:r>
                <a:r>
                  <a:rPr lang="it-IT" sz="2400" dirty="0"/>
                  <a:t>	47	49	49	49	49</a:t>
                </a:r>
              </a:p>
              <a:p>
                <a:pPr marL="0" indent="0">
                  <a:buNone/>
                </a:pPr>
                <a:r>
                  <a:rPr lang="it-IT" sz="2400" dirty="0"/>
                  <a:t>A Cumulatively </a:t>
                </a:r>
                <a:r>
                  <a:rPr lang="cs-CZ" sz="2400" dirty="0" smtClean="0"/>
                  <a:t>	</a:t>
                </a:r>
                <a:r>
                  <a:rPr lang="it-IT" sz="2400" dirty="0" smtClean="0"/>
                  <a:t>27</a:t>
                </a:r>
                <a:r>
                  <a:rPr lang="it-IT" sz="2400" dirty="0"/>
                  <a:t>	54	81	108	135	162</a:t>
                </a:r>
              </a:p>
              <a:p>
                <a:pPr marL="0" indent="0">
                  <a:buNone/>
                </a:pPr>
                <a:r>
                  <a:rPr lang="it-IT" sz="2400" dirty="0"/>
                  <a:t>B Cumulatively 	45	92	141	190	239	288</a:t>
                </a:r>
              </a:p>
              <a:p>
                <a:pPr marL="0" indent="0">
                  <a:buNone/>
                </a:pPr>
                <a:r>
                  <a:rPr lang="cs-CZ" sz="2400" dirty="0" err="1"/>
                  <a:t>Capital</a:t>
                </a:r>
                <a:r>
                  <a:rPr lang="cs-CZ" sz="2400" dirty="0"/>
                  <a:t> </a:t>
                </a:r>
                <a:r>
                  <a:rPr lang="cs-CZ" sz="2400" dirty="0" err="1" smtClean="0"/>
                  <a:t>expenditure</a:t>
                </a:r>
                <a:r>
                  <a:rPr lang="cs-CZ" sz="2400" dirty="0" smtClean="0"/>
                  <a:t>  A = 100		B= 175</a:t>
                </a:r>
                <a:endParaRPr lang="cs-CZ" sz="2400" dirty="0"/>
              </a:p>
              <a:p>
                <a:pPr marL="0" indent="0">
                  <a:buNone/>
                </a:pPr>
                <a:r>
                  <a:rPr lang="cs-CZ" sz="2400" b="0" dirty="0" smtClean="0"/>
                  <a:t>A) </a:t>
                </a:r>
                <a14:m>
                  <m:oMath xmlns:m="http://schemas.openxmlformats.org/officeDocument/2006/math">
                    <m:r>
                      <a:rPr lang="cs-CZ" sz="2400" b="0" i="1"/>
                      <m:t>3</m:t>
                    </m:r>
                    <m:r>
                      <a:rPr lang="cs-CZ" sz="2400" b="0"/>
                      <m:t>+</m:t>
                    </m:r>
                    <m:f>
                      <m:fPr>
                        <m:ctrlPr>
                          <a:rPr lang="cs-CZ" sz="2400" i="1"/>
                        </m:ctrlPr>
                      </m:fPr>
                      <m:num>
                        <m:r>
                          <a:rPr lang="cs-CZ" sz="2400" b="0" i="1"/>
                          <m:t>100−81</m:t>
                        </m:r>
                      </m:num>
                      <m:den>
                        <m:r>
                          <a:rPr lang="cs-CZ" sz="2400" b="0" i="1"/>
                          <m:t>27</m:t>
                        </m:r>
                      </m:den>
                    </m:f>
                  </m:oMath>
                </a14:m>
                <a:r>
                  <a:rPr lang="cs-CZ" sz="2400" dirty="0"/>
                  <a:t> = </a:t>
                </a:r>
                <a:r>
                  <a:rPr lang="cs-CZ" sz="2400" dirty="0" smtClean="0"/>
                  <a:t>3 + 0,704 = 3,704 </a:t>
                </a:r>
                <a:r>
                  <a:rPr lang="cs-CZ" sz="2400" dirty="0" err="1" smtClean="0"/>
                  <a:t>years</a:t>
                </a:r>
                <a:endParaRPr lang="cs-CZ" sz="2400" dirty="0" smtClean="0"/>
              </a:p>
              <a:p>
                <a:pPr marL="0" indent="0">
                  <a:buNone/>
                </a:pPr>
                <a:r>
                  <a:rPr lang="cs-CZ" sz="2400" dirty="0" smtClean="0"/>
                  <a:t>= 3years + 256 </a:t>
                </a:r>
                <a:r>
                  <a:rPr lang="cs-CZ" sz="2400" dirty="0" err="1" smtClean="0"/>
                  <a:t>days</a:t>
                </a:r>
                <a:endParaRPr lang="cs-CZ" sz="2400" dirty="0" smtClean="0"/>
              </a:p>
              <a:p>
                <a:pPr marL="0" indent="0">
                  <a:buNone/>
                </a:pPr>
                <a:endParaRPr lang="cs-CZ" sz="2400" dirty="0" smtClean="0"/>
              </a:p>
              <a:p>
                <a:pPr marL="0" indent="0">
                  <a:buNone/>
                </a:pPr>
                <a:r>
                  <a:rPr lang="cs-CZ" sz="2400" b="0" dirty="0" smtClean="0"/>
                  <a:t>B) </a:t>
                </a:r>
                <a14:m>
                  <m:oMath xmlns:m="http://schemas.openxmlformats.org/officeDocument/2006/math">
                    <m:r>
                      <a:rPr lang="cs-CZ" sz="2400" b="0" i="1"/>
                      <m:t>3</m:t>
                    </m:r>
                    <m:r>
                      <a:rPr lang="cs-CZ" sz="2400" b="0"/>
                      <m:t>+</m:t>
                    </m:r>
                    <m:f>
                      <m:fPr>
                        <m:ctrlPr>
                          <a:rPr lang="cs-CZ" sz="2400" i="1"/>
                        </m:ctrlPr>
                      </m:fPr>
                      <m:num>
                        <m:r>
                          <a:rPr lang="cs-CZ" sz="2400" b="0" i="1"/>
                          <m:t>175−141</m:t>
                        </m:r>
                      </m:num>
                      <m:den>
                        <m:r>
                          <a:rPr lang="cs-CZ" sz="2400" b="0" i="1"/>
                          <m:t>49</m:t>
                        </m:r>
                      </m:den>
                    </m:f>
                  </m:oMath>
                </a14:m>
                <a:r>
                  <a:rPr lang="cs-CZ" sz="2400" dirty="0"/>
                  <a:t> = </a:t>
                </a:r>
                <a:r>
                  <a:rPr lang="cs-CZ" sz="2400" dirty="0" smtClean="0"/>
                  <a:t>3 + 0,694 = 3,694 </a:t>
                </a:r>
                <a:r>
                  <a:rPr lang="cs-CZ" sz="2400" dirty="0" err="1" smtClean="0"/>
                  <a:t>years</a:t>
                </a:r>
                <a:endParaRPr lang="cs-CZ" sz="2400" dirty="0" smtClean="0"/>
              </a:p>
              <a:p>
                <a:pPr marL="0" indent="0">
                  <a:buNone/>
                </a:pPr>
                <a:r>
                  <a:rPr lang="cs-CZ" sz="2400" dirty="0" smtClean="0"/>
                  <a:t>= 3years +  </a:t>
                </a:r>
                <a:r>
                  <a:rPr lang="cs-CZ" sz="2400" dirty="0"/>
                  <a:t>253 </a:t>
                </a:r>
                <a:r>
                  <a:rPr lang="cs-CZ" sz="2400" dirty="0" err="1" smtClean="0"/>
                  <a:t>days</a:t>
                </a:r>
                <a:endParaRPr lang="cs-CZ" sz="2400" dirty="0"/>
              </a:p>
              <a:p>
                <a:pPr marL="0" indent="0">
                  <a:buNone/>
                </a:pPr>
                <a:r>
                  <a:rPr lang="cs-CZ" dirty="0" smtClean="0"/>
                  <a:t> </a:t>
                </a:r>
                <a:endParaRPr lang="cs-CZ" dirty="0"/>
              </a:p>
              <a:p>
                <a:endParaRPr lang="cs-CZ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14" t="-876" b="-460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18.04.2021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1374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sz="2400" dirty="0"/>
                  <a:t>Discounted payback period</a:t>
                </a:r>
                <a:endParaRPr lang="cs-CZ" sz="2400" dirty="0"/>
              </a:p>
              <a:p>
                <a:pPr marL="0" indent="0">
                  <a:buNone/>
                </a:pPr>
                <a:r>
                  <a:rPr lang="en-US" sz="2400" dirty="0" smtClean="0"/>
                  <a:t>Investment A: repayment between 4 and 5 years</a:t>
                </a:r>
                <a:endParaRPr lang="cs-CZ" sz="240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/>
                        <m:t>4</m:t>
                      </m:r>
                      <m:r>
                        <m:rPr>
                          <m:sty m:val="p"/>
                        </m:rPr>
                        <a:rPr lang="cs-CZ" sz="2400" b="0" i="0" smtClean="0">
                          <a:latin typeface="Cambria Math" panose="02040503050406030204" pitchFamily="18" charset="0"/>
                        </a:rPr>
                        <m:t>years</m:t>
                      </m:r>
                      <m:r>
                        <a:rPr lang="cs-CZ" sz="2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cs-CZ" sz="2400"/>
                        <m:t>+</m:t>
                      </m:r>
                      <m:f>
                        <m:fPr>
                          <m:ctrlPr>
                            <a:rPr lang="cs-CZ" sz="2400" i="1"/>
                          </m:ctrlPr>
                        </m:fPr>
                        <m:num>
                          <m:r>
                            <a:rPr lang="cs-CZ" sz="2400" i="1"/>
                            <m:t>100−85,59</m:t>
                          </m:r>
                        </m:num>
                        <m:den>
                          <m:f>
                            <m:fPr>
                              <m:ctrlPr>
                                <a:rPr lang="cs-CZ" sz="2400" i="1"/>
                              </m:ctrlPr>
                            </m:fPr>
                            <m:num>
                              <m:r>
                                <a:rPr lang="cs-CZ" sz="2400"/>
                                <m:t>27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cs-CZ" sz="2400" i="1"/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cs-CZ" sz="2400" i="1"/>
                                      </m:ctrlPr>
                                    </m:dPr>
                                    <m:e>
                                      <m:r>
                                        <a:rPr lang="cs-CZ" sz="2400" i="1"/>
                                        <m:t>1+0,1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cs-CZ" sz="2400" i="1"/>
                                    <m:t>5</m:t>
                                  </m:r>
                                </m:sup>
                              </m:sSup>
                            </m:den>
                          </m:f>
                        </m:den>
                      </m:f>
                      <m:r>
                        <a:rPr lang="cs-CZ" sz="2400" i="1"/>
                        <m:t>=4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𝑦𝑒𝑎𝑟𝑠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+0</m:t>
                      </m:r>
                      <m:r>
                        <a:rPr lang="cs-CZ" sz="2400" i="1"/>
                        <m:t>,860 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𝑦𝑒𝑎𝑟</m:t>
                      </m:r>
                    </m:oMath>
                  </m:oMathPara>
                </a14:m>
                <a:endParaRPr lang="cs-CZ" sz="2400" i="1" dirty="0" smtClean="0"/>
              </a:p>
              <a:p>
                <a:pPr marL="0" indent="0">
                  <a:buNone/>
                </a:pPr>
                <a:r>
                  <a:rPr lang="cs-CZ" sz="2400" dirty="0" smtClean="0"/>
                  <a:t>= </a:t>
                </a:r>
                <a14:m>
                  <m:oMath xmlns:m="http://schemas.openxmlformats.org/officeDocument/2006/math">
                    <m:r>
                      <a:rPr lang="cs-CZ" sz="2400" i="1"/>
                      <m:t>4</m:t>
                    </m:r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𝑦𝑒𝑎𝑟𝑠</m:t>
                    </m:r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+314 </m:t>
                    </m:r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𝑑𝑎𝑦𝑠</m:t>
                    </m:r>
                  </m:oMath>
                </a14:m>
                <a:endParaRPr lang="cs-CZ" sz="2400" dirty="0"/>
              </a:p>
              <a:p>
                <a:endParaRPr lang="cs-CZ" sz="2400" dirty="0"/>
              </a:p>
              <a:p>
                <a:r>
                  <a:rPr lang="en-US" sz="2400" dirty="0" smtClean="0"/>
                  <a:t>Invest</a:t>
                </a:r>
                <a:r>
                  <a:rPr lang="en-US" sz="2400" dirty="0"/>
                  <a:t>ment </a:t>
                </a:r>
                <a:r>
                  <a:rPr lang="cs-CZ" sz="2400" dirty="0"/>
                  <a:t>B</a:t>
                </a:r>
                <a:r>
                  <a:rPr lang="en-US" sz="2400" dirty="0"/>
                  <a:t>: repayment between 4 and 5 years</a:t>
                </a:r>
                <a:endParaRPr lang="cs-CZ" sz="2400" dirty="0"/>
              </a:p>
              <a:p>
                <a:pPr marL="0" indent="0">
                  <a:buNone/>
                </a:pPr>
                <a:endParaRPr lang="cs-CZ" sz="240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/>
                        <m:t>4</m:t>
                      </m:r>
                      <m:r>
                        <m:rPr>
                          <m:sty m:val="p"/>
                        </m:rPr>
                        <a:rPr lang="cs-CZ" sz="2400" b="0" i="0" smtClean="0">
                          <a:latin typeface="Cambria Math" panose="02040503050406030204" pitchFamily="18" charset="0"/>
                        </a:rPr>
                        <m:t>years</m:t>
                      </m:r>
                      <m:r>
                        <a:rPr lang="cs-CZ" sz="2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cs-CZ" sz="2400"/>
                        <m:t>+</m:t>
                      </m:r>
                      <m:f>
                        <m:fPr>
                          <m:ctrlPr>
                            <a:rPr lang="cs-CZ" sz="2400" i="1"/>
                          </m:ctrlPr>
                        </m:fPr>
                        <m:num>
                          <m:r>
                            <a:rPr lang="cs-CZ" sz="2400" i="1"/>
                            <m:t>175−150,03</m:t>
                          </m:r>
                        </m:num>
                        <m:den>
                          <m:f>
                            <m:fPr>
                              <m:ctrlPr>
                                <a:rPr lang="cs-CZ" sz="2400" i="1"/>
                              </m:ctrlPr>
                            </m:fPr>
                            <m:num>
                              <m:r>
                                <a:rPr lang="cs-CZ" sz="2400"/>
                                <m:t>49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cs-CZ" sz="2400" i="1"/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cs-CZ" sz="2400" i="1"/>
                                      </m:ctrlPr>
                                    </m:dPr>
                                    <m:e>
                                      <m:r>
                                        <a:rPr lang="cs-CZ" sz="2400" i="1"/>
                                        <m:t>1+0,1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cs-CZ" sz="2400" i="1"/>
                                    <m:t>5</m:t>
                                  </m:r>
                                </m:sup>
                              </m:sSup>
                            </m:den>
                          </m:f>
                        </m:den>
                      </m:f>
                      <m:r>
                        <a:rPr lang="cs-CZ" sz="2400" i="1"/>
                        <m:t>=4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𝑦𝑒𝑎𝑟𝑠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+0,</m:t>
                      </m:r>
                      <m:r>
                        <a:rPr lang="cs-CZ" sz="2400" i="1"/>
                        <m:t>855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𝑦𝑒𝑎𝑟</m:t>
                      </m:r>
                    </m:oMath>
                  </m:oMathPara>
                </a14:m>
                <a:endParaRPr lang="cs-CZ" sz="2400" b="0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2400" i="1"/>
                        <m:t>=4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𝑦𝑒𝑎𝑟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+ </m:t>
                      </m:r>
                      <m:r>
                        <a:rPr lang="cs-CZ" sz="2400" i="1"/>
                        <m:t>312 </m:t>
                      </m:r>
                      <m:r>
                        <a:rPr lang="cs-CZ" sz="2400" i="1"/>
                        <m:t>𝑑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𝑎𝑦𝑠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14" t="-87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18.04.2021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5052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sz="2000" dirty="0" smtClean="0">
                    <a:latin typeface="Clara Sans"/>
                  </a:rPr>
                  <a:t>NPV</a:t>
                </a:r>
                <a:endParaRPr lang="cs-CZ" sz="20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i="1">
                          <a:latin typeface="Cambria Math" panose="02040503050406030204" pitchFamily="18" charset="0"/>
                        </a:rPr>
                        <m:t>𝑁𝑃𝑉</m:t>
                      </m:r>
                      <m:r>
                        <a:rPr lang="cs-CZ" sz="2000" i="1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cs-CZ" sz="20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cs-CZ" sz="2000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cs-CZ" sz="20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cs-CZ" sz="2000" i="1">
                              <a:latin typeface="Cambria Math" panose="02040503050406030204" pitchFamily="18" charset="0"/>
                            </a:rPr>
                            <m:t>𝑁</m:t>
                          </m:r>
                        </m:sup>
                        <m:e>
                          <m:f>
                            <m:fPr>
                              <m:ctrlPr>
                                <a:rPr lang="cs-CZ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cs-CZ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sz="2000" i="1">
                                      <a:latin typeface="Cambria Math" panose="02040503050406030204" pitchFamily="18" charset="0"/>
                                    </a:rPr>
                                    <m:t>𝐶𝑉</m:t>
                                  </m:r>
                                </m:e>
                                <m:sub>
                                  <m:r>
                                    <a:rPr lang="cs-CZ" sz="20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num>
                            <m:den>
                              <m:sSup>
                                <m:sSupPr>
                                  <m:ctrlPr>
                                    <a:rPr lang="cs-CZ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cs-CZ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cs-CZ" sz="2000" i="1">
                                          <a:latin typeface="Cambria Math" panose="02040503050406030204" pitchFamily="18" charset="0"/>
                                        </a:rPr>
                                        <m:t>1+</m:t>
                                      </m:r>
                                      <m:r>
                                        <a:rPr lang="cs-CZ" sz="20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cs-CZ" sz="20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cs-CZ" sz="2000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cs-CZ" sz="2000" i="1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sup>
                              </m:sSup>
                            </m:den>
                          </m:f>
                        </m:e>
                      </m:nary>
                      <m:r>
                        <a:rPr lang="cs-CZ" sz="2000" i="1">
                          <a:latin typeface="Cambria Math" panose="02040503050406030204" pitchFamily="18" charset="0"/>
                        </a:rPr>
                        <m:t>−</m:t>
                      </m:r>
                      <m:nary>
                        <m:naryPr>
                          <m:chr m:val="∑"/>
                          <m:ctrlPr>
                            <a:rPr lang="cs-CZ" sz="20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cs-CZ" sz="20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cs-CZ" sz="20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cs-CZ" sz="2000" i="1"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  <m:e>
                          <m:f>
                            <m:fPr>
                              <m:ctrlPr>
                                <a:rPr lang="cs-CZ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cs-CZ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sz="2000" i="1">
                                      <a:latin typeface="Cambria Math" panose="02040503050406030204" pitchFamily="18" charset="0"/>
                                    </a:rPr>
                                    <m:t>𝐶𝐸</m:t>
                                  </m:r>
                                </m:e>
                                <m:sub>
                                  <m:r>
                                    <a:rPr lang="cs-CZ" sz="20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</m:num>
                            <m:den>
                              <m:sSup>
                                <m:sSupPr>
                                  <m:ctrlPr>
                                    <a:rPr lang="cs-CZ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cs-CZ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cs-CZ" sz="2000" i="1">
                                          <a:latin typeface="Cambria Math" panose="02040503050406030204" pitchFamily="18" charset="0"/>
                                        </a:rPr>
                                        <m:t>1+</m:t>
                                      </m:r>
                                      <m:r>
                                        <a:rPr lang="cs-CZ" sz="20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cs-CZ" sz="20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p>
                              </m:sSup>
                            </m:den>
                          </m:f>
                        </m:e>
                      </m:nary>
                    </m:oMath>
                  </m:oMathPara>
                </a14:m>
                <a:endParaRPr lang="cs-CZ" sz="2000" dirty="0" smtClean="0"/>
              </a:p>
              <a:p>
                <a:pPr marL="0" indent="0">
                  <a:buNone/>
                </a:pPr>
                <a:endParaRPr lang="cs-CZ" sz="2000" b="1" dirty="0" smtClean="0"/>
              </a:p>
              <a:p>
                <a:pPr marL="0" indent="0">
                  <a:buNone/>
                </a:pPr>
                <a:r>
                  <a:rPr lang="cs-CZ" sz="2000" b="1" dirty="0" err="1" smtClean="0"/>
                  <a:t>Investment</a:t>
                </a:r>
                <a:r>
                  <a:rPr lang="cs-CZ" sz="2000" b="1" dirty="0" smtClean="0"/>
                  <a:t> A </a:t>
                </a:r>
                <a:endParaRPr lang="cs-CZ" sz="2000" dirty="0"/>
              </a:p>
              <a:p>
                <a:pPr marL="0" indent="0">
                  <a:buNone/>
                </a:pPr>
                <a:r>
                  <a:rPr lang="cs-CZ" sz="2000" dirty="0"/>
                  <a:t> </a:t>
                </a:r>
                <a14:m>
                  <m:oMath xmlns:m="http://schemas.openxmlformats.org/officeDocument/2006/math">
                    <m:r>
                      <a:rPr lang="cs-CZ" sz="2000" i="1"/>
                      <m:t>𝑁𝑃𝑉</m:t>
                    </m:r>
                    <m:r>
                      <a:rPr lang="cs-CZ" sz="2000" i="1"/>
                      <m:t>=</m:t>
                    </m:r>
                    <m:f>
                      <m:fPr>
                        <m:ctrlPr>
                          <a:rPr lang="cs-CZ" sz="2000" i="1"/>
                        </m:ctrlPr>
                      </m:fPr>
                      <m:num>
                        <m:r>
                          <a:rPr lang="cs-CZ" sz="2000" i="1"/>
                          <m:t>27</m:t>
                        </m:r>
                      </m:num>
                      <m:den>
                        <m:sSup>
                          <m:sSupPr>
                            <m:ctrlPr>
                              <a:rPr lang="cs-CZ" sz="2000" i="1"/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sz="2000" i="1"/>
                                </m:ctrlPr>
                              </m:dPr>
                              <m:e>
                                <m:r>
                                  <a:rPr lang="cs-CZ" sz="2000" i="1"/>
                                  <m:t>1+0,1</m:t>
                                </m:r>
                              </m:e>
                            </m:d>
                          </m:e>
                          <m:sup>
                            <m:r>
                              <a:rPr lang="cs-CZ" sz="2000" i="1"/>
                              <m:t>1</m:t>
                            </m:r>
                          </m:sup>
                        </m:sSup>
                      </m:den>
                    </m:f>
                    <m:r>
                      <a:rPr lang="cs-CZ" sz="2000" i="1"/>
                      <m:t>+</m:t>
                    </m:r>
                    <m:f>
                      <m:fPr>
                        <m:ctrlPr>
                          <a:rPr lang="cs-CZ" sz="2000" i="1"/>
                        </m:ctrlPr>
                      </m:fPr>
                      <m:num>
                        <m:r>
                          <a:rPr lang="cs-CZ" sz="2000" i="1"/>
                          <m:t>27</m:t>
                        </m:r>
                      </m:num>
                      <m:den>
                        <m:sSup>
                          <m:sSupPr>
                            <m:ctrlPr>
                              <a:rPr lang="cs-CZ" sz="2000" i="1"/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sz="2000" i="1"/>
                                </m:ctrlPr>
                              </m:dPr>
                              <m:e>
                                <m:r>
                                  <a:rPr lang="cs-CZ" sz="2000" i="1"/>
                                  <m:t>1+0,1</m:t>
                                </m:r>
                              </m:e>
                            </m:d>
                          </m:e>
                          <m:sup>
                            <m:r>
                              <a:rPr lang="cs-CZ" sz="2000" i="1"/>
                              <m:t>2</m:t>
                            </m:r>
                          </m:sup>
                        </m:sSup>
                      </m:den>
                    </m:f>
                    <m:r>
                      <a:rPr lang="cs-CZ" sz="2000" i="1"/>
                      <m:t>+</m:t>
                    </m:r>
                    <m:f>
                      <m:fPr>
                        <m:ctrlPr>
                          <a:rPr lang="cs-CZ" sz="2000" i="1"/>
                        </m:ctrlPr>
                      </m:fPr>
                      <m:num>
                        <m:r>
                          <a:rPr lang="cs-CZ" sz="2000" i="1"/>
                          <m:t>27</m:t>
                        </m:r>
                      </m:num>
                      <m:den>
                        <m:sSup>
                          <m:sSupPr>
                            <m:ctrlPr>
                              <a:rPr lang="cs-CZ" sz="2000" i="1"/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sz="2000" i="1"/>
                                </m:ctrlPr>
                              </m:dPr>
                              <m:e>
                                <m:r>
                                  <a:rPr lang="cs-CZ" sz="2000" i="1"/>
                                  <m:t>1+0,1</m:t>
                                </m:r>
                              </m:e>
                            </m:d>
                          </m:e>
                          <m:sup>
                            <m:r>
                              <a:rPr lang="cs-CZ" sz="2000" i="1"/>
                              <m:t>3</m:t>
                            </m:r>
                          </m:sup>
                        </m:sSup>
                      </m:den>
                    </m:f>
                    <m:r>
                      <a:rPr lang="cs-CZ" sz="2000" i="1"/>
                      <m:t>+</m:t>
                    </m:r>
                    <m:f>
                      <m:fPr>
                        <m:ctrlPr>
                          <a:rPr lang="cs-CZ" sz="2000" i="1"/>
                        </m:ctrlPr>
                      </m:fPr>
                      <m:num>
                        <m:r>
                          <a:rPr lang="cs-CZ" sz="2000" i="1"/>
                          <m:t>27</m:t>
                        </m:r>
                      </m:num>
                      <m:den>
                        <m:sSup>
                          <m:sSupPr>
                            <m:ctrlPr>
                              <a:rPr lang="cs-CZ" sz="2000" i="1"/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sz="2000" i="1"/>
                                </m:ctrlPr>
                              </m:dPr>
                              <m:e>
                                <m:r>
                                  <a:rPr lang="cs-CZ" sz="2000" i="1"/>
                                  <m:t>1+0,1</m:t>
                                </m:r>
                              </m:e>
                            </m:d>
                          </m:e>
                          <m:sup>
                            <m:r>
                              <a:rPr lang="cs-CZ" sz="2000" i="1"/>
                              <m:t>4</m:t>
                            </m:r>
                          </m:sup>
                        </m:sSup>
                      </m:den>
                    </m:f>
                    <m:r>
                      <a:rPr lang="cs-CZ" sz="2000" i="1"/>
                      <m:t>+</m:t>
                    </m:r>
                    <m:f>
                      <m:fPr>
                        <m:ctrlPr>
                          <a:rPr lang="cs-CZ" sz="2000" i="1"/>
                        </m:ctrlPr>
                      </m:fPr>
                      <m:num>
                        <m:r>
                          <a:rPr lang="cs-CZ" sz="2000" i="1"/>
                          <m:t>27</m:t>
                        </m:r>
                      </m:num>
                      <m:den>
                        <m:sSup>
                          <m:sSupPr>
                            <m:ctrlPr>
                              <a:rPr lang="cs-CZ" sz="2000" i="1"/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sz="2000" i="1"/>
                                </m:ctrlPr>
                              </m:dPr>
                              <m:e>
                                <m:r>
                                  <a:rPr lang="cs-CZ" sz="2000" i="1"/>
                                  <m:t>1+0,1</m:t>
                                </m:r>
                              </m:e>
                            </m:d>
                          </m:e>
                          <m:sup>
                            <m:r>
                              <a:rPr lang="cs-CZ" sz="2000" i="1"/>
                              <m:t>5</m:t>
                            </m:r>
                          </m:sup>
                        </m:sSup>
                      </m:den>
                    </m:f>
                    <m:r>
                      <a:rPr lang="cs-CZ" sz="2000" i="1"/>
                      <m:t>+</m:t>
                    </m:r>
                    <m:f>
                      <m:fPr>
                        <m:ctrlPr>
                          <a:rPr lang="cs-CZ" sz="2000" i="1"/>
                        </m:ctrlPr>
                      </m:fPr>
                      <m:num>
                        <m:r>
                          <a:rPr lang="cs-CZ" sz="2000" i="1"/>
                          <m:t>27</m:t>
                        </m:r>
                      </m:num>
                      <m:den>
                        <m:sSup>
                          <m:sSupPr>
                            <m:ctrlPr>
                              <a:rPr lang="cs-CZ" sz="2000" i="1"/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sz="2000" i="1"/>
                                </m:ctrlPr>
                              </m:dPr>
                              <m:e>
                                <m:r>
                                  <a:rPr lang="cs-CZ" sz="2000" i="1"/>
                                  <m:t>1+0,1</m:t>
                                </m:r>
                              </m:e>
                            </m:d>
                          </m:e>
                          <m:sup>
                            <m:r>
                              <a:rPr lang="cs-CZ" sz="2000" i="1"/>
                              <m:t>6</m:t>
                            </m:r>
                          </m:sup>
                        </m:sSup>
                      </m:den>
                    </m:f>
                    <m:r>
                      <a:rPr lang="cs-CZ" sz="2000" i="1"/>
                      <m:t>−100=17,59</m:t>
                    </m:r>
                  </m:oMath>
                </a14:m>
                <a:endParaRPr lang="cs-CZ" sz="2000" dirty="0"/>
              </a:p>
              <a:p>
                <a:endParaRPr lang="cs-CZ" sz="2000" dirty="0" smtClean="0"/>
              </a:p>
              <a:p>
                <a:pPr marL="0" indent="0">
                  <a:buNone/>
                </a:pPr>
                <a:endParaRPr lang="cs-CZ" sz="2000" b="1" dirty="0" smtClean="0"/>
              </a:p>
              <a:p>
                <a:pPr marL="0" indent="0">
                  <a:buNone/>
                </a:pPr>
                <a:r>
                  <a:rPr lang="cs-CZ" sz="2000" b="1" dirty="0" err="1" smtClean="0"/>
                  <a:t>Investment</a:t>
                </a:r>
                <a:r>
                  <a:rPr lang="cs-CZ" sz="2000" b="1" dirty="0" smtClean="0"/>
                  <a:t> B </a:t>
                </a:r>
                <a:endParaRPr lang="cs-CZ" sz="20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i="1" smtClean="0"/>
                        <m:t>𝑁𝑃𝑉</m:t>
                      </m:r>
                      <m:r>
                        <a:rPr lang="cs-CZ" sz="2000" i="1" smtClean="0"/>
                        <m:t>=</m:t>
                      </m:r>
                      <m:f>
                        <m:fPr>
                          <m:ctrlPr>
                            <a:rPr lang="cs-CZ" sz="2000" i="1"/>
                          </m:ctrlPr>
                        </m:fPr>
                        <m:num>
                          <m:r>
                            <a:rPr lang="cs-CZ" sz="2000" i="1"/>
                            <m:t>45</m:t>
                          </m:r>
                        </m:num>
                        <m:den>
                          <m:sSup>
                            <m:sSupPr>
                              <m:ctrlPr>
                                <a:rPr lang="cs-CZ" sz="2000" i="1"/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cs-CZ" sz="2000" i="1"/>
                                  </m:ctrlPr>
                                </m:dPr>
                                <m:e>
                                  <m:r>
                                    <a:rPr lang="cs-CZ" sz="2000" i="1"/>
                                    <m:t>1+0,1</m:t>
                                  </m:r>
                                </m:e>
                              </m:d>
                            </m:e>
                            <m:sup>
                              <m:r>
                                <a:rPr lang="cs-CZ" sz="2000" i="1"/>
                                <m:t>1</m:t>
                              </m:r>
                            </m:sup>
                          </m:sSup>
                        </m:den>
                      </m:f>
                      <m:r>
                        <a:rPr lang="cs-CZ" sz="2000" i="1"/>
                        <m:t>+</m:t>
                      </m:r>
                      <m:f>
                        <m:fPr>
                          <m:ctrlPr>
                            <a:rPr lang="cs-CZ" sz="2000" i="1"/>
                          </m:ctrlPr>
                        </m:fPr>
                        <m:num>
                          <m:r>
                            <a:rPr lang="cs-CZ" sz="2000" i="1"/>
                            <m:t>47</m:t>
                          </m:r>
                        </m:num>
                        <m:den>
                          <m:sSup>
                            <m:sSupPr>
                              <m:ctrlPr>
                                <a:rPr lang="cs-CZ" sz="2000" i="1"/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cs-CZ" sz="2000" i="1"/>
                                  </m:ctrlPr>
                                </m:dPr>
                                <m:e>
                                  <m:r>
                                    <a:rPr lang="cs-CZ" sz="2000" i="1"/>
                                    <m:t>1+0,1</m:t>
                                  </m:r>
                                </m:e>
                              </m:d>
                            </m:e>
                            <m:sup>
                              <m:r>
                                <a:rPr lang="cs-CZ" sz="2000" i="1"/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cs-CZ" sz="2000" i="1"/>
                        <m:t>+</m:t>
                      </m:r>
                      <m:f>
                        <m:fPr>
                          <m:ctrlPr>
                            <a:rPr lang="cs-CZ" sz="2000" i="1"/>
                          </m:ctrlPr>
                        </m:fPr>
                        <m:num>
                          <m:r>
                            <a:rPr lang="cs-CZ" sz="2000" i="1"/>
                            <m:t>49</m:t>
                          </m:r>
                        </m:num>
                        <m:den>
                          <m:sSup>
                            <m:sSupPr>
                              <m:ctrlPr>
                                <a:rPr lang="cs-CZ" sz="2000" i="1"/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cs-CZ" sz="2000" i="1"/>
                                  </m:ctrlPr>
                                </m:dPr>
                                <m:e>
                                  <m:r>
                                    <a:rPr lang="cs-CZ" sz="2000" i="1"/>
                                    <m:t>1+0,1</m:t>
                                  </m:r>
                                </m:e>
                              </m:d>
                            </m:e>
                            <m:sup>
                              <m:r>
                                <a:rPr lang="cs-CZ" sz="2000" i="1"/>
                                <m:t>3</m:t>
                              </m:r>
                            </m:sup>
                          </m:sSup>
                        </m:den>
                      </m:f>
                      <m:r>
                        <a:rPr lang="cs-CZ" sz="2000" i="1"/>
                        <m:t>+</m:t>
                      </m:r>
                      <m:f>
                        <m:fPr>
                          <m:ctrlPr>
                            <a:rPr lang="cs-CZ" sz="2000" i="1"/>
                          </m:ctrlPr>
                        </m:fPr>
                        <m:num>
                          <m:r>
                            <a:rPr lang="cs-CZ" sz="2000" i="1"/>
                            <m:t>49</m:t>
                          </m:r>
                        </m:num>
                        <m:den>
                          <m:sSup>
                            <m:sSupPr>
                              <m:ctrlPr>
                                <a:rPr lang="cs-CZ" sz="2000" i="1"/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cs-CZ" sz="2000" i="1"/>
                                  </m:ctrlPr>
                                </m:dPr>
                                <m:e>
                                  <m:r>
                                    <a:rPr lang="cs-CZ" sz="2000" i="1"/>
                                    <m:t>1+0,1</m:t>
                                  </m:r>
                                </m:e>
                              </m:d>
                            </m:e>
                            <m:sup>
                              <m:r>
                                <a:rPr lang="cs-CZ" sz="2000" i="1"/>
                                <m:t>4</m:t>
                              </m:r>
                            </m:sup>
                          </m:sSup>
                        </m:den>
                      </m:f>
                      <m:r>
                        <a:rPr lang="cs-CZ" sz="2000" i="1"/>
                        <m:t>+</m:t>
                      </m:r>
                      <m:f>
                        <m:fPr>
                          <m:ctrlPr>
                            <a:rPr lang="cs-CZ" sz="2000" i="1"/>
                          </m:ctrlPr>
                        </m:fPr>
                        <m:num>
                          <m:r>
                            <a:rPr lang="cs-CZ" sz="2000" i="1"/>
                            <m:t>49</m:t>
                          </m:r>
                        </m:num>
                        <m:den>
                          <m:sSup>
                            <m:sSupPr>
                              <m:ctrlPr>
                                <a:rPr lang="cs-CZ" sz="2000" i="1"/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cs-CZ" sz="2000" i="1"/>
                                  </m:ctrlPr>
                                </m:dPr>
                                <m:e>
                                  <m:r>
                                    <a:rPr lang="cs-CZ" sz="2000" i="1"/>
                                    <m:t>1+0,1</m:t>
                                  </m:r>
                                </m:e>
                              </m:d>
                            </m:e>
                            <m:sup>
                              <m:r>
                                <a:rPr lang="cs-CZ" sz="2000" i="1"/>
                                <m:t>5</m:t>
                              </m:r>
                            </m:sup>
                          </m:sSup>
                        </m:den>
                      </m:f>
                      <m:r>
                        <a:rPr lang="cs-CZ" sz="2000" i="1"/>
                        <m:t>+</m:t>
                      </m:r>
                      <m:f>
                        <m:fPr>
                          <m:ctrlPr>
                            <a:rPr lang="cs-CZ" sz="2000" i="1"/>
                          </m:ctrlPr>
                        </m:fPr>
                        <m:num>
                          <m:r>
                            <a:rPr lang="cs-CZ" sz="2000" i="1"/>
                            <m:t>49</m:t>
                          </m:r>
                        </m:num>
                        <m:den>
                          <m:sSup>
                            <m:sSupPr>
                              <m:ctrlPr>
                                <a:rPr lang="cs-CZ" sz="2000" i="1"/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cs-CZ" sz="2000" i="1"/>
                                  </m:ctrlPr>
                                </m:dPr>
                                <m:e>
                                  <m:r>
                                    <a:rPr lang="cs-CZ" sz="2000" i="1"/>
                                    <m:t>1+0,1</m:t>
                                  </m:r>
                                </m:e>
                              </m:d>
                            </m:e>
                            <m:sup>
                              <m:r>
                                <a:rPr lang="cs-CZ" sz="2000" i="1"/>
                                <m:t>6</m:t>
                              </m:r>
                            </m:sup>
                          </m:sSup>
                        </m:den>
                      </m:f>
                      <m:r>
                        <a:rPr lang="cs-CZ" sz="2000" i="1"/>
                        <m:t>−175=33,11</m:t>
                      </m:r>
                    </m:oMath>
                  </m:oMathPara>
                </a14:m>
                <a:endParaRPr lang="cs-CZ" sz="2000" dirty="0"/>
              </a:p>
              <a:p>
                <a:pPr marL="0" indent="0">
                  <a:buNone/>
                </a:pPr>
                <a:endParaRPr lang="cs-CZ" sz="2400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97" t="-76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18.04.2021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2977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lvl="0" indent="0">
                  <a:buNone/>
                </a:pPr>
                <a:r>
                  <a:rPr lang="cs-CZ" sz="2000" b="1" i="1" dirty="0" smtClean="0"/>
                  <a:t>PI </a:t>
                </a:r>
                <a:endParaRPr lang="cs-CZ" sz="2000" dirty="0"/>
              </a:p>
              <a:p>
                <a:pPr marL="0" indent="0">
                  <a:buNone/>
                </a:pPr>
                <a:r>
                  <a:rPr lang="cs-CZ" sz="2000" dirty="0"/>
                  <a:t> </a:t>
                </a:r>
              </a:p>
              <a:p>
                <a:pPr marL="0" indent="0" algn="ctr">
                  <a:buNone/>
                </a:pPr>
                <a:r>
                  <a:rPr lang="cs-CZ" sz="2000" dirty="0" smtClean="0"/>
                  <a:t>PI</a:t>
                </a:r>
                <a14:m>
                  <m:oMath xmlns:m="http://schemas.openxmlformats.org/officeDocument/2006/math">
                    <m:r>
                      <a:rPr lang="cs-CZ" sz="2000"/>
                      <m:t>=</m:t>
                    </m:r>
                    <m:nary>
                      <m:naryPr>
                        <m:chr m:val="∑"/>
                        <m:limLoc m:val="undOvr"/>
                        <m:ctrlPr>
                          <a:rPr lang="cs-CZ" sz="2000" i="1"/>
                        </m:ctrlPr>
                      </m:naryPr>
                      <m:sub>
                        <m:r>
                          <a:rPr lang="cs-CZ" sz="2000" i="1"/>
                          <m:t>𝑛</m:t>
                        </m:r>
                        <m:r>
                          <a:rPr lang="cs-CZ" sz="2000" i="1"/>
                          <m:t>=1</m:t>
                        </m:r>
                      </m:sub>
                      <m:sup>
                        <m:r>
                          <a:rPr lang="cs-CZ" sz="2000" i="1"/>
                          <m:t>𝑁</m:t>
                        </m:r>
                      </m:sup>
                      <m:e>
                        <m:f>
                          <m:fPr>
                            <m:ctrlPr>
                              <a:rPr lang="cs-CZ" sz="2000" i="1"/>
                            </m:ctrlPr>
                          </m:fPr>
                          <m:num>
                            <m:sSub>
                              <m:sSubPr>
                                <m:ctrlPr>
                                  <a:rPr lang="cs-CZ" sz="2000" i="1"/>
                                </m:ctrlPr>
                              </m:sSubPr>
                              <m:e>
                                <m:r>
                                  <a:rPr lang="cs-CZ" sz="2000" b="0" i="1" smtClean="0">
                                    <a:latin typeface="Cambria Math" panose="02040503050406030204" pitchFamily="18" charset="0"/>
                                  </a:rPr>
                                  <m:t>𝐶𝐹</m:t>
                                </m:r>
                              </m:e>
                              <m:sub>
                                <m:r>
                                  <a:rPr lang="cs-CZ" sz="2000" i="1"/>
                                  <m:t>𝑛</m:t>
                                </m:r>
                              </m:sub>
                            </m:sSub>
                          </m:num>
                          <m:den>
                            <m:sSup>
                              <m:sSupPr>
                                <m:ctrlPr>
                                  <a:rPr lang="cs-CZ" sz="2000" i="1"/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cs-CZ" sz="2000" i="1"/>
                                    </m:ctrlPr>
                                  </m:dPr>
                                  <m:e>
                                    <m:r>
                                      <a:rPr lang="cs-CZ" sz="2000" i="1"/>
                                      <m:t>1+</m:t>
                                    </m:r>
                                    <m:r>
                                      <a:rPr lang="cs-CZ" sz="2000" i="1"/>
                                      <m:t>𝑖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cs-CZ" sz="2000" i="1"/>
                                  <m:t>𝑛</m:t>
                                </m:r>
                                <m:r>
                                  <a:rPr lang="cs-CZ" sz="2000" i="1"/>
                                  <m:t>+</m:t>
                                </m:r>
                                <m:r>
                                  <a:rPr lang="cs-CZ" sz="2000" i="1"/>
                                  <m:t>𝑇</m:t>
                                </m:r>
                              </m:sup>
                            </m:sSup>
                          </m:den>
                        </m:f>
                      </m:e>
                    </m:nary>
                    <m:r>
                      <a:rPr lang="cs-CZ" sz="2000" i="1"/>
                      <m:t>/</m:t>
                    </m:r>
                    <m:nary>
                      <m:naryPr>
                        <m:chr m:val="∑"/>
                        <m:limLoc m:val="undOvr"/>
                        <m:ctrlPr>
                          <a:rPr lang="cs-CZ" sz="2000" i="1"/>
                        </m:ctrlPr>
                      </m:naryPr>
                      <m:sub>
                        <m:r>
                          <a:rPr lang="cs-CZ" sz="2000" i="1"/>
                          <m:t>𝑡</m:t>
                        </m:r>
                        <m:r>
                          <a:rPr lang="cs-CZ" sz="2000" i="1"/>
                          <m:t>=1</m:t>
                        </m:r>
                      </m:sub>
                      <m:sup>
                        <m:r>
                          <a:rPr lang="cs-CZ" sz="2000" i="1"/>
                          <m:t>𝑇</m:t>
                        </m:r>
                      </m:sup>
                      <m:e>
                        <m:f>
                          <m:fPr>
                            <m:ctrlPr>
                              <a:rPr lang="cs-CZ" sz="2000" i="1"/>
                            </m:ctrlPr>
                          </m:fPr>
                          <m:num>
                            <m:sSub>
                              <m:sSubPr>
                                <m:ctrlPr>
                                  <a:rPr lang="cs-CZ" sz="2000" i="1"/>
                                </m:ctrlPr>
                              </m:sSubPr>
                              <m:e>
                                <m:r>
                                  <a:rPr lang="cs-CZ" sz="2000" b="0" i="1" smtClean="0">
                                    <a:latin typeface="Cambria Math" panose="02040503050406030204" pitchFamily="18" charset="0"/>
                                  </a:rPr>
                                  <m:t>𝐶𝐸</m:t>
                                </m:r>
                              </m:e>
                              <m:sub>
                                <m:r>
                                  <a:rPr lang="cs-CZ" sz="2000" i="1"/>
                                  <m:t>𝑡</m:t>
                                </m:r>
                              </m:sub>
                            </m:sSub>
                          </m:num>
                          <m:den>
                            <m:sSup>
                              <m:sSupPr>
                                <m:ctrlPr>
                                  <a:rPr lang="cs-CZ" sz="2000" i="1"/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cs-CZ" sz="2000" i="1"/>
                                    </m:ctrlPr>
                                  </m:dPr>
                                  <m:e>
                                    <m:r>
                                      <a:rPr lang="cs-CZ" sz="2000" i="1"/>
                                      <m:t>1+</m:t>
                                    </m:r>
                                    <m:r>
                                      <a:rPr lang="cs-CZ" sz="2000" i="1"/>
                                      <m:t>𝑖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cs-CZ" sz="2000" i="1"/>
                                  <m:t>𝑡</m:t>
                                </m:r>
                              </m:sup>
                            </m:sSup>
                          </m:den>
                        </m:f>
                      </m:e>
                    </m:nary>
                  </m:oMath>
                </a14:m>
                <a:endParaRPr lang="cs-CZ" sz="2000" dirty="0"/>
              </a:p>
              <a:p>
                <a:pPr marL="0" indent="0">
                  <a:buNone/>
                </a:pPr>
                <a:endParaRPr lang="cs-CZ" sz="2000" dirty="0"/>
              </a:p>
              <a:p>
                <a:pPr marL="0" indent="0">
                  <a:buNone/>
                </a:pPr>
                <a:r>
                  <a:rPr lang="cs-CZ" sz="2000" b="1" dirty="0" err="1" smtClean="0"/>
                  <a:t>Investment</a:t>
                </a:r>
                <a:r>
                  <a:rPr lang="cs-CZ" sz="2000" b="1" dirty="0" smtClean="0"/>
                  <a:t> A </a:t>
                </a:r>
                <a:endParaRPr lang="cs-CZ" sz="2000" dirty="0"/>
              </a:p>
              <a:p>
                <a:pPr marL="0" indent="0">
                  <a:buNone/>
                </a:pPr>
                <a:r>
                  <a:rPr lang="cs-CZ" sz="2000" dirty="0"/>
                  <a:t> </a:t>
                </a:r>
              </a:p>
              <a:p>
                <a:pPr marL="0" indent="0">
                  <a:buNone/>
                </a:pPr>
                <a:r>
                  <a:rPr lang="cs-CZ" sz="2000" dirty="0" smtClean="0"/>
                  <a:t>PI</a:t>
                </a:r>
                <a14:m>
                  <m:oMath xmlns:m="http://schemas.openxmlformats.org/officeDocument/2006/math">
                    <m:r>
                      <a:rPr lang="cs-CZ" sz="2000"/>
                      <m:t>=</m:t>
                    </m:r>
                    <m:f>
                      <m:fPr>
                        <m:ctrlPr>
                          <a:rPr lang="cs-CZ" sz="2000" i="1"/>
                        </m:ctrlPr>
                      </m:fPr>
                      <m:num>
                        <m:r>
                          <a:rPr lang="cs-CZ" sz="2000" i="1"/>
                          <m:t>117,59</m:t>
                        </m:r>
                      </m:num>
                      <m:den>
                        <m:r>
                          <a:rPr lang="cs-CZ" sz="2000" i="1"/>
                          <m:t>100</m:t>
                        </m:r>
                      </m:den>
                    </m:f>
                    <m:r>
                      <a:rPr lang="cs-CZ" sz="2000" i="1"/>
                      <m:t>=1,1756</m:t>
                    </m:r>
                  </m:oMath>
                </a14:m>
                <a:endParaRPr lang="cs-CZ" sz="2000" dirty="0"/>
              </a:p>
              <a:p>
                <a:pPr marL="0" indent="0">
                  <a:buNone/>
                </a:pPr>
                <a:r>
                  <a:rPr lang="cs-CZ" sz="2000" dirty="0"/>
                  <a:t> </a:t>
                </a:r>
              </a:p>
              <a:p>
                <a:pPr marL="0" indent="0">
                  <a:buNone/>
                </a:pPr>
                <a:r>
                  <a:rPr lang="cs-CZ" sz="2000" b="1" dirty="0" err="1" smtClean="0"/>
                  <a:t>Investment</a:t>
                </a:r>
                <a:r>
                  <a:rPr lang="cs-CZ" sz="2000" b="1" dirty="0" smtClean="0"/>
                  <a:t> B </a:t>
                </a:r>
                <a:endParaRPr lang="cs-CZ" sz="2000" dirty="0" smtClean="0"/>
              </a:p>
              <a:p>
                <a:endParaRPr lang="cs-CZ" sz="2000" dirty="0" smtClean="0"/>
              </a:p>
              <a:p>
                <a:r>
                  <a:rPr lang="cs-CZ" sz="2000" dirty="0" smtClean="0"/>
                  <a:t>PI</a:t>
                </a:r>
                <a14:m>
                  <m:oMath xmlns:m="http://schemas.openxmlformats.org/officeDocument/2006/math">
                    <m:r>
                      <a:rPr lang="cs-CZ" sz="2000"/>
                      <m:t>=</m:t>
                    </m:r>
                    <m:f>
                      <m:fPr>
                        <m:ctrlPr>
                          <a:rPr lang="cs-CZ" sz="2000" i="1"/>
                        </m:ctrlPr>
                      </m:fPr>
                      <m:num>
                        <m:r>
                          <a:rPr lang="cs-CZ" sz="2000" i="1"/>
                          <m:t>208,118</m:t>
                        </m:r>
                      </m:num>
                      <m:den>
                        <m:r>
                          <a:rPr lang="cs-CZ" sz="2000" i="1"/>
                          <m:t>175</m:t>
                        </m:r>
                      </m:den>
                    </m:f>
                    <m:r>
                      <a:rPr lang="cs-CZ" sz="2000" i="1"/>
                      <m:t>=1,1892</m:t>
                    </m:r>
                  </m:oMath>
                </a14:m>
                <a:r>
                  <a:rPr lang="cs-CZ" sz="2000" dirty="0"/>
                  <a:t> </a:t>
                </a:r>
              </a:p>
              <a:p>
                <a:pPr marL="0" indent="0">
                  <a:buNone/>
                </a:pPr>
                <a:r>
                  <a:rPr lang="cs-CZ" sz="2000" dirty="0"/>
                  <a:t> </a:t>
                </a:r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97" t="-76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18.04.2021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5703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400" dirty="0" err="1" smtClean="0"/>
              <a:t>Example</a:t>
            </a:r>
            <a:r>
              <a:rPr lang="cs-CZ" sz="2400" dirty="0" smtClean="0"/>
              <a:t> 2</a:t>
            </a:r>
          </a:p>
          <a:p>
            <a:pPr marL="0" indent="0">
              <a:buNone/>
            </a:pPr>
            <a:r>
              <a:rPr lang="en-US" sz="2400" dirty="0" smtClean="0"/>
              <a:t>The </a:t>
            </a:r>
            <a:r>
              <a:rPr lang="en-US" sz="2400" dirty="0"/>
              <a:t>company wants to invest in the purchase of a machine. The price of the machine is CZK 1,000,000, the service life is 5 years. As a result of investing, cash income will increase</a:t>
            </a:r>
            <a:r>
              <a:rPr lang="en-US" sz="2400" dirty="0" smtClean="0"/>
              <a:t>:</a:t>
            </a:r>
            <a:endParaRPr lang="cs-CZ" sz="2400" dirty="0" smtClean="0"/>
          </a:p>
          <a:p>
            <a:pPr marL="0" indent="0">
              <a:buNone/>
            </a:pPr>
            <a:r>
              <a:rPr lang="en-US" sz="2400" dirty="0" smtClean="0"/>
              <a:t>1 </a:t>
            </a:r>
            <a:r>
              <a:rPr lang="en-US" sz="2400" dirty="0"/>
              <a:t>year </a:t>
            </a:r>
            <a:r>
              <a:rPr lang="cs-CZ" sz="2400" dirty="0" smtClean="0"/>
              <a:t>	</a:t>
            </a:r>
            <a:r>
              <a:rPr lang="en-US" sz="2400" dirty="0" smtClean="0"/>
              <a:t>CZK 200,000</a:t>
            </a:r>
            <a:endParaRPr lang="cs-CZ" sz="2400" dirty="0" smtClean="0"/>
          </a:p>
          <a:p>
            <a:pPr marL="0" indent="0">
              <a:buNone/>
            </a:pPr>
            <a:r>
              <a:rPr lang="en-US" sz="2400" dirty="0" smtClean="0"/>
              <a:t>2 year</a:t>
            </a:r>
            <a:r>
              <a:rPr lang="cs-CZ" sz="2400" dirty="0" smtClean="0"/>
              <a:t>    CZK</a:t>
            </a:r>
            <a:r>
              <a:rPr lang="en-US" sz="2400" dirty="0" smtClean="0"/>
              <a:t> </a:t>
            </a:r>
            <a:r>
              <a:rPr lang="en-US" sz="2400" dirty="0"/>
              <a:t>320 </a:t>
            </a:r>
            <a:r>
              <a:rPr lang="en-US" sz="2400" dirty="0" smtClean="0"/>
              <a:t>000</a:t>
            </a:r>
            <a:endParaRPr lang="cs-CZ" sz="2400" dirty="0" smtClean="0"/>
          </a:p>
          <a:p>
            <a:pPr marL="0" indent="0">
              <a:buNone/>
            </a:pPr>
            <a:r>
              <a:rPr lang="en-US" sz="2400" dirty="0" smtClean="0"/>
              <a:t>3 year</a:t>
            </a:r>
            <a:r>
              <a:rPr lang="cs-CZ" sz="2400" dirty="0" smtClean="0"/>
              <a:t>	CZK </a:t>
            </a:r>
            <a:r>
              <a:rPr lang="en-US" sz="2400" dirty="0" smtClean="0"/>
              <a:t>440 </a:t>
            </a:r>
            <a:r>
              <a:rPr lang="en-US" sz="2400" dirty="0"/>
              <a:t>000 </a:t>
            </a:r>
            <a:endParaRPr lang="cs-CZ" sz="2400" dirty="0" smtClean="0"/>
          </a:p>
          <a:p>
            <a:pPr marL="0" indent="0">
              <a:buNone/>
            </a:pPr>
            <a:r>
              <a:rPr lang="en-US" sz="2400" dirty="0" smtClean="0"/>
              <a:t>4 year </a:t>
            </a:r>
            <a:r>
              <a:rPr lang="cs-CZ" sz="2400" dirty="0" smtClean="0"/>
              <a:t>	CZK </a:t>
            </a:r>
            <a:r>
              <a:rPr lang="en-US" sz="2400" dirty="0" smtClean="0"/>
              <a:t>440 000</a:t>
            </a:r>
            <a:endParaRPr lang="cs-CZ" sz="2400" dirty="0" smtClean="0"/>
          </a:p>
          <a:p>
            <a:pPr marL="0" indent="0">
              <a:buNone/>
            </a:pPr>
            <a:r>
              <a:rPr lang="en-US" sz="2400" dirty="0" smtClean="0"/>
              <a:t>5 year</a:t>
            </a:r>
            <a:r>
              <a:rPr lang="cs-CZ" sz="2400" dirty="0" smtClean="0"/>
              <a:t>  	CZK</a:t>
            </a:r>
            <a:r>
              <a:rPr lang="en-US" sz="2400" dirty="0" smtClean="0"/>
              <a:t> </a:t>
            </a:r>
            <a:r>
              <a:rPr lang="en-US" sz="2400" dirty="0"/>
              <a:t>380 </a:t>
            </a:r>
            <a:r>
              <a:rPr lang="en-US" sz="2400" dirty="0" smtClean="0"/>
              <a:t>000</a:t>
            </a:r>
            <a:endParaRPr lang="cs-CZ" sz="2400" dirty="0" smtClean="0"/>
          </a:p>
          <a:p>
            <a:pPr marL="0" indent="0">
              <a:buNone/>
            </a:pPr>
            <a:r>
              <a:rPr lang="en-US" sz="2400" dirty="0" smtClean="0"/>
              <a:t>Calculate </a:t>
            </a:r>
            <a:r>
              <a:rPr lang="en-US" sz="2400" dirty="0"/>
              <a:t>the </a:t>
            </a:r>
            <a:r>
              <a:rPr lang="en-US" sz="2400" dirty="0" smtClean="0"/>
              <a:t>IRR</a:t>
            </a:r>
            <a:r>
              <a:rPr lang="cs-CZ" sz="2400" dirty="0" smtClean="0"/>
              <a:t>, and PI</a:t>
            </a:r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r>
              <a:rPr lang="cs-CZ" sz="2000" i="1" dirty="0" smtClean="0"/>
              <a:t>(</a:t>
            </a:r>
            <a:r>
              <a:rPr lang="cs-CZ" sz="2000" i="1" dirty="0" err="1" smtClean="0"/>
              <a:t>Results</a:t>
            </a:r>
            <a:r>
              <a:rPr lang="cs-CZ" sz="2000" i="1" dirty="0" smtClean="0"/>
              <a:t>:  IRR </a:t>
            </a:r>
            <a:r>
              <a:rPr lang="cs-CZ" sz="2000" i="1" dirty="0"/>
              <a:t>16%, </a:t>
            </a:r>
            <a:r>
              <a:rPr lang="cs-CZ" sz="2000" i="1" dirty="0" smtClean="0"/>
              <a:t>PI </a:t>
            </a:r>
            <a:r>
              <a:rPr lang="cs-CZ" sz="2000" i="1" dirty="0"/>
              <a:t>1,05) </a:t>
            </a:r>
          </a:p>
          <a:p>
            <a:pPr marL="0" indent="0">
              <a:buNone/>
            </a:pPr>
            <a:endParaRPr lang="cs-CZ" sz="24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18.04.2021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5686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200" dirty="0" err="1" smtClean="0"/>
              <a:t>Example</a:t>
            </a:r>
            <a:r>
              <a:rPr lang="cs-CZ" sz="2200" dirty="0" smtClean="0"/>
              <a:t> 3) </a:t>
            </a:r>
          </a:p>
          <a:p>
            <a:pPr marL="0" indent="0">
              <a:buNone/>
            </a:pPr>
            <a:r>
              <a:rPr lang="en-US" sz="2200" dirty="0" smtClean="0"/>
              <a:t>The </a:t>
            </a:r>
            <a:r>
              <a:rPr lang="en-US" sz="2200" dirty="0"/>
              <a:t>price of the machine is CZK 10 million. </a:t>
            </a:r>
            <a:r>
              <a:rPr lang="en-US" sz="2200" dirty="0" smtClean="0"/>
              <a:t>Inventories </a:t>
            </a:r>
            <a:r>
              <a:rPr lang="en-US" sz="2200" dirty="0"/>
              <a:t>will increase by CZK 2 </a:t>
            </a:r>
            <a:r>
              <a:rPr lang="en-US" sz="2200" dirty="0" smtClean="0"/>
              <a:t>million.</a:t>
            </a:r>
            <a:endParaRPr lang="cs-CZ" sz="2200" dirty="0" smtClean="0"/>
          </a:p>
          <a:p>
            <a:pPr marL="0" indent="0">
              <a:buNone/>
            </a:pPr>
            <a:r>
              <a:rPr lang="cs-CZ" sz="2200" dirty="0" err="1" smtClean="0"/>
              <a:t>Service</a:t>
            </a:r>
            <a:r>
              <a:rPr lang="cs-CZ" sz="2200" dirty="0" smtClean="0"/>
              <a:t> l</a:t>
            </a:r>
            <a:r>
              <a:rPr lang="en-US" sz="2200" dirty="0" err="1" smtClean="0"/>
              <a:t>ife</a:t>
            </a:r>
            <a:r>
              <a:rPr lang="en-US" sz="2200" dirty="0" smtClean="0"/>
              <a:t> </a:t>
            </a:r>
            <a:r>
              <a:rPr lang="cs-CZ" sz="2200" dirty="0" err="1" smtClean="0"/>
              <a:t>is</a:t>
            </a:r>
            <a:r>
              <a:rPr lang="cs-CZ" sz="2200" dirty="0" smtClean="0"/>
              <a:t> </a:t>
            </a:r>
            <a:r>
              <a:rPr lang="en-US" sz="2200" dirty="0" smtClean="0"/>
              <a:t>5 years</a:t>
            </a:r>
            <a:r>
              <a:rPr lang="cs-CZ" sz="2200" dirty="0" smtClean="0"/>
              <a:t>.</a:t>
            </a:r>
          </a:p>
          <a:p>
            <a:pPr marL="0" indent="0">
              <a:buNone/>
            </a:pPr>
            <a:r>
              <a:rPr lang="cs-CZ" sz="2200" dirty="0" smtClean="0"/>
              <a:t>E</a:t>
            </a:r>
            <a:r>
              <a:rPr lang="en-US" sz="2200" dirty="0" smtClean="0"/>
              <a:t>BIT </a:t>
            </a:r>
            <a:r>
              <a:rPr lang="en-US" sz="2200" dirty="0"/>
              <a:t>(CZK million</a:t>
            </a:r>
            <a:r>
              <a:rPr lang="en-US" sz="2200" dirty="0" smtClean="0"/>
              <a:t>)</a:t>
            </a:r>
            <a:endParaRPr lang="cs-CZ" sz="2200" dirty="0" smtClean="0"/>
          </a:p>
          <a:p>
            <a:pPr marL="0" indent="0">
              <a:buNone/>
            </a:pPr>
            <a:r>
              <a:rPr lang="cs-CZ" sz="2200" dirty="0" smtClean="0"/>
              <a:t>1y = </a:t>
            </a:r>
            <a:r>
              <a:rPr lang="en-US" sz="2200" dirty="0" smtClean="0"/>
              <a:t>1.5</a:t>
            </a:r>
            <a:endParaRPr lang="cs-CZ" sz="2200" dirty="0" smtClean="0"/>
          </a:p>
          <a:p>
            <a:pPr marL="0" indent="0">
              <a:buNone/>
            </a:pPr>
            <a:r>
              <a:rPr lang="cs-CZ" sz="2200" dirty="0" smtClean="0"/>
              <a:t>2y = 1,625</a:t>
            </a:r>
          </a:p>
          <a:p>
            <a:pPr marL="0" indent="0">
              <a:buNone/>
            </a:pPr>
            <a:r>
              <a:rPr lang="cs-CZ" sz="2200" dirty="0" smtClean="0"/>
              <a:t>3y = 1,75</a:t>
            </a:r>
          </a:p>
          <a:p>
            <a:pPr marL="0" indent="0">
              <a:buNone/>
            </a:pPr>
            <a:r>
              <a:rPr lang="cs-CZ" sz="2200" dirty="0" smtClean="0"/>
              <a:t>4y = 2</a:t>
            </a:r>
          </a:p>
          <a:p>
            <a:pPr marL="0" indent="0">
              <a:buNone/>
            </a:pPr>
            <a:r>
              <a:rPr lang="cs-CZ" sz="2200" dirty="0" smtClean="0"/>
              <a:t>5y = 1,875</a:t>
            </a:r>
          </a:p>
          <a:p>
            <a:pPr marL="0" indent="0">
              <a:buNone/>
            </a:pPr>
            <a:r>
              <a:rPr lang="cs-CZ" sz="2200" dirty="0" smtClean="0"/>
              <a:t>T</a:t>
            </a:r>
            <a:r>
              <a:rPr lang="en-US" sz="2200" dirty="0" smtClean="0"/>
              <a:t>ax rate</a:t>
            </a:r>
            <a:r>
              <a:rPr lang="cs-CZ" sz="2200" dirty="0" smtClean="0"/>
              <a:t>: 20%       </a:t>
            </a:r>
            <a:r>
              <a:rPr lang="en-US" sz="2200" dirty="0" smtClean="0"/>
              <a:t>Interest </a:t>
            </a:r>
            <a:r>
              <a:rPr lang="en-US" sz="2200" dirty="0"/>
              <a:t>rate 14</a:t>
            </a:r>
            <a:r>
              <a:rPr lang="en-US" sz="2200" dirty="0" smtClean="0"/>
              <a:t>%</a:t>
            </a:r>
            <a:endParaRPr lang="cs-CZ" sz="2200" dirty="0" smtClean="0"/>
          </a:p>
          <a:p>
            <a:pPr marL="0" indent="0">
              <a:buNone/>
            </a:pPr>
            <a:r>
              <a:rPr lang="en-US" sz="2200" dirty="0" smtClean="0"/>
              <a:t>Calculate </a:t>
            </a:r>
            <a:r>
              <a:rPr lang="en-US" sz="2200" dirty="0"/>
              <a:t>the net present value, the internal rate of return and the profitability index. </a:t>
            </a:r>
            <a:endParaRPr lang="cs-CZ" sz="2200" dirty="0" smtClean="0"/>
          </a:p>
          <a:p>
            <a:pPr marL="0" indent="0">
              <a:buNone/>
            </a:pPr>
            <a:r>
              <a:rPr lang="en-US" sz="1800" dirty="0" smtClean="0"/>
              <a:t>(</a:t>
            </a:r>
            <a:r>
              <a:rPr lang="en-US" sz="1800" dirty="0"/>
              <a:t>Results: </a:t>
            </a:r>
            <a:r>
              <a:rPr lang="en-US" sz="1800" dirty="0" err="1"/>
              <a:t>čsh</a:t>
            </a:r>
            <a:r>
              <a:rPr lang="en-US" sz="1800" dirty="0"/>
              <a:t> 629 tis, </a:t>
            </a:r>
            <a:r>
              <a:rPr lang="en-US" sz="1800" dirty="0" err="1"/>
              <a:t>vvp</a:t>
            </a:r>
            <a:r>
              <a:rPr lang="en-US" sz="1800" dirty="0"/>
              <a:t> 16%, IZ 1,05)</a:t>
            </a:r>
            <a:endParaRPr lang="cs-CZ" sz="18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18.04.2021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4460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400" dirty="0" err="1"/>
              <a:t>Example</a:t>
            </a:r>
            <a:r>
              <a:rPr lang="cs-CZ" sz="2400" dirty="0"/>
              <a:t> </a:t>
            </a:r>
            <a:r>
              <a:rPr lang="cs-CZ" sz="2400" dirty="0" smtClean="0"/>
              <a:t>4) </a:t>
            </a:r>
            <a:endParaRPr lang="cs-CZ" sz="2400" dirty="0"/>
          </a:p>
          <a:p>
            <a:pPr marL="0" indent="0">
              <a:buNone/>
            </a:pPr>
            <a:r>
              <a:rPr lang="en-US" sz="2400" dirty="0" smtClean="0"/>
              <a:t>The </a:t>
            </a:r>
            <a:r>
              <a:rPr lang="en-US" sz="2400" dirty="0"/>
              <a:t>company is preparing a new technology</a:t>
            </a:r>
            <a:r>
              <a:rPr lang="en-US" sz="2400" dirty="0" smtClean="0"/>
              <a:t>.</a:t>
            </a:r>
            <a:r>
              <a:rPr lang="cs-CZ" sz="2400" dirty="0" smtClean="0"/>
              <a:t> </a:t>
            </a:r>
            <a:r>
              <a:rPr lang="en-US" sz="2400" dirty="0" smtClean="0"/>
              <a:t>The </a:t>
            </a:r>
            <a:r>
              <a:rPr lang="en-US" sz="2400" dirty="0"/>
              <a:t>construction period is 2 </a:t>
            </a:r>
            <a:r>
              <a:rPr lang="en-US" sz="2400" dirty="0" smtClean="0"/>
              <a:t>years</a:t>
            </a:r>
            <a:r>
              <a:rPr lang="cs-CZ" sz="2400" dirty="0" smtClean="0"/>
              <a:t>. </a:t>
            </a:r>
          </a:p>
          <a:p>
            <a:pPr marL="0" indent="0">
              <a:buNone/>
            </a:pPr>
            <a:r>
              <a:rPr lang="en-US" sz="2400" dirty="0" smtClean="0"/>
              <a:t>Capital expenditure</a:t>
            </a:r>
            <a:r>
              <a:rPr lang="cs-CZ" sz="2400" dirty="0" smtClean="0"/>
              <a:t>: </a:t>
            </a:r>
          </a:p>
          <a:p>
            <a:pPr marL="0" indent="0">
              <a:buNone/>
            </a:pPr>
            <a:r>
              <a:rPr lang="en-US" sz="2400" dirty="0" smtClean="0"/>
              <a:t>1st </a:t>
            </a:r>
            <a:r>
              <a:rPr lang="en-US" sz="2400" dirty="0"/>
              <a:t>year CZK </a:t>
            </a:r>
            <a:r>
              <a:rPr lang="en-US" sz="2400" dirty="0" smtClean="0"/>
              <a:t>8,000,000</a:t>
            </a:r>
            <a:endParaRPr lang="cs-CZ" sz="2400" dirty="0" smtClean="0"/>
          </a:p>
          <a:p>
            <a:pPr marL="0" indent="0">
              <a:buNone/>
            </a:pPr>
            <a:r>
              <a:rPr lang="en-US" sz="2400" dirty="0" smtClean="0"/>
              <a:t>2</a:t>
            </a:r>
            <a:r>
              <a:rPr lang="cs-CZ" sz="2400" dirty="0" smtClean="0"/>
              <a:t>st </a:t>
            </a:r>
            <a:r>
              <a:rPr lang="en-US" sz="2400" dirty="0" smtClean="0"/>
              <a:t>year </a:t>
            </a:r>
            <a:r>
              <a:rPr lang="en-US" sz="2400" dirty="0"/>
              <a:t>CZK </a:t>
            </a:r>
            <a:r>
              <a:rPr lang="en-US" sz="2400" dirty="0" smtClean="0"/>
              <a:t>7,000,000</a:t>
            </a:r>
            <a:endParaRPr lang="cs-CZ" sz="2400" dirty="0" smtClean="0"/>
          </a:p>
          <a:p>
            <a:pPr marL="0" indent="0">
              <a:buNone/>
            </a:pPr>
            <a:r>
              <a:rPr lang="en-US" sz="2400" dirty="0" smtClean="0"/>
              <a:t>Cash income</a:t>
            </a:r>
            <a:endParaRPr lang="cs-CZ" sz="2400" dirty="0" smtClean="0"/>
          </a:p>
          <a:p>
            <a:pPr marL="0" indent="0">
              <a:buNone/>
            </a:pPr>
            <a:r>
              <a:rPr lang="en-US" sz="2400" dirty="0" smtClean="0"/>
              <a:t>1year </a:t>
            </a:r>
            <a:r>
              <a:rPr lang="en-US" sz="2400" dirty="0"/>
              <a:t>CZK </a:t>
            </a:r>
            <a:r>
              <a:rPr lang="en-US" sz="2400" dirty="0" smtClean="0"/>
              <a:t>5,000,000</a:t>
            </a:r>
            <a:endParaRPr lang="cs-CZ" sz="2400" dirty="0" smtClean="0"/>
          </a:p>
          <a:p>
            <a:pPr marL="0" indent="0">
              <a:buNone/>
            </a:pPr>
            <a:r>
              <a:rPr lang="en-US" sz="2400" dirty="0" smtClean="0"/>
              <a:t>2year </a:t>
            </a:r>
            <a:r>
              <a:rPr lang="en-US" sz="2400" dirty="0"/>
              <a:t>CZK </a:t>
            </a:r>
            <a:r>
              <a:rPr lang="en-US" sz="2400" dirty="0" smtClean="0"/>
              <a:t>6,000,000</a:t>
            </a:r>
            <a:endParaRPr lang="cs-CZ" sz="2400" dirty="0" smtClean="0"/>
          </a:p>
          <a:p>
            <a:pPr marL="0" indent="0">
              <a:buNone/>
            </a:pPr>
            <a:r>
              <a:rPr lang="en-US" sz="2400" dirty="0" smtClean="0"/>
              <a:t>3year </a:t>
            </a:r>
            <a:r>
              <a:rPr lang="en-US" sz="2400" dirty="0"/>
              <a:t>CZK </a:t>
            </a:r>
            <a:r>
              <a:rPr lang="en-US" sz="2400" dirty="0" smtClean="0"/>
              <a:t>6,000,000</a:t>
            </a:r>
            <a:endParaRPr lang="cs-CZ" sz="2400" dirty="0" smtClean="0"/>
          </a:p>
          <a:p>
            <a:pPr marL="0" indent="0">
              <a:buNone/>
            </a:pPr>
            <a:r>
              <a:rPr lang="en-US" sz="2400" dirty="0" smtClean="0"/>
              <a:t>4year </a:t>
            </a:r>
            <a:r>
              <a:rPr lang="en-US" sz="2400" dirty="0"/>
              <a:t>CZK </a:t>
            </a:r>
            <a:r>
              <a:rPr lang="en-US" sz="2400" dirty="0" smtClean="0"/>
              <a:t>4,000,000</a:t>
            </a:r>
            <a:endParaRPr lang="cs-CZ" sz="2400" dirty="0" smtClean="0"/>
          </a:p>
          <a:p>
            <a:pPr marL="0" indent="0">
              <a:buNone/>
            </a:pPr>
            <a:r>
              <a:rPr lang="en-US" sz="2400" dirty="0" smtClean="0"/>
              <a:t>Calculate </a:t>
            </a:r>
            <a:r>
              <a:rPr lang="en-US" sz="2400" dirty="0"/>
              <a:t>the </a:t>
            </a:r>
            <a:r>
              <a:rPr lang="en-US" sz="2400" dirty="0" smtClean="0"/>
              <a:t>NPV</a:t>
            </a:r>
            <a:endParaRPr lang="cs-CZ" sz="2400" dirty="0" smtClean="0"/>
          </a:p>
          <a:p>
            <a:pPr marL="0" indent="0">
              <a:buNone/>
            </a:pPr>
            <a:r>
              <a:rPr lang="cs-CZ" sz="1800" i="1" dirty="0" err="1" smtClean="0"/>
              <a:t>Result</a:t>
            </a:r>
            <a:r>
              <a:rPr lang="cs-CZ" sz="1800" i="1" dirty="0" smtClean="0"/>
              <a:t>: NPV = CZK 79 000</a:t>
            </a:r>
            <a:endParaRPr lang="cs-CZ" sz="1800" i="1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18.04.2021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3026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246</TotalTime>
  <Words>856</Words>
  <Application>Microsoft Office PowerPoint</Application>
  <PresentationFormat>Vlastní</PresentationFormat>
  <Paragraphs>118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5" baseType="lpstr">
      <vt:lpstr>Arial</vt:lpstr>
      <vt:lpstr>Calibri</vt:lpstr>
      <vt:lpstr>Cambria Math</vt:lpstr>
      <vt:lpstr>Clara Sans</vt:lpstr>
      <vt:lpstr>JU_OPVVV</vt:lpstr>
      <vt:lpstr>Investment evaluation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Kopta Daniel Ing. Ph.D.</cp:lastModifiedBy>
  <cp:revision>28</cp:revision>
  <dcterms:created xsi:type="dcterms:W3CDTF">2017-07-17T18:52:59Z</dcterms:created>
  <dcterms:modified xsi:type="dcterms:W3CDTF">2021-04-18T12:38:48Z</dcterms:modified>
</cp:coreProperties>
</file>