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0"/>
  </p:notesMasterIdLst>
  <p:sldIdLst>
    <p:sldId id="256" r:id="rId2"/>
    <p:sldId id="257" r:id="rId3"/>
    <p:sldId id="306" r:id="rId4"/>
    <p:sldId id="307" r:id="rId5"/>
    <p:sldId id="308" r:id="rId6"/>
    <p:sldId id="309" r:id="rId7"/>
    <p:sldId id="310" r:id="rId8"/>
    <p:sldId id="311" r:id="rId9"/>
    <p:sldId id="312" r:id="rId10"/>
    <p:sldId id="313" r:id="rId11"/>
    <p:sldId id="277" r:id="rId12"/>
    <p:sldId id="278" r:id="rId13"/>
    <p:sldId id="279" r:id="rId14"/>
    <p:sldId id="314" r:id="rId15"/>
    <p:sldId id="315" r:id="rId16"/>
    <p:sldId id="316" r:id="rId17"/>
    <p:sldId id="317" r:id="rId18"/>
    <p:sldId id="275" r:id="rId19"/>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19.03.2020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2998215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9780417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912596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86992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3416029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3906329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2329548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3653446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848332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336768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2963804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15544548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2583307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9161823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19.03.2020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19.03.2020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19.03.2020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19.03.2020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p:txBody>
          <a:bodyPr/>
          <a:lstStyle/>
          <a:p>
            <a:r>
              <a:rPr lang="en-GB" b="1" dirty="0"/>
              <a:t> </a:t>
            </a:r>
            <a:r>
              <a:rPr lang="en-GB" b="1" dirty="0" smtClean="0"/>
              <a:t>Job </a:t>
            </a:r>
            <a:r>
              <a:rPr lang="en-GB" b="1" dirty="0"/>
              <a:t>evaluation. Work standardization.</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pic>
        <p:nvPicPr>
          <p:cNvPr id="2050" name="Picture 2" descr="Project Management Rubric Templat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42845" y="1055202"/>
            <a:ext cx="4772430" cy="6506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123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b="1" dirty="0" err="1"/>
              <a:t>Standartion</a:t>
            </a:r>
            <a:r>
              <a:rPr lang="en-GB" sz="2500" b="1" dirty="0"/>
              <a:t> of work</a:t>
            </a:r>
            <a:endParaRPr lang="en-GB" sz="2500" dirty="0"/>
          </a:p>
          <a:p>
            <a:pPr marL="0" indent="0">
              <a:buNone/>
            </a:pPr>
            <a:r>
              <a:rPr lang="en-GB" sz="2500" dirty="0"/>
              <a:t> </a:t>
            </a:r>
          </a:p>
          <a:p>
            <a:pPr marL="0" indent="0">
              <a:buNone/>
            </a:pPr>
            <a:r>
              <a:rPr lang="en-GB" sz="2500" dirty="0"/>
              <a:t>Standardization of work belongs and has always been an important cornerstone of any </a:t>
            </a:r>
            <a:r>
              <a:rPr lang="cs-CZ" sz="2500" dirty="0" err="1" smtClean="0"/>
              <a:t>firms</a:t>
            </a:r>
            <a:r>
              <a:rPr lang="en-GB" sz="2500" dirty="0" smtClean="0"/>
              <a:t>. </a:t>
            </a:r>
            <a:r>
              <a:rPr lang="en-GB" sz="2500" dirty="0" err="1" smtClean="0"/>
              <a:t>Labo</a:t>
            </a:r>
            <a:r>
              <a:rPr lang="cs-CZ" sz="2500" dirty="0" smtClean="0"/>
              <a:t>u</a:t>
            </a:r>
            <a:r>
              <a:rPr lang="en-GB" sz="2500" dirty="0" smtClean="0"/>
              <a:t>r </a:t>
            </a:r>
            <a:r>
              <a:rPr lang="en-GB" sz="2500" dirty="0"/>
              <a:t>standardization, </a:t>
            </a:r>
            <a:r>
              <a:rPr lang="en-GB" sz="2500" dirty="0" err="1"/>
              <a:t>ie</a:t>
            </a:r>
            <a:r>
              <a:rPr lang="en-GB" sz="2500" dirty="0"/>
              <a:t> determining the amount of work to be performed by an employee over a certain period of time, is left to the employer's discretion, who can decide whether or not the standardization is appropriate here. There is also widespread discussion as to whether </a:t>
            </a:r>
            <a:r>
              <a:rPr lang="en-GB" sz="2500" dirty="0" err="1"/>
              <a:t>labor</a:t>
            </a:r>
            <a:r>
              <a:rPr lang="en-GB" sz="2500" dirty="0"/>
              <a:t> standardization should be linked to </a:t>
            </a:r>
            <a:r>
              <a:rPr lang="en-GB" sz="2500" dirty="0" err="1"/>
              <a:t>labor</a:t>
            </a:r>
            <a:r>
              <a:rPr lang="en-GB" sz="2500" dirty="0"/>
              <a:t> law at all, because according to some opinions its individual standards cannot act as legal regulations.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998095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dirty="0"/>
              <a:t>Performance standards express the expected consumption of  work, which is spent on the </a:t>
            </a:r>
            <a:r>
              <a:rPr lang="en-GB" sz="2500" dirty="0" err="1"/>
              <a:t>fulfillment</a:t>
            </a:r>
            <a:r>
              <a:rPr lang="en-GB" sz="2500" dirty="0"/>
              <a:t> of the whole assigned task (operation). We distinguish between time standards and quantity standards.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8018805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dirty="0"/>
              <a:t>If the amount of time needed by an employee or group of employees to perform a given task or its unit (pcs, kg, m2,…) is determined directly, the time standard (time / quantity of production) is referred to. If it is determined how many units (pcs, kg, m 2,…) are to be processed by the employee per unit of working time (hour, shift,…), this is referred to as the quantity standard (quantity of production / time). </a:t>
            </a:r>
            <a:r>
              <a:rPr lang="en-GB" sz="2500" dirty="0" smtClean="0"/>
              <a:t>The quantity norm is the inverse of the time norm and is always derived from the time norm. An example of a time standard is that an employee has 15 minutes to produce 1 piece of product; an example of the quantity standard that an employee has to produce 4 pieces of products per hour.</a:t>
            </a:r>
          </a:p>
          <a:p>
            <a:pPr marL="0" indent="0">
              <a:buNone/>
            </a:pP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8725077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dirty="0" smtClean="0"/>
              <a:t>The quantity norm is the inverse of the time norm and is always derived from the time norm. An example of a time standard is that an employee has 15 minutes to produce 1 piece of product; an example of the quantity standard that an employee has to produce 4 pieces of products per hour.</a:t>
            </a:r>
          </a:p>
          <a:p>
            <a:pPr marL="0" indent="0">
              <a:buNone/>
            </a:pP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8194931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dirty="0"/>
              <a:t>When standardizing work, in addition to the term “standards” we encounter so-called “</a:t>
            </a:r>
            <a:r>
              <a:rPr lang="en-GB" sz="2500" dirty="0" err="1"/>
              <a:t>normatives</a:t>
            </a:r>
            <a:r>
              <a:rPr lang="en-GB" sz="2500" dirty="0"/>
              <a:t>”. Normative is understood in relation to the standard as a partial indication. </a:t>
            </a:r>
            <a:endParaRPr lang="cs-CZ" sz="2500" dirty="0" smtClean="0"/>
          </a:p>
          <a:p>
            <a:pPr marL="0" indent="0">
              <a:buNone/>
            </a:pPr>
            <a:endParaRPr lang="cs-CZ" sz="2500" dirty="0"/>
          </a:p>
          <a:p>
            <a:pPr marL="0" indent="0">
              <a:buNone/>
            </a:pPr>
            <a:r>
              <a:rPr lang="en-GB" sz="2500" dirty="0" smtClean="0"/>
              <a:t>Norms </a:t>
            </a:r>
            <a:r>
              <a:rPr lang="en-GB" sz="2500" dirty="0"/>
              <a:t>are set for individual components of work operations (operation section, operation, movement), while standards apply to the whole work operation. </a:t>
            </a:r>
            <a:endParaRPr lang="cs-CZ" sz="2500" dirty="0" smtClean="0"/>
          </a:p>
          <a:p>
            <a:pPr marL="0" indent="0">
              <a:buNone/>
            </a:pPr>
            <a:r>
              <a:rPr lang="en-GB" sz="2500" dirty="0" smtClean="0"/>
              <a:t>Norms </a:t>
            </a:r>
            <a:r>
              <a:rPr lang="en-GB" sz="2500" dirty="0"/>
              <a:t>such as data used to calculate the standard of time consumption can be broken down according to the purpose of focusing in particular on:</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37929729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pPr marL="0" indent="0">
              <a:buNone/>
            </a:pPr>
            <a:r>
              <a:rPr lang="en-GB" sz="2500" smtClean="0"/>
              <a:t>The </a:t>
            </a:r>
            <a:r>
              <a:rPr lang="en-GB" sz="2500" dirty="0" smtClean="0"/>
              <a:t>quantity norm is the inverse of the time norm and is always derived from the time norm. An example of a time standard is that an employee has 15 minutes to produce 1 piece of product; an example of the quantity standard that an employee has to produce 4 pieces of products per hour.</a:t>
            </a:r>
          </a:p>
          <a:p>
            <a:pPr marL="0" indent="0">
              <a:buNone/>
            </a:pP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9634181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Remuneration </a:t>
            </a:r>
            <a:r>
              <a:rPr lang="cs-CZ" sz="2400" b="1" dirty="0" smtClean="0"/>
              <a:t>and </a:t>
            </a:r>
            <a:r>
              <a:rPr lang="cs-CZ" sz="2400" b="1" dirty="0" err="1" smtClean="0"/>
              <a:t>employee</a:t>
            </a:r>
            <a:r>
              <a:rPr lang="cs-CZ" sz="2400" b="1" dirty="0" smtClean="0"/>
              <a:t> </a:t>
            </a:r>
            <a:r>
              <a:rPr lang="cs-CZ" sz="2400" b="1" dirty="0" err="1" smtClean="0"/>
              <a:t>satisfaction</a:t>
            </a:r>
            <a:r>
              <a:rPr lang="cs-CZ" sz="2400" b="1" dirty="0" smtClean="0"/>
              <a:t> </a:t>
            </a:r>
            <a:endParaRPr lang="cs-CZ" sz="2400" dirty="0"/>
          </a:p>
        </p:txBody>
      </p:sp>
      <p:sp>
        <p:nvSpPr>
          <p:cNvPr id="3" name="Zástupný symbol pro obsah 2"/>
          <p:cNvSpPr>
            <a:spLocks noGrp="1"/>
          </p:cNvSpPr>
          <p:nvPr>
            <p:ph idx="1"/>
          </p:nvPr>
        </p:nvSpPr>
        <p:spPr/>
        <p:txBody>
          <a:bodyPr/>
          <a:lstStyle/>
          <a:p>
            <a:r>
              <a:rPr lang="en-GB" dirty="0" smtClean="0"/>
              <a:t>time </a:t>
            </a:r>
            <a:r>
              <a:rPr lang="en-GB" dirty="0"/>
              <a:t>standards </a:t>
            </a:r>
            <a:endParaRPr lang="cs-CZ" dirty="0" smtClean="0"/>
          </a:p>
          <a:p>
            <a:r>
              <a:rPr lang="cs-CZ" dirty="0" err="1" smtClean="0"/>
              <a:t>guantity</a:t>
            </a:r>
            <a:r>
              <a:rPr lang="en-GB" dirty="0" smtClean="0"/>
              <a:t> </a:t>
            </a:r>
            <a:r>
              <a:rPr lang="en-GB" dirty="0" err="1"/>
              <a:t>normatives</a:t>
            </a:r>
            <a:r>
              <a:rPr lang="en-GB" dirty="0"/>
              <a:t> </a:t>
            </a:r>
            <a:endParaRPr lang="cs-CZ" dirty="0" smtClean="0"/>
          </a:p>
          <a:p>
            <a:r>
              <a:rPr lang="cs-CZ" dirty="0" smtClean="0"/>
              <a:t>f</a:t>
            </a:r>
            <a:r>
              <a:rPr lang="en-GB" dirty="0" err="1" smtClean="0"/>
              <a:t>requency</a:t>
            </a:r>
            <a:r>
              <a:rPr lang="en-GB" dirty="0" smtClean="0"/>
              <a:t> </a:t>
            </a:r>
            <a:r>
              <a:rPr lang="en-GB" dirty="0" err="1"/>
              <a:t>normatives</a:t>
            </a:r>
            <a:r>
              <a:rPr lang="en-GB" dirty="0"/>
              <a:t> </a:t>
            </a:r>
            <a:endParaRPr lang="cs-CZ" dirty="0" smtClean="0"/>
          </a:p>
          <a:p>
            <a:r>
              <a:rPr lang="en-GB" dirty="0" smtClean="0"/>
              <a:t>equipment time </a:t>
            </a:r>
            <a:r>
              <a:rPr lang="en-GB" dirty="0"/>
              <a:t>standards </a:t>
            </a:r>
            <a:endParaRPr lang="cs-CZ" dirty="0" smtClean="0"/>
          </a:p>
          <a:p>
            <a:r>
              <a:rPr lang="en-GB" dirty="0" smtClean="0"/>
              <a:t>technological standards</a:t>
            </a: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5970538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dirty="0"/>
              <a:t>Job evaluation </a:t>
            </a:r>
          </a:p>
          <a:p>
            <a:pPr marL="0" indent="0">
              <a:buNone/>
            </a:pPr>
            <a:r>
              <a:rPr lang="en-GB" dirty="0"/>
              <a:t>Evaluation of employees work is of great importance in the creation of the wage system. Work evaluation is a systematic process of determining the relative value of work in an enterprise to determine internal wage relations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basic methods of work evaluation include summary and analytical methods.</a:t>
            </a:r>
          </a:p>
          <a:p>
            <a:pPr marL="0" indent="0">
              <a:buNone/>
            </a:pPr>
            <a:r>
              <a:rPr lang="en-GB" sz="2500" dirty="0"/>
              <a:t> </a:t>
            </a:r>
          </a:p>
          <a:p>
            <a:pPr marL="0" indent="0">
              <a:buNone/>
            </a:pPr>
            <a:r>
              <a:rPr lang="en-GB" sz="2500" dirty="0"/>
              <a:t>Summary methods</a:t>
            </a:r>
          </a:p>
          <a:p>
            <a:pPr marL="0" indent="0">
              <a:buNone/>
            </a:pPr>
            <a:r>
              <a:rPr lang="en-GB" sz="2500" dirty="0"/>
              <a:t> </a:t>
            </a:r>
          </a:p>
          <a:p>
            <a:pPr marL="0" indent="0">
              <a:buNone/>
            </a:pPr>
            <a:r>
              <a:rPr lang="en-GB" sz="2500" dirty="0"/>
              <a:t>Summary methods of work evaluation compare the work as a whole, not in terms of individual factors. Subsequently, they assign the work to grades or create their order. These are simple methods and in most cases do not comply with the "equal pay for equal work" rule. They are also criticized for leaving considerable scope for subjective evaluation of works. Their advantage is their low time and cost demands.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800" b="1" dirty="0"/>
              <a:t>Method of internal comparison</a:t>
            </a:r>
          </a:p>
          <a:p>
            <a:pPr marL="0" indent="0">
              <a:buNone/>
            </a:pPr>
            <a:r>
              <a:rPr lang="en-GB" sz="2800" dirty="0"/>
              <a:t>The method of internal benchmarking or internal benchmarking is often not referred to as a method of assessing work</a:t>
            </a:r>
            <a:r>
              <a:rPr lang="en-GB" sz="2800" dirty="0" smtClean="0"/>
              <a:t>.</a:t>
            </a:r>
            <a:endParaRPr lang="cs-CZ" sz="2800" dirty="0" smtClean="0"/>
          </a:p>
          <a:p>
            <a:pPr marL="0" indent="0">
              <a:buNone/>
            </a:pPr>
            <a:r>
              <a:rPr lang="en-GB" sz="2800" b="1" dirty="0"/>
              <a:t>Pair comparison method</a:t>
            </a:r>
          </a:p>
          <a:p>
            <a:pPr marL="0" indent="0">
              <a:buNone/>
            </a:pPr>
            <a:r>
              <a:rPr lang="en-GB" sz="2800" dirty="0"/>
              <a:t>The paired comparison method is a statistical method that compares a job as a whole with another job. If one job is worth more than another, two points will be awarded. If they have the same meaning, both get one point at a time.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3091438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800" b="1" dirty="0"/>
              <a:t>Classification (</a:t>
            </a:r>
            <a:r>
              <a:rPr lang="en-GB" sz="2800" b="1" dirty="0" err="1"/>
              <a:t>catalog</a:t>
            </a:r>
            <a:r>
              <a:rPr lang="en-GB" sz="2800" b="1" dirty="0"/>
              <a:t>) method</a:t>
            </a:r>
          </a:p>
          <a:p>
            <a:pPr marL="0" indent="0">
              <a:buNone/>
            </a:pPr>
            <a:r>
              <a:rPr lang="en-GB" sz="2800" dirty="0"/>
              <a:t>Classification method is the most commonly used method from the group of summary methods. It sorts jobs into a predetermined degree hierarchy and defines the characteristics of those levels, including examples of key activities.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5184620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900" dirty="0"/>
              <a:t>Analytical methods</a:t>
            </a:r>
          </a:p>
          <a:p>
            <a:pPr marL="0" indent="0">
              <a:buNone/>
            </a:pPr>
            <a:r>
              <a:rPr lang="en-GB" sz="2900" dirty="0"/>
              <a:t>Analytical methods evaluate individual works separately according to individual requirements or factors that can be weighted. Partial values ​​of </a:t>
            </a:r>
            <a:r>
              <a:rPr lang="en-GB" sz="2900" dirty="0" err="1"/>
              <a:t>labor</a:t>
            </a:r>
            <a:r>
              <a:rPr lang="en-GB" sz="2900" dirty="0"/>
              <a:t> are determined for each factor, the sum of which gives the total value of </a:t>
            </a:r>
            <a:r>
              <a:rPr lang="en-GB" sz="2900" dirty="0" err="1"/>
              <a:t>labor</a:t>
            </a:r>
            <a:r>
              <a:rPr lang="en-GB" sz="2900" dirty="0"/>
              <a: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42621385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500" b="1" dirty="0"/>
              <a:t>Analytical comparison</a:t>
            </a:r>
          </a:p>
          <a:p>
            <a:pPr marL="0" indent="0">
              <a:buNone/>
            </a:pPr>
            <a:r>
              <a:rPr lang="en-GB" sz="2500" dirty="0"/>
              <a:t>Analytical comparison is based on an analysis of a number of defined factors. The profile of the selected job is compared to either the step profile or the model or key job profile</a:t>
            </a:r>
            <a:r>
              <a:rPr lang="en-GB" sz="2500" dirty="0" smtClean="0"/>
              <a:t>.</a:t>
            </a:r>
            <a:endParaRPr lang="cs-CZ" sz="2500" dirty="0" smtClean="0"/>
          </a:p>
          <a:p>
            <a:pPr marL="0" indent="0">
              <a:buNone/>
            </a:pPr>
            <a:r>
              <a:rPr lang="en-GB" sz="2500" dirty="0" smtClean="0"/>
              <a:t> </a:t>
            </a:r>
            <a:endParaRPr lang="cs-CZ" sz="2500" dirty="0" smtClean="0"/>
          </a:p>
          <a:p>
            <a:pPr marL="0" indent="0">
              <a:buNone/>
            </a:pPr>
            <a:r>
              <a:rPr lang="en-GB" sz="2500" b="1" dirty="0"/>
              <a:t>Factor comparison method</a:t>
            </a:r>
          </a:p>
          <a:p>
            <a:pPr marL="0" indent="0">
              <a:buNone/>
            </a:pPr>
            <a:r>
              <a:rPr lang="en-GB" sz="2500" dirty="0"/>
              <a:t>This method compares factors of work with factors of a certain scale. This comparison can only have three levels of value. It is similar to the scoring method. This method generates a work order for each of the paid factors.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3259434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500" dirty="0" smtClean="0"/>
              <a:t>Scoring </a:t>
            </a:r>
            <a:r>
              <a:rPr lang="en-GB" sz="2500" dirty="0"/>
              <a:t>method</a:t>
            </a:r>
          </a:p>
          <a:p>
            <a:pPr marL="0" indent="0">
              <a:buNone/>
            </a:pPr>
            <a:r>
              <a:rPr lang="en-GB" sz="2500" dirty="0"/>
              <a:t>The scoring method is probably the most used method. It serves both to create a classification of jobs and as a basis for their wage evaluation. The basis of the scoring method is the breakdown of the work into factors or key elements representing the requirements that the work places on the person who performs it. Each of these factors contributes to the value of work and all factors are part of all work, but to varying degrees. Each factor is assigned points depending on the extent to which it is included in the evaluated work. The points are then added and the total score represents the value of the work.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9400707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GB" sz="2400" b="1" dirty="0"/>
              <a:t>Job evaluation. Work standardization.</a:t>
            </a:r>
            <a:endParaRPr lang="en-GB" sz="2400" dirty="0"/>
          </a:p>
        </p:txBody>
      </p:sp>
      <p:sp>
        <p:nvSpPr>
          <p:cNvPr id="3" name="Zástupný symbol pro obsah 2"/>
          <p:cNvSpPr>
            <a:spLocks noGrp="1"/>
          </p:cNvSpPr>
          <p:nvPr>
            <p:ph idx="1"/>
          </p:nvPr>
        </p:nvSpPr>
        <p:spPr/>
        <p:txBody>
          <a:bodyPr/>
          <a:lstStyle/>
          <a:p>
            <a:pPr marL="0" indent="0">
              <a:buNone/>
            </a:pPr>
            <a:r>
              <a:rPr lang="en-GB" sz="2500" dirty="0"/>
              <a:t>The scoring method works with quantitative scales, usually using multiple scales - one scale, for example, for managerial work and another for specialist work. The advantage of this method is its relative simplicity and comprehensibility, it is easily converted into a wage rate, it is objective and flexible. The most time-consuming phase is the creation of a point scale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34230022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113</TotalTime>
  <Words>1027</Words>
  <Application>Microsoft Office PowerPoint</Application>
  <PresentationFormat>Vlastní</PresentationFormat>
  <Paragraphs>107</Paragraphs>
  <Slides>18</Slides>
  <Notes>16</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18</vt:i4>
      </vt:variant>
    </vt:vector>
  </HeadingPairs>
  <TitlesOfParts>
    <vt:vector size="22" baseType="lpstr">
      <vt:lpstr>Arial</vt:lpstr>
      <vt:lpstr>Calibri</vt:lpstr>
      <vt:lpstr>Clara Sans</vt:lpstr>
      <vt:lpstr>JU_OPVVV</vt:lpstr>
      <vt:lpstr>Reward systems </vt:lpstr>
      <vt:lpstr>Job evaluation. Work standardization.</vt:lpstr>
      <vt:lpstr>Job evaluation. Work standardization.</vt:lpstr>
      <vt:lpstr>Job evaluation. Work standardization.</vt:lpstr>
      <vt:lpstr>Job evaluation. Work standardization.</vt:lpstr>
      <vt:lpstr>Job evaluation. Work standardization.</vt:lpstr>
      <vt:lpstr>Job evaluation. Work standardization.</vt:lpstr>
      <vt:lpstr>Job evaluation. Work standardization.</vt:lpstr>
      <vt:lpstr>Job evaluation. Work standardization.</vt:lpstr>
      <vt:lpstr>Job evaluation. Work standardization.</vt:lpstr>
      <vt:lpstr>Remuneration and employee satisfaction </vt:lpstr>
      <vt:lpstr>Remuneration and employee satisfaction </vt:lpstr>
      <vt:lpstr>Remuneration and employee satisfaction </vt:lpstr>
      <vt:lpstr>Remuneration and employee satisfaction </vt:lpstr>
      <vt:lpstr>Remuneration and employee satisfaction </vt:lpstr>
      <vt:lpstr>Remuneration and employee satisfaction </vt:lpstr>
      <vt:lpstr>Remuneration and employee satisfaction </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10</cp:revision>
  <dcterms:created xsi:type="dcterms:W3CDTF">2017-07-17T18:52:59Z</dcterms:created>
  <dcterms:modified xsi:type="dcterms:W3CDTF">2020-03-19T13:53:10Z</dcterms:modified>
</cp:coreProperties>
</file>