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23"/>
  </p:notesMasterIdLst>
  <p:sldIdLst>
    <p:sldId id="256" r:id="rId2"/>
    <p:sldId id="328" r:id="rId3"/>
    <p:sldId id="330" r:id="rId4"/>
    <p:sldId id="331" r:id="rId5"/>
    <p:sldId id="332" r:id="rId6"/>
    <p:sldId id="333" r:id="rId7"/>
    <p:sldId id="334" r:id="rId8"/>
    <p:sldId id="343" r:id="rId9"/>
    <p:sldId id="344" r:id="rId10"/>
    <p:sldId id="329" r:id="rId11"/>
    <p:sldId id="335" r:id="rId12"/>
    <p:sldId id="336" r:id="rId13"/>
    <p:sldId id="337" r:id="rId14"/>
    <p:sldId id="345" r:id="rId15"/>
    <p:sldId id="338" r:id="rId16"/>
    <p:sldId id="346" r:id="rId17"/>
    <p:sldId id="339" r:id="rId18"/>
    <p:sldId id="347" r:id="rId19"/>
    <p:sldId id="340" r:id="rId20"/>
    <p:sldId id="348" r:id="rId21"/>
    <p:sldId id="275" r:id="rId22"/>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01" d="100"/>
          <a:sy n="101" d="100"/>
        </p:scale>
        <p:origin x="1380" y="120"/>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20.03.2020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26292438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11</a:t>
            </a:fld>
            <a:endParaRPr lang="cs-CZ"/>
          </a:p>
        </p:txBody>
      </p:sp>
    </p:spTree>
    <p:extLst>
      <p:ext uri="{BB962C8B-B14F-4D97-AF65-F5344CB8AC3E}">
        <p14:creationId xmlns:p14="http://schemas.microsoft.com/office/powerpoint/2010/main" val="31151127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12</a:t>
            </a:fld>
            <a:endParaRPr lang="cs-CZ"/>
          </a:p>
        </p:txBody>
      </p:sp>
    </p:spTree>
    <p:extLst>
      <p:ext uri="{BB962C8B-B14F-4D97-AF65-F5344CB8AC3E}">
        <p14:creationId xmlns:p14="http://schemas.microsoft.com/office/powerpoint/2010/main" val="30253793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13</a:t>
            </a:fld>
            <a:endParaRPr lang="cs-CZ"/>
          </a:p>
        </p:txBody>
      </p:sp>
    </p:spTree>
    <p:extLst>
      <p:ext uri="{BB962C8B-B14F-4D97-AF65-F5344CB8AC3E}">
        <p14:creationId xmlns:p14="http://schemas.microsoft.com/office/powerpoint/2010/main" val="6772446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14</a:t>
            </a:fld>
            <a:endParaRPr lang="cs-CZ"/>
          </a:p>
        </p:txBody>
      </p:sp>
    </p:spTree>
    <p:extLst>
      <p:ext uri="{BB962C8B-B14F-4D97-AF65-F5344CB8AC3E}">
        <p14:creationId xmlns:p14="http://schemas.microsoft.com/office/powerpoint/2010/main" val="189756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15</a:t>
            </a:fld>
            <a:endParaRPr lang="cs-CZ"/>
          </a:p>
        </p:txBody>
      </p:sp>
    </p:spTree>
    <p:extLst>
      <p:ext uri="{BB962C8B-B14F-4D97-AF65-F5344CB8AC3E}">
        <p14:creationId xmlns:p14="http://schemas.microsoft.com/office/powerpoint/2010/main" val="7098611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16</a:t>
            </a:fld>
            <a:endParaRPr lang="cs-CZ"/>
          </a:p>
        </p:txBody>
      </p:sp>
    </p:spTree>
    <p:extLst>
      <p:ext uri="{BB962C8B-B14F-4D97-AF65-F5344CB8AC3E}">
        <p14:creationId xmlns:p14="http://schemas.microsoft.com/office/powerpoint/2010/main" val="28762279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17</a:t>
            </a:fld>
            <a:endParaRPr lang="cs-CZ"/>
          </a:p>
        </p:txBody>
      </p:sp>
    </p:spTree>
    <p:extLst>
      <p:ext uri="{BB962C8B-B14F-4D97-AF65-F5344CB8AC3E}">
        <p14:creationId xmlns:p14="http://schemas.microsoft.com/office/powerpoint/2010/main" val="9134685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18</a:t>
            </a:fld>
            <a:endParaRPr lang="cs-CZ"/>
          </a:p>
        </p:txBody>
      </p:sp>
    </p:spTree>
    <p:extLst>
      <p:ext uri="{BB962C8B-B14F-4D97-AF65-F5344CB8AC3E}">
        <p14:creationId xmlns:p14="http://schemas.microsoft.com/office/powerpoint/2010/main" val="6279758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19</a:t>
            </a:fld>
            <a:endParaRPr lang="cs-CZ"/>
          </a:p>
        </p:txBody>
      </p:sp>
    </p:spTree>
    <p:extLst>
      <p:ext uri="{BB962C8B-B14F-4D97-AF65-F5344CB8AC3E}">
        <p14:creationId xmlns:p14="http://schemas.microsoft.com/office/powerpoint/2010/main" val="22547912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20</a:t>
            </a:fld>
            <a:endParaRPr lang="cs-CZ"/>
          </a:p>
        </p:txBody>
      </p:sp>
    </p:spTree>
    <p:extLst>
      <p:ext uri="{BB962C8B-B14F-4D97-AF65-F5344CB8AC3E}">
        <p14:creationId xmlns:p14="http://schemas.microsoft.com/office/powerpoint/2010/main" val="1630305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3</a:t>
            </a:fld>
            <a:endParaRPr lang="cs-CZ"/>
          </a:p>
        </p:txBody>
      </p:sp>
    </p:spTree>
    <p:extLst>
      <p:ext uri="{BB962C8B-B14F-4D97-AF65-F5344CB8AC3E}">
        <p14:creationId xmlns:p14="http://schemas.microsoft.com/office/powerpoint/2010/main" val="2796285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4</a:t>
            </a:fld>
            <a:endParaRPr lang="cs-CZ"/>
          </a:p>
        </p:txBody>
      </p:sp>
    </p:spTree>
    <p:extLst>
      <p:ext uri="{BB962C8B-B14F-4D97-AF65-F5344CB8AC3E}">
        <p14:creationId xmlns:p14="http://schemas.microsoft.com/office/powerpoint/2010/main" val="4101392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5</a:t>
            </a:fld>
            <a:endParaRPr lang="cs-CZ"/>
          </a:p>
        </p:txBody>
      </p:sp>
    </p:spTree>
    <p:extLst>
      <p:ext uri="{BB962C8B-B14F-4D97-AF65-F5344CB8AC3E}">
        <p14:creationId xmlns:p14="http://schemas.microsoft.com/office/powerpoint/2010/main" val="193933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6</a:t>
            </a:fld>
            <a:endParaRPr lang="cs-CZ"/>
          </a:p>
        </p:txBody>
      </p:sp>
    </p:spTree>
    <p:extLst>
      <p:ext uri="{BB962C8B-B14F-4D97-AF65-F5344CB8AC3E}">
        <p14:creationId xmlns:p14="http://schemas.microsoft.com/office/powerpoint/2010/main" val="38804802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7</a:t>
            </a:fld>
            <a:endParaRPr lang="cs-CZ"/>
          </a:p>
        </p:txBody>
      </p:sp>
    </p:spTree>
    <p:extLst>
      <p:ext uri="{BB962C8B-B14F-4D97-AF65-F5344CB8AC3E}">
        <p14:creationId xmlns:p14="http://schemas.microsoft.com/office/powerpoint/2010/main" val="37039217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8</a:t>
            </a:fld>
            <a:endParaRPr lang="cs-CZ"/>
          </a:p>
        </p:txBody>
      </p:sp>
    </p:spTree>
    <p:extLst>
      <p:ext uri="{BB962C8B-B14F-4D97-AF65-F5344CB8AC3E}">
        <p14:creationId xmlns:p14="http://schemas.microsoft.com/office/powerpoint/2010/main" val="1412437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9</a:t>
            </a:fld>
            <a:endParaRPr lang="cs-CZ"/>
          </a:p>
        </p:txBody>
      </p:sp>
    </p:spTree>
    <p:extLst>
      <p:ext uri="{BB962C8B-B14F-4D97-AF65-F5344CB8AC3E}">
        <p14:creationId xmlns:p14="http://schemas.microsoft.com/office/powerpoint/2010/main" val="24318387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10</a:t>
            </a:fld>
            <a:endParaRPr lang="cs-CZ"/>
          </a:p>
        </p:txBody>
      </p:sp>
    </p:spTree>
    <p:extLst>
      <p:ext uri="{BB962C8B-B14F-4D97-AF65-F5344CB8AC3E}">
        <p14:creationId xmlns:p14="http://schemas.microsoft.com/office/powerpoint/2010/main" val="18671090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20.03.2020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20.03.2020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20.03.2020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20.03.2020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20.03.2020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20.03.2020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GB" b="1" dirty="0"/>
              <a:t>Reward systems</a:t>
            </a:r>
            <a:r>
              <a:rPr lang="en-GB" dirty="0"/>
              <a:t/>
            </a:r>
            <a:br>
              <a:rPr lang="en-GB" dirty="0"/>
            </a:br>
            <a:endParaRPr lang="cs-CZ" dirty="0"/>
          </a:p>
        </p:txBody>
      </p:sp>
      <p:sp>
        <p:nvSpPr>
          <p:cNvPr id="3" name="Podnadpis 2"/>
          <p:cNvSpPr>
            <a:spLocks noGrp="1"/>
          </p:cNvSpPr>
          <p:nvPr>
            <p:ph type="subTitle" idx="1"/>
          </p:nvPr>
        </p:nvSpPr>
        <p:spPr>
          <a:xfrm>
            <a:off x="847725" y="3957618"/>
            <a:ext cx="9395519" cy="720080"/>
          </a:xfrm>
        </p:spPr>
        <p:txBody>
          <a:bodyPr/>
          <a:lstStyle/>
          <a:p>
            <a:r>
              <a:rPr lang="en-GB" b="1" dirty="0"/>
              <a:t>Total Reward Model. Project remuneration. Remuneration trends in the Czech Republic and the EU</a:t>
            </a:r>
          </a:p>
          <a:p>
            <a:pPr lvl="0"/>
            <a:endParaRPr lang="en-GB"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Remuneration trends in the Czech Republic and the EU</a:t>
            </a:r>
          </a:p>
        </p:txBody>
      </p:sp>
      <p:sp>
        <p:nvSpPr>
          <p:cNvPr id="3" name="Zástupný symbol pro obsah 2"/>
          <p:cNvSpPr>
            <a:spLocks noGrp="1"/>
          </p:cNvSpPr>
          <p:nvPr>
            <p:ph idx="1"/>
          </p:nvPr>
        </p:nvSpPr>
        <p:spPr/>
        <p:txBody>
          <a:bodyPr/>
          <a:lstStyle/>
          <a:p>
            <a:pPr marL="0" indent="0">
              <a:buNone/>
            </a:pPr>
            <a:r>
              <a:rPr lang="en-GB" sz="2500" dirty="0"/>
              <a:t>Labour market in EU</a:t>
            </a:r>
          </a:p>
          <a:p>
            <a:pPr marL="0" indent="0">
              <a:buNone/>
            </a:pPr>
            <a:endParaRPr lang="en-GB" sz="2500" dirty="0"/>
          </a:p>
          <a:p>
            <a:pPr marL="0" indent="0">
              <a:buNone/>
            </a:pPr>
            <a:r>
              <a:rPr lang="en-GB" sz="2500" dirty="0"/>
              <a:t>Labour market conditions continue to improve, with employment reaching a record level in the EU. On the back of strong economic growth (2.4%), the number of people in employment in the EU increased by 1.6% in 2017, the largest annual increase rate since the start of the recovery. The unemployment rate is now back to its pre-crisis level. Youth unemployment also continues to decrease quickly,</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15682857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Remuneration trends in the Czech Republic and the EU</a:t>
            </a:r>
          </a:p>
        </p:txBody>
      </p:sp>
      <p:sp>
        <p:nvSpPr>
          <p:cNvPr id="3" name="Zástupný symbol pro obsah 2"/>
          <p:cNvSpPr>
            <a:spLocks noGrp="1"/>
          </p:cNvSpPr>
          <p:nvPr>
            <p:ph idx="1"/>
          </p:nvPr>
        </p:nvSpPr>
        <p:spPr/>
        <p:txBody>
          <a:bodyPr/>
          <a:lstStyle/>
          <a:p>
            <a:pPr marL="0" indent="0">
              <a:buNone/>
            </a:pPr>
            <a:r>
              <a:rPr lang="en-GB" sz="2500" dirty="0"/>
              <a:t>There are a lot of elements that influence pay trends from European Union area:</a:t>
            </a:r>
          </a:p>
          <a:p>
            <a:pPr marL="0" indent="0">
              <a:buNone/>
            </a:pPr>
            <a:r>
              <a:rPr lang="en-GB" sz="2500" dirty="0" smtClean="0"/>
              <a:t>The </a:t>
            </a:r>
            <a:r>
              <a:rPr lang="en-GB" sz="2500" dirty="0"/>
              <a:t>existence of multiple types of bargaining at the same time;</a:t>
            </a:r>
          </a:p>
          <a:p>
            <a:pPr marL="0" indent="0">
              <a:buNone/>
            </a:pPr>
            <a:r>
              <a:rPr lang="en-GB" sz="2500" dirty="0"/>
              <a:t>• The possibility to connect bargaining at different hierarchical levels;</a:t>
            </a:r>
          </a:p>
          <a:p>
            <a:pPr marL="0" indent="0">
              <a:buNone/>
            </a:pPr>
            <a:r>
              <a:rPr lang="en-GB" sz="2500" dirty="0"/>
              <a:t>• The possibility to extent how rewards vary from different levels across organizations, branches or sectors;</a:t>
            </a:r>
          </a:p>
          <a:p>
            <a:pPr marL="0" indent="0">
              <a:buNone/>
            </a:pPr>
            <a:r>
              <a:rPr lang="en-GB" sz="2500" dirty="0"/>
              <a:t>• The fact that the timing of bargaining rounds;</a:t>
            </a:r>
          </a:p>
          <a:p>
            <a:pPr marL="0" indent="0">
              <a:buNone/>
            </a:pPr>
            <a:r>
              <a:rPr lang="en-GB" sz="2500" dirty="0"/>
              <a:t>• Legislation of the states (e. g.: compulsory minimum wages established by the governments);</a:t>
            </a:r>
          </a:p>
          <a:p>
            <a:pPr marL="0" indent="0">
              <a:buNone/>
            </a:pPr>
            <a:r>
              <a:rPr lang="en-GB" sz="2500" dirty="0"/>
              <a:t>• The mechanism of pay indexation implemented;</a:t>
            </a:r>
          </a:p>
          <a:p>
            <a:pPr marL="0" indent="0">
              <a:buNone/>
            </a:pPr>
            <a:r>
              <a:rPr lang="en-GB" sz="2500" dirty="0"/>
              <a:t>• The possibility for special sectors to became “pace- setters” for other bargaining rounds.</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36678618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Remuneration trends in the Czech Republic and the EU</a:t>
            </a:r>
          </a:p>
        </p:txBody>
      </p:sp>
      <p:sp>
        <p:nvSpPr>
          <p:cNvPr id="3" name="Zástupný symbol pro obsah 2"/>
          <p:cNvSpPr>
            <a:spLocks noGrp="1"/>
          </p:cNvSpPr>
          <p:nvPr>
            <p:ph idx="1"/>
          </p:nvPr>
        </p:nvSpPr>
        <p:spPr/>
        <p:txBody>
          <a:bodyPr/>
          <a:lstStyle/>
          <a:p>
            <a:pPr marL="0" indent="0">
              <a:buNone/>
            </a:pPr>
            <a:r>
              <a:rPr lang="en-GB" sz="2500" dirty="0"/>
              <a:t>Pay developments (within and between countries over time) are influenced broadly by the following factors:</a:t>
            </a:r>
          </a:p>
          <a:p>
            <a:pPr marL="0" indent="0">
              <a:buNone/>
            </a:pPr>
            <a:r>
              <a:rPr lang="en-GB" sz="2500" dirty="0"/>
              <a:t> • cyclical factors</a:t>
            </a:r>
          </a:p>
          <a:p>
            <a:pPr marL="0" indent="0">
              <a:buNone/>
            </a:pPr>
            <a:r>
              <a:rPr lang="en-GB" sz="2500" dirty="0"/>
              <a:t>• general labour market conditions</a:t>
            </a:r>
          </a:p>
          <a:p>
            <a:pPr marL="0" indent="0">
              <a:buNone/>
            </a:pPr>
            <a:r>
              <a:rPr lang="en-GB" sz="2500" dirty="0"/>
              <a:t> • social factors; • industrial relations factors</a:t>
            </a:r>
          </a:p>
          <a:p>
            <a:pPr marL="0" indent="0">
              <a:buNone/>
            </a:pPr>
            <a:r>
              <a:rPr lang="en-GB" sz="2500" dirty="0"/>
              <a:t> • national legislation</a:t>
            </a:r>
          </a:p>
          <a:p>
            <a:pPr marL="0" indent="0">
              <a:buNone/>
            </a:pPr>
            <a:r>
              <a:rPr lang="en-GB" sz="2500" dirty="0"/>
              <a:t> • national specificities as well as compositional factors.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34418908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Remuneration trends in the Czech Republic and the EU</a:t>
            </a:r>
          </a:p>
        </p:txBody>
      </p:sp>
      <p:sp>
        <p:nvSpPr>
          <p:cNvPr id="3" name="Zástupný symbol pro obsah 2"/>
          <p:cNvSpPr>
            <a:spLocks noGrp="1"/>
          </p:cNvSpPr>
          <p:nvPr>
            <p:ph idx="1"/>
          </p:nvPr>
        </p:nvSpPr>
        <p:spPr/>
        <p:txBody>
          <a:bodyPr/>
          <a:lstStyle/>
          <a:p>
            <a:pPr marL="0" indent="0">
              <a:buNone/>
            </a:pPr>
            <a:r>
              <a:rPr lang="en-GB" sz="2500" dirty="0"/>
              <a:t>Compensation trends in the EU</a:t>
            </a:r>
          </a:p>
          <a:p>
            <a:pPr marL="0" indent="0">
              <a:buNone/>
            </a:pPr>
            <a:r>
              <a:rPr lang="en-GB" sz="2500" dirty="0" smtClean="0"/>
              <a:t>The </a:t>
            </a:r>
            <a:r>
              <a:rPr lang="en-GB" sz="2500" dirty="0"/>
              <a:t>major compensation trends in the countries of the EU include the following:</a:t>
            </a:r>
          </a:p>
          <a:p>
            <a:pPr marL="0" indent="0">
              <a:buNone/>
            </a:pPr>
            <a:r>
              <a:rPr lang="en-GB" sz="2500" dirty="0" smtClean="0"/>
              <a:t>•</a:t>
            </a:r>
            <a:r>
              <a:rPr lang="en-GB" sz="2500" dirty="0"/>
              <a:t>	reduced significance of salaries (wages), where the employees place major emphasis on the working environment, job content, work team and career advancement.</a:t>
            </a:r>
          </a:p>
          <a:p>
            <a:pPr marL="0" indent="0">
              <a:buNone/>
            </a:pPr>
            <a:r>
              <a:rPr lang="en-GB" sz="2500" dirty="0"/>
              <a:t>•	the importance of leisure time is increasing and the elements of flexible management are being implemented</a:t>
            </a:r>
          </a:p>
          <a:p>
            <a:pPr marL="0" indent="0">
              <a:buNone/>
            </a:pPr>
            <a:r>
              <a:rPr lang="en-GB" sz="2500" dirty="0"/>
              <a:t>•	the offer of benefits is increasing because if the company wants not only to keep the employees, but also build their loyalty to the company, it must offer more than other companies in benefits. </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25764371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Remuneration trends in the Czech Republic and the EU</a:t>
            </a:r>
          </a:p>
        </p:txBody>
      </p:sp>
      <p:sp>
        <p:nvSpPr>
          <p:cNvPr id="3" name="Zástupný symbol pro obsah 2"/>
          <p:cNvSpPr>
            <a:spLocks noGrp="1"/>
          </p:cNvSpPr>
          <p:nvPr>
            <p:ph idx="1"/>
          </p:nvPr>
        </p:nvSpPr>
        <p:spPr/>
        <p:txBody>
          <a:bodyPr/>
          <a:lstStyle/>
          <a:p>
            <a:pPr marL="0" indent="0">
              <a:buNone/>
            </a:pPr>
            <a:r>
              <a:rPr lang="en-GB" sz="2500" dirty="0"/>
              <a:t>Compensation trends in the EU</a:t>
            </a:r>
          </a:p>
          <a:p>
            <a:pPr marL="0" indent="0">
              <a:buNone/>
            </a:pPr>
            <a:r>
              <a:rPr lang="en-GB" sz="2500" dirty="0" smtClean="0"/>
              <a:t>•</a:t>
            </a:r>
            <a:r>
              <a:rPr lang="cs-CZ" sz="2500" dirty="0" smtClean="0"/>
              <a:t> </a:t>
            </a:r>
            <a:r>
              <a:rPr lang="en-GB" sz="2500" dirty="0" smtClean="0"/>
              <a:t>Individualisation </a:t>
            </a:r>
            <a:r>
              <a:rPr lang="en-GB" sz="2500" dirty="0"/>
              <a:t>of compensation is being asserted - (</a:t>
            </a:r>
            <a:r>
              <a:rPr lang="en-GB" sz="2500" dirty="0" err="1"/>
              <a:t>decollectivisation</a:t>
            </a:r>
            <a:r>
              <a:rPr lang="en-GB" sz="2500" dirty="0"/>
              <a:t> of payroll negotiations, individual approach to wage increases) </a:t>
            </a:r>
          </a:p>
          <a:p>
            <a:pPr marL="0" indent="0">
              <a:buNone/>
            </a:pPr>
            <a:r>
              <a:rPr lang="en-GB" sz="2500" dirty="0"/>
              <a:t>•	Greater performance motivation (participation of the employees in the profit, share options, bonuses, management of employees’ performance)</a:t>
            </a:r>
          </a:p>
          <a:p>
            <a:pPr marL="0" indent="0">
              <a:buNone/>
            </a:pPr>
            <a:r>
              <a:rPr lang="en-GB" sz="2500" dirty="0"/>
              <a:t>•	Use of the "carve-out" process - a certain portion of the overall increase in the payroll volume is reserved beforehand for the best-performing employees</a:t>
            </a:r>
          </a:p>
          <a:p>
            <a:pPr marL="0" indent="0">
              <a:buNone/>
            </a:pPr>
            <a:r>
              <a:rPr lang="en-GB" sz="2500" dirty="0"/>
              <a:t>•	Greater application of the total compensation concept</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2034440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Remuneration trends in the Czech Republic and the EU</a:t>
            </a:r>
          </a:p>
        </p:txBody>
      </p:sp>
      <p:sp>
        <p:nvSpPr>
          <p:cNvPr id="3" name="Zástupný symbol pro obsah 2"/>
          <p:cNvSpPr>
            <a:spLocks noGrp="1"/>
          </p:cNvSpPr>
          <p:nvPr>
            <p:ph idx="1"/>
          </p:nvPr>
        </p:nvSpPr>
        <p:spPr/>
        <p:txBody>
          <a:bodyPr/>
          <a:lstStyle/>
          <a:p>
            <a:pPr marL="0" indent="0">
              <a:buNone/>
            </a:pPr>
            <a:r>
              <a:rPr lang="en-GB" sz="2500" dirty="0"/>
              <a:t>Czech labour </a:t>
            </a:r>
            <a:r>
              <a:rPr lang="en-GB" sz="2500" dirty="0" smtClean="0"/>
              <a:t>market</a:t>
            </a:r>
            <a:endParaRPr lang="cs-CZ" sz="2500" dirty="0" smtClean="0"/>
          </a:p>
          <a:p>
            <a:pPr marL="0" indent="0">
              <a:buNone/>
            </a:pPr>
            <a:endParaRPr lang="en-GB" sz="2500" dirty="0"/>
          </a:p>
          <a:p>
            <a:pPr marL="0" indent="0">
              <a:buNone/>
            </a:pPr>
            <a:r>
              <a:rPr lang="en-GB" sz="2500" dirty="0"/>
              <a:t>Employment in the Czech Republic still keeps its record-high values; however, in the year-on-year comparison, it has slightly decreased. Also as for the unemployment it is adequate to speak about stagnation during the whole year 2019 with the level right above two percent. The average wage increased by 6.7%, which was lower than in the preceding quarters. After adjustment by the influence of all the time increasing inflation, the wage increase in real terms was 3.6%.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182074754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Remuneration trends in the Czech Republic and the EU</a:t>
            </a:r>
          </a:p>
        </p:txBody>
      </p:sp>
      <p:sp>
        <p:nvSpPr>
          <p:cNvPr id="3" name="Zástupný symbol pro obsah 2"/>
          <p:cNvSpPr>
            <a:spLocks noGrp="1"/>
          </p:cNvSpPr>
          <p:nvPr>
            <p:ph idx="1"/>
          </p:nvPr>
        </p:nvSpPr>
        <p:spPr/>
        <p:txBody>
          <a:bodyPr/>
          <a:lstStyle/>
          <a:p>
            <a:pPr marL="0" indent="0">
              <a:buNone/>
            </a:pPr>
            <a:r>
              <a:rPr lang="en-GB" sz="2500" dirty="0"/>
              <a:t>Czech labour </a:t>
            </a:r>
            <a:r>
              <a:rPr lang="en-GB" sz="2500" dirty="0" smtClean="0"/>
              <a:t>market</a:t>
            </a:r>
            <a:endParaRPr lang="cs-CZ" sz="2500" dirty="0" smtClean="0"/>
          </a:p>
          <a:p>
            <a:pPr marL="0" indent="0">
              <a:buNone/>
            </a:pPr>
            <a:r>
              <a:rPr lang="en-GB" sz="2200" dirty="0" smtClean="0"/>
              <a:t>The </a:t>
            </a:r>
            <a:r>
              <a:rPr lang="en-GB" sz="2200" dirty="0"/>
              <a:t>year 2019 was an extraordinary one as for many aspects. In its beginning, there was historically the lowest unemployment level, which the Czech economy had for the last time before it became a market economy, i.e. in the 1990’s. On the other hand, also the number of employed persons increased to a record-breaking level. The number of job vacancies reached enormously high numbers (on the contrary to the historically low unemployment). Since the domestic offer was unable to satisfy the business demand for labour force, there was a significant increase in the number of foreigners working in the Czech Republic; they were from countries with higher unemployment and cheap labour force, mainly from the Ukraine, but also from the Balkans and other countries</a:t>
            </a:r>
            <a:r>
              <a:rPr lang="en-GB" sz="2500" dirty="0"/>
              <a:t>. </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121298214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Remuneration trends in the Czech Republic and the EU</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
        <p:nvSpPr>
          <p:cNvPr id="6" name="Rectangle 2"/>
          <p:cNvSpPr>
            <a:spLocks noChangeArrowheads="1"/>
          </p:cNvSpPr>
          <p:nvPr/>
        </p:nvSpPr>
        <p:spPr bwMode="auto">
          <a:xfrm>
            <a:off x="1238250" y="981074"/>
            <a:ext cx="14186786"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pic>
        <p:nvPicPr>
          <p:cNvPr id="10241"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65509" y="1578619"/>
            <a:ext cx="7181850" cy="58318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485687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Remuneration trends in the Czech Republic and the EU</a:t>
            </a:r>
          </a:p>
        </p:txBody>
      </p:sp>
      <p:sp>
        <p:nvSpPr>
          <p:cNvPr id="3" name="Zástupný symbol pro obsah 2"/>
          <p:cNvSpPr>
            <a:spLocks noGrp="1"/>
          </p:cNvSpPr>
          <p:nvPr>
            <p:ph idx="1"/>
          </p:nvPr>
        </p:nvSpPr>
        <p:spPr/>
        <p:txBody>
          <a:bodyPr/>
          <a:lstStyle/>
          <a:p>
            <a:pPr marL="0" indent="0">
              <a:buNone/>
            </a:pPr>
            <a:r>
              <a:rPr lang="en-GB" sz="2500" dirty="0"/>
              <a:t>Remuneration in the Czech Republic - TRENDS</a:t>
            </a:r>
          </a:p>
          <a:p>
            <a:pPr marL="0" indent="0">
              <a:buNone/>
            </a:pPr>
            <a:endParaRPr lang="en-GB" sz="2500" dirty="0"/>
          </a:p>
          <a:p>
            <a:pPr marL="0" indent="0">
              <a:buNone/>
            </a:pPr>
            <a:r>
              <a:rPr lang="en-GB" sz="2500" dirty="0"/>
              <a:t>- Performance orientation (increased use of different forms of wage performance components such as bonuses or bonuses)</a:t>
            </a:r>
          </a:p>
          <a:p>
            <a:pPr marL="0" indent="0">
              <a:buNone/>
            </a:pPr>
            <a:endParaRPr lang="en-GB" sz="2500" dirty="0"/>
          </a:p>
          <a:p>
            <a:pPr marL="0" indent="0">
              <a:buNone/>
            </a:pPr>
            <a:r>
              <a:rPr lang="en-GB" sz="2500" dirty="0"/>
              <a:t>- Reducing of  13th salary (13th salary companies abolish or use it in relation to the performance of businesses or employees)</a:t>
            </a:r>
          </a:p>
          <a:p>
            <a:pPr marL="0" indent="0">
              <a:buNone/>
            </a:pPr>
            <a:endParaRPr lang="en-GB" sz="2500" dirty="0"/>
          </a:p>
          <a:p>
            <a:pPr marL="0" indent="0">
              <a:buNone/>
            </a:pPr>
            <a:r>
              <a:rPr lang="en-GB" sz="2500" dirty="0"/>
              <a:t>  - Wage links to the profit of enterprises (growth of variable wage component linked to the profit of enterprises in the form of variable bonuses)</a:t>
            </a:r>
          </a:p>
          <a:p>
            <a:pPr marL="0" indent="0">
              <a:buNone/>
            </a:pPr>
            <a:endParaRPr lang="en-GB" sz="2500" dirty="0"/>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spTree>
    <p:extLst>
      <p:ext uri="{BB962C8B-B14F-4D97-AF65-F5344CB8AC3E}">
        <p14:creationId xmlns:p14="http://schemas.microsoft.com/office/powerpoint/2010/main" val="12768667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Remuneration trends in the Czech Republic and the EU</a:t>
            </a:r>
          </a:p>
        </p:txBody>
      </p:sp>
      <p:sp>
        <p:nvSpPr>
          <p:cNvPr id="3" name="Zástupný symbol pro obsah 2"/>
          <p:cNvSpPr>
            <a:spLocks noGrp="1"/>
          </p:cNvSpPr>
          <p:nvPr>
            <p:ph idx="1"/>
          </p:nvPr>
        </p:nvSpPr>
        <p:spPr/>
        <p:txBody>
          <a:bodyPr/>
          <a:lstStyle/>
          <a:p>
            <a:pPr marL="0" indent="0">
              <a:buNone/>
            </a:pPr>
            <a:r>
              <a:rPr lang="en-GB" sz="2500" dirty="0"/>
              <a:t>Remuneration in the Czech Republic - TRENDS</a:t>
            </a:r>
          </a:p>
          <a:p>
            <a:pPr marL="0" indent="0">
              <a:buNone/>
            </a:pPr>
            <a:r>
              <a:rPr lang="en-GB" sz="2500" dirty="0" smtClean="0"/>
              <a:t>- </a:t>
            </a:r>
            <a:r>
              <a:rPr lang="en-GB" sz="2500" dirty="0"/>
              <a:t>Wage growth slowdown (wage growth slows to 3-5%)</a:t>
            </a:r>
          </a:p>
          <a:p>
            <a:pPr marL="0" indent="0">
              <a:buNone/>
            </a:pPr>
            <a:endParaRPr lang="en-GB" sz="2500" dirty="0"/>
          </a:p>
          <a:p>
            <a:pPr marL="0" indent="0">
              <a:buNone/>
            </a:pPr>
            <a:r>
              <a:rPr lang="en-GB" sz="2500" dirty="0"/>
              <a:t>- Well-being orientation</a:t>
            </a:r>
          </a:p>
          <a:p>
            <a:pPr marL="0" indent="0">
              <a:buNone/>
            </a:pPr>
            <a:endParaRPr lang="en-GB" sz="2500" dirty="0"/>
          </a:p>
          <a:p>
            <a:pPr marL="0" indent="0">
              <a:buNone/>
            </a:pPr>
            <a:r>
              <a:rPr lang="en-GB" sz="2500" dirty="0"/>
              <a:t>- Implementation of the cafeteria system also in small companies</a:t>
            </a:r>
          </a:p>
          <a:p>
            <a:pPr marL="0" indent="0">
              <a:buNone/>
            </a:pPr>
            <a:endParaRPr lang="en-GB" sz="2500" dirty="0"/>
          </a:p>
          <a:p>
            <a:pPr marL="0" indent="0">
              <a:buNone/>
            </a:pPr>
            <a:r>
              <a:rPr lang="en-GB" sz="2500" dirty="0"/>
              <a:t>- Increase of benefits importance  (increase of flexible benefits due to digitalisation)</a:t>
            </a:r>
          </a:p>
          <a:p>
            <a:pPr marL="0" indent="0">
              <a:buNone/>
            </a:pPr>
            <a:r>
              <a:rPr lang="en-GB" sz="2500" dirty="0"/>
              <a:t>      </a:t>
            </a:r>
          </a:p>
          <a:p>
            <a:pPr marL="0" indent="0">
              <a:buNone/>
            </a:pPr>
            <a:r>
              <a:rPr lang="en-GB" sz="2500" dirty="0"/>
              <a:t>-  More use of flexible working time for employees</a:t>
            </a:r>
          </a:p>
          <a:p>
            <a:pPr marL="0" indent="0">
              <a:buNone/>
            </a:pPr>
            <a:endParaRPr lang="en-GB" sz="2500" dirty="0"/>
          </a:p>
          <a:p>
            <a:pPr marL="0" indent="0">
              <a:buNone/>
            </a:pPr>
            <a:r>
              <a:rPr lang="en-GB" sz="2500" dirty="0"/>
              <a:t>-  Increase use of sick days (medical days off without medical confirmation - usually 3-5 days per year)</a:t>
            </a:r>
          </a:p>
          <a:p>
            <a:pPr marL="0" indent="0">
              <a:buNone/>
            </a:pPr>
            <a:endParaRPr lang="en-GB" sz="2500" dirty="0"/>
          </a:p>
          <a:p>
            <a:pPr marL="0" indent="0">
              <a:buNone/>
            </a:pPr>
            <a:r>
              <a:rPr lang="en-GB" sz="2500" dirty="0"/>
              <a:t>  - Bridge days (days off linking the holidays with weekends)</a:t>
            </a:r>
          </a:p>
          <a:p>
            <a:pPr marL="0" indent="0">
              <a:buNone/>
            </a:pPr>
            <a:endParaRPr lang="en-GB" sz="2500" dirty="0"/>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19</a:t>
            </a:fld>
            <a:endParaRPr lang="cs-CZ"/>
          </a:p>
        </p:txBody>
      </p:sp>
    </p:spTree>
    <p:extLst>
      <p:ext uri="{BB962C8B-B14F-4D97-AF65-F5344CB8AC3E}">
        <p14:creationId xmlns:p14="http://schemas.microsoft.com/office/powerpoint/2010/main" val="2016398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Total Reward Model</a:t>
            </a:r>
            <a:endParaRPr lang="en-GB" sz="2400" b="1" dirty="0"/>
          </a:p>
        </p:txBody>
      </p:sp>
      <p:sp>
        <p:nvSpPr>
          <p:cNvPr id="3" name="Zástupný symbol pro obsah 2"/>
          <p:cNvSpPr>
            <a:spLocks noGrp="1"/>
          </p:cNvSpPr>
          <p:nvPr>
            <p:ph idx="1"/>
          </p:nvPr>
        </p:nvSpPr>
        <p:spPr/>
        <p:txBody>
          <a:bodyPr/>
          <a:lstStyle/>
          <a:p>
            <a:pPr marL="0" indent="0">
              <a:buNone/>
            </a:pPr>
            <a:r>
              <a:rPr lang="en-GB" sz="2500" dirty="0"/>
              <a:t>Total remuneration model</a:t>
            </a:r>
          </a:p>
          <a:p>
            <a:pPr marL="0" indent="0">
              <a:buNone/>
            </a:pPr>
            <a:endParaRPr lang="en-GB" sz="2500" dirty="0"/>
          </a:p>
          <a:p>
            <a:pPr marL="0" indent="0">
              <a:buNone/>
            </a:pPr>
            <a:r>
              <a:rPr lang="en-GB" sz="2500" dirty="0"/>
              <a:t>Total remuneration includes all types of remuneration - indirect and direct, internal and external.</a:t>
            </a:r>
          </a:p>
          <a:p>
            <a:pPr marL="0" indent="0">
              <a:buNone/>
            </a:pPr>
            <a:r>
              <a:rPr lang="en-GB" sz="2500" dirty="0"/>
              <a:t>All the aspects of the remuneration, particularly the basic wage or salary, merit remuneration, employee benefits and non-monetary remuneration, which include internal remuneration from the work itself are mutually linked and treated as an integrated and logical unit. Total remuneration combines the influence of two major categories: </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261187431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Remuneration trends in the Czech Republic and the EU</a:t>
            </a:r>
          </a:p>
        </p:txBody>
      </p:sp>
      <p:sp>
        <p:nvSpPr>
          <p:cNvPr id="3" name="Zástupný symbol pro obsah 2"/>
          <p:cNvSpPr>
            <a:spLocks noGrp="1"/>
          </p:cNvSpPr>
          <p:nvPr>
            <p:ph idx="1"/>
          </p:nvPr>
        </p:nvSpPr>
        <p:spPr/>
        <p:txBody>
          <a:bodyPr/>
          <a:lstStyle/>
          <a:p>
            <a:pPr marL="0" indent="0">
              <a:buNone/>
            </a:pPr>
            <a:r>
              <a:rPr lang="en-GB" sz="2500" dirty="0"/>
              <a:t>Remuneration in the Czech Republic - TRENDS</a:t>
            </a:r>
          </a:p>
          <a:p>
            <a:pPr marL="0" indent="0">
              <a:buNone/>
            </a:pPr>
            <a:endParaRPr lang="en-GB" sz="2500" dirty="0"/>
          </a:p>
          <a:p>
            <a:pPr marL="0" indent="0">
              <a:buNone/>
            </a:pPr>
            <a:r>
              <a:rPr lang="en-GB" sz="2500" dirty="0"/>
              <a:t>-  Increase use of sick days (medical days off without medical confirmation - usually 3-5 days per year)</a:t>
            </a:r>
          </a:p>
          <a:p>
            <a:pPr marL="0" indent="0">
              <a:buNone/>
            </a:pPr>
            <a:endParaRPr lang="en-GB" sz="2500" dirty="0"/>
          </a:p>
          <a:p>
            <a:pPr marL="0" indent="0">
              <a:buNone/>
            </a:pPr>
            <a:r>
              <a:rPr lang="en-GB" sz="2500" dirty="0"/>
              <a:t>  - Bridge days (days off linking the holidays with weekends)</a:t>
            </a:r>
          </a:p>
          <a:p>
            <a:pPr marL="0" indent="0">
              <a:buNone/>
            </a:pPr>
            <a:endParaRPr lang="en-GB" sz="2500" dirty="0"/>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20</a:t>
            </a:fld>
            <a:endParaRPr lang="cs-CZ"/>
          </a:p>
        </p:txBody>
      </p:sp>
    </p:spTree>
    <p:extLst>
      <p:ext uri="{BB962C8B-B14F-4D97-AF65-F5344CB8AC3E}">
        <p14:creationId xmlns:p14="http://schemas.microsoft.com/office/powerpoint/2010/main" val="246106997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4299" y="2024330"/>
            <a:ext cx="10563224" cy="1503745"/>
          </a:xfrm>
        </p:spPr>
        <p:txBody>
          <a:bodyPr/>
          <a:lstStyle/>
          <a:p>
            <a:pPr algn="ctr"/>
            <a:r>
              <a:rPr lang="en-US" b="1" dirty="0"/>
              <a:t>Thank you for your attention</a:t>
            </a:r>
            <a:r>
              <a:rPr lang="cs-CZ" b="1" dirty="0"/>
              <a:t/>
            </a:r>
            <a:br>
              <a:rPr lang="cs-CZ" b="1" dirty="0"/>
            </a:br>
            <a:endParaRPr lang="cs-CZ" b="1" dirty="0"/>
          </a:p>
        </p:txBody>
      </p:sp>
      <p:sp>
        <p:nvSpPr>
          <p:cNvPr id="3" name="Podnadpis 2"/>
          <p:cNvSpPr>
            <a:spLocks noGrp="1"/>
          </p:cNvSpPr>
          <p:nvPr>
            <p:ph type="subTitle" idx="1"/>
          </p:nvPr>
        </p:nvSpPr>
        <p:spPr>
          <a:xfrm>
            <a:off x="1097459" y="4110018"/>
            <a:ext cx="8640960" cy="720080"/>
          </a:xfrm>
        </p:spPr>
        <p:txBody>
          <a:bodyPr/>
          <a:lstStyle/>
          <a:p>
            <a:pPr algn="ctr"/>
            <a:r>
              <a:rPr lang="en-GB" b="1" dirty="0"/>
              <a:t> </a:t>
            </a:r>
            <a:r>
              <a:rPr lang="cs-CZ" sz="3600" b="1" dirty="0" err="1">
                <a:solidFill>
                  <a:srgbClr val="0070C0"/>
                </a:solidFill>
              </a:rPr>
              <a:t>Have</a:t>
            </a:r>
            <a:r>
              <a:rPr lang="cs-CZ" sz="3600" b="1" dirty="0">
                <a:solidFill>
                  <a:srgbClr val="0070C0"/>
                </a:solidFill>
              </a:rPr>
              <a:t> a nice </a:t>
            </a:r>
            <a:r>
              <a:rPr lang="cs-CZ" sz="3600" b="1" dirty="0" err="1">
                <a:solidFill>
                  <a:srgbClr val="0070C0"/>
                </a:solidFill>
              </a:rPr>
              <a:t>day</a:t>
            </a:r>
            <a:r>
              <a:rPr lang="cs-CZ" sz="3600" b="1" dirty="0">
                <a:solidFill>
                  <a:srgbClr val="0070C0"/>
                </a:solidFill>
              </a:rPr>
              <a:t> </a:t>
            </a:r>
            <a:endParaRPr lang="en-US" b="1" dirty="0">
              <a:solidFill>
                <a:srgbClr val="0070C0"/>
              </a:solidFill>
            </a:endParaRPr>
          </a:p>
        </p:txBody>
      </p:sp>
    </p:spTree>
    <p:extLst>
      <p:ext uri="{BB962C8B-B14F-4D97-AF65-F5344CB8AC3E}">
        <p14:creationId xmlns:p14="http://schemas.microsoft.com/office/powerpoint/2010/main" val="4852314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Total Reward Model</a:t>
            </a:r>
            <a:endParaRPr lang="en-GB" sz="2400" b="1" dirty="0"/>
          </a:p>
        </p:txBody>
      </p:sp>
      <p:sp>
        <p:nvSpPr>
          <p:cNvPr id="3" name="Zástupný symbol pro obsah 2"/>
          <p:cNvSpPr>
            <a:spLocks noGrp="1"/>
          </p:cNvSpPr>
          <p:nvPr>
            <p:ph idx="1"/>
          </p:nvPr>
        </p:nvSpPr>
        <p:spPr>
          <a:xfrm>
            <a:off x="534988" y="1216107"/>
            <a:ext cx="9623425" cy="5567281"/>
          </a:xfrm>
        </p:spPr>
        <p:txBody>
          <a:bodyPr/>
          <a:lstStyle/>
          <a:p>
            <a:pPr marL="0" indent="0">
              <a:buNone/>
            </a:pPr>
            <a:r>
              <a:rPr lang="en-GB" sz="2500" dirty="0"/>
              <a:t>Transaction remunerations - material, tangible remunerations from a transaction between the employer and employees, which concern monetary remunerations and employee benefits. </a:t>
            </a:r>
          </a:p>
          <a:p>
            <a:pPr marL="0" indent="0">
              <a:buNone/>
            </a:pPr>
            <a:endParaRPr lang="en-GB" sz="2500" dirty="0"/>
          </a:p>
          <a:p>
            <a:pPr marL="0" indent="0">
              <a:buNone/>
            </a:pPr>
            <a:r>
              <a:rPr lang="en-GB" sz="2500" dirty="0"/>
              <a:t>Relational remuneration - intangible remuneration related to education and development as well as experience, work experiences.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42026179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Total Reward Model</a:t>
            </a:r>
            <a:endParaRPr lang="en-GB" sz="2400" b="1" dirty="0"/>
          </a:p>
        </p:txBody>
      </p:sp>
      <p:sp>
        <p:nvSpPr>
          <p:cNvPr id="3" name="Zástupný symbol pro obsah 2"/>
          <p:cNvSpPr>
            <a:spLocks noGrp="1"/>
          </p:cNvSpPr>
          <p:nvPr>
            <p:ph idx="1"/>
          </p:nvPr>
        </p:nvSpPr>
        <p:spPr/>
        <p:txBody>
          <a:bodyPr/>
          <a:lstStyle/>
          <a:p>
            <a:pPr marL="0" indent="0">
              <a:buNone/>
            </a:pPr>
            <a:r>
              <a:rPr lang="en-GB" sz="2500" dirty="0"/>
              <a:t>Total remuneration concept - acknowledgement of the fact that the remuneration system should include not only monetary but also non-monetary remunerations such as praise and acknowledgement or growth opportunities could provided just through the process of work performance management.</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26516294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Total Reward Model</a:t>
            </a:r>
            <a:endParaRPr lang="en-GB" sz="2400" b="1" dirty="0"/>
          </a:p>
        </p:txBody>
      </p:sp>
      <p:sp>
        <p:nvSpPr>
          <p:cNvPr id="3" name="Zástupný symbol pro obsah 2"/>
          <p:cNvSpPr>
            <a:spLocks noGrp="1"/>
          </p:cNvSpPr>
          <p:nvPr>
            <p:ph idx="1"/>
          </p:nvPr>
        </p:nvSpPr>
        <p:spPr/>
        <p:txBody>
          <a:bodyPr/>
          <a:lstStyle/>
          <a:p>
            <a:pPr marL="0" indent="0">
              <a:buNone/>
            </a:pPr>
            <a:r>
              <a:rPr lang="en-GB" sz="2500" dirty="0"/>
              <a:t>Two upper quadrants - monetary remunerations and employee benefits constitute transaction remuneration. In principle, they have a monetary nature and are important for acquisition and stabilisation of the labour force, but may easily be copied by the competitors. On the other hand, 20 relational (non-monetary) remunerations that correspond to the lower two quadrants are important for increase of the value of the upper two quadrants</a:t>
            </a:r>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370245072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Total Reward Model</a:t>
            </a:r>
            <a:endParaRPr lang="en-GB" sz="2400" b="1" dirty="0"/>
          </a:p>
        </p:txBody>
      </p:sp>
      <p:sp>
        <p:nvSpPr>
          <p:cNvPr id="3" name="Zástupný symbol pro obsah 2"/>
          <p:cNvSpPr>
            <a:spLocks noGrp="1"/>
          </p:cNvSpPr>
          <p:nvPr>
            <p:ph idx="1"/>
          </p:nvPr>
        </p:nvSpPr>
        <p:spPr/>
        <p:txBody>
          <a:bodyPr/>
          <a:lstStyle/>
          <a:p>
            <a:pPr marL="0" indent="0">
              <a:buNone/>
            </a:pPr>
            <a:r>
              <a:rPr lang="en-GB" sz="2500" dirty="0"/>
              <a:t>The major advantage of the total remuneration concept is the pooled effect of various types of remunerations, which has a deeper and longer term impact on the motivation and performance of the employees. Further advantages include improvement of employee relations and higher flexibility of the employees</a:t>
            </a:r>
            <a:r>
              <a:rPr lang="en-GB" sz="2500" dirty="0" smtClean="0"/>
              <a:t>.</a:t>
            </a:r>
            <a:endParaRPr lang="cs-CZ" sz="2500" dirty="0" smtClean="0"/>
          </a:p>
          <a:p>
            <a:pPr marL="0" indent="0">
              <a:buNone/>
            </a:pPr>
            <a:endParaRPr lang="cs-CZ" sz="2500" dirty="0"/>
          </a:p>
          <a:p>
            <a:pPr marL="0" indent="0" algn="ctr">
              <a:buNone/>
            </a:pPr>
            <a:r>
              <a:rPr lang="en-GB" sz="2500" dirty="0"/>
              <a:t>The optimum is a combination of 4 quadrants. The motivation of the employees substantially declines if there are problems in some quadrant. </a:t>
            </a:r>
          </a:p>
          <a:p>
            <a:pPr marL="0" indent="0" algn="ctr">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213029502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en-GB" sz="2400" b="1" dirty="0"/>
              <a:t>Total Reward Model</a:t>
            </a:r>
            <a:endParaRPr lang="en-GB" sz="2400" b="1" dirty="0"/>
          </a:p>
        </p:txBody>
      </p:sp>
      <p:pic>
        <p:nvPicPr>
          <p:cNvPr id="10" name="Zástupný symbol pro obsah 9"/>
          <p:cNvPicPr>
            <a:picLocks noGrp="1" noChangeAspect="1"/>
          </p:cNvPicPr>
          <p:nvPr>
            <p:ph idx="1"/>
          </p:nvPr>
        </p:nvPicPr>
        <p:blipFill rotWithShape="1">
          <a:blip r:embed="rId3"/>
          <a:srcRect l="45414" t="36114" r="15490" b="17257"/>
          <a:stretch/>
        </p:blipFill>
        <p:spPr>
          <a:xfrm>
            <a:off x="1048545" y="1442485"/>
            <a:ext cx="8596312" cy="5767146"/>
          </a:xfrm>
          <a:prstGeom prst="rect">
            <a:avLst/>
          </a:prstGeom>
        </p:spPr>
      </p:pic>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27085395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cs-CZ" sz="2400" b="1" dirty="0" smtClean="0"/>
              <a:t>Project </a:t>
            </a:r>
            <a:r>
              <a:rPr lang="cs-CZ" sz="2400" b="1" dirty="0" err="1" smtClean="0"/>
              <a:t>remuneration</a:t>
            </a:r>
            <a:endParaRPr lang="en-GB" sz="2400" b="1" dirty="0"/>
          </a:p>
        </p:txBody>
      </p:sp>
      <p:sp>
        <p:nvSpPr>
          <p:cNvPr id="3" name="Zástupný symbol pro obsah 2"/>
          <p:cNvSpPr>
            <a:spLocks noGrp="1"/>
          </p:cNvSpPr>
          <p:nvPr>
            <p:ph idx="1"/>
          </p:nvPr>
        </p:nvSpPr>
        <p:spPr/>
        <p:txBody>
          <a:bodyPr/>
          <a:lstStyle/>
          <a:p>
            <a:pPr marL="0" indent="0">
              <a:buNone/>
            </a:pPr>
            <a:r>
              <a:rPr lang="en-GB" sz="2500" dirty="0"/>
              <a:t>Project remuneration </a:t>
            </a:r>
            <a:endParaRPr lang="cs-CZ" sz="2500" dirty="0" smtClean="0"/>
          </a:p>
          <a:p>
            <a:pPr marL="0" indent="0">
              <a:buNone/>
            </a:pPr>
            <a:endParaRPr lang="en-GB" sz="2500" dirty="0"/>
          </a:p>
          <a:p>
            <a:pPr marL="0" indent="0">
              <a:buNone/>
            </a:pPr>
            <a:r>
              <a:rPr lang="en-GB" sz="2500" dirty="0"/>
              <a:t>The projects must be comprehended as components of the working duties of the employees. </a:t>
            </a:r>
          </a:p>
          <a:p>
            <a:pPr marL="0" indent="0">
              <a:buNone/>
            </a:pPr>
            <a:r>
              <a:rPr lang="en-GB" sz="2500" dirty="0"/>
              <a:t>Project work is remunerated by means of premiums, bonuses, etc</a:t>
            </a:r>
            <a:r>
              <a:rPr lang="en-GB" sz="2500" dirty="0" smtClean="0"/>
              <a:t>.</a:t>
            </a:r>
            <a:endParaRPr lang="cs-CZ" sz="2500" dirty="0" smtClean="0"/>
          </a:p>
          <a:p>
            <a:pPr marL="0" indent="0">
              <a:buNone/>
            </a:pPr>
            <a:endParaRPr lang="en-GB" sz="2500" dirty="0"/>
          </a:p>
          <a:p>
            <a:pPr marL="0" indent="0">
              <a:buNone/>
            </a:pPr>
            <a:r>
              <a:rPr lang="en-GB" sz="2500" dirty="0"/>
              <a:t>This wage form applies mainly to the employees who work on more time intensive internal company projects alongside their standard work.</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97364911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l"/>
            <a:r>
              <a:rPr lang="cs-CZ" sz="2400" b="1" dirty="0" smtClean="0"/>
              <a:t>Project </a:t>
            </a:r>
            <a:r>
              <a:rPr lang="cs-CZ" sz="2400" b="1" dirty="0" err="1" smtClean="0"/>
              <a:t>remuneration</a:t>
            </a:r>
            <a:endParaRPr lang="en-GB" sz="2400" b="1" dirty="0"/>
          </a:p>
        </p:txBody>
      </p:sp>
      <p:sp>
        <p:nvSpPr>
          <p:cNvPr id="3" name="Zástupný symbol pro obsah 2"/>
          <p:cNvSpPr>
            <a:spLocks noGrp="1"/>
          </p:cNvSpPr>
          <p:nvPr>
            <p:ph idx="1"/>
          </p:nvPr>
        </p:nvSpPr>
        <p:spPr/>
        <p:txBody>
          <a:bodyPr/>
          <a:lstStyle/>
          <a:p>
            <a:pPr marL="0" indent="0">
              <a:buNone/>
            </a:pPr>
            <a:r>
              <a:rPr lang="en-GB" sz="2500" dirty="0"/>
              <a:t>Project remuneration </a:t>
            </a:r>
            <a:endParaRPr lang="cs-CZ" sz="2500" dirty="0" smtClean="0"/>
          </a:p>
          <a:p>
            <a:pPr marL="0" indent="0">
              <a:buNone/>
            </a:pPr>
            <a:endParaRPr lang="en-GB" sz="2500" dirty="0"/>
          </a:p>
          <a:p>
            <a:pPr marL="0" indent="0">
              <a:buNone/>
            </a:pPr>
            <a:r>
              <a:rPr lang="en-GB" sz="2500" dirty="0" smtClean="0"/>
              <a:t>The </a:t>
            </a:r>
            <a:r>
              <a:rPr lang="en-GB" sz="2500" dirty="0"/>
              <a:t>remuneration of an employee who is working on projects takes three levels into consideration: result of the entire project, result of the given project phase, individual assessment</a:t>
            </a:r>
            <a:r>
              <a:rPr lang="en-GB" sz="2500" dirty="0" smtClean="0"/>
              <a:t>.</a:t>
            </a:r>
            <a:endParaRPr lang="cs-CZ" sz="2500" dirty="0" smtClean="0"/>
          </a:p>
          <a:p>
            <a:pPr marL="0" indent="0">
              <a:buNone/>
            </a:pPr>
            <a:endParaRPr lang="en-GB" sz="2500" dirty="0"/>
          </a:p>
          <a:p>
            <a:pPr marL="0" indent="0">
              <a:buNone/>
            </a:pPr>
            <a:r>
              <a:rPr lang="en-GB" sz="2500" dirty="0"/>
              <a:t>When working only on a certain assigned project phase, the performance criteria are evaluated and a bonus sheet is prepared for each project position</a:t>
            </a:r>
          </a:p>
          <a:p>
            <a:pPr marL="0" indent="0">
              <a:buNone/>
            </a:pPr>
            <a:endParaRPr lang="en-GB" sz="2500"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20.03.2020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340445692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211</TotalTime>
  <Words>1334</Words>
  <Application>Microsoft Office PowerPoint</Application>
  <PresentationFormat>Vlastní</PresentationFormat>
  <Paragraphs>161</Paragraphs>
  <Slides>21</Slides>
  <Notes>19</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21</vt:i4>
      </vt:variant>
    </vt:vector>
  </HeadingPairs>
  <TitlesOfParts>
    <vt:vector size="25" baseType="lpstr">
      <vt:lpstr>Arial</vt:lpstr>
      <vt:lpstr>Calibri</vt:lpstr>
      <vt:lpstr>Clara Sans</vt:lpstr>
      <vt:lpstr>JU_OPVVV</vt:lpstr>
      <vt:lpstr>Reward systems </vt:lpstr>
      <vt:lpstr>Total Reward Model</vt:lpstr>
      <vt:lpstr>Total Reward Model</vt:lpstr>
      <vt:lpstr>Total Reward Model</vt:lpstr>
      <vt:lpstr>Total Reward Model</vt:lpstr>
      <vt:lpstr>Total Reward Model</vt:lpstr>
      <vt:lpstr>Total Reward Model</vt:lpstr>
      <vt:lpstr>Project remuneration</vt:lpstr>
      <vt:lpstr>Project remuneration</vt:lpstr>
      <vt:lpstr>Remuneration trends in the Czech Republic and the EU</vt:lpstr>
      <vt:lpstr>Remuneration trends in the Czech Republic and the EU</vt:lpstr>
      <vt:lpstr>Remuneration trends in the Czech Republic and the EU</vt:lpstr>
      <vt:lpstr>Remuneration trends in the Czech Republic and the EU</vt:lpstr>
      <vt:lpstr>Remuneration trends in the Czech Republic and the EU</vt:lpstr>
      <vt:lpstr>Remuneration trends in the Czech Republic and the EU</vt:lpstr>
      <vt:lpstr>Remuneration trends in the Czech Republic and the EU</vt:lpstr>
      <vt:lpstr>Remuneration trends in the Czech Republic and the EU</vt:lpstr>
      <vt:lpstr>Remuneration trends in the Czech Republic and the EU</vt:lpstr>
      <vt:lpstr>Remuneration trends in the Czech Republic and the EU</vt:lpstr>
      <vt:lpstr>Remuneration trends in the Czech Republic and the EU</vt:lpstr>
      <vt:lpstr>Thank you for your attention </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Volek Tomáš Ing. Ph.D.</cp:lastModifiedBy>
  <cp:revision>28</cp:revision>
  <dcterms:created xsi:type="dcterms:W3CDTF">2017-07-17T18:52:59Z</dcterms:created>
  <dcterms:modified xsi:type="dcterms:W3CDTF">2020-03-20T08:45:28Z</dcterms:modified>
</cp:coreProperties>
</file>