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1" r:id="rId9"/>
    <p:sldId id="262" r:id="rId10"/>
    <p:sldId id="263" r:id="rId11"/>
    <p:sldId id="266" r:id="rId12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0" autoAdjust="0"/>
    <p:restoredTop sz="94660"/>
  </p:normalViewPr>
  <p:slideViewPr>
    <p:cSldViewPr snapToGrid="0">
      <p:cViewPr varScale="1">
        <p:scale>
          <a:sx n="65" d="100"/>
          <a:sy n="65" d="100"/>
        </p:scale>
        <p:origin x="1242" y="7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28.02.2019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28.02.2019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28.02.2019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28.02.2019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28.02.2019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28.02.2019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28.02.2019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28.02.2019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Absolute</a:t>
            </a:r>
            <a:r>
              <a:rPr lang="cs-CZ" dirty="0"/>
              <a:t> </a:t>
            </a:r>
            <a:r>
              <a:rPr lang="cs-CZ" dirty="0" err="1"/>
              <a:t>Property</a:t>
            </a:r>
            <a:r>
              <a:rPr lang="cs-CZ" dirty="0"/>
              <a:t> R</a:t>
            </a:r>
            <a:r>
              <a:rPr lang="cs-CZ"/>
              <a:t>ights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A47FB4-D382-4491-86DA-1B2DE506A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Rights</a:t>
            </a:r>
            <a:r>
              <a:rPr lang="cs-CZ" dirty="0"/>
              <a:t> in </a:t>
            </a:r>
            <a:r>
              <a:rPr lang="cs-CZ" dirty="0" err="1"/>
              <a:t>Rem</a:t>
            </a:r>
            <a:r>
              <a:rPr lang="cs-CZ" dirty="0"/>
              <a:t> in </a:t>
            </a:r>
            <a:r>
              <a:rPr lang="cs-CZ" dirty="0" err="1"/>
              <a:t>Things</a:t>
            </a:r>
            <a:r>
              <a:rPr lang="cs-CZ" dirty="0"/>
              <a:t> of </a:t>
            </a:r>
            <a:r>
              <a:rPr lang="cs-CZ" dirty="0" err="1"/>
              <a:t>Others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1DF9CE3-4A75-42CA-85B3-9E632A4EE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en-US" dirty="0"/>
              <a:t>right of superficies</a:t>
            </a:r>
            <a:endParaRPr lang="cs-CZ" dirty="0"/>
          </a:p>
          <a:p>
            <a:pPr lvl="1"/>
            <a:r>
              <a:rPr lang="cs-CZ" dirty="0"/>
              <a:t>t</a:t>
            </a:r>
            <a:r>
              <a:rPr lang="en-US" dirty="0"/>
              <a:t>he right of superficies is an exception to the principle which states that a structure is part of a tract of land</a:t>
            </a:r>
            <a:endParaRPr lang="de-DE" dirty="0"/>
          </a:p>
          <a:p>
            <a:pPr lvl="0"/>
            <a:r>
              <a:rPr lang="cs-CZ" dirty="0"/>
              <a:t>e</a:t>
            </a:r>
            <a:r>
              <a:rPr lang="en-US" dirty="0" err="1"/>
              <a:t>asements</a:t>
            </a:r>
            <a:endParaRPr lang="cs-CZ" dirty="0"/>
          </a:p>
          <a:p>
            <a:pPr lvl="1"/>
            <a:r>
              <a:rPr lang="en-US" dirty="0" err="1"/>
              <a:t>servitutes</a:t>
            </a:r>
            <a:endParaRPr lang="en-US" dirty="0"/>
          </a:p>
          <a:p>
            <a:pPr lvl="2"/>
            <a:r>
              <a:rPr lang="en-US" dirty="0"/>
              <a:t>encumbers the property of another person</a:t>
            </a:r>
            <a:endParaRPr lang="cs-CZ" dirty="0"/>
          </a:p>
          <a:p>
            <a:pPr lvl="2"/>
            <a:r>
              <a:rPr lang="cs-CZ" dirty="0"/>
              <a:t>e.g.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en-US" dirty="0"/>
              <a:t>right to drain rainwater from one’s roof onto another’s land</a:t>
            </a:r>
            <a:endParaRPr lang="cs-CZ" dirty="0"/>
          </a:p>
          <a:p>
            <a:pPr lvl="2"/>
            <a:r>
              <a:rPr lang="en-US" dirty="0"/>
              <a:t>predial </a:t>
            </a:r>
            <a:r>
              <a:rPr lang="en-US" dirty="0" err="1"/>
              <a:t>servitutes</a:t>
            </a:r>
            <a:r>
              <a:rPr lang="en-US" dirty="0"/>
              <a:t>, personal </a:t>
            </a:r>
            <a:r>
              <a:rPr lang="en-US" dirty="0" err="1"/>
              <a:t>servitutes</a:t>
            </a:r>
            <a:endParaRPr lang="en-US" dirty="0"/>
          </a:p>
          <a:p>
            <a:pPr lvl="1"/>
            <a:r>
              <a:rPr lang="en-US" dirty="0"/>
              <a:t>real burdens</a:t>
            </a:r>
          </a:p>
          <a:p>
            <a:pPr lvl="2"/>
            <a:r>
              <a:rPr lang="en-US" dirty="0"/>
              <a:t>can only encumber a thing which is registered in a public list</a:t>
            </a:r>
            <a:endParaRPr lang="cs-CZ" dirty="0"/>
          </a:p>
          <a:p>
            <a:pPr lvl="2"/>
            <a:r>
              <a:rPr lang="cs-CZ" dirty="0"/>
              <a:t>t</a:t>
            </a:r>
            <a:r>
              <a:rPr lang="en-US" dirty="0"/>
              <a:t>he obliged person must therefore carry out a certain activity to the benefit of the entitled person</a:t>
            </a:r>
            <a:endParaRPr lang="de-DE" b="1" dirty="0"/>
          </a:p>
          <a:p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8D4DDC6-BCE9-404A-B90E-D7B20F3CB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C1F8A16-7729-4767-A4F0-0D5D41FB8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1293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8CED9C-5D92-48BB-84E6-4C4583451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Rights</a:t>
            </a:r>
            <a:r>
              <a:rPr lang="cs-CZ" dirty="0"/>
              <a:t> in </a:t>
            </a:r>
            <a:r>
              <a:rPr lang="cs-CZ" dirty="0" err="1"/>
              <a:t>Rem</a:t>
            </a:r>
            <a:r>
              <a:rPr lang="cs-CZ" dirty="0"/>
              <a:t> in </a:t>
            </a:r>
            <a:r>
              <a:rPr lang="cs-CZ" dirty="0" err="1"/>
              <a:t>Things</a:t>
            </a:r>
            <a:r>
              <a:rPr lang="cs-CZ" dirty="0"/>
              <a:t> of </a:t>
            </a:r>
            <a:r>
              <a:rPr lang="cs-CZ" dirty="0" err="1"/>
              <a:t>Others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756B47-F701-433F-95A1-63D79491B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pledges </a:t>
            </a:r>
            <a:endParaRPr lang="cs-CZ" dirty="0"/>
          </a:p>
          <a:p>
            <a:pPr lvl="1"/>
            <a:r>
              <a:rPr lang="cs-CZ" dirty="0"/>
              <a:t>is </a:t>
            </a:r>
            <a:r>
              <a:rPr lang="en-US" dirty="0"/>
              <a:t>established to secure a debt when the debtor fails to pay the debt in a due and timely manner</a:t>
            </a:r>
          </a:p>
          <a:p>
            <a:pPr lvl="1"/>
            <a:r>
              <a:rPr lang="cs-CZ" dirty="0" err="1"/>
              <a:t>the</a:t>
            </a:r>
            <a:r>
              <a:rPr lang="cs-CZ" dirty="0"/>
              <a:t> </a:t>
            </a:r>
            <a:r>
              <a:rPr lang="en-US" dirty="0"/>
              <a:t>creditor shall become entitled to satisfy their claims from the proceeds gained from the sale of the pledged collateral up to the stipulated amount</a:t>
            </a:r>
          </a:p>
          <a:p>
            <a:pPr lvl="0"/>
            <a:r>
              <a:rPr lang="en-US" dirty="0"/>
              <a:t>right of retention</a:t>
            </a:r>
            <a:endParaRPr lang="cs-CZ" dirty="0"/>
          </a:p>
          <a:p>
            <a:pPr lvl="1"/>
            <a:r>
              <a:rPr lang="cs-CZ" dirty="0"/>
              <a:t>can </a:t>
            </a:r>
            <a:r>
              <a:rPr lang="en-US" dirty="0"/>
              <a:t>be created exclusively in relation to a movable thing</a:t>
            </a:r>
          </a:p>
          <a:p>
            <a:pPr lvl="1"/>
            <a:r>
              <a:rPr lang="en-US" dirty="0"/>
              <a:t>is exercised when a person who possesses a movable thing belonging to another person chooses to retain it in order to secure a debt due by the other person, when they would otherwise be obliged to surrender it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F4E3CBF-4951-48EB-A453-41C2A7C18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F01D39A-6285-45D4-9E19-B1A8CA72E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7357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Absolute</a:t>
            </a:r>
            <a:r>
              <a:rPr lang="cs-CZ" dirty="0"/>
              <a:t> </a:t>
            </a:r>
            <a:r>
              <a:rPr lang="cs-CZ" dirty="0" err="1"/>
              <a:t>Property</a:t>
            </a:r>
            <a:r>
              <a:rPr lang="cs-CZ" dirty="0"/>
              <a:t> </a:t>
            </a:r>
            <a:r>
              <a:rPr lang="cs-CZ" dirty="0" err="1"/>
              <a:t>Rights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are </a:t>
            </a:r>
            <a:r>
              <a:rPr lang="en-US" dirty="0"/>
              <a:t>effective towards everyone (x relative property rights)</a:t>
            </a:r>
          </a:p>
          <a:p>
            <a:r>
              <a:rPr lang="en-US" dirty="0"/>
              <a:t>divided into:</a:t>
            </a:r>
          </a:p>
          <a:p>
            <a:pPr lvl="1"/>
            <a:r>
              <a:rPr lang="en-US" dirty="0"/>
              <a:t>rights in rem (subject matter is a thing in the legal sense)</a:t>
            </a:r>
          </a:p>
          <a:p>
            <a:pPr lvl="2"/>
            <a:r>
              <a:rPr lang="en-US" dirty="0"/>
              <a:t>right of ownership</a:t>
            </a:r>
          </a:p>
          <a:p>
            <a:pPr lvl="2"/>
            <a:r>
              <a:rPr lang="en-US" dirty="0"/>
              <a:t>possession</a:t>
            </a:r>
          </a:p>
          <a:p>
            <a:pPr lvl="2"/>
            <a:r>
              <a:rPr lang="en-US" dirty="0"/>
              <a:t>rights on rem in things of others</a:t>
            </a:r>
          </a:p>
          <a:p>
            <a:pPr lvl="1"/>
            <a:r>
              <a:rPr lang="en-US" dirty="0"/>
              <a:t>right to a decedent’s estate</a:t>
            </a:r>
          </a:p>
          <a:p>
            <a:r>
              <a:rPr lang="cs-CZ" dirty="0"/>
              <a:t>p</a:t>
            </a:r>
            <a:r>
              <a:rPr lang="en-US" dirty="0"/>
              <a:t>arties may only derogate from the provisions on absolute property rights having effects towards third parties if permitted by law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4516F7-3373-4499-858E-48B338DB7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Right</a:t>
            </a:r>
            <a:r>
              <a:rPr lang="cs-CZ" dirty="0"/>
              <a:t> of </a:t>
            </a:r>
            <a:r>
              <a:rPr lang="cs-CZ" dirty="0" err="1"/>
              <a:t>Ownership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0BC86B-F446-43A2-84C2-12C7DEF5BE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is </a:t>
            </a:r>
            <a:r>
              <a:rPr lang="en-US" sz="2800" dirty="0"/>
              <a:t>already protected under Article 11 of the Charter</a:t>
            </a:r>
          </a:p>
          <a:p>
            <a:r>
              <a:rPr lang="en-US" sz="2800" dirty="0"/>
              <a:t>owners may dispose of their property and exclude others from it</a:t>
            </a:r>
          </a:p>
          <a:p>
            <a:r>
              <a:rPr lang="en-US" sz="2800" dirty="0"/>
              <a:t>mean the right to possess a thing, to handle it, use it, consume its fruits and revenues, and, in principle, to destroy it</a:t>
            </a:r>
          </a:p>
          <a:p>
            <a:r>
              <a:rPr lang="en-US" sz="2800" dirty="0"/>
              <a:t>owners are obliged to refrain from anything that would cause waste, water, smoke, dust, gas, </a:t>
            </a:r>
            <a:r>
              <a:rPr lang="en-US" sz="2800" dirty="0" err="1"/>
              <a:t>odours</a:t>
            </a:r>
            <a:r>
              <a:rPr lang="en-US" sz="2800" dirty="0"/>
              <a:t>, light, shadow, noise… to infiltrate a tract of land of another owner</a:t>
            </a:r>
          </a:p>
          <a:p>
            <a:r>
              <a:rPr lang="en-US" sz="2800" dirty="0"/>
              <a:t>is elastic </a:t>
            </a:r>
          </a:p>
          <a:p>
            <a:pPr lvl="1"/>
            <a:r>
              <a:rPr lang="en-US" sz="2400" dirty="0"/>
              <a:t>if the property is used by another person for the duration of the lease agreement</a:t>
            </a:r>
          </a:p>
          <a:p>
            <a:pPr lvl="1"/>
            <a:r>
              <a:rPr lang="en-US" sz="2400" dirty="0"/>
              <a:t>upon termination of the lease the ownership rights are returned to their original status</a:t>
            </a:r>
          </a:p>
          <a:p>
            <a:endParaRPr lang="cs-CZ" dirty="0"/>
          </a:p>
          <a:p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579C997-753C-4D28-8F19-892355C0F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2126883-4376-4FE6-96D6-80C582A02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8736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E96EC5-424B-4633-9C8D-0EA32AF0B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Right</a:t>
            </a:r>
            <a:r>
              <a:rPr lang="cs-CZ" dirty="0"/>
              <a:t> of </a:t>
            </a:r>
            <a:r>
              <a:rPr lang="cs-CZ" dirty="0" err="1"/>
              <a:t>Ownership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B45255-6943-404E-8968-DB4C3E43ED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necessary passage</a:t>
            </a:r>
          </a:p>
          <a:p>
            <a:pPr lvl="1"/>
            <a:r>
              <a:rPr lang="en-US" sz="2400" dirty="0"/>
              <a:t>an owner of an immovable thing may not be able to duly manage it or otherwise duly use it because it is not connected to a public road, in such a case, the owner may request that a </a:t>
            </a:r>
            <a:r>
              <a:rPr lang="en-US" sz="2400" dirty="0" err="1"/>
              <a:t>neighbour</a:t>
            </a:r>
            <a:r>
              <a:rPr lang="en-US" sz="2400" dirty="0"/>
              <a:t> allow them necessary passage through the tract of land in return for financial compensation</a:t>
            </a:r>
          </a:p>
          <a:p>
            <a:r>
              <a:rPr lang="cs-CZ" sz="2800" dirty="0"/>
              <a:t>e</a:t>
            </a:r>
            <a:r>
              <a:rPr lang="en-US" sz="2800" dirty="0" err="1"/>
              <a:t>xpropriation</a:t>
            </a:r>
            <a:r>
              <a:rPr lang="en-US" sz="2800" dirty="0"/>
              <a:t> and limitation of the right of the ownership</a:t>
            </a:r>
            <a:endParaRPr lang="cs-CZ" sz="2800" dirty="0"/>
          </a:p>
          <a:p>
            <a:pPr lvl="1"/>
            <a:r>
              <a:rPr lang="en-US" sz="2400" dirty="0"/>
              <a:t>it may only be done under very clearly defined conditions</a:t>
            </a:r>
          </a:p>
          <a:p>
            <a:pPr lvl="1"/>
            <a:r>
              <a:rPr lang="en-US" sz="2400" dirty="0"/>
              <a:t>in a state of emergency or in urgent public interest</a:t>
            </a:r>
          </a:p>
          <a:p>
            <a:pPr lvl="1"/>
            <a:r>
              <a:rPr lang="en-US" sz="2400" dirty="0"/>
              <a:t>for the absolutely necessary period</a:t>
            </a:r>
          </a:p>
          <a:p>
            <a:pPr lvl="1"/>
            <a:r>
              <a:rPr lang="en-US" sz="2400" dirty="0"/>
              <a:t>to the absolutely necessary extent</a:t>
            </a:r>
          </a:p>
          <a:p>
            <a:pPr lvl="1"/>
            <a:r>
              <a:rPr lang="en-US" sz="2400" dirty="0"/>
              <a:t>if the required purpose cannot be otherwise achieved</a:t>
            </a:r>
          </a:p>
          <a:p>
            <a:pPr lvl="1"/>
            <a:r>
              <a:rPr lang="en-US" sz="2400" dirty="0"/>
              <a:t>for compensation</a:t>
            </a:r>
          </a:p>
          <a:p>
            <a:pPr lvl="1"/>
            <a:endParaRPr lang="de-DE" dirty="0"/>
          </a:p>
          <a:p>
            <a:pPr lvl="1"/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47971AE-B057-4D43-B694-5D88969B0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20D138B-D963-449C-9583-2584F769C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9166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9E1238-8A0E-498E-B6DB-19F512FD8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Acquisition</a:t>
            </a:r>
            <a:r>
              <a:rPr lang="cs-CZ" dirty="0"/>
              <a:t> of </a:t>
            </a:r>
            <a:r>
              <a:rPr lang="cs-CZ" dirty="0" err="1"/>
              <a:t>Rights</a:t>
            </a:r>
            <a:r>
              <a:rPr lang="cs-CZ" dirty="0"/>
              <a:t> of </a:t>
            </a:r>
            <a:r>
              <a:rPr lang="cs-CZ" dirty="0" err="1"/>
              <a:t>Ownership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977B554-65DF-47CF-A39E-454B2D8E1B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appropriation</a:t>
            </a:r>
          </a:p>
          <a:p>
            <a:pPr lvl="1"/>
            <a:r>
              <a:rPr lang="en-US" dirty="0"/>
              <a:t>acquire a thing that does not belong to anyone</a:t>
            </a:r>
          </a:p>
          <a:p>
            <a:r>
              <a:rPr lang="en-US" dirty="0"/>
              <a:t>finding</a:t>
            </a:r>
          </a:p>
          <a:p>
            <a:pPr lvl="1"/>
            <a:r>
              <a:rPr lang="en-US" dirty="0"/>
              <a:t>that it is believed that everyone wants to hold their property, the found thing is not abandoned </a:t>
            </a:r>
          </a:p>
          <a:p>
            <a:pPr lvl="1"/>
            <a:r>
              <a:rPr lang="en-US" dirty="0"/>
              <a:t>founder is obliged to return it to the person who lost it</a:t>
            </a:r>
          </a:p>
          <a:p>
            <a:pPr lvl="1"/>
            <a:r>
              <a:rPr lang="en-US" dirty="0"/>
              <a:t>finding is one tenth of the price of the thing</a:t>
            </a:r>
          </a:p>
          <a:p>
            <a:r>
              <a:rPr lang="en-US" dirty="0"/>
              <a:t>natural increase</a:t>
            </a:r>
          </a:p>
          <a:p>
            <a:pPr lvl="1"/>
            <a:r>
              <a:rPr lang="en-US" dirty="0"/>
              <a:t>fruit on the tree, animals chicks</a:t>
            </a:r>
          </a:p>
          <a:p>
            <a:pPr lvl="1"/>
            <a:r>
              <a:rPr lang="en-US" dirty="0"/>
              <a:t>the tree belongs to the one from whose land the tree grows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1DF05EC-1085-452A-87CB-504C0379F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358D57B-493C-4E33-B5D2-BDF38A46A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1388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F1D110-18BD-412A-B67D-F50BF7577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Acquisition</a:t>
            </a:r>
            <a:r>
              <a:rPr lang="cs-CZ" dirty="0"/>
              <a:t> of </a:t>
            </a:r>
            <a:r>
              <a:rPr lang="cs-CZ" dirty="0" err="1"/>
              <a:t>Rights</a:t>
            </a:r>
            <a:r>
              <a:rPr lang="cs-CZ" dirty="0"/>
              <a:t> of </a:t>
            </a:r>
            <a:r>
              <a:rPr lang="cs-CZ" dirty="0" err="1"/>
              <a:t>Ownership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95A618F-321F-4051-8B0C-C2FF992F76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artificial increase</a:t>
            </a:r>
          </a:p>
          <a:p>
            <a:pPr lvl="1"/>
            <a:r>
              <a:rPr lang="en-US" dirty="0"/>
              <a:t>was created by deliberate human activity (processing, mixing, building)</a:t>
            </a:r>
          </a:p>
          <a:p>
            <a:r>
              <a:rPr lang="en-US" dirty="0"/>
              <a:t>mix</a:t>
            </a:r>
          </a:p>
          <a:p>
            <a:pPr lvl="1"/>
            <a:r>
              <a:rPr lang="en-US" dirty="0"/>
              <a:t>by the seed which belongs another person is sow the land</a:t>
            </a:r>
          </a:p>
          <a:p>
            <a:r>
              <a:rPr lang="en-US" dirty="0" err="1"/>
              <a:t>endurace</a:t>
            </a:r>
            <a:endParaRPr lang="en-US" dirty="0"/>
          </a:p>
          <a:p>
            <a:pPr lvl="1"/>
            <a:r>
              <a:rPr lang="en-US" dirty="0"/>
              <a:t>if the honest holder holds the right of ownership for a specified period of time, he will endurance it and acquire ownership</a:t>
            </a:r>
          </a:p>
          <a:p>
            <a:r>
              <a:rPr lang="en-US" dirty="0"/>
              <a:t>transfer of owner ship</a:t>
            </a:r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30C591E-8D3C-44A5-A342-9F12F61BA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280C52B-02D8-4F61-95B5-2B98AC5EF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307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591D87-56C9-4E94-927D-A746FB78C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Acquisition</a:t>
            </a:r>
            <a:r>
              <a:rPr lang="cs-CZ" dirty="0"/>
              <a:t> of </a:t>
            </a:r>
            <a:r>
              <a:rPr lang="cs-CZ" dirty="0" err="1"/>
              <a:t>Rights</a:t>
            </a:r>
            <a:r>
              <a:rPr lang="cs-CZ" dirty="0"/>
              <a:t> of </a:t>
            </a:r>
            <a:r>
              <a:rPr lang="cs-CZ" dirty="0" err="1"/>
              <a:t>Ownership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7D096B0-AAFE-4024-8FBB-5CA3DA6C6A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acquisition of the right of ownership </a:t>
            </a:r>
          </a:p>
          <a:p>
            <a:pPr lvl="1"/>
            <a:r>
              <a:rPr lang="en-US" dirty="0"/>
              <a:t>the law sets out the conditions under which ownership is acquired by a person who is not the owner</a:t>
            </a:r>
          </a:p>
          <a:p>
            <a:r>
              <a:rPr lang="en-US" dirty="0"/>
              <a:t>the decision of the public authority</a:t>
            </a:r>
          </a:p>
          <a:p>
            <a:pPr lvl="1"/>
            <a:r>
              <a:rPr lang="en-US" dirty="0"/>
              <a:t>acquired by a court or other public</a:t>
            </a:r>
            <a:r>
              <a:rPr lang="cs-CZ" dirty="0"/>
              <a:t> </a:t>
            </a:r>
            <a:r>
              <a:rPr lang="en-US" dirty="0"/>
              <a:t>authority</a:t>
            </a:r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A01F33A-C07A-4143-8426-C8777A60A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BE04F9D-FF2D-44B3-99D3-C6C8C9870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912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C87A96-0E8F-4B3E-989D-8C819B1DE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Co-</a:t>
            </a:r>
            <a:r>
              <a:rPr lang="cs-CZ" dirty="0" err="1"/>
              <a:t>ownership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EC9150C-BC5D-4576-AFF6-540E97CAF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joint right of ownership shared by multiple persons</a:t>
            </a:r>
          </a:p>
          <a:p>
            <a:r>
              <a:rPr lang="en-US" dirty="0"/>
              <a:t>co-owners are considered to be a single person and dispose of the thing as such</a:t>
            </a:r>
          </a:p>
          <a:p>
            <a:r>
              <a:rPr lang="en-US" dirty="0"/>
              <a:t>each co-owner has the right to the entire thing</a:t>
            </a:r>
          </a:p>
          <a:p>
            <a:pPr lvl="1"/>
            <a:r>
              <a:rPr lang="en-US" dirty="0"/>
              <a:t>this right is limited by the same right of each other co-owner</a:t>
            </a:r>
          </a:p>
          <a:p>
            <a:r>
              <a:rPr lang="en-US" dirty="0"/>
              <a:t>each co-owner owns a certain share of a co-owned thing and is the full owner thereof</a:t>
            </a:r>
          </a:p>
          <a:p>
            <a:r>
              <a:rPr lang="en-US" dirty="0"/>
              <a:t>a share reflects the degree of participation of each co-owner in forming a common will</a:t>
            </a:r>
          </a:p>
          <a:p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F9DEECA-230C-4D17-BF50-2AB28D36A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5922290-EEDE-4AF1-BAA0-B4AA61B18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2107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5BDF47-C3BD-4055-A9C3-5E81A8C51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Possession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7A31081-1B5F-4374-A076-65F1D3AAD6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persons who exercise a right for themselves are possessors</a:t>
            </a:r>
          </a:p>
          <a:p>
            <a:r>
              <a:rPr lang="en-US" sz="2800" dirty="0"/>
              <a:t>a right which may be transferred to another by performing a juridical act, and which permits permanent or repeated performance may be possessed (also a right of ownership)</a:t>
            </a:r>
          </a:p>
          <a:p>
            <a:r>
              <a:rPr lang="en-US" sz="2800" dirty="0"/>
              <a:t>possession must be genuine, in good faith and lawful</a:t>
            </a:r>
            <a:endParaRPr lang="de-DE" sz="2800" dirty="0"/>
          </a:p>
          <a:p>
            <a:r>
              <a:rPr lang="en-US" sz="2800" dirty="0"/>
              <a:t>only a possessor in good faith may acquire a right of ownership by acquisitive prescription</a:t>
            </a:r>
          </a:p>
          <a:p>
            <a:pPr lvl="1"/>
            <a:r>
              <a:rPr lang="en-US" sz="2400" dirty="0"/>
              <a:t>uninterrupted possession lasting </a:t>
            </a:r>
          </a:p>
          <a:p>
            <a:pPr lvl="2"/>
            <a:r>
              <a:rPr lang="en-US" sz="2000" dirty="0"/>
              <a:t>3 years in the case of a movable thing</a:t>
            </a:r>
          </a:p>
          <a:p>
            <a:pPr lvl="2"/>
            <a:r>
              <a:rPr lang="en-US" sz="2000" dirty="0"/>
              <a:t>10 years in the case of an immovable thing</a:t>
            </a:r>
          </a:p>
          <a:p>
            <a:r>
              <a:rPr lang="en-US" sz="2800" dirty="0"/>
              <a:t>possession is subject to protection</a:t>
            </a:r>
          </a:p>
          <a:p>
            <a:pPr lvl="1"/>
            <a:r>
              <a:rPr lang="en-US" sz="2400" dirty="0"/>
              <a:t>action to protect a possession </a:t>
            </a:r>
          </a:p>
          <a:p>
            <a:pPr lvl="1"/>
            <a:r>
              <a:rPr lang="en-US" sz="2400" dirty="0"/>
              <a:t>action to retain a possession</a:t>
            </a:r>
            <a:endParaRPr lang="de-DE" sz="2000" dirty="0"/>
          </a:p>
          <a:p>
            <a:pPr lvl="1"/>
            <a:endParaRPr lang="cs-CZ" sz="2400" dirty="0"/>
          </a:p>
          <a:p>
            <a:endParaRPr lang="cs-CZ" dirty="0"/>
          </a:p>
          <a:p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06ED2E7-702D-4FED-AD37-FA71B4BC5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7EB3395-4222-4EF8-A03C-680AA7F58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9418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740</TotalTime>
  <Words>880</Words>
  <Application>Microsoft Office PowerPoint</Application>
  <PresentationFormat>Vlastní</PresentationFormat>
  <Paragraphs>109</Paragraphs>
  <Slides>11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Calibri</vt:lpstr>
      <vt:lpstr>Clara Sans</vt:lpstr>
      <vt:lpstr>JU_OPVVV</vt:lpstr>
      <vt:lpstr>Absolute Property Rights</vt:lpstr>
      <vt:lpstr>Absolute Property Rights</vt:lpstr>
      <vt:lpstr>Right of Ownership</vt:lpstr>
      <vt:lpstr>Right of Ownership</vt:lpstr>
      <vt:lpstr>Acquisition of Rights of Ownership</vt:lpstr>
      <vt:lpstr>Acquisition of Rights of Ownership</vt:lpstr>
      <vt:lpstr>Acquisition of Rights of Ownership</vt:lpstr>
      <vt:lpstr>Co-ownership</vt:lpstr>
      <vt:lpstr>Possession</vt:lpstr>
      <vt:lpstr>Rights in Rem in Things of Others</vt:lpstr>
      <vt:lpstr>Rights in Rem in Things of Others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Kateřina Navrátilová</cp:lastModifiedBy>
  <cp:revision>16</cp:revision>
  <dcterms:created xsi:type="dcterms:W3CDTF">2017-07-17T18:52:59Z</dcterms:created>
  <dcterms:modified xsi:type="dcterms:W3CDTF">2019-02-28T20:56:31Z</dcterms:modified>
</cp:coreProperties>
</file>