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42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28.02.2019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Constitutional Law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7E3D61-A79C-42EE-9395-A2A40B32D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President of </a:t>
            </a:r>
            <a:r>
              <a:rPr lang="en-GB" dirty="0"/>
              <a:t>the</a:t>
            </a:r>
            <a:r>
              <a:rPr lang="cs-CZ" dirty="0"/>
              <a:t> Republic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201570-BF91-4CC0-BBCD-F1543A9C6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has </a:t>
            </a:r>
            <a:r>
              <a:rPr lang="en-US" dirty="0"/>
              <a:t>an authority </a:t>
            </a:r>
            <a:r>
              <a:rPr lang="cs-CZ" dirty="0"/>
              <a:t>to: (</a:t>
            </a:r>
            <a:r>
              <a:rPr lang="en-US" sz="2800" dirty="0"/>
              <a:t>without the countersignature of the Prime Minister</a:t>
            </a:r>
            <a:r>
              <a:rPr lang="cs-CZ" sz="2800" dirty="0"/>
              <a:t>)</a:t>
            </a:r>
            <a:r>
              <a:rPr lang="en-US" sz="2800" dirty="0"/>
              <a:t> </a:t>
            </a:r>
            <a:endParaRPr lang="cs-CZ" dirty="0"/>
          </a:p>
          <a:p>
            <a:pPr lvl="1"/>
            <a:r>
              <a:rPr lang="cs-CZ" dirty="0"/>
              <a:t>to </a:t>
            </a:r>
            <a:r>
              <a:rPr lang="en-US" dirty="0"/>
              <a:t>appoint and recall the Prime Minister and other members of the government and to accept their resignations</a:t>
            </a:r>
            <a:r>
              <a:rPr lang="cs-CZ" dirty="0"/>
              <a:t>, as </a:t>
            </a:r>
            <a:r>
              <a:rPr lang="en-US" dirty="0"/>
              <a:t>well</a:t>
            </a:r>
            <a:r>
              <a:rPr lang="cs-CZ" dirty="0"/>
              <a:t> as to </a:t>
            </a:r>
            <a:r>
              <a:rPr lang="en-US" dirty="0"/>
              <a:t>recall the government and accept </a:t>
            </a:r>
            <a:r>
              <a:rPr lang="cs-CZ" dirty="0"/>
              <a:t>its </a:t>
            </a:r>
            <a:r>
              <a:rPr lang="en-US" dirty="0"/>
              <a:t>resignation</a:t>
            </a:r>
          </a:p>
          <a:p>
            <a:pPr lvl="1"/>
            <a:r>
              <a:rPr lang="cs-CZ" dirty="0"/>
              <a:t>to </a:t>
            </a:r>
            <a:r>
              <a:rPr lang="en-US" dirty="0"/>
              <a:t>convene sessions of the Chamber of Deputies</a:t>
            </a:r>
          </a:p>
          <a:p>
            <a:pPr lvl="1"/>
            <a:r>
              <a:rPr lang="cs-CZ" dirty="0"/>
              <a:t>to </a:t>
            </a:r>
            <a:r>
              <a:rPr lang="en-US" dirty="0"/>
              <a:t>dissolve the Chamber of Deputies </a:t>
            </a:r>
          </a:p>
          <a:p>
            <a:pPr lvl="1"/>
            <a:r>
              <a:rPr lang="en-US" dirty="0"/>
              <a:t>to entrust a government whose resignation they have accepted, or which they have recalled, with the temporary performance of its duties until a new government is appointed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etc.</a:t>
            </a:r>
            <a:endParaRPr lang="cs-CZ" sz="3200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601C23-EE27-4860-9CFD-E555FD4C7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46D09C8-2BBF-4DD0-B362-119C10D9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038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026CEC-54FE-437E-B66C-B08E54F49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President of </a:t>
            </a:r>
            <a:r>
              <a:rPr lang="en-GB" dirty="0"/>
              <a:t>the</a:t>
            </a:r>
            <a:r>
              <a:rPr lang="cs-CZ" dirty="0"/>
              <a:t> Republic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598DCB-FEF6-4CBD-B174-BD5146651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 </a:t>
            </a:r>
            <a:r>
              <a:rPr lang="en-GB" dirty="0"/>
              <a:t>addition</a:t>
            </a:r>
            <a:r>
              <a:rPr lang="cs-CZ" dirty="0"/>
              <a:t>, </a:t>
            </a:r>
            <a:r>
              <a:rPr lang="en-GB" dirty="0"/>
              <a:t>the</a:t>
            </a:r>
            <a:r>
              <a:rPr lang="cs-CZ" dirty="0"/>
              <a:t> President of </a:t>
            </a:r>
            <a:r>
              <a:rPr lang="en-GB" dirty="0"/>
              <a:t>the</a:t>
            </a:r>
            <a:r>
              <a:rPr lang="cs-CZ" dirty="0"/>
              <a:t> Republic: </a:t>
            </a:r>
            <a:r>
              <a:rPr lang="cs-CZ" sz="2800" dirty="0"/>
              <a:t>(</a:t>
            </a:r>
            <a:r>
              <a:rPr lang="en-US" sz="2800" dirty="0"/>
              <a:t>require the countersignature of the Prime Minister</a:t>
            </a:r>
            <a:r>
              <a:rPr lang="cs-CZ" sz="2800" dirty="0"/>
              <a:t>)</a:t>
            </a:r>
          </a:p>
          <a:p>
            <a:pPr lvl="1"/>
            <a:r>
              <a:rPr lang="en-GB" dirty="0"/>
              <a:t>represents</a:t>
            </a:r>
            <a:r>
              <a:rPr lang="cs-CZ" dirty="0"/>
              <a:t> </a:t>
            </a:r>
            <a:r>
              <a:rPr lang="en-GB" dirty="0"/>
              <a:t>the</a:t>
            </a:r>
            <a:r>
              <a:rPr lang="cs-CZ" dirty="0"/>
              <a:t> </a:t>
            </a:r>
            <a:r>
              <a:rPr lang="en-GB" dirty="0"/>
              <a:t>state</a:t>
            </a:r>
            <a:r>
              <a:rPr lang="cs-CZ" dirty="0"/>
              <a:t> </a:t>
            </a:r>
            <a:r>
              <a:rPr lang="en-GB" dirty="0"/>
              <a:t>externally</a:t>
            </a:r>
          </a:p>
          <a:p>
            <a:pPr lvl="1"/>
            <a:r>
              <a:rPr lang="en-GB" dirty="0"/>
              <a:t>negotiates</a:t>
            </a:r>
            <a:r>
              <a:rPr lang="cs-CZ" dirty="0"/>
              <a:t> and </a:t>
            </a:r>
            <a:r>
              <a:rPr lang="en-GB" dirty="0"/>
              <a:t>ratifies</a:t>
            </a:r>
            <a:r>
              <a:rPr lang="cs-CZ" dirty="0"/>
              <a:t> </a:t>
            </a:r>
            <a:r>
              <a:rPr lang="en-GB" dirty="0"/>
              <a:t>international</a:t>
            </a:r>
            <a:r>
              <a:rPr lang="cs-CZ" dirty="0"/>
              <a:t> </a:t>
            </a:r>
            <a:r>
              <a:rPr lang="en-GB" dirty="0"/>
              <a:t>treaties</a:t>
            </a:r>
            <a:r>
              <a:rPr lang="cs-CZ" dirty="0"/>
              <a:t>; </a:t>
            </a:r>
            <a:r>
              <a:rPr lang="en-GB" dirty="0"/>
              <a:t>they</a:t>
            </a:r>
            <a:r>
              <a:rPr lang="cs-CZ" dirty="0"/>
              <a:t> </a:t>
            </a:r>
            <a:r>
              <a:rPr lang="en-GB" dirty="0"/>
              <a:t>may</a:t>
            </a:r>
            <a:r>
              <a:rPr lang="cs-CZ" dirty="0"/>
              <a:t> </a:t>
            </a:r>
            <a:r>
              <a:rPr lang="en-GB" dirty="0"/>
              <a:t>delegate</a:t>
            </a:r>
            <a:r>
              <a:rPr lang="cs-CZ" dirty="0"/>
              <a:t> </a:t>
            </a:r>
            <a:r>
              <a:rPr lang="en-GB" dirty="0"/>
              <a:t>the</a:t>
            </a:r>
            <a:r>
              <a:rPr lang="cs-CZ" dirty="0"/>
              <a:t> </a:t>
            </a:r>
            <a:r>
              <a:rPr lang="en-GB" dirty="0"/>
              <a:t>negotiation</a:t>
            </a:r>
            <a:r>
              <a:rPr lang="cs-CZ" dirty="0"/>
              <a:t> of </a:t>
            </a:r>
            <a:r>
              <a:rPr lang="en-GB" dirty="0"/>
              <a:t>international</a:t>
            </a:r>
            <a:r>
              <a:rPr lang="cs-CZ" dirty="0"/>
              <a:t> </a:t>
            </a:r>
            <a:r>
              <a:rPr lang="en-GB" dirty="0"/>
              <a:t>treaties</a:t>
            </a:r>
            <a:r>
              <a:rPr lang="cs-CZ" dirty="0"/>
              <a:t> to </a:t>
            </a:r>
            <a:r>
              <a:rPr lang="en-GB" dirty="0"/>
              <a:t>the</a:t>
            </a:r>
            <a:r>
              <a:rPr lang="cs-CZ" dirty="0"/>
              <a:t> </a:t>
            </a:r>
            <a:r>
              <a:rPr lang="en-GB" dirty="0"/>
              <a:t>government</a:t>
            </a:r>
            <a:r>
              <a:rPr lang="cs-CZ" dirty="0"/>
              <a:t> </a:t>
            </a:r>
            <a:r>
              <a:rPr lang="en-GB" dirty="0"/>
              <a:t>or</a:t>
            </a:r>
            <a:r>
              <a:rPr lang="cs-CZ" dirty="0"/>
              <a:t>, </a:t>
            </a:r>
            <a:r>
              <a:rPr lang="en-GB" dirty="0"/>
              <a:t>with</a:t>
            </a:r>
            <a:r>
              <a:rPr lang="cs-CZ" dirty="0"/>
              <a:t> its </a:t>
            </a:r>
            <a:r>
              <a:rPr lang="en-GB" dirty="0"/>
              <a:t>consent</a:t>
            </a:r>
            <a:r>
              <a:rPr lang="cs-CZ" dirty="0"/>
              <a:t>, to </a:t>
            </a:r>
            <a:r>
              <a:rPr lang="en-GB" dirty="0"/>
              <a:t>individual</a:t>
            </a:r>
            <a:r>
              <a:rPr lang="cs-CZ" dirty="0"/>
              <a:t> </a:t>
            </a:r>
            <a:r>
              <a:rPr lang="en-GB" dirty="0"/>
              <a:t>members</a:t>
            </a:r>
            <a:r>
              <a:rPr lang="cs-CZ" dirty="0"/>
              <a:t> </a:t>
            </a:r>
            <a:r>
              <a:rPr lang="en-GB" dirty="0"/>
              <a:t>thereof</a:t>
            </a:r>
          </a:p>
          <a:p>
            <a:pPr lvl="1"/>
            <a:r>
              <a:rPr lang="cs-CZ" dirty="0"/>
              <a:t>is </a:t>
            </a:r>
            <a:r>
              <a:rPr lang="en-GB" dirty="0"/>
              <a:t>the</a:t>
            </a:r>
            <a:r>
              <a:rPr lang="cs-CZ" dirty="0"/>
              <a:t> </a:t>
            </a:r>
            <a:r>
              <a:rPr lang="en-GB" dirty="0"/>
              <a:t>supreme</a:t>
            </a:r>
            <a:r>
              <a:rPr lang="cs-CZ" dirty="0"/>
              <a:t> </a:t>
            </a:r>
            <a:r>
              <a:rPr lang="en-GB" dirty="0"/>
              <a:t>commander</a:t>
            </a:r>
            <a:r>
              <a:rPr lang="cs-CZ" dirty="0"/>
              <a:t> of </a:t>
            </a:r>
            <a:r>
              <a:rPr lang="en-GB" dirty="0"/>
              <a:t>the</a:t>
            </a:r>
            <a:r>
              <a:rPr lang="cs-CZ" dirty="0"/>
              <a:t> </a:t>
            </a:r>
            <a:r>
              <a:rPr lang="en-GB" dirty="0"/>
              <a:t>armed</a:t>
            </a:r>
            <a:r>
              <a:rPr lang="cs-CZ" dirty="0"/>
              <a:t> </a:t>
            </a:r>
            <a:r>
              <a:rPr lang="en-GB" dirty="0"/>
              <a:t>forces</a:t>
            </a:r>
          </a:p>
          <a:p>
            <a:pPr lvl="1"/>
            <a:r>
              <a:rPr lang="en-GB" dirty="0"/>
              <a:t>receives</a:t>
            </a:r>
            <a:r>
              <a:rPr lang="cs-CZ" dirty="0"/>
              <a:t> </a:t>
            </a:r>
            <a:r>
              <a:rPr lang="en-GB" dirty="0"/>
              <a:t>heads</a:t>
            </a:r>
            <a:r>
              <a:rPr lang="cs-CZ" dirty="0"/>
              <a:t> of </a:t>
            </a:r>
            <a:r>
              <a:rPr lang="en-GB" dirty="0"/>
              <a:t>diplomatic</a:t>
            </a:r>
            <a:r>
              <a:rPr lang="cs-CZ" dirty="0"/>
              <a:t> </a:t>
            </a:r>
            <a:r>
              <a:rPr lang="en-GB" dirty="0"/>
              <a:t>missions</a:t>
            </a:r>
          </a:p>
          <a:p>
            <a:pPr lvl="1"/>
            <a:r>
              <a:rPr lang="en-GB" dirty="0"/>
              <a:t>accredits</a:t>
            </a:r>
            <a:r>
              <a:rPr lang="cs-CZ" dirty="0"/>
              <a:t> and </a:t>
            </a:r>
            <a:r>
              <a:rPr lang="en-GB" dirty="0"/>
              <a:t>recalls</a:t>
            </a:r>
            <a:r>
              <a:rPr lang="cs-CZ" dirty="0"/>
              <a:t> </a:t>
            </a:r>
            <a:r>
              <a:rPr lang="en-GB" dirty="0"/>
              <a:t>heads</a:t>
            </a:r>
            <a:r>
              <a:rPr lang="cs-CZ" dirty="0"/>
              <a:t> of </a:t>
            </a:r>
            <a:r>
              <a:rPr lang="en-GB" dirty="0"/>
              <a:t>diplomatic</a:t>
            </a:r>
            <a:r>
              <a:rPr lang="cs-CZ" dirty="0"/>
              <a:t> </a:t>
            </a:r>
            <a:r>
              <a:rPr lang="en-GB" dirty="0"/>
              <a:t>missions</a:t>
            </a:r>
          </a:p>
          <a:p>
            <a:pPr lvl="1"/>
            <a:r>
              <a:rPr lang="en-GB" dirty="0"/>
              <a:t>calls</a:t>
            </a:r>
            <a:r>
              <a:rPr lang="cs-CZ" dirty="0"/>
              <a:t> </a:t>
            </a:r>
            <a:r>
              <a:rPr lang="en-GB" dirty="0"/>
              <a:t>elections</a:t>
            </a:r>
            <a:r>
              <a:rPr lang="cs-CZ" dirty="0"/>
              <a:t> to </a:t>
            </a:r>
            <a:r>
              <a:rPr lang="en-GB" dirty="0"/>
              <a:t>the</a:t>
            </a:r>
            <a:r>
              <a:rPr lang="cs-CZ" dirty="0"/>
              <a:t> </a:t>
            </a:r>
            <a:r>
              <a:rPr lang="en-GB" dirty="0"/>
              <a:t>Chamber</a:t>
            </a:r>
            <a:r>
              <a:rPr lang="cs-CZ" dirty="0"/>
              <a:t> of </a:t>
            </a:r>
            <a:r>
              <a:rPr lang="en-GB" dirty="0"/>
              <a:t>Deputies</a:t>
            </a:r>
            <a:r>
              <a:rPr lang="cs-CZ" dirty="0"/>
              <a:t> and </a:t>
            </a:r>
            <a:r>
              <a:rPr lang="en-GB" dirty="0"/>
              <a:t>the</a:t>
            </a:r>
            <a:r>
              <a:rPr lang="cs-CZ" dirty="0"/>
              <a:t> </a:t>
            </a:r>
            <a:r>
              <a:rPr lang="en-GB" dirty="0"/>
              <a:t>Senate</a:t>
            </a:r>
          </a:p>
          <a:p>
            <a:pPr lvl="1"/>
            <a:r>
              <a:rPr lang="cs-CZ" dirty="0"/>
              <a:t>Etc. </a:t>
            </a:r>
            <a:endParaRPr lang="de-DE" dirty="0"/>
          </a:p>
          <a:p>
            <a:pPr marL="457200" lvl="1" indent="0">
              <a:buNone/>
            </a:pPr>
            <a:endParaRPr lang="cs-CZ" dirty="0"/>
          </a:p>
          <a:p>
            <a:pPr lvl="1"/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5A8F9D-00BE-41E7-8E50-FEFCF76BC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A255B85-20D0-44E9-B46A-098E6951F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879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FDCE2F-62F1-4092-83B2-7A05E7294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Government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3EAEEA-FB81-4EC3-954E-0F6FE6F5C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consist</a:t>
            </a:r>
            <a:r>
              <a:rPr lang="cs-CZ" sz="2800" dirty="0"/>
              <a:t> of </a:t>
            </a:r>
            <a:r>
              <a:rPr lang="en-GB" sz="2800" dirty="0"/>
              <a:t>the</a:t>
            </a:r>
            <a:r>
              <a:rPr lang="cs-CZ" sz="2800" dirty="0"/>
              <a:t> Prime </a:t>
            </a:r>
            <a:r>
              <a:rPr lang="en-GB" sz="2800" dirty="0"/>
              <a:t>Minister</a:t>
            </a:r>
            <a:r>
              <a:rPr lang="cs-CZ" sz="2800" dirty="0"/>
              <a:t>, </a:t>
            </a:r>
            <a:r>
              <a:rPr lang="en-US" sz="2800" dirty="0"/>
              <a:t>deputy prime ministers, and ministers</a:t>
            </a:r>
            <a:endParaRPr lang="cs-CZ" sz="2800" dirty="0"/>
          </a:p>
          <a:p>
            <a:r>
              <a:rPr lang="en-GB" sz="2800" dirty="0"/>
              <a:t>must</a:t>
            </a:r>
            <a:r>
              <a:rPr lang="cs-CZ" sz="2800" dirty="0"/>
              <a:t> </a:t>
            </a:r>
            <a:r>
              <a:rPr lang="en-US" sz="2800" dirty="0"/>
              <a:t>ask for a vote of confidence</a:t>
            </a:r>
            <a:r>
              <a:rPr lang="cs-CZ" sz="2800" dirty="0"/>
              <a:t> </a:t>
            </a:r>
            <a:r>
              <a:rPr lang="en-US" sz="2800" dirty="0"/>
              <a:t>the </a:t>
            </a:r>
            <a:r>
              <a:rPr lang="cs-CZ" sz="2800" dirty="0"/>
              <a:t>and </a:t>
            </a:r>
            <a:r>
              <a:rPr lang="en-US" sz="2800" dirty="0"/>
              <a:t>Chamber of Deputies </a:t>
            </a:r>
            <a:endParaRPr lang="cs-CZ" sz="2800" dirty="0"/>
          </a:p>
          <a:p>
            <a:pPr lvl="1"/>
            <a:r>
              <a:rPr lang="en-US" sz="2400" dirty="0"/>
              <a:t>may adopt a resolution of no confidence in the government</a:t>
            </a:r>
            <a:endParaRPr lang="cs-CZ" sz="2400" dirty="0"/>
          </a:p>
          <a:p>
            <a:r>
              <a:rPr lang="cs-CZ" sz="2800" dirty="0"/>
              <a:t>t</a:t>
            </a:r>
            <a:r>
              <a:rPr lang="en-US" sz="2800" dirty="0"/>
              <a:t>he government is obliged to submit its resignation if:</a:t>
            </a:r>
            <a:endParaRPr lang="cs-CZ" sz="2800" dirty="0"/>
          </a:p>
          <a:p>
            <a:pPr lvl="1"/>
            <a:r>
              <a:rPr lang="en-US" sz="2400" dirty="0"/>
              <a:t>the Chamber of Deputies rejects its request for a vote of confidence </a:t>
            </a:r>
            <a:endParaRPr lang="cs-CZ" sz="2400" dirty="0"/>
          </a:p>
          <a:p>
            <a:pPr lvl="1"/>
            <a:r>
              <a:rPr lang="en-US" sz="2400" dirty="0"/>
              <a:t>the Chamber of Deputies adopts a resolution of no confidence </a:t>
            </a:r>
            <a:endParaRPr lang="cs-CZ" sz="2400" dirty="0"/>
          </a:p>
          <a:p>
            <a:pPr lvl="1"/>
            <a:r>
              <a:rPr lang="en-US" sz="2400" dirty="0"/>
              <a:t>a constituent meeting of a newly elected Chamber of Deputies is held</a:t>
            </a:r>
            <a:endParaRPr lang="cs-CZ" sz="2400" dirty="0"/>
          </a:p>
          <a:p>
            <a:r>
              <a:rPr lang="en-US" sz="2800" dirty="0"/>
              <a:t>the government is </a:t>
            </a:r>
            <a:r>
              <a:rPr lang="en-GB" sz="2800" dirty="0"/>
              <a:t>authorised</a:t>
            </a:r>
            <a:r>
              <a:rPr lang="en-US" sz="2800" dirty="0"/>
              <a:t> to issue orders</a:t>
            </a:r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DA3B03-78D0-4CF7-A406-7D60B0862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C5E3B70-F3C2-4BA2-B6B6-A813F7B1E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528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981F03-D52B-46B9-9818-1494B20AA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Judicial P</a:t>
            </a:r>
            <a:r>
              <a:rPr lang="en-GB" dirty="0" err="1"/>
              <a:t>ower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294817-DBDE-4109-B776-6B4039075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/>
              <a:t>system</a:t>
            </a:r>
            <a:r>
              <a:rPr lang="de-DE" sz="3600" dirty="0"/>
              <a:t> of </a:t>
            </a:r>
            <a:r>
              <a:rPr lang="en-GB" sz="3600" dirty="0"/>
              <a:t>ordinary</a:t>
            </a:r>
            <a:r>
              <a:rPr lang="de-DE" sz="3600" dirty="0"/>
              <a:t> </a:t>
            </a:r>
            <a:r>
              <a:rPr lang="en-GB" sz="3600" dirty="0"/>
              <a:t>courts</a:t>
            </a:r>
          </a:p>
          <a:p>
            <a:pPr lvl="1"/>
            <a:r>
              <a:rPr lang="en-US" dirty="0"/>
              <a:t>the Supreme Court, the Supreme Administrative Court, superior, regional and district courts</a:t>
            </a:r>
            <a:endParaRPr lang="cs-CZ" dirty="0"/>
          </a:p>
          <a:p>
            <a:pPr lvl="1"/>
            <a:r>
              <a:rPr lang="en-GB" dirty="0"/>
              <a:t>unlimited</a:t>
            </a:r>
            <a:r>
              <a:rPr lang="cs-CZ" dirty="0"/>
              <a:t> term of office, </a:t>
            </a:r>
            <a:r>
              <a:rPr lang="en-GB" dirty="0"/>
              <a:t>appointed</a:t>
            </a:r>
            <a:r>
              <a:rPr lang="cs-CZ" dirty="0"/>
              <a:t> by </a:t>
            </a:r>
            <a:r>
              <a:rPr lang="en-GB" dirty="0"/>
              <a:t>the</a:t>
            </a:r>
            <a:r>
              <a:rPr lang="cs-CZ" dirty="0"/>
              <a:t> President</a:t>
            </a:r>
          </a:p>
          <a:p>
            <a:pPr lvl="1"/>
            <a:r>
              <a:rPr lang="en-US" dirty="0"/>
              <a:t>citizen who has an irreproachable character and a university legal education</a:t>
            </a:r>
            <a:endParaRPr lang="cs-CZ" dirty="0"/>
          </a:p>
          <a:p>
            <a:r>
              <a:rPr lang="en-GB" dirty="0"/>
              <a:t>the</a:t>
            </a:r>
            <a:r>
              <a:rPr lang="cs-CZ" dirty="0"/>
              <a:t> Constitutional </a:t>
            </a:r>
            <a:r>
              <a:rPr lang="en-GB" dirty="0"/>
              <a:t>Court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does </a:t>
            </a:r>
            <a:r>
              <a:rPr lang="en-US" dirty="0"/>
              <a:t>not belong to the ordinary courts</a:t>
            </a:r>
            <a:endParaRPr lang="cs-CZ" dirty="0"/>
          </a:p>
          <a:p>
            <a:pPr lvl="1"/>
            <a:r>
              <a:rPr lang="cs-CZ" dirty="0"/>
              <a:t>15 </a:t>
            </a:r>
            <a:r>
              <a:rPr lang="en-GB" dirty="0"/>
              <a:t>Justices</a:t>
            </a:r>
            <a:r>
              <a:rPr lang="cs-CZ" dirty="0"/>
              <a:t>, 10 </a:t>
            </a:r>
            <a:r>
              <a:rPr lang="en-GB" dirty="0"/>
              <a:t>years</a:t>
            </a:r>
            <a:r>
              <a:rPr lang="cs-CZ" dirty="0"/>
              <a:t>, </a:t>
            </a:r>
            <a:r>
              <a:rPr lang="en-GB" dirty="0"/>
              <a:t>appointed</a:t>
            </a:r>
            <a:r>
              <a:rPr lang="cs-CZ" dirty="0"/>
              <a:t> by </a:t>
            </a:r>
            <a:r>
              <a:rPr lang="en-GB" dirty="0"/>
              <a:t>the</a:t>
            </a:r>
            <a:r>
              <a:rPr lang="cs-CZ" dirty="0"/>
              <a:t> President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DBF364C-47A2-4839-87D7-C32D7670D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2CF32FC-9EB8-4948-8FEB-C8B012A03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562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0FFAFC-6A66-40C9-926D-9EF6EE307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418770"/>
            <a:ext cx="7427088" cy="662917"/>
          </a:xfrm>
        </p:spPr>
        <p:txBody>
          <a:bodyPr/>
          <a:lstStyle/>
          <a:p>
            <a:r>
              <a:rPr lang="en-GB" dirty="0"/>
              <a:t>Supreme</a:t>
            </a:r>
            <a:r>
              <a:rPr lang="cs-CZ" dirty="0"/>
              <a:t> Auditing Office</a:t>
            </a:r>
            <a:br>
              <a:rPr lang="de-DE" b="1" dirty="0"/>
            </a:b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A69E83-8250-436B-9987-2BD6F19C0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independent body</a:t>
            </a:r>
          </a:p>
          <a:p>
            <a:pPr lvl="0"/>
            <a:r>
              <a:rPr lang="en-US" dirty="0"/>
              <a:t>performs audits on the management of state property</a:t>
            </a:r>
            <a:endParaRPr lang="de-DE" dirty="0"/>
          </a:p>
          <a:p>
            <a:pPr lvl="0"/>
            <a:r>
              <a:rPr lang="en-US" dirty="0"/>
              <a:t>implements the state budget </a:t>
            </a:r>
            <a:endParaRPr lang="de-DE" dirty="0"/>
          </a:p>
          <a:p>
            <a:r>
              <a:rPr lang="cs-CZ" dirty="0"/>
              <a:t>t</a:t>
            </a:r>
            <a:r>
              <a:rPr lang="en-US" dirty="0"/>
              <a:t>he President of the Republic appoints the President and Vice-President of the Supreme Auditing Office based on a proposal of the Chamber of Deputies</a:t>
            </a:r>
            <a:endParaRPr lang="cs-CZ" dirty="0"/>
          </a:p>
          <a:p>
            <a:r>
              <a:rPr lang="cs-CZ" dirty="0"/>
              <a:t>t</a:t>
            </a:r>
            <a:r>
              <a:rPr lang="en-US" dirty="0"/>
              <a:t>he status, powers, and </a:t>
            </a:r>
            <a:r>
              <a:rPr lang="en-GB" dirty="0"/>
              <a:t>organisational</a:t>
            </a:r>
            <a:r>
              <a:rPr lang="en-US" dirty="0"/>
              <a:t> structure are set down in a statute</a:t>
            </a:r>
            <a:endParaRPr lang="de-DE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D8061A-3C4F-4212-9A30-A3598C201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2AF290D-C154-4143-9312-42F84E85E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827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20A836-F321-47A2-9124-B38489BD4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dirty="0"/>
              <a:t>Czech N</a:t>
            </a:r>
            <a:r>
              <a:rPr lang="en-GB" dirty="0" err="1"/>
              <a:t>ational</a:t>
            </a:r>
            <a:r>
              <a:rPr lang="cs-CZ" dirty="0"/>
              <a:t> Bank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C80E9A-212A-4D44-91B4-99034AEA9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state’s central bank</a:t>
            </a:r>
          </a:p>
          <a:p>
            <a:r>
              <a:rPr lang="en-US" dirty="0"/>
              <a:t>to maintain price stability</a:t>
            </a:r>
          </a:p>
          <a:p>
            <a:r>
              <a:rPr lang="en-US" dirty="0"/>
              <a:t>its status and powers, as well as other details, are set down in a statute</a:t>
            </a:r>
          </a:p>
          <a:p>
            <a:r>
              <a:rPr lang="en-US" dirty="0"/>
              <a:t>members of the Banking Council of the Czech National Bank are appointed by the President of the </a:t>
            </a:r>
            <a:r>
              <a:rPr lang="cs-CZ" dirty="0"/>
              <a:t>Republic</a:t>
            </a:r>
            <a:endParaRPr lang="de-DE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24D5A8B-1597-401C-AD29-DEC2C4405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9E40B38-25A3-4ED8-88F4-E0B89B0E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6396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5C1163-3EE8-465A-804F-44653AFBC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Territorial</a:t>
            </a:r>
            <a:r>
              <a:rPr lang="cs-CZ"/>
              <a:t> </a:t>
            </a:r>
            <a:r>
              <a:rPr lang="cs-CZ" dirty="0"/>
              <a:t>S</a:t>
            </a:r>
            <a:r>
              <a:rPr lang="en-GB"/>
              <a:t>elf-government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27B62A-0464-4675-903D-8D6D521F2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/>
              <a:t>he basic territorial self-governing units are municipalities</a:t>
            </a:r>
            <a:endParaRPr lang="cs-CZ" dirty="0"/>
          </a:p>
          <a:p>
            <a:r>
              <a:rPr lang="cs-CZ" dirty="0"/>
              <a:t>t</a:t>
            </a:r>
            <a:r>
              <a:rPr lang="en-US" dirty="0"/>
              <a:t>he higher territorial self-governing units are regions</a:t>
            </a:r>
            <a:endParaRPr lang="cs-CZ" dirty="0"/>
          </a:p>
          <a:p>
            <a:r>
              <a:rPr lang="cs-CZ" dirty="0"/>
              <a:t>t</a:t>
            </a:r>
            <a:r>
              <a:rPr lang="en-US" dirty="0"/>
              <a:t>here are 14 regions in the Czech Republic</a:t>
            </a:r>
            <a:endParaRPr lang="cs-CZ" dirty="0"/>
          </a:p>
          <a:p>
            <a:r>
              <a:rPr lang="en-US" dirty="0"/>
              <a:t>regions exercise both independent and delegated powers</a:t>
            </a:r>
            <a:endParaRPr lang="cs-CZ" dirty="0"/>
          </a:p>
          <a:p>
            <a:endParaRPr lang="cs-CZ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82D920-920D-49BA-9112-2BF4470DF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D700F2E-B816-4B8B-A09B-D7027A831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6430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Constitutional Law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Consists</a:t>
            </a:r>
            <a:r>
              <a:rPr lang="cs-CZ" dirty="0"/>
              <a:t> of constitutional acts</a:t>
            </a:r>
          </a:p>
          <a:p>
            <a:pPr lvl="1"/>
            <a:r>
              <a:rPr lang="en-GB" dirty="0"/>
              <a:t>have</a:t>
            </a:r>
            <a:r>
              <a:rPr lang="cs-CZ" dirty="0"/>
              <a:t> </a:t>
            </a:r>
            <a:r>
              <a:rPr lang="en-GB" dirty="0"/>
              <a:t>highest</a:t>
            </a:r>
            <a:r>
              <a:rPr lang="cs-CZ" dirty="0"/>
              <a:t> legal </a:t>
            </a:r>
            <a:r>
              <a:rPr lang="en-GB" dirty="0"/>
              <a:t>force</a:t>
            </a:r>
          </a:p>
          <a:p>
            <a:pPr lvl="1"/>
            <a:r>
              <a:rPr lang="en-GB" dirty="0"/>
              <a:t>special</a:t>
            </a:r>
            <a:r>
              <a:rPr lang="cs-CZ" dirty="0"/>
              <a:t> rules for </a:t>
            </a:r>
            <a:r>
              <a:rPr lang="en-GB" dirty="0"/>
              <a:t>their</a:t>
            </a:r>
            <a:r>
              <a:rPr lang="cs-CZ" dirty="0"/>
              <a:t> </a:t>
            </a:r>
            <a:r>
              <a:rPr lang="en-GB" dirty="0"/>
              <a:t>adoption</a:t>
            </a:r>
            <a:r>
              <a:rPr lang="cs-CZ" dirty="0"/>
              <a:t> (3/5 majority of </a:t>
            </a:r>
            <a:r>
              <a:rPr lang="en-GB" dirty="0"/>
              <a:t>all</a:t>
            </a:r>
            <a:r>
              <a:rPr lang="cs-CZ" dirty="0"/>
              <a:t> </a:t>
            </a:r>
            <a:r>
              <a:rPr lang="en-GB" dirty="0"/>
              <a:t>deputies</a:t>
            </a:r>
            <a:r>
              <a:rPr lang="cs-CZ" dirty="0"/>
              <a:t> and 3/5 majority of </a:t>
            </a:r>
            <a:r>
              <a:rPr lang="en-GB" dirty="0"/>
              <a:t>all</a:t>
            </a:r>
            <a:r>
              <a:rPr lang="cs-CZ" dirty="0"/>
              <a:t> </a:t>
            </a:r>
            <a:r>
              <a:rPr lang="en-GB" dirty="0"/>
              <a:t>senators</a:t>
            </a:r>
            <a:r>
              <a:rPr lang="cs-CZ" dirty="0"/>
              <a:t>)</a:t>
            </a:r>
          </a:p>
          <a:p>
            <a:r>
              <a:rPr lang="cs-CZ" dirty="0"/>
              <a:t>Constitutional </a:t>
            </a:r>
            <a:r>
              <a:rPr lang="en-GB" dirty="0"/>
              <a:t>order</a:t>
            </a:r>
            <a:r>
              <a:rPr lang="cs-CZ" dirty="0"/>
              <a:t> </a:t>
            </a:r>
            <a:r>
              <a:rPr lang="en-GB" dirty="0"/>
              <a:t>consist</a:t>
            </a:r>
            <a:r>
              <a:rPr lang="cs-CZ" dirty="0"/>
              <a:t> of:</a:t>
            </a:r>
          </a:p>
          <a:p>
            <a:pPr lvl="1"/>
            <a:r>
              <a:rPr lang="en-US" dirty="0"/>
              <a:t>The Constitution</a:t>
            </a:r>
          </a:p>
          <a:p>
            <a:pPr lvl="1"/>
            <a:r>
              <a:rPr lang="en-US" dirty="0"/>
              <a:t>The Charter of Fundamental Rights and Freedoms</a:t>
            </a:r>
          </a:p>
          <a:p>
            <a:pPr lvl="1"/>
            <a:r>
              <a:rPr lang="en-US" dirty="0"/>
              <a:t>Constitutional acts adopted under the Constitution</a:t>
            </a:r>
          </a:p>
          <a:p>
            <a:pPr lvl="1"/>
            <a:r>
              <a:rPr lang="en-US" dirty="0"/>
              <a:t>Constitutional acts defining the Czech Republic’s borders</a:t>
            </a:r>
          </a:p>
          <a:p>
            <a:pPr lvl="1"/>
            <a:r>
              <a:rPr lang="en-US" dirty="0"/>
              <a:t>Constitutional acts of the Czech National Council accepted after 6 June 1992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F3A6DC-35F9-4FAE-9FAC-2215C6F2C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cs-CZ" dirty="0"/>
              <a:t>C</a:t>
            </a:r>
            <a:r>
              <a:rPr lang="en-GB" dirty="0"/>
              <a:t>onstitution</a:t>
            </a:r>
            <a:r>
              <a:rPr lang="en-US" dirty="0"/>
              <a:t> of the Czech Republic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26C675-5282-4ED3-817F-4918CB678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Entered</a:t>
            </a:r>
            <a:r>
              <a:rPr lang="cs-CZ" dirty="0"/>
              <a:t> into </a:t>
            </a:r>
            <a:r>
              <a:rPr lang="en-GB" dirty="0"/>
              <a:t>effect</a:t>
            </a:r>
            <a:r>
              <a:rPr lang="cs-CZ" dirty="0"/>
              <a:t> on 1 </a:t>
            </a:r>
            <a:r>
              <a:rPr lang="en-GB" dirty="0"/>
              <a:t>January</a:t>
            </a:r>
            <a:r>
              <a:rPr lang="cs-CZ" dirty="0"/>
              <a:t> 1993</a:t>
            </a:r>
          </a:p>
          <a:p>
            <a:r>
              <a:rPr lang="en-GB" dirty="0"/>
              <a:t>Divided</a:t>
            </a:r>
            <a:r>
              <a:rPr lang="cs-CZ" dirty="0"/>
              <a:t> into:</a:t>
            </a:r>
          </a:p>
          <a:p>
            <a:pPr lvl="1"/>
            <a:r>
              <a:rPr lang="cs-CZ" dirty="0"/>
              <a:t>a </a:t>
            </a:r>
            <a:r>
              <a:rPr lang="en-GB" dirty="0"/>
              <a:t>preamble</a:t>
            </a:r>
          </a:p>
          <a:p>
            <a:pPr lvl="1"/>
            <a:r>
              <a:rPr lang="cs-CZ" dirty="0"/>
              <a:t>8 </a:t>
            </a:r>
            <a:r>
              <a:rPr lang="en-GB" dirty="0"/>
              <a:t>sections</a:t>
            </a:r>
          </a:p>
          <a:p>
            <a:pPr lvl="2"/>
            <a:r>
              <a:rPr lang="en-US" dirty="0"/>
              <a:t>Fundamental Provisions</a:t>
            </a:r>
            <a:endParaRPr lang="cs-CZ" dirty="0"/>
          </a:p>
          <a:p>
            <a:pPr lvl="2"/>
            <a:r>
              <a:rPr lang="en-US" dirty="0"/>
              <a:t>Legislative Power</a:t>
            </a:r>
          </a:p>
          <a:p>
            <a:pPr lvl="2"/>
            <a:r>
              <a:rPr lang="en-US" dirty="0"/>
              <a:t>Executive Power</a:t>
            </a:r>
          </a:p>
          <a:p>
            <a:pPr lvl="2"/>
            <a:r>
              <a:rPr lang="en-US" dirty="0"/>
              <a:t>Judicial Power</a:t>
            </a:r>
          </a:p>
          <a:p>
            <a:pPr lvl="2"/>
            <a:r>
              <a:rPr lang="en-US" dirty="0"/>
              <a:t>The Supreme Auditing Office</a:t>
            </a:r>
          </a:p>
          <a:p>
            <a:pPr lvl="2"/>
            <a:r>
              <a:rPr lang="en-US" dirty="0"/>
              <a:t>The Czech National Bank</a:t>
            </a:r>
          </a:p>
          <a:p>
            <a:pPr lvl="2"/>
            <a:r>
              <a:rPr lang="en-US" dirty="0"/>
              <a:t>Territorial Self-Government</a:t>
            </a:r>
          </a:p>
          <a:p>
            <a:pPr lvl="2"/>
            <a:r>
              <a:rPr lang="en-US" dirty="0"/>
              <a:t>Transitional and Final Provisions</a:t>
            </a:r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42E78B7-FD4D-4371-B321-4BA35A03B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9F7670-7E47-482C-BE67-E860D567E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34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40B0B9-3D15-4261-9D34-143AB467E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4" y="180231"/>
            <a:ext cx="7605371" cy="662917"/>
          </a:xfrm>
        </p:spPr>
        <p:txBody>
          <a:bodyPr/>
          <a:lstStyle/>
          <a:p>
            <a:r>
              <a:rPr lang="en-GB" dirty="0"/>
              <a:t>Fundamental</a:t>
            </a:r>
            <a:r>
              <a:rPr lang="cs-CZ" dirty="0"/>
              <a:t> P</a:t>
            </a:r>
            <a:r>
              <a:rPr lang="en-GB" dirty="0" err="1"/>
              <a:t>rovisions</a:t>
            </a:r>
            <a:r>
              <a:rPr lang="cs-CZ" dirty="0"/>
              <a:t> of </a:t>
            </a:r>
            <a:r>
              <a:rPr lang="en-GB" dirty="0"/>
              <a:t>Constitution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D4A18E-011F-41A3-935A-A815589A9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name</a:t>
            </a:r>
            <a:r>
              <a:rPr lang="cs-CZ" sz="2800" dirty="0"/>
              <a:t> of </a:t>
            </a:r>
            <a:r>
              <a:rPr lang="en-GB" sz="2800" dirty="0"/>
              <a:t>state</a:t>
            </a:r>
            <a:r>
              <a:rPr lang="cs-CZ" sz="2800" dirty="0"/>
              <a:t> </a:t>
            </a:r>
          </a:p>
          <a:p>
            <a:pPr lvl="1"/>
            <a:r>
              <a:rPr lang="cs-CZ" sz="2400" dirty="0"/>
              <a:t> Czech Republic </a:t>
            </a:r>
          </a:p>
          <a:p>
            <a:r>
              <a:rPr lang="en-US" sz="2800" dirty="0"/>
              <a:t>system</a:t>
            </a:r>
            <a:r>
              <a:rPr lang="cs-CZ" sz="2800" dirty="0"/>
              <a:t> of </a:t>
            </a:r>
            <a:r>
              <a:rPr lang="en-GB" sz="2800" dirty="0"/>
              <a:t>government</a:t>
            </a:r>
            <a:r>
              <a:rPr lang="cs-CZ" sz="2800" dirty="0"/>
              <a:t> </a:t>
            </a:r>
          </a:p>
          <a:p>
            <a:pPr lvl="1"/>
            <a:r>
              <a:rPr lang="cs-CZ" sz="2400" dirty="0"/>
              <a:t> </a:t>
            </a:r>
            <a:r>
              <a:rPr lang="en-GB" sz="2400" dirty="0"/>
              <a:t>republic</a:t>
            </a:r>
          </a:p>
          <a:p>
            <a:r>
              <a:rPr lang="en-US" sz="2800" dirty="0"/>
              <a:t>sovereign, unitary and democratic state governed by rule of law, founded on respect for the rights and freedoms of humans and citizens</a:t>
            </a:r>
            <a:endParaRPr lang="cs-CZ" sz="2800" dirty="0"/>
          </a:p>
          <a:p>
            <a:r>
              <a:rPr lang="en-US" sz="2800" dirty="0"/>
              <a:t>legislative, executive, and judicial bodies </a:t>
            </a:r>
            <a:endParaRPr lang="cs-CZ" sz="2800" dirty="0"/>
          </a:p>
          <a:p>
            <a:r>
              <a:rPr lang="en-US" sz="2800" dirty="0"/>
              <a:t>the Charter of Fundamental Rights and Freedoms a part of the constitutional </a:t>
            </a:r>
            <a:endParaRPr lang="cs-CZ" sz="2800" dirty="0"/>
          </a:p>
          <a:p>
            <a:r>
              <a:rPr lang="en-US" sz="2800" dirty="0"/>
              <a:t>any changes in the essential requirements for a democratic state governed by the rule of law are impermissible</a:t>
            </a:r>
            <a:endParaRPr lang="cs-CZ" sz="2800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1A2AA21-14C1-4043-BB64-9DCB17655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E3EE8DD-537E-4C4A-8727-B39AD5F38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8386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546D96-5792-4CFB-8B19-A888DF3E0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Legislative</a:t>
            </a:r>
            <a:r>
              <a:rPr lang="cs-CZ" dirty="0"/>
              <a:t> P</a:t>
            </a:r>
            <a:r>
              <a:rPr lang="en-US" dirty="0" err="1"/>
              <a:t>ower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7E5E3D-EDEE-4D24-8B52-84F22EE87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Parliament</a:t>
            </a:r>
          </a:p>
          <a:p>
            <a:pPr lvl="1"/>
            <a:r>
              <a:rPr lang="cs-CZ" dirty="0"/>
              <a:t> </a:t>
            </a:r>
            <a:r>
              <a:rPr lang="en-GB" dirty="0"/>
              <a:t>the</a:t>
            </a:r>
            <a:r>
              <a:rPr lang="cs-CZ" dirty="0"/>
              <a:t> </a:t>
            </a:r>
            <a:r>
              <a:rPr lang="en-GB" dirty="0"/>
              <a:t>Chamber</a:t>
            </a:r>
            <a:r>
              <a:rPr lang="cs-CZ" dirty="0"/>
              <a:t> of </a:t>
            </a:r>
            <a:r>
              <a:rPr lang="en-GB" dirty="0"/>
              <a:t>Deputies</a:t>
            </a:r>
            <a:r>
              <a:rPr lang="cs-CZ" dirty="0"/>
              <a:t> </a:t>
            </a:r>
          </a:p>
          <a:p>
            <a:pPr lvl="2"/>
            <a:r>
              <a:rPr lang="cs-CZ" dirty="0"/>
              <a:t>200 </a:t>
            </a:r>
            <a:r>
              <a:rPr lang="en-GB" dirty="0"/>
              <a:t>Deputies</a:t>
            </a:r>
          </a:p>
          <a:p>
            <a:pPr lvl="2"/>
            <a:r>
              <a:rPr lang="cs-CZ" dirty="0"/>
              <a:t>4 </a:t>
            </a:r>
            <a:r>
              <a:rPr lang="en-GB" dirty="0"/>
              <a:t>year</a:t>
            </a:r>
            <a:r>
              <a:rPr lang="cs-CZ" dirty="0"/>
              <a:t> term of office</a:t>
            </a:r>
          </a:p>
          <a:p>
            <a:pPr lvl="2"/>
            <a:r>
              <a:rPr lang="en-GB" dirty="0"/>
              <a:t>the</a:t>
            </a:r>
            <a:r>
              <a:rPr lang="cs-CZ" dirty="0"/>
              <a:t> </a:t>
            </a:r>
            <a:r>
              <a:rPr lang="en-GB" dirty="0"/>
              <a:t>one</a:t>
            </a:r>
            <a:r>
              <a:rPr lang="cs-CZ" dirty="0"/>
              <a:t> </a:t>
            </a:r>
            <a:r>
              <a:rPr lang="en-GB" dirty="0"/>
              <a:t>who</a:t>
            </a:r>
            <a:r>
              <a:rPr lang="cs-CZ" dirty="0"/>
              <a:t> has </a:t>
            </a:r>
            <a:r>
              <a:rPr lang="en-SG" dirty="0"/>
              <a:t>reached</a:t>
            </a:r>
            <a:r>
              <a:rPr lang="cs-CZ" dirty="0"/>
              <a:t> 21 </a:t>
            </a:r>
            <a:r>
              <a:rPr lang="en-GB" dirty="0"/>
              <a:t>years</a:t>
            </a:r>
            <a:r>
              <a:rPr lang="cs-CZ" dirty="0"/>
              <a:t> can </a:t>
            </a:r>
            <a:r>
              <a:rPr lang="en-GB" dirty="0"/>
              <a:t>become</a:t>
            </a:r>
            <a:r>
              <a:rPr lang="cs-CZ" dirty="0"/>
              <a:t> a </a:t>
            </a:r>
            <a:r>
              <a:rPr lang="en-GB" dirty="0"/>
              <a:t>Deputy</a:t>
            </a:r>
          </a:p>
          <a:p>
            <a:pPr lvl="1"/>
            <a:r>
              <a:rPr lang="en-GB" dirty="0"/>
              <a:t>the</a:t>
            </a:r>
            <a:r>
              <a:rPr lang="cs-CZ" dirty="0"/>
              <a:t> </a:t>
            </a:r>
            <a:r>
              <a:rPr lang="en-GB" dirty="0"/>
              <a:t>Senate</a:t>
            </a:r>
          </a:p>
          <a:p>
            <a:pPr lvl="2"/>
            <a:r>
              <a:rPr lang="cs-CZ" dirty="0"/>
              <a:t>81 </a:t>
            </a:r>
            <a:r>
              <a:rPr lang="en-GB" dirty="0"/>
              <a:t>Senators</a:t>
            </a:r>
          </a:p>
          <a:p>
            <a:pPr lvl="2"/>
            <a:r>
              <a:rPr lang="cs-CZ" dirty="0"/>
              <a:t>6 </a:t>
            </a:r>
            <a:r>
              <a:rPr lang="en-GB" dirty="0"/>
              <a:t>year</a:t>
            </a:r>
            <a:r>
              <a:rPr lang="cs-CZ" dirty="0"/>
              <a:t> </a:t>
            </a:r>
            <a:r>
              <a:rPr lang="en-GB" dirty="0"/>
              <a:t>term</a:t>
            </a:r>
            <a:r>
              <a:rPr lang="cs-CZ" dirty="0"/>
              <a:t> of office (</a:t>
            </a:r>
            <a:r>
              <a:rPr lang="en-GB" dirty="0"/>
              <a:t>every</a:t>
            </a:r>
            <a:r>
              <a:rPr lang="cs-CZ" dirty="0"/>
              <a:t> 2 </a:t>
            </a:r>
            <a:r>
              <a:rPr lang="en-GB" dirty="0"/>
              <a:t>years</a:t>
            </a:r>
            <a:r>
              <a:rPr lang="cs-CZ" dirty="0"/>
              <a:t> 1/3 </a:t>
            </a:r>
            <a:r>
              <a:rPr lang="en-GB" dirty="0"/>
              <a:t>elected</a:t>
            </a:r>
            <a:r>
              <a:rPr lang="cs-CZ" dirty="0"/>
              <a:t>)</a:t>
            </a:r>
          </a:p>
          <a:p>
            <a:pPr lvl="2"/>
            <a:r>
              <a:rPr lang="en-US" dirty="0"/>
              <a:t>the</a:t>
            </a:r>
            <a:r>
              <a:rPr lang="cs-CZ" dirty="0"/>
              <a:t> </a:t>
            </a:r>
            <a:r>
              <a:rPr lang="en-GB" dirty="0"/>
              <a:t>one</a:t>
            </a:r>
            <a:r>
              <a:rPr lang="cs-CZ" dirty="0"/>
              <a:t> </a:t>
            </a:r>
            <a:r>
              <a:rPr lang="en-GB" dirty="0"/>
              <a:t>who</a:t>
            </a:r>
            <a:r>
              <a:rPr lang="cs-CZ" dirty="0"/>
              <a:t> has </a:t>
            </a:r>
            <a:r>
              <a:rPr lang="en-GB" dirty="0"/>
              <a:t>reached</a:t>
            </a:r>
            <a:r>
              <a:rPr lang="cs-CZ" dirty="0"/>
              <a:t> 40 </a:t>
            </a:r>
            <a:r>
              <a:rPr lang="en-GB" dirty="0"/>
              <a:t>years</a:t>
            </a:r>
            <a:r>
              <a:rPr lang="cs-CZ" dirty="0"/>
              <a:t> can </a:t>
            </a:r>
            <a:r>
              <a:rPr lang="en-GB" dirty="0"/>
              <a:t>become</a:t>
            </a:r>
            <a:r>
              <a:rPr lang="cs-CZ" dirty="0"/>
              <a:t> a </a:t>
            </a:r>
            <a:r>
              <a:rPr lang="en-GB" dirty="0"/>
              <a:t>Senator</a:t>
            </a:r>
          </a:p>
          <a:p>
            <a:pPr marL="457200" lvl="1" indent="0">
              <a:buNone/>
            </a:pP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6EA114C-3CD0-425E-B004-D8E003DDA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5E283D4-6AE7-4E52-87B2-A2A66C71B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13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F3A31F-039A-4A26-983C-679451471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Legislative</a:t>
            </a:r>
            <a:r>
              <a:rPr lang="cs-CZ" dirty="0"/>
              <a:t> </a:t>
            </a:r>
            <a:r>
              <a:rPr lang="en-GB" dirty="0"/>
              <a:t>Power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2BB95C-FA95-4129-8E7F-7E7F8B1DA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Deputies</a:t>
            </a:r>
            <a:r>
              <a:rPr lang="cs-CZ" sz="2800" dirty="0"/>
              <a:t> and </a:t>
            </a:r>
            <a:r>
              <a:rPr lang="en-GB" sz="2800" dirty="0"/>
              <a:t>Senators</a:t>
            </a:r>
            <a:r>
              <a:rPr lang="cs-CZ" sz="2800" dirty="0"/>
              <a:t> </a:t>
            </a:r>
            <a:r>
              <a:rPr lang="en-GB" sz="2800" dirty="0"/>
              <a:t>earn</a:t>
            </a:r>
            <a:r>
              <a:rPr lang="cs-CZ" sz="2800" dirty="0"/>
              <a:t> </a:t>
            </a:r>
            <a:r>
              <a:rPr lang="en-GB" sz="2800" dirty="0"/>
              <a:t>their</a:t>
            </a:r>
            <a:r>
              <a:rPr lang="cs-CZ" sz="2800" dirty="0"/>
              <a:t> </a:t>
            </a:r>
            <a:r>
              <a:rPr lang="en-GB" sz="2800" dirty="0"/>
              <a:t>mandate</a:t>
            </a:r>
            <a:r>
              <a:rPr lang="cs-CZ" sz="2800" dirty="0"/>
              <a:t> by </a:t>
            </a:r>
            <a:r>
              <a:rPr lang="en-GB" sz="2800" dirty="0"/>
              <a:t>their</a:t>
            </a:r>
            <a:r>
              <a:rPr lang="cs-CZ" sz="2800" dirty="0"/>
              <a:t> </a:t>
            </a:r>
            <a:r>
              <a:rPr lang="en-GB" sz="2800" dirty="0"/>
              <a:t>election</a:t>
            </a:r>
          </a:p>
          <a:p>
            <a:r>
              <a:rPr lang="en-GB" sz="2800" dirty="0"/>
              <a:t>they</a:t>
            </a:r>
            <a:r>
              <a:rPr lang="cs-CZ" sz="2800" dirty="0"/>
              <a:t> </a:t>
            </a:r>
            <a:r>
              <a:rPr lang="en-GB" sz="2800" dirty="0"/>
              <a:t>have</a:t>
            </a:r>
            <a:r>
              <a:rPr lang="cs-CZ" sz="2800" dirty="0"/>
              <a:t> </a:t>
            </a:r>
            <a:r>
              <a:rPr lang="en-US" sz="2800" dirty="0"/>
              <a:t>parliamentary or senatorial </a:t>
            </a:r>
            <a:r>
              <a:rPr lang="en-GB" sz="2800" dirty="0"/>
              <a:t>immunity</a:t>
            </a:r>
            <a:r>
              <a:rPr lang="cs-CZ" sz="2800" dirty="0"/>
              <a:t> </a:t>
            </a:r>
          </a:p>
          <a:p>
            <a:r>
              <a:rPr lang="en-GB" sz="2800" dirty="0"/>
              <a:t>the</a:t>
            </a:r>
            <a:r>
              <a:rPr lang="cs-CZ" sz="2800" dirty="0"/>
              <a:t> President of </a:t>
            </a:r>
            <a:r>
              <a:rPr lang="en-GB" sz="2800" dirty="0"/>
              <a:t>the</a:t>
            </a:r>
            <a:r>
              <a:rPr lang="cs-CZ" sz="2800" dirty="0"/>
              <a:t> Republic </a:t>
            </a:r>
            <a:r>
              <a:rPr lang="en-GB" sz="2800" dirty="0"/>
              <a:t>may</a:t>
            </a:r>
            <a:r>
              <a:rPr lang="cs-CZ" sz="2800" dirty="0"/>
              <a:t> </a:t>
            </a:r>
            <a:r>
              <a:rPr lang="en-GB" sz="2800" dirty="0"/>
              <a:t>dissolve</a:t>
            </a:r>
            <a:r>
              <a:rPr lang="cs-CZ" sz="2800" dirty="0"/>
              <a:t> </a:t>
            </a:r>
            <a:r>
              <a:rPr lang="en-GB" sz="2800" dirty="0"/>
              <a:t>the</a:t>
            </a:r>
            <a:r>
              <a:rPr lang="cs-CZ" sz="2800" dirty="0">
                <a:solidFill>
                  <a:schemeClr val="tx2"/>
                </a:solidFill>
              </a:rPr>
              <a:t> </a:t>
            </a:r>
            <a:r>
              <a:rPr lang="en-GB" sz="2800" dirty="0"/>
              <a:t>Chamber</a:t>
            </a:r>
            <a:r>
              <a:rPr lang="cs-CZ" sz="2800" dirty="0">
                <a:solidFill>
                  <a:schemeClr val="tx2"/>
                </a:solidFill>
              </a:rPr>
              <a:t> </a:t>
            </a:r>
            <a:r>
              <a:rPr lang="cs-CZ" sz="2800" dirty="0"/>
              <a:t>of </a:t>
            </a:r>
            <a:r>
              <a:rPr lang="en-GB" sz="2800" dirty="0"/>
              <a:t>deputies</a:t>
            </a:r>
          </a:p>
          <a:p>
            <a:r>
              <a:rPr lang="en-GB" sz="2800" dirty="0"/>
              <a:t>sometimes</a:t>
            </a:r>
            <a:r>
              <a:rPr lang="cs-CZ" sz="2800" dirty="0"/>
              <a:t> he is </a:t>
            </a:r>
            <a:r>
              <a:rPr lang="en-GB" sz="2800" dirty="0"/>
              <a:t>obliged</a:t>
            </a:r>
            <a:r>
              <a:rPr lang="cs-CZ" sz="2800" dirty="0"/>
              <a:t> to </a:t>
            </a:r>
            <a:r>
              <a:rPr lang="en-GB" sz="2800" dirty="0"/>
              <a:t>dissolve</a:t>
            </a:r>
          </a:p>
          <a:p>
            <a:pPr lvl="1"/>
            <a:r>
              <a:rPr lang="en-US" sz="2400" dirty="0"/>
              <a:t>if the Chamber of Deputies so proposes it by a resolution which has been approved by a three-fifths majority of all Deputies</a:t>
            </a:r>
            <a:endParaRPr lang="cs-CZ" sz="2400" dirty="0"/>
          </a:p>
          <a:p>
            <a:r>
              <a:rPr lang="en-US" sz="2800" dirty="0"/>
              <a:t>the concurrence of a simple majority</a:t>
            </a:r>
            <a:r>
              <a:rPr lang="cs-CZ" sz="2800" dirty="0"/>
              <a:t> </a:t>
            </a:r>
            <a:r>
              <a:rPr lang="en-US" sz="2800" dirty="0"/>
              <a:t>of the Deputies or Senators present is required for a resolution in either chamber to be adopted</a:t>
            </a:r>
            <a:endParaRPr lang="cs-CZ" sz="2800" dirty="0"/>
          </a:p>
          <a:p>
            <a:endParaRPr lang="cs-CZ" sz="2800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08E4E9E-96EE-47C6-86D5-73BAF8AD5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DC08D1-A62D-4A15-8608-40D15EEDB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4651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DC101-D2C3-4EE4-9DA5-1991341EB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Legislative</a:t>
            </a:r>
            <a:r>
              <a:rPr lang="cs-CZ" dirty="0"/>
              <a:t> </a:t>
            </a:r>
            <a:r>
              <a:rPr lang="en-GB" dirty="0"/>
              <a:t>Process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DD8DEA-E130-46A7-B14D-CD3E39B44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process of adopting laws</a:t>
            </a:r>
          </a:p>
          <a:p>
            <a:r>
              <a:rPr lang="en-US" sz="2400" dirty="0"/>
              <a:t>legislative initiative: Deputy, a group of Deputies, the Senate, the government (the most frequent proposer of bills), or representative bodies of higher self-governing regions</a:t>
            </a:r>
          </a:p>
          <a:p>
            <a:r>
              <a:rPr lang="en-US" sz="2400" dirty="0"/>
              <a:t>after approving a bill, the Chamber of Deputies shall submit it to the Senate </a:t>
            </a:r>
          </a:p>
          <a:p>
            <a:r>
              <a:rPr lang="en-US" sz="2400" dirty="0"/>
              <a:t>the Senate can deal with a bill submitted in this manner in a number of ways (to adopt, to reject, to return..)</a:t>
            </a:r>
          </a:p>
          <a:p>
            <a:r>
              <a:rPr lang="en-US" sz="2400" dirty="0"/>
              <a:t>after the act is adopted President of the Republic has the right to return adopted act</a:t>
            </a:r>
          </a:p>
          <a:p>
            <a:r>
              <a:rPr lang="en-GB" sz="2400" dirty="0"/>
              <a:t>adopted</a:t>
            </a:r>
            <a:r>
              <a:rPr lang="en-US" sz="2400" dirty="0"/>
              <a:t> laws shall be signed by the </a:t>
            </a:r>
            <a:r>
              <a:rPr lang="en-GB" sz="2400" dirty="0"/>
              <a:t>Chairperson</a:t>
            </a:r>
            <a:r>
              <a:rPr lang="en-US" sz="2400" dirty="0"/>
              <a:t> of the Chamber of Deputies, the President of the Republic, and the Prime Minister</a:t>
            </a:r>
            <a:endParaRPr lang="cs-CZ" sz="2400" dirty="0"/>
          </a:p>
          <a:p>
            <a:r>
              <a:rPr lang="cs-CZ" sz="2400" dirty="0"/>
              <a:t>in </a:t>
            </a:r>
            <a:r>
              <a:rPr lang="en-GB" sz="2400" dirty="0"/>
              <a:t>order</a:t>
            </a:r>
            <a:r>
              <a:rPr lang="cs-CZ" sz="2400" dirty="0"/>
              <a:t> for a law to </a:t>
            </a:r>
            <a:r>
              <a:rPr lang="en-GB" sz="2400" dirty="0"/>
              <a:t>be</a:t>
            </a:r>
            <a:r>
              <a:rPr lang="cs-CZ" sz="2400" dirty="0"/>
              <a:t> </a:t>
            </a:r>
            <a:r>
              <a:rPr lang="en-GB" sz="2400" dirty="0"/>
              <a:t>valid</a:t>
            </a:r>
            <a:r>
              <a:rPr lang="cs-CZ" sz="2400" dirty="0"/>
              <a:t>, </a:t>
            </a:r>
            <a:r>
              <a:rPr lang="en-GB" sz="2400" dirty="0"/>
              <a:t>it</a:t>
            </a:r>
            <a:r>
              <a:rPr lang="cs-CZ" sz="2400" dirty="0"/>
              <a:t> </a:t>
            </a:r>
            <a:r>
              <a:rPr lang="en-GB" sz="2400" dirty="0"/>
              <a:t>must</a:t>
            </a:r>
            <a:r>
              <a:rPr lang="cs-CZ" sz="2400" dirty="0"/>
              <a:t> </a:t>
            </a:r>
            <a:r>
              <a:rPr lang="en-GB" sz="2400" dirty="0"/>
              <a:t>be</a:t>
            </a:r>
            <a:r>
              <a:rPr lang="cs-CZ" sz="2400" dirty="0"/>
              <a:t> </a:t>
            </a:r>
            <a:r>
              <a:rPr lang="en-GB" sz="2400" dirty="0"/>
              <a:t>promulgated</a:t>
            </a:r>
            <a:r>
              <a:rPr lang="cs-CZ" sz="2400" dirty="0"/>
              <a:t> in </a:t>
            </a:r>
            <a:r>
              <a:rPr lang="en-GB" sz="2400" dirty="0"/>
              <a:t>the</a:t>
            </a:r>
            <a:r>
              <a:rPr lang="cs-CZ" sz="2400" dirty="0"/>
              <a:t> </a:t>
            </a:r>
            <a:r>
              <a:rPr lang="en-GB" sz="2400" dirty="0"/>
              <a:t>Collection</a:t>
            </a:r>
            <a:r>
              <a:rPr lang="cs-CZ" sz="2400" dirty="0"/>
              <a:t> of </a:t>
            </a:r>
            <a:r>
              <a:rPr lang="en-GB" sz="2400" dirty="0"/>
              <a:t>Laws</a:t>
            </a:r>
            <a:endParaRPr lang="en-GB" sz="2000" dirty="0"/>
          </a:p>
          <a:p>
            <a:endParaRPr lang="cs-CZ" sz="2800" dirty="0"/>
          </a:p>
          <a:p>
            <a:r>
              <a:rPr lang="cs-CZ" dirty="0"/>
              <a:t> </a:t>
            </a:r>
            <a:endParaRPr lang="de-DE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480C8D-C38E-4D07-BEFB-6AE9D6C5A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D2FFC47-23DA-40F4-A3D3-729183246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9541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AB0EAA-CBAB-45ED-8E64-21E371258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Executive</a:t>
            </a:r>
            <a:r>
              <a:rPr lang="cs-CZ" dirty="0"/>
              <a:t> P</a:t>
            </a:r>
            <a:r>
              <a:rPr lang="en-GB" dirty="0" err="1"/>
              <a:t>ower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46BE7E-338C-46D7-89CA-F756FC0D6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</a:t>
            </a:r>
            <a:r>
              <a:rPr lang="cs-CZ" dirty="0"/>
              <a:t> President of Republic and </a:t>
            </a:r>
            <a:r>
              <a:rPr lang="en-GB" dirty="0"/>
              <a:t>Government</a:t>
            </a:r>
            <a:r>
              <a:rPr lang="cs-CZ" dirty="0"/>
              <a:t> </a:t>
            </a:r>
          </a:p>
          <a:p>
            <a:pPr lvl="1"/>
            <a:r>
              <a:rPr lang="en-GB" dirty="0"/>
              <a:t>highest</a:t>
            </a:r>
            <a:r>
              <a:rPr lang="cs-CZ" dirty="0"/>
              <a:t> </a:t>
            </a:r>
            <a:r>
              <a:rPr lang="en-GB" dirty="0"/>
              <a:t>authorities</a:t>
            </a:r>
            <a:r>
              <a:rPr lang="cs-CZ" dirty="0"/>
              <a:t> of </a:t>
            </a:r>
            <a:r>
              <a:rPr lang="en-GB" dirty="0"/>
              <a:t>executive</a:t>
            </a:r>
            <a:r>
              <a:rPr lang="cs-CZ" dirty="0"/>
              <a:t> </a:t>
            </a:r>
            <a:r>
              <a:rPr lang="en-GB" dirty="0"/>
              <a:t>power</a:t>
            </a:r>
          </a:p>
          <a:p>
            <a:r>
              <a:rPr lang="en-GB" dirty="0"/>
              <a:t>also</a:t>
            </a:r>
            <a:r>
              <a:rPr lang="cs-CZ" dirty="0"/>
              <a:t> </a:t>
            </a:r>
            <a:r>
              <a:rPr lang="en-US" dirty="0"/>
              <a:t>ministries and other central government authorities, territorial self-government bodies exercising delegated powers</a:t>
            </a:r>
            <a:r>
              <a:rPr lang="cs-CZ" dirty="0"/>
              <a:t> etc. 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DF48CE-2B65-4085-B2AA-1C47E512E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4DB88C6-0966-4F04-BCE3-80ED505A3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331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C0DF13-088A-4112-9E26-0F8A649FE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President of </a:t>
            </a:r>
            <a:r>
              <a:rPr lang="en-GB" dirty="0"/>
              <a:t>the</a:t>
            </a:r>
            <a:r>
              <a:rPr lang="cs-CZ" dirty="0"/>
              <a:t> Republic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56EEFD-B41E-4D41-9195-006C21B12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is </a:t>
            </a:r>
            <a:r>
              <a:rPr lang="en-GB" dirty="0"/>
              <a:t>head</a:t>
            </a:r>
            <a:r>
              <a:rPr lang="cs-CZ" dirty="0"/>
              <a:t> of </a:t>
            </a:r>
            <a:r>
              <a:rPr lang="en-GB" dirty="0"/>
              <a:t>state</a:t>
            </a:r>
          </a:p>
          <a:p>
            <a:r>
              <a:rPr lang="cs-CZ" dirty="0"/>
              <a:t>is </a:t>
            </a:r>
            <a:r>
              <a:rPr lang="en-GB" dirty="0"/>
              <a:t>elected</a:t>
            </a:r>
            <a:r>
              <a:rPr lang="cs-CZ" dirty="0"/>
              <a:t> in direct </a:t>
            </a:r>
            <a:r>
              <a:rPr lang="en-GB" dirty="0"/>
              <a:t>elections</a:t>
            </a:r>
          </a:p>
          <a:p>
            <a:r>
              <a:rPr lang="cs-CZ" dirty="0"/>
              <a:t>5 </a:t>
            </a:r>
            <a:r>
              <a:rPr lang="en-GB" dirty="0"/>
              <a:t>year</a:t>
            </a:r>
            <a:r>
              <a:rPr lang="cs-CZ" dirty="0"/>
              <a:t> term of office</a:t>
            </a:r>
          </a:p>
          <a:p>
            <a:r>
              <a:rPr lang="en-GB" dirty="0"/>
              <a:t>who</a:t>
            </a:r>
            <a:r>
              <a:rPr lang="cs-CZ" dirty="0"/>
              <a:t> has </a:t>
            </a:r>
            <a:r>
              <a:rPr lang="en-GB" dirty="0"/>
              <a:t>reached</a:t>
            </a:r>
            <a:r>
              <a:rPr lang="cs-CZ" dirty="0"/>
              <a:t> 40 </a:t>
            </a:r>
            <a:r>
              <a:rPr lang="en-GB" dirty="0"/>
              <a:t>years</a:t>
            </a:r>
            <a:r>
              <a:rPr lang="cs-CZ" dirty="0"/>
              <a:t> can </a:t>
            </a:r>
            <a:r>
              <a:rPr lang="en-GB" dirty="0"/>
              <a:t>become</a:t>
            </a:r>
            <a:r>
              <a:rPr lang="cs-CZ" dirty="0"/>
              <a:t> a president</a:t>
            </a:r>
          </a:p>
          <a:p>
            <a:r>
              <a:rPr lang="cs-CZ" dirty="0"/>
              <a:t>has </a:t>
            </a:r>
            <a:r>
              <a:rPr lang="en-GB" dirty="0"/>
              <a:t>an</a:t>
            </a:r>
            <a:r>
              <a:rPr lang="cs-CZ" dirty="0"/>
              <a:t> </a:t>
            </a:r>
            <a:r>
              <a:rPr lang="en-GB" dirty="0"/>
              <a:t>immunity</a:t>
            </a:r>
            <a:r>
              <a:rPr lang="cs-CZ" dirty="0"/>
              <a:t>, but </a:t>
            </a:r>
            <a:r>
              <a:rPr lang="en-SG" dirty="0"/>
              <a:t>Senate</a:t>
            </a:r>
            <a:r>
              <a:rPr lang="cs-CZ" dirty="0"/>
              <a:t> </a:t>
            </a:r>
            <a:r>
              <a:rPr lang="en-GB" dirty="0"/>
              <a:t>may</a:t>
            </a:r>
            <a:r>
              <a:rPr lang="cs-CZ" dirty="0"/>
              <a:t> </a:t>
            </a:r>
            <a:r>
              <a:rPr lang="en-GB" dirty="0"/>
              <a:t>lodge</a:t>
            </a:r>
            <a:r>
              <a:rPr lang="cs-CZ" dirty="0"/>
              <a:t> a constitutional </a:t>
            </a:r>
            <a:r>
              <a:rPr lang="en-GB" dirty="0"/>
              <a:t>charge</a:t>
            </a:r>
          </a:p>
          <a:p>
            <a:pPr marL="457200" lvl="1" indent="0">
              <a:buNone/>
            </a:pP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57363CE-9B72-4C85-93EA-13CA24B07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9BDCA09-17DF-4A07-90EB-AC38A533D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7728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33</TotalTime>
  <Words>1023</Words>
  <Application>Microsoft Office PowerPoint</Application>
  <PresentationFormat>Vlastní</PresentationFormat>
  <Paragraphs>150</Paragraphs>
  <Slides>16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Clara Sans</vt:lpstr>
      <vt:lpstr>JU_OPVVV</vt:lpstr>
      <vt:lpstr>Constitutional Law</vt:lpstr>
      <vt:lpstr>Constitutional Law</vt:lpstr>
      <vt:lpstr>The Constitution of the Czech Republic</vt:lpstr>
      <vt:lpstr>Fundamental Provisions of Constitution</vt:lpstr>
      <vt:lpstr>Legislative Power</vt:lpstr>
      <vt:lpstr>Legislative Power</vt:lpstr>
      <vt:lpstr>Legislative Process</vt:lpstr>
      <vt:lpstr>Executive Power</vt:lpstr>
      <vt:lpstr>President of the Republic</vt:lpstr>
      <vt:lpstr>President of the Republic</vt:lpstr>
      <vt:lpstr>President of the Republic</vt:lpstr>
      <vt:lpstr>Government</vt:lpstr>
      <vt:lpstr>Judicial Power</vt:lpstr>
      <vt:lpstr>Supreme Auditing Office </vt:lpstr>
      <vt:lpstr>Czech National Bank</vt:lpstr>
      <vt:lpstr>Territorial Self-government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20</cp:revision>
  <dcterms:created xsi:type="dcterms:W3CDTF">2017-07-17T18:52:59Z</dcterms:created>
  <dcterms:modified xsi:type="dcterms:W3CDTF">2019-02-28T20:05:03Z</dcterms:modified>
</cp:coreProperties>
</file>