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4"/>
  </p:notesMasterIdLst>
  <p:sldIdLst>
    <p:sldId id="272" r:id="rId2"/>
    <p:sldId id="257" r:id="rId3"/>
    <p:sldId id="267" r:id="rId4"/>
    <p:sldId id="268" r:id="rId5"/>
    <p:sldId id="269" r:id="rId6"/>
    <p:sldId id="258" r:id="rId7"/>
    <p:sldId id="270" r:id="rId8"/>
    <p:sldId id="261" r:id="rId9"/>
    <p:sldId id="271" r:id="rId10"/>
    <p:sldId id="260" r:id="rId11"/>
    <p:sldId id="259" r:id="rId12"/>
    <p:sldId id="273" r:id="rId13"/>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19" autoAdjust="0"/>
    <p:restoredTop sz="94660"/>
  </p:normalViewPr>
  <p:slideViewPr>
    <p:cSldViewPr snapToGrid="0">
      <p:cViewPr varScale="1">
        <p:scale>
          <a:sx n="109" d="100"/>
          <a:sy n="109" d="100"/>
        </p:scale>
        <p:origin x="1620"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pPr/>
              <a:t>27.02.2019</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pPr/>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pPr/>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pPr>
                <a:defRPr/>
              </a:pPr>
              <a:t>27.02.2019</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pPr>
                <a:defRPr/>
              </a:pPr>
              <a:t>27.02.2019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pPr>
                <a:defRPr/>
              </a:pPr>
              <a:t>27.02.2019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pPr>
                <a:defRPr/>
              </a:pPr>
              <a:t>27.02.2019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pPr>
                <a:defRPr/>
              </a:pPr>
              <a:t>27.02.2019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pPr>
                <a:defRPr/>
              </a:pPr>
              <a:t>27.02.2019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pPr>
                <a:defRPr/>
              </a:pPr>
              <a:t>27.02.2019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pPr>
                <a:defRPr/>
              </a:pPr>
              <a:t>27.02.2019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pPr>
                <a:defRPr/>
              </a:pPr>
              <a:t>27.02.2019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pPr>
                <a:defRPr/>
              </a:pPr>
              <a:t>27.02.2019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pPr>
                <a:defRPr/>
              </a:pPr>
              <a:t>27.02.2019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pPr>
                <a:defRPr/>
              </a:pPr>
              <a:t>27.02.2019</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351692" y="2024330"/>
            <a:ext cx="9539702" cy="1503745"/>
          </a:xfrm>
        </p:spPr>
        <p:txBody>
          <a:bodyPr/>
          <a:lstStyle/>
          <a:p>
            <a:r>
              <a:rPr lang="cs-CZ" dirty="0"/>
              <a:t>INFLATION AND FISCAL POLICY</a:t>
            </a:r>
            <a:br>
              <a:rPr lang="cs-CZ" dirty="0"/>
            </a:b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18004770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4000" b="1" dirty="0"/>
              <a:t>TYPES OF FISCAL POLICY</a:t>
            </a:r>
          </a:p>
        </p:txBody>
      </p:sp>
      <p:sp>
        <p:nvSpPr>
          <p:cNvPr id="4" name="3 Marcador de fecha"/>
          <p:cNvSpPr>
            <a:spLocks noGrp="1"/>
          </p:cNvSpPr>
          <p:nvPr>
            <p:ph type="dt" sz="half" idx="10"/>
          </p:nvPr>
        </p:nvSpPr>
        <p:spPr/>
        <p:txBody>
          <a:bodyPr/>
          <a:lstStyle/>
          <a:p>
            <a:pPr>
              <a:defRPr/>
            </a:pPr>
            <a:fld id="{8863D660-356F-4B7B-9477-B5CEBBE7ED6F}" type="datetime1">
              <a:rPr lang="cs-CZ" smtClean="0"/>
              <a:pPr>
                <a:defRPr/>
              </a:pPr>
              <a:t>27.02.2019</a:t>
            </a:fld>
            <a:endParaRPr lang="cs-CZ"/>
          </a:p>
        </p:txBody>
      </p:sp>
      <p:sp>
        <p:nvSpPr>
          <p:cNvPr id="5" name="4 Marcador de número de diapositiva"/>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
        <p:nvSpPr>
          <p:cNvPr id="9" name="8 CuadroTexto"/>
          <p:cNvSpPr txBox="1"/>
          <p:nvPr/>
        </p:nvSpPr>
        <p:spPr>
          <a:xfrm>
            <a:off x="304800" y="1219200"/>
            <a:ext cx="4426226" cy="2975173"/>
          </a:xfrm>
          <a:prstGeom prst="rect">
            <a:avLst/>
          </a:prstGeom>
          <a:noFill/>
        </p:spPr>
        <p:txBody>
          <a:bodyPr wrap="square" rtlCol="0">
            <a:spAutoFit/>
          </a:bodyPr>
          <a:lstStyle/>
          <a:p>
            <a:r>
              <a:rPr lang="es-ES" sz="2400" b="1" u="sng" dirty="0">
                <a:solidFill>
                  <a:srgbClr val="0070C0"/>
                </a:solidFill>
              </a:rPr>
              <a:t>Expansionary</a:t>
            </a:r>
            <a:endParaRPr lang="cs-CZ" sz="2400" dirty="0"/>
          </a:p>
          <a:p>
            <a:pPr>
              <a:spcBef>
                <a:spcPts val="400"/>
              </a:spcBef>
            </a:pPr>
            <a:r>
              <a:rPr lang="cs-CZ" sz="2000" i="1" dirty="0"/>
              <a:t>S</a:t>
            </a:r>
            <a:r>
              <a:rPr lang="en-GB" sz="2000" i="1" dirty="0" err="1"/>
              <a:t>timulates</a:t>
            </a:r>
            <a:r>
              <a:rPr lang="en-GB" sz="2000" i="1" dirty="0"/>
              <a:t> economic growth</a:t>
            </a:r>
            <a:endParaRPr lang="cs-CZ" sz="2000" i="1" dirty="0"/>
          </a:p>
          <a:p>
            <a:pPr marL="285750" indent="-285750">
              <a:buFont typeface="Arial" panose="020B0604020202020204" pitchFamily="34" charset="0"/>
              <a:buChar char="•"/>
            </a:pPr>
            <a:endParaRPr lang="cs-CZ" sz="2000" dirty="0"/>
          </a:p>
          <a:p>
            <a:pPr marL="285750" indent="-285750">
              <a:buFont typeface="Arial" panose="020B0604020202020204" pitchFamily="34" charset="0"/>
              <a:buChar char="•"/>
            </a:pPr>
            <a:r>
              <a:rPr lang="cs-CZ" sz="2000" dirty="0"/>
              <a:t>T</a:t>
            </a:r>
            <a:r>
              <a:rPr lang="en-GB" sz="2000" dirty="0"/>
              <a:t>he most widely-used</a:t>
            </a:r>
            <a:endParaRPr lang="cs-CZ" sz="2000" dirty="0"/>
          </a:p>
          <a:p>
            <a:pPr marL="285750" indent="-285750">
              <a:buFont typeface="Arial" panose="020B0604020202020204" pitchFamily="34" charset="0"/>
              <a:buChar char="•"/>
            </a:pPr>
            <a:r>
              <a:rPr lang="en-GB" sz="2000" dirty="0"/>
              <a:t>The government either spends more, cuts taxes, or both</a:t>
            </a:r>
            <a:endParaRPr lang="cs-CZ" sz="2000" dirty="0"/>
          </a:p>
          <a:p>
            <a:pPr marL="285750" indent="-285750">
              <a:buFont typeface="Arial" panose="020B0604020202020204" pitchFamily="34" charset="0"/>
              <a:buChar char="•"/>
            </a:pPr>
            <a:r>
              <a:rPr lang="en-GB" sz="2000" dirty="0"/>
              <a:t>The idea is to put more money into consumers’ hands, so they spend more</a:t>
            </a:r>
            <a:endParaRPr lang="es-ES" sz="2000" dirty="0"/>
          </a:p>
        </p:txBody>
      </p:sp>
      <p:sp>
        <p:nvSpPr>
          <p:cNvPr id="10" name="9 CuadroTexto"/>
          <p:cNvSpPr txBox="1"/>
          <p:nvPr/>
        </p:nvSpPr>
        <p:spPr>
          <a:xfrm>
            <a:off x="7021285" y="1233714"/>
            <a:ext cx="3672115" cy="2667397"/>
          </a:xfrm>
          <a:prstGeom prst="rect">
            <a:avLst/>
          </a:prstGeom>
          <a:noFill/>
        </p:spPr>
        <p:txBody>
          <a:bodyPr wrap="square" rtlCol="0">
            <a:spAutoFit/>
          </a:bodyPr>
          <a:lstStyle/>
          <a:p>
            <a:r>
              <a:rPr lang="es-ES" sz="2400" b="1" u="sng" dirty="0">
                <a:solidFill>
                  <a:srgbClr val="FF0000"/>
                </a:solidFill>
              </a:rPr>
              <a:t>Contractionary</a:t>
            </a:r>
            <a:endParaRPr lang="cs-CZ" sz="2400" dirty="0"/>
          </a:p>
          <a:p>
            <a:pPr>
              <a:spcBef>
                <a:spcPts val="400"/>
              </a:spcBef>
            </a:pPr>
            <a:r>
              <a:rPr lang="cs-CZ" sz="2000" i="1" dirty="0"/>
              <a:t>S</a:t>
            </a:r>
            <a:r>
              <a:rPr lang="en-GB" sz="2000" i="1" dirty="0"/>
              <a:t>low</a:t>
            </a:r>
            <a:r>
              <a:rPr lang="cs-CZ" sz="2000" i="1" dirty="0"/>
              <a:t>s</a:t>
            </a:r>
            <a:r>
              <a:rPr lang="en-GB" sz="2000" i="1" dirty="0"/>
              <a:t> down economic </a:t>
            </a:r>
            <a:r>
              <a:rPr lang="en-GB" sz="2000" i="1" dirty="0" err="1"/>
              <a:t>growt</a:t>
            </a:r>
            <a:r>
              <a:rPr lang="cs-CZ" sz="2000" i="1" dirty="0"/>
              <a:t>h</a:t>
            </a:r>
          </a:p>
          <a:p>
            <a:endParaRPr lang="cs-CZ" sz="2000" dirty="0"/>
          </a:p>
          <a:p>
            <a:pPr marL="285750" indent="-285750">
              <a:buFont typeface="Arial" panose="020B0604020202020204" pitchFamily="34" charset="0"/>
              <a:buChar char="•"/>
            </a:pPr>
            <a:r>
              <a:rPr lang="cs-CZ" sz="2000" dirty="0"/>
              <a:t>R</a:t>
            </a:r>
            <a:r>
              <a:rPr lang="en-GB" sz="2000" dirty="0" err="1"/>
              <a:t>arely</a:t>
            </a:r>
            <a:r>
              <a:rPr lang="en-GB" sz="2000" dirty="0"/>
              <a:t> used</a:t>
            </a:r>
            <a:endParaRPr lang="cs-CZ" sz="2000" dirty="0"/>
          </a:p>
          <a:p>
            <a:pPr marL="285750" indent="-285750">
              <a:buFont typeface="Arial" panose="020B0604020202020204" pitchFamily="34" charset="0"/>
              <a:buChar char="•"/>
            </a:pPr>
            <a:r>
              <a:rPr lang="en-GB" sz="2000" dirty="0"/>
              <a:t>The government spends less and increase taxes</a:t>
            </a:r>
            <a:endParaRPr lang="cs-CZ" sz="2000" dirty="0"/>
          </a:p>
          <a:p>
            <a:pPr marL="285750" indent="-285750">
              <a:buFont typeface="Arial" panose="020B0604020202020204" pitchFamily="34" charset="0"/>
              <a:buChar char="•"/>
            </a:pPr>
            <a:r>
              <a:rPr lang="en-GB" sz="2000" dirty="0"/>
              <a:t>The customers spend less</a:t>
            </a:r>
            <a:endParaRPr lang="cs-CZ" sz="2000" dirty="0"/>
          </a:p>
          <a:p>
            <a:pPr marL="285750" indent="-285750">
              <a:buFont typeface="Arial" panose="020B0604020202020204" pitchFamily="34" charset="0"/>
              <a:buChar char="•"/>
            </a:pPr>
            <a:r>
              <a:rPr lang="cs-CZ" sz="2000" dirty="0"/>
              <a:t>I</a:t>
            </a:r>
            <a:r>
              <a:rPr lang="en-GB" sz="2000" dirty="0" err="1"/>
              <a:t>nflation</a:t>
            </a:r>
            <a:r>
              <a:rPr lang="en-GB" sz="2000" dirty="0"/>
              <a:t> is slowed down</a:t>
            </a:r>
            <a:endParaRPr lang="es-ES" sz="2000" dirty="0"/>
          </a:p>
        </p:txBody>
      </p:sp>
      <p:pic>
        <p:nvPicPr>
          <p:cNvPr id="11" name="Obrázek 10">
            <a:extLst>
              <a:ext uri="{FF2B5EF4-FFF2-40B4-BE49-F238E27FC236}">
                <a16:creationId xmlns:a16="http://schemas.microsoft.com/office/drawing/2014/main" id="{285ACF39-4A26-4232-AC3E-BB523ABED9DC}"/>
              </a:ext>
            </a:extLst>
          </p:cNvPr>
          <p:cNvPicPr/>
          <p:nvPr/>
        </p:nvPicPr>
        <p:blipFill rotWithShape="1">
          <a:blip r:embed="rId2" cstate="print">
            <a:extLst>
              <a:ext uri="{28A0092B-C50C-407E-A947-70E740481C1C}">
                <a14:useLocalDpi xmlns:a14="http://schemas.microsoft.com/office/drawing/2010/main" val="0"/>
              </a:ext>
            </a:extLst>
          </a:blip>
          <a:srcRect t="11297"/>
          <a:stretch/>
        </p:blipFill>
        <p:spPr bwMode="auto">
          <a:xfrm>
            <a:off x="2560804" y="3901111"/>
            <a:ext cx="5668796" cy="3660152"/>
          </a:xfrm>
          <a:prstGeom prst="rect">
            <a:avLst/>
          </a:prstGeom>
          <a:noFill/>
          <a:ln>
            <a:noFill/>
          </a:ln>
          <a:extLst>
            <a:ext uri="{53640926-AAD7-44D8-BBD7-CCE9431645EC}">
              <a14:shadowObscured xmlns:a14="http://schemas.microsoft.com/office/drawing/2010/main"/>
            </a:ext>
          </a:extLst>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cs-CZ" sz="4400" b="1" dirty="0"/>
              <a:t>CONCLUSION</a:t>
            </a:r>
            <a:endParaRPr lang="es-ES" sz="4400" b="1" dirty="0"/>
          </a:p>
        </p:txBody>
      </p:sp>
      <p:sp>
        <p:nvSpPr>
          <p:cNvPr id="4" name="3 Marcador de fecha"/>
          <p:cNvSpPr>
            <a:spLocks noGrp="1"/>
          </p:cNvSpPr>
          <p:nvPr>
            <p:ph type="dt" sz="half" idx="10"/>
          </p:nvPr>
        </p:nvSpPr>
        <p:spPr/>
        <p:txBody>
          <a:bodyPr/>
          <a:lstStyle/>
          <a:p>
            <a:pPr>
              <a:defRPr/>
            </a:pPr>
            <a:fld id="{8863D660-356F-4B7B-9477-B5CEBBE7ED6F}" type="datetime1">
              <a:rPr lang="cs-CZ" smtClean="0"/>
              <a:pPr>
                <a:defRPr/>
              </a:pPr>
              <a:t>27.02.2019</a:t>
            </a:fld>
            <a:endParaRPr lang="cs-CZ"/>
          </a:p>
        </p:txBody>
      </p:sp>
      <p:sp>
        <p:nvSpPr>
          <p:cNvPr id="5" name="4 Marcador de número de diapositiva"/>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
        <p:nvSpPr>
          <p:cNvPr id="9" name="Zástupný symbol pro obsah 8">
            <a:extLst>
              <a:ext uri="{FF2B5EF4-FFF2-40B4-BE49-F238E27FC236}">
                <a16:creationId xmlns:a16="http://schemas.microsoft.com/office/drawing/2014/main" id="{0E6BE4E0-2F65-4D4E-95EE-597EE27EFD28}"/>
              </a:ext>
            </a:extLst>
          </p:cNvPr>
          <p:cNvSpPr>
            <a:spLocks noGrp="1"/>
          </p:cNvSpPr>
          <p:nvPr>
            <p:ph idx="1"/>
          </p:nvPr>
        </p:nvSpPr>
        <p:spPr>
          <a:xfrm>
            <a:off x="1086678" y="1187532"/>
            <a:ext cx="9071735" cy="6034903"/>
          </a:xfrm>
        </p:spPr>
        <p:txBody>
          <a:bodyPr/>
          <a:lstStyle/>
          <a:p>
            <a:r>
              <a:rPr lang="cs-CZ" dirty="0"/>
              <a:t>As a </a:t>
            </a:r>
            <a:r>
              <a:rPr lang="cs-CZ" dirty="0" err="1"/>
              <a:t>general</a:t>
            </a:r>
            <a:r>
              <a:rPr lang="cs-CZ" dirty="0"/>
              <a:t> rule, </a:t>
            </a:r>
            <a:r>
              <a:rPr lang="cs-CZ" dirty="0" err="1"/>
              <a:t>fiscal</a:t>
            </a:r>
            <a:r>
              <a:rPr lang="cs-CZ" dirty="0"/>
              <a:t> </a:t>
            </a:r>
            <a:r>
              <a:rPr lang="cs-CZ" dirty="0" err="1"/>
              <a:t>policy</a:t>
            </a:r>
            <a:r>
              <a:rPr lang="cs-CZ" dirty="0"/>
              <a:t> </a:t>
            </a:r>
            <a:r>
              <a:rPr lang="cs-CZ" dirty="0" err="1"/>
              <a:t>leads</a:t>
            </a:r>
            <a:r>
              <a:rPr lang="cs-CZ" dirty="0"/>
              <a:t> </a:t>
            </a:r>
            <a:r>
              <a:rPr lang="en-US" dirty="0"/>
              <a:t>to rising prices and thus inflation</a:t>
            </a:r>
            <a:endParaRPr lang="cs-CZ" dirty="0"/>
          </a:p>
          <a:p>
            <a:endParaRPr lang="cs-CZ" dirty="0"/>
          </a:p>
          <a:p>
            <a:r>
              <a:rPr lang="cs-CZ" dirty="0" err="1"/>
              <a:t>However</a:t>
            </a:r>
            <a:r>
              <a:rPr lang="cs-CZ" dirty="0"/>
              <a:t>, f</a:t>
            </a:r>
            <a:r>
              <a:rPr lang="en-GB" dirty="0" err="1"/>
              <a:t>iscal</a:t>
            </a:r>
            <a:r>
              <a:rPr lang="en-GB" dirty="0"/>
              <a:t> policy is used in conjunction with the monetary policy</a:t>
            </a:r>
            <a:r>
              <a:rPr lang="cs-CZ" dirty="0"/>
              <a:t> =&gt;</a:t>
            </a:r>
            <a:r>
              <a:rPr lang="en-US" dirty="0"/>
              <a:t> fiscal</a:t>
            </a:r>
            <a:r>
              <a:rPr lang="cs-CZ" dirty="0"/>
              <a:t> and </a:t>
            </a:r>
            <a:r>
              <a:rPr lang="cs-CZ" dirty="0" err="1"/>
              <a:t>monetary</a:t>
            </a:r>
            <a:r>
              <a:rPr lang="en-US" dirty="0"/>
              <a:t> policies carry out macroeconomic regulation at the same time</a:t>
            </a:r>
            <a:endParaRPr lang="cs-CZ" dirty="0"/>
          </a:p>
          <a:p>
            <a:endParaRPr lang="cs-CZ" dirty="0"/>
          </a:p>
          <a:p>
            <a:r>
              <a:rPr lang="cs-CZ" dirty="0" err="1"/>
              <a:t>Fiscal</a:t>
            </a:r>
            <a:r>
              <a:rPr lang="cs-CZ" dirty="0"/>
              <a:t> and </a:t>
            </a:r>
            <a:r>
              <a:rPr lang="cs-CZ" dirty="0" err="1"/>
              <a:t>monetary</a:t>
            </a:r>
            <a:r>
              <a:rPr lang="cs-CZ" dirty="0"/>
              <a:t> </a:t>
            </a:r>
            <a:r>
              <a:rPr lang="cs-CZ" dirty="0" err="1"/>
              <a:t>policies</a:t>
            </a:r>
            <a:r>
              <a:rPr lang="cs-CZ" dirty="0"/>
              <a:t> are </a:t>
            </a:r>
            <a:r>
              <a:rPr lang="cs-CZ" dirty="0" err="1"/>
              <a:t>closely</a:t>
            </a:r>
            <a:r>
              <a:rPr lang="cs-CZ" dirty="0"/>
              <a:t> </a:t>
            </a:r>
            <a:r>
              <a:rPr lang="cs-CZ" dirty="0" err="1"/>
              <a:t>connected</a:t>
            </a:r>
            <a:r>
              <a:rPr lang="cs-CZ" dirty="0"/>
              <a:t> to </a:t>
            </a:r>
            <a:r>
              <a:rPr lang="cs-CZ" dirty="0" err="1"/>
              <a:t>inflation</a:t>
            </a:r>
            <a:r>
              <a:rPr lang="cs-CZ" dirty="0"/>
              <a:t>,</a:t>
            </a:r>
            <a:r>
              <a:rPr lang="en-US" dirty="0"/>
              <a:t> thus </a:t>
            </a:r>
            <a:r>
              <a:rPr lang="cs-CZ" dirty="0" err="1"/>
              <a:t>both</a:t>
            </a:r>
            <a:r>
              <a:rPr lang="cs-CZ" dirty="0"/>
              <a:t> </a:t>
            </a:r>
            <a:r>
              <a:rPr lang="cs-CZ" dirty="0" err="1"/>
              <a:t>of</a:t>
            </a:r>
            <a:r>
              <a:rPr lang="cs-CZ" dirty="0"/>
              <a:t> </a:t>
            </a:r>
            <a:r>
              <a:rPr lang="cs-CZ" dirty="0" err="1"/>
              <a:t>them</a:t>
            </a:r>
            <a:r>
              <a:rPr lang="cs-CZ" dirty="0"/>
              <a:t> </a:t>
            </a:r>
            <a:r>
              <a:rPr lang="cs-CZ" dirty="0" err="1"/>
              <a:t>must</a:t>
            </a:r>
            <a:r>
              <a:rPr lang="cs-CZ" dirty="0"/>
              <a:t> </a:t>
            </a:r>
            <a:r>
              <a:rPr lang="cs-CZ" dirty="0" err="1"/>
              <a:t>be</a:t>
            </a:r>
            <a:r>
              <a:rPr lang="cs-CZ" dirty="0"/>
              <a:t> </a:t>
            </a:r>
            <a:r>
              <a:rPr lang="cs-CZ" dirty="0" err="1"/>
              <a:t>taken</a:t>
            </a:r>
            <a:r>
              <a:rPr lang="cs-CZ" dirty="0"/>
              <a:t> </a:t>
            </a:r>
            <a:r>
              <a:rPr lang="cs-CZ" dirty="0" err="1"/>
              <a:t>into</a:t>
            </a:r>
            <a:r>
              <a:rPr lang="cs-CZ" dirty="0"/>
              <a:t> </a:t>
            </a:r>
            <a:r>
              <a:rPr lang="cs-CZ" dirty="0" err="1"/>
              <a:t>consideration</a:t>
            </a:r>
            <a:r>
              <a:rPr lang="cs-CZ" dirty="0"/>
              <a:t> </a:t>
            </a:r>
            <a:r>
              <a:rPr lang="cs-CZ" dirty="0" err="1"/>
              <a:t>when</a:t>
            </a:r>
            <a:r>
              <a:rPr lang="cs-CZ" dirty="0"/>
              <a:t> </a:t>
            </a:r>
            <a:r>
              <a:rPr lang="cs-CZ" dirty="0" err="1"/>
              <a:t>speaking</a:t>
            </a:r>
            <a:r>
              <a:rPr lang="cs-CZ" dirty="0"/>
              <a:t> </a:t>
            </a:r>
            <a:r>
              <a:rPr lang="cs-CZ" dirty="0" err="1"/>
              <a:t>about</a:t>
            </a:r>
            <a:r>
              <a:rPr lang="cs-CZ" dirty="0"/>
              <a:t> </a:t>
            </a:r>
            <a:r>
              <a:rPr lang="cs-CZ" dirty="0" err="1"/>
              <a:t>inflation</a:t>
            </a:r>
            <a:endParaRPr lang="es-ES" dirty="0"/>
          </a:p>
          <a:p>
            <a:pPr marL="0" indent="0">
              <a:buNone/>
            </a:pPr>
            <a:endParaRPr lang="cs-CZ" dirty="0"/>
          </a:p>
        </p:txBody>
      </p:sp>
      <p:sp>
        <p:nvSpPr>
          <p:cNvPr id="3" name="Obdélník 2"/>
          <p:cNvSpPr/>
          <p:nvPr/>
        </p:nvSpPr>
        <p:spPr>
          <a:xfrm>
            <a:off x="3503888" y="3595172"/>
            <a:ext cx="3685624" cy="369332"/>
          </a:xfrm>
          <a:prstGeom prst="rect">
            <a:avLst/>
          </a:prstGeom>
        </p:spPr>
        <p:txBody>
          <a:bodyPr wrap="none">
            <a:spAutoFit/>
          </a:bodyPr>
          <a:lstStyle/>
          <a:p>
            <a:r>
              <a:rPr lang="cs-CZ" dirty="0"/>
              <a:t>INFLATION AND FISCAL POLICY</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dirty="0" smtClean="0"/>
              <a:t>Thank you for your attention</a:t>
            </a:r>
            <a:endParaRPr lang="en-US"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pPr>
                <a:defRPr/>
              </a:pPr>
              <a:t>27.02.2019</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37930762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57154" y="194745"/>
            <a:ext cx="7427088" cy="662917"/>
          </a:xfrm>
        </p:spPr>
        <p:txBody>
          <a:bodyPr/>
          <a:lstStyle/>
          <a:p>
            <a:pPr algn="ctr"/>
            <a:r>
              <a:rPr lang="es-ES" sz="5400" b="1" dirty="0"/>
              <a:t>INDEX</a:t>
            </a:r>
            <a:endParaRPr lang="cs-CZ" sz="5400" b="1" dirty="0"/>
          </a:p>
        </p:txBody>
      </p:sp>
      <p:sp>
        <p:nvSpPr>
          <p:cNvPr id="3" name="Zástupný symbol pro obsah 2"/>
          <p:cNvSpPr>
            <a:spLocks noGrp="1"/>
          </p:cNvSpPr>
          <p:nvPr>
            <p:ph idx="1"/>
          </p:nvPr>
        </p:nvSpPr>
        <p:spPr>
          <a:xfrm>
            <a:off x="534988" y="1149597"/>
            <a:ext cx="9623425" cy="5567281"/>
          </a:xfrm>
        </p:spPr>
        <p:txBody>
          <a:bodyPr/>
          <a:lstStyle/>
          <a:p>
            <a:pPr marL="0" lvl="0" indent="0">
              <a:buNone/>
            </a:pPr>
            <a:r>
              <a:rPr lang="cs-CZ" b="1" dirty="0"/>
              <a:t>INFLATION</a:t>
            </a:r>
          </a:p>
          <a:p>
            <a:pPr lvl="0"/>
            <a:r>
              <a:rPr lang="cs-CZ" b="1" dirty="0" err="1"/>
              <a:t>What</a:t>
            </a:r>
            <a:r>
              <a:rPr lang="cs-CZ" b="1" dirty="0"/>
              <a:t> </a:t>
            </a:r>
            <a:r>
              <a:rPr lang="cs-CZ" b="1" dirty="0" err="1"/>
              <a:t>is</a:t>
            </a:r>
            <a:r>
              <a:rPr lang="cs-CZ" b="1" dirty="0"/>
              <a:t> </a:t>
            </a:r>
            <a:r>
              <a:rPr lang="cs-CZ" b="1" dirty="0" err="1"/>
              <a:t>inflation</a:t>
            </a:r>
            <a:r>
              <a:rPr lang="cs-CZ" b="1" dirty="0"/>
              <a:t>?</a:t>
            </a:r>
          </a:p>
          <a:p>
            <a:pPr lvl="0"/>
            <a:r>
              <a:rPr lang="cs-CZ" b="1" dirty="0" err="1"/>
              <a:t>Four</a:t>
            </a:r>
            <a:r>
              <a:rPr lang="cs-CZ" b="1" dirty="0"/>
              <a:t> </a:t>
            </a:r>
            <a:r>
              <a:rPr lang="cs-CZ" b="1" dirty="0" err="1"/>
              <a:t>types</a:t>
            </a:r>
            <a:r>
              <a:rPr lang="cs-CZ" b="1" dirty="0"/>
              <a:t> </a:t>
            </a:r>
            <a:r>
              <a:rPr lang="cs-CZ" b="1" dirty="0" err="1"/>
              <a:t>of</a:t>
            </a:r>
            <a:r>
              <a:rPr lang="cs-CZ" b="1" dirty="0"/>
              <a:t> </a:t>
            </a:r>
            <a:r>
              <a:rPr lang="cs-CZ" b="1" dirty="0" err="1"/>
              <a:t>inflation</a:t>
            </a:r>
            <a:r>
              <a:rPr lang="cs-CZ" b="1" dirty="0"/>
              <a:t> </a:t>
            </a:r>
            <a:r>
              <a:rPr lang="cs-CZ" b="1" dirty="0" err="1"/>
              <a:t>rate</a:t>
            </a:r>
            <a:endParaRPr lang="cs-CZ" b="1" dirty="0"/>
          </a:p>
          <a:p>
            <a:pPr lvl="0">
              <a:spcAft>
                <a:spcPts val="500"/>
              </a:spcAft>
            </a:pPr>
            <a:r>
              <a:rPr lang="cs-CZ" b="1" dirty="0" err="1"/>
              <a:t>Inflation</a:t>
            </a:r>
            <a:r>
              <a:rPr lang="cs-CZ" b="1" dirty="0"/>
              <a:t> </a:t>
            </a:r>
            <a:r>
              <a:rPr lang="cs-CZ" b="1" dirty="0" err="1"/>
              <a:t>rate</a:t>
            </a:r>
            <a:r>
              <a:rPr lang="cs-CZ" b="1" dirty="0"/>
              <a:t> </a:t>
            </a:r>
            <a:r>
              <a:rPr lang="cs-CZ" b="1" dirty="0" err="1"/>
              <a:t>calculation</a:t>
            </a:r>
            <a:endParaRPr lang="cs-CZ" b="1" dirty="0"/>
          </a:p>
          <a:p>
            <a:pPr marL="0" lvl="0" indent="0">
              <a:buNone/>
            </a:pPr>
            <a:r>
              <a:rPr lang="cs-CZ" b="1" dirty="0"/>
              <a:t>FISCAL POLICY</a:t>
            </a:r>
          </a:p>
          <a:p>
            <a:pPr lvl="0"/>
            <a:r>
              <a:rPr lang="en-IE" b="1" dirty="0"/>
              <a:t>What is fiscal policy?</a:t>
            </a:r>
            <a:endParaRPr lang="cs-CZ" b="1" dirty="0"/>
          </a:p>
          <a:p>
            <a:pPr lvl="0"/>
            <a:r>
              <a:rPr lang="cs-CZ" b="1" dirty="0" err="1"/>
              <a:t>Fiscal</a:t>
            </a:r>
            <a:r>
              <a:rPr lang="cs-CZ" b="1" dirty="0"/>
              <a:t> </a:t>
            </a:r>
            <a:r>
              <a:rPr lang="cs-CZ" b="1" dirty="0" err="1"/>
              <a:t>policy</a:t>
            </a:r>
            <a:r>
              <a:rPr lang="cs-CZ" b="1" dirty="0"/>
              <a:t> </a:t>
            </a:r>
            <a:r>
              <a:rPr lang="cs-CZ" b="1" dirty="0" err="1"/>
              <a:t>targets</a:t>
            </a:r>
            <a:endParaRPr lang="cs-CZ" b="1" dirty="0"/>
          </a:p>
          <a:p>
            <a:pPr lvl="0"/>
            <a:r>
              <a:rPr lang="cs-CZ" b="1" dirty="0" err="1"/>
              <a:t>Fiscal</a:t>
            </a:r>
            <a:r>
              <a:rPr lang="cs-CZ" b="1" dirty="0"/>
              <a:t> </a:t>
            </a:r>
            <a:r>
              <a:rPr lang="cs-CZ" b="1" dirty="0" err="1"/>
              <a:t>policy</a:t>
            </a:r>
            <a:r>
              <a:rPr lang="cs-CZ" b="1" dirty="0"/>
              <a:t> </a:t>
            </a:r>
            <a:r>
              <a:rPr lang="cs-CZ" b="1" dirty="0" err="1"/>
              <a:t>tools</a:t>
            </a:r>
            <a:endParaRPr lang="es-ES" dirty="0"/>
          </a:p>
          <a:p>
            <a:pPr lvl="0">
              <a:spcAft>
                <a:spcPts val="500"/>
              </a:spcAft>
            </a:pPr>
            <a:r>
              <a:rPr lang="en-IE" b="1" dirty="0"/>
              <a:t>Types of fiscal policy</a:t>
            </a:r>
            <a:endParaRPr lang="es-ES" dirty="0"/>
          </a:p>
          <a:p>
            <a:pPr marL="0" lvl="0" indent="0">
              <a:buNone/>
            </a:pPr>
            <a:r>
              <a:rPr lang="en-IE" b="1" dirty="0"/>
              <a:t>C</a:t>
            </a:r>
            <a:r>
              <a:rPr lang="cs-CZ" b="1" dirty="0"/>
              <a:t>ONCLUSION</a:t>
            </a:r>
            <a:endParaRPr lang="es-ES" dirty="0"/>
          </a:p>
          <a:p>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pPr>
                <a:defRPr/>
              </a:pPr>
              <a:t>27.02.2019</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DDFA11-9080-4B49-822E-FA8632C7D25F}"/>
              </a:ext>
            </a:extLst>
          </p:cNvPr>
          <p:cNvSpPr>
            <a:spLocks noGrp="1"/>
          </p:cNvSpPr>
          <p:nvPr>
            <p:ph type="title"/>
          </p:nvPr>
        </p:nvSpPr>
        <p:spPr/>
        <p:txBody>
          <a:bodyPr/>
          <a:lstStyle/>
          <a:p>
            <a:pPr algn="ctr"/>
            <a:r>
              <a:rPr lang="cs-CZ" b="1" u="sng" dirty="0"/>
              <a:t>WHAT IS INFLATION?</a:t>
            </a:r>
          </a:p>
        </p:txBody>
      </p:sp>
      <p:sp>
        <p:nvSpPr>
          <p:cNvPr id="3" name="Zástupný symbol pro obsah 2">
            <a:extLst>
              <a:ext uri="{FF2B5EF4-FFF2-40B4-BE49-F238E27FC236}">
                <a16:creationId xmlns:a16="http://schemas.microsoft.com/office/drawing/2014/main" id="{A0A23234-2F9A-4596-9EE1-A2E96FBF4FDD}"/>
              </a:ext>
            </a:extLst>
          </p:cNvPr>
          <p:cNvSpPr>
            <a:spLocks noGrp="1"/>
          </p:cNvSpPr>
          <p:nvPr>
            <p:ph idx="1"/>
          </p:nvPr>
        </p:nvSpPr>
        <p:spPr/>
        <p:txBody>
          <a:bodyPr/>
          <a:lstStyle/>
          <a:p>
            <a:pPr marL="0" indent="0">
              <a:buNone/>
            </a:pPr>
            <a:r>
              <a:rPr lang="en-GB" dirty="0"/>
              <a:t>Inflation generally means persistent increases in the majority of prices in an economy. The inflation between two points in time is defined as the percentage increase of the price index between these two points in time.</a:t>
            </a:r>
            <a:endParaRPr lang="cs-CZ" dirty="0"/>
          </a:p>
          <a:p>
            <a:pPr marL="0" indent="0">
              <a:buNone/>
            </a:pPr>
            <a:endParaRPr lang="cs-CZ" dirty="0"/>
          </a:p>
        </p:txBody>
      </p:sp>
      <p:sp>
        <p:nvSpPr>
          <p:cNvPr id="4" name="Zástupný symbol pro datum 3">
            <a:extLst>
              <a:ext uri="{FF2B5EF4-FFF2-40B4-BE49-F238E27FC236}">
                <a16:creationId xmlns:a16="http://schemas.microsoft.com/office/drawing/2014/main" id="{1124D701-895D-41AE-B816-AFDB15A1F597}"/>
              </a:ext>
            </a:extLst>
          </p:cNvPr>
          <p:cNvSpPr>
            <a:spLocks noGrp="1"/>
          </p:cNvSpPr>
          <p:nvPr>
            <p:ph type="dt" sz="half" idx="10"/>
          </p:nvPr>
        </p:nvSpPr>
        <p:spPr/>
        <p:txBody>
          <a:bodyPr/>
          <a:lstStyle/>
          <a:p>
            <a:pPr>
              <a:defRPr/>
            </a:pPr>
            <a:fld id="{8863D660-356F-4B7B-9477-B5CEBBE7ED6F}" type="datetime1">
              <a:rPr lang="cs-CZ" smtClean="0"/>
              <a:pPr>
                <a:defRPr/>
              </a:pPr>
              <a:t>27.02.2019</a:t>
            </a:fld>
            <a:endParaRPr lang="cs-CZ"/>
          </a:p>
        </p:txBody>
      </p:sp>
      <p:sp>
        <p:nvSpPr>
          <p:cNvPr id="5" name="Zástupný symbol pro číslo snímku 4">
            <a:extLst>
              <a:ext uri="{FF2B5EF4-FFF2-40B4-BE49-F238E27FC236}">
                <a16:creationId xmlns:a16="http://schemas.microsoft.com/office/drawing/2014/main" id="{6D9910ED-F50D-4E9B-9E1A-0D42F5522E93}"/>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
        <p:nvSpPr>
          <p:cNvPr id="7" name="8 Elipse">
            <a:extLst>
              <a:ext uri="{FF2B5EF4-FFF2-40B4-BE49-F238E27FC236}">
                <a16:creationId xmlns:a16="http://schemas.microsoft.com/office/drawing/2014/main" id="{2B556CB3-8231-4C4F-A53D-BA7E2F4546E4}"/>
              </a:ext>
            </a:extLst>
          </p:cNvPr>
          <p:cNvSpPr/>
          <p:nvPr/>
        </p:nvSpPr>
        <p:spPr>
          <a:xfrm>
            <a:off x="1248861" y="3581317"/>
            <a:ext cx="2394857" cy="27924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a:t>An appreciable number of countries in the world prefer to sustain an inflation rate between 2 and 3 percent</a:t>
            </a:r>
            <a:endParaRPr lang="es-ES" dirty="0"/>
          </a:p>
        </p:txBody>
      </p:sp>
      <p:sp>
        <p:nvSpPr>
          <p:cNvPr id="8" name="8 Elipse">
            <a:extLst>
              <a:ext uri="{FF2B5EF4-FFF2-40B4-BE49-F238E27FC236}">
                <a16:creationId xmlns:a16="http://schemas.microsoft.com/office/drawing/2014/main" id="{7C0FC2C6-F52E-4B48-BD36-C72C1EB36BB0}"/>
              </a:ext>
            </a:extLst>
          </p:cNvPr>
          <p:cNvSpPr/>
          <p:nvPr/>
        </p:nvSpPr>
        <p:spPr>
          <a:xfrm>
            <a:off x="7088968" y="3581316"/>
            <a:ext cx="2394857" cy="27924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a:t>In the Czech Republic, it is measured by the Czech Statistical Office and today’s inflation rate is 2,2 % </a:t>
            </a:r>
            <a:endParaRPr lang="es-ES" dirty="0"/>
          </a:p>
        </p:txBody>
      </p:sp>
      <p:sp>
        <p:nvSpPr>
          <p:cNvPr id="9" name="8 Elipse">
            <a:extLst>
              <a:ext uri="{FF2B5EF4-FFF2-40B4-BE49-F238E27FC236}">
                <a16:creationId xmlns:a16="http://schemas.microsoft.com/office/drawing/2014/main" id="{DBE8433E-7B12-40C9-A2E8-7DCC93C571FC}"/>
              </a:ext>
            </a:extLst>
          </p:cNvPr>
          <p:cNvSpPr/>
          <p:nvPr/>
        </p:nvSpPr>
        <p:spPr>
          <a:xfrm>
            <a:off x="4357591" y="3882887"/>
            <a:ext cx="2125869" cy="22290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a:t>Inflation is measured as the increase in the costumer price index (CPI)</a:t>
            </a:r>
            <a:endParaRPr lang="es-ES" dirty="0"/>
          </a:p>
        </p:txBody>
      </p:sp>
      <p:sp>
        <p:nvSpPr>
          <p:cNvPr id="10" name="6 CuadroTexto">
            <a:extLst>
              <a:ext uri="{FF2B5EF4-FFF2-40B4-BE49-F238E27FC236}">
                <a16:creationId xmlns:a16="http://schemas.microsoft.com/office/drawing/2014/main" id="{36AC99C3-923B-44FF-8C03-A12CE7FB3924}"/>
              </a:ext>
            </a:extLst>
          </p:cNvPr>
          <p:cNvSpPr txBox="1"/>
          <p:nvPr/>
        </p:nvSpPr>
        <p:spPr>
          <a:xfrm>
            <a:off x="5236029" y="6809521"/>
            <a:ext cx="5457371" cy="400110"/>
          </a:xfrm>
          <a:prstGeom prst="rect">
            <a:avLst/>
          </a:prstGeom>
          <a:noFill/>
        </p:spPr>
        <p:txBody>
          <a:bodyPr wrap="square" rtlCol="0">
            <a:spAutoFit/>
          </a:bodyPr>
          <a:lstStyle/>
          <a:p>
            <a:r>
              <a:rPr lang="cs-CZ" sz="2000" b="1" dirty="0">
                <a:solidFill>
                  <a:schemeClr val="tx2"/>
                </a:solidFill>
              </a:rPr>
              <a:t>*Negative </a:t>
            </a:r>
            <a:r>
              <a:rPr lang="cs-CZ" sz="2000" b="1" dirty="0" err="1">
                <a:solidFill>
                  <a:schemeClr val="tx2"/>
                </a:solidFill>
              </a:rPr>
              <a:t>inflation</a:t>
            </a:r>
            <a:r>
              <a:rPr lang="cs-CZ" sz="2000" b="1" dirty="0">
                <a:solidFill>
                  <a:schemeClr val="tx2"/>
                </a:solidFill>
              </a:rPr>
              <a:t> </a:t>
            </a:r>
            <a:r>
              <a:rPr lang="cs-CZ" sz="2000" b="1" dirty="0" err="1">
                <a:solidFill>
                  <a:schemeClr val="tx2"/>
                </a:solidFill>
              </a:rPr>
              <a:t>is</a:t>
            </a:r>
            <a:r>
              <a:rPr lang="cs-CZ" sz="2000" b="1" dirty="0">
                <a:solidFill>
                  <a:schemeClr val="tx2"/>
                </a:solidFill>
              </a:rPr>
              <a:t> </a:t>
            </a:r>
            <a:r>
              <a:rPr lang="cs-CZ" sz="2000" b="1" dirty="0" err="1">
                <a:solidFill>
                  <a:schemeClr val="tx2"/>
                </a:solidFill>
              </a:rPr>
              <a:t>called</a:t>
            </a:r>
            <a:r>
              <a:rPr lang="cs-CZ" sz="2000" b="1" dirty="0">
                <a:solidFill>
                  <a:schemeClr val="tx2"/>
                </a:solidFill>
              </a:rPr>
              <a:t> </a:t>
            </a:r>
            <a:r>
              <a:rPr lang="cs-CZ" sz="2000" b="1" dirty="0" err="1">
                <a:solidFill>
                  <a:schemeClr val="tx2"/>
                </a:solidFill>
              </a:rPr>
              <a:t>deflation</a:t>
            </a:r>
            <a:endParaRPr lang="es-ES" sz="2000" b="1" dirty="0">
              <a:solidFill>
                <a:schemeClr val="tx2"/>
              </a:solidFill>
            </a:endParaRPr>
          </a:p>
        </p:txBody>
      </p:sp>
    </p:spTree>
    <p:extLst>
      <p:ext uri="{BB962C8B-B14F-4D97-AF65-F5344CB8AC3E}">
        <p14:creationId xmlns:p14="http://schemas.microsoft.com/office/powerpoint/2010/main" val="41514881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11A5B8-0F81-4955-9CFB-3B60E8D5B311}"/>
              </a:ext>
            </a:extLst>
          </p:cNvPr>
          <p:cNvSpPr>
            <a:spLocks noGrp="1"/>
          </p:cNvSpPr>
          <p:nvPr>
            <p:ph type="title"/>
          </p:nvPr>
        </p:nvSpPr>
        <p:spPr/>
        <p:txBody>
          <a:bodyPr/>
          <a:lstStyle/>
          <a:p>
            <a:pPr algn="ctr"/>
            <a:r>
              <a:rPr lang="cs-CZ" b="1" dirty="0"/>
              <a:t>FOUR TYPES OF INFLATION RATE</a:t>
            </a:r>
          </a:p>
        </p:txBody>
      </p:sp>
      <p:sp>
        <p:nvSpPr>
          <p:cNvPr id="4" name="Zástupný symbol pro datum 3">
            <a:extLst>
              <a:ext uri="{FF2B5EF4-FFF2-40B4-BE49-F238E27FC236}">
                <a16:creationId xmlns:a16="http://schemas.microsoft.com/office/drawing/2014/main" id="{5D20602E-1C9A-4BF2-8EDC-D82C1B11ECB1}"/>
              </a:ext>
            </a:extLst>
          </p:cNvPr>
          <p:cNvSpPr>
            <a:spLocks noGrp="1"/>
          </p:cNvSpPr>
          <p:nvPr>
            <p:ph type="dt" sz="half" idx="10"/>
          </p:nvPr>
        </p:nvSpPr>
        <p:spPr/>
        <p:txBody>
          <a:bodyPr/>
          <a:lstStyle/>
          <a:p>
            <a:pPr>
              <a:defRPr/>
            </a:pPr>
            <a:fld id="{8863D660-356F-4B7B-9477-B5CEBBE7ED6F}" type="datetime1">
              <a:rPr lang="cs-CZ" smtClean="0"/>
              <a:pPr>
                <a:defRPr/>
              </a:pPr>
              <a:t>27.02.2019</a:t>
            </a:fld>
            <a:endParaRPr lang="cs-CZ" dirty="0"/>
          </a:p>
        </p:txBody>
      </p:sp>
      <p:sp>
        <p:nvSpPr>
          <p:cNvPr id="5" name="Zástupný symbol pro číslo snímku 4">
            <a:extLst>
              <a:ext uri="{FF2B5EF4-FFF2-40B4-BE49-F238E27FC236}">
                <a16:creationId xmlns:a16="http://schemas.microsoft.com/office/drawing/2014/main" id="{FE169307-0C3E-429C-A7B9-F67229341B43}"/>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grpSp>
        <p:nvGrpSpPr>
          <p:cNvPr id="6" name="Skupina 5">
            <a:extLst>
              <a:ext uri="{FF2B5EF4-FFF2-40B4-BE49-F238E27FC236}">
                <a16:creationId xmlns:a16="http://schemas.microsoft.com/office/drawing/2014/main" id="{30213DDD-D3B8-439E-85A8-45F29DF3375A}"/>
              </a:ext>
            </a:extLst>
          </p:cNvPr>
          <p:cNvGrpSpPr/>
          <p:nvPr/>
        </p:nvGrpSpPr>
        <p:grpSpPr>
          <a:xfrm>
            <a:off x="7662862" y="5202620"/>
            <a:ext cx="2420121" cy="1316445"/>
            <a:chOff x="4875" y="901337"/>
            <a:chExt cx="2344909" cy="1201783"/>
          </a:xfrm>
          <a:scene3d>
            <a:camera prst="orthographicFront">
              <a:rot lat="0" lon="0" rev="0"/>
            </a:camera>
            <a:lightRig rig="contrasting" dir="t">
              <a:rot lat="0" lon="0" rev="1200000"/>
            </a:lightRig>
          </a:scene3d>
        </p:grpSpPr>
        <p:sp>
          <p:nvSpPr>
            <p:cNvPr id="7" name="Obdélník: se zakulacenými rohy 6">
              <a:extLst>
                <a:ext uri="{FF2B5EF4-FFF2-40B4-BE49-F238E27FC236}">
                  <a16:creationId xmlns:a16="http://schemas.microsoft.com/office/drawing/2014/main" id="{8379F518-C4FF-422F-AEE4-9CDCB663BB93}"/>
                </a:ext>
              </a:extLst>
            </p:cNvPr>
            <p:cNvSpPr/>
            <p:nvPr/>
          </p:nvSpPr>
          <p:spPr>
            <a:xfrm>
              <a:off x="4875" y="901337"/>
              <a:ext cx="2344909" cy="1201783"/>
            </a:xfrm>
            <a:prstGeom prst="roundRect">
              <a:avLst/>
            </a:prstGeom>
            <a:sp3d contourW="19050" prstMaterial="metal">
              <a:bevelT w="88900" h="203200"/>
              <a:bevelB w="165100" h="254000"/>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8" name="Obdélník: se zakulacenými rohy 4">
              <a:extLst>
                <a:ext uri="{FF2B5EF4-FFF2-40B4-BE49-F238E27FC236}">
                  <a16:creationId xmlns:a16="http://schemas.microsoft.com/office/drawing/2014/main" id="{F7BC996C-6512-4107-9C19-08F50A4D27B5}"/>
                </a:ext>
              </a:extLst>
            </p:cNvPr>
            <p:cNvSpPr txBox="1"/>
            <p:nvPr/>
          </p:nvSpPr>
          <p:spPr>
            <a:xfrm>
              <a:off x="63541" y="960003"/>
              <a:ext cx="2227577" cy="108445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Aft>
                  <a:spcPct val="35000"/>
                </a:spcAft>
              </a:pPr>
              <a:r>
                <a:rPr lang="en-GB" dirty="0"/>
                <a:t>Base indices – Inflation rate</a:t>
              </a:r>
              <a:endParaRPr lang="es-ES" sz="2800" kern="1200" dirty="0"/>
            </a:p>
          </p:txBody>
        </p:sp>
      </p:grpSp>
      <p:grpSp>
        <p:nvGrpSpPr>
          <p:cNvPr id="12" name="Skupina 11">
            <a:extLst>
              <a:ext uri="{FF2B5EF4-FFF2-40B4-BE49-F238E27FC236}">
                <a16:creationId xmlns:a16="http://schemas.microsoft.com/office/drawing/2014/main" id="{D909036A-D0D7-4066-AC89-EB01200CD11C}"/>
              </a:ext>
            </a:extLst>
          </p:cNvPr>
          <p:cNvGrpSpPr/>
          <p:nvPr/>
        </p:nvGrpSpPr>
        <p:grpSpPr>
          <a:xfrm>
            <a:off x="5233300" y="3827279"/>
            <a:ext cx="2769102" cy="1566473"/>
            <a:chOff x="4875" y="901337"/>
            <a:chExt cx="2344909" cy="1201783"/>
          </a:xfrm>
          <a:scene3d>
            <a:camera prst="orthographicFront">
              <a:rot lat="0" lon="0" rev="0"/>
            </a:camera>
            <a:lightRig rig="contrasting" dir="t">
              <a:rot lat="0" lon="0" rev="1200000"/>
            </a:lightRig>
          </a:scene3d>
        </p:grpSpPr>
        <p:sp>
          <p:nvSpPr>
            <p:cNvPr id="13" name="Obdélník: se zakulacenými rohy 12">
              <a:extLst>
                <a:ext uri="{FF2B5EF4-FFF2-40B4-BE49-F238E27FC236}">
                  <a16:creationId xmlns:a16="http://schemas.microsoft.com/office/drawing/2014/main" id="{129C6057-6755-40E3-92D8-1E590189B9BE}"/>
                </a:ext>
              </a:extLst>
            </p:cNvPr>
            <p:cNvSpPr/>
            <p:nvPr/>
          </p:nvSpPr>
          <p:spPr>
            <a:xfrm>
              <a:off x="4875" y="901337"/>
              <a:ext cx="2344909" cy="1201783"/>
            </a:xfrm>
            <a:prstGeom prst="roundRect">
              <a:avLst/>
            </a:prstGeom>
            <a:sp3d contourW="19050" prstMaterial="metal">
              <a:bevelT w="88900" h="203200"/>
              <a:bevelB w="165100" h="254000"/>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4" name="Obdélník: se zakulacenými rohy 4">
              <a:extLst>
                <a:ext uri="{FF2B5EF4-FFF2-40B4-BE49-F238E27FC236}">
                  <a16:creationId xmlns:a16="http://schemas.microsoft.com/office/drawing/2014/main" id="{1A415F81-24CD-405A-BE1A-14FC46554E40}"/>
                </a:ext>
              </a:extLst>
            </p:cNvPr>
            <p:cNvSpPr txBox="1"/>
            <p:nvPr/>
          </p:nvSpPr>
          <p:spPr>
            <a:xfrm>
              <a:off x="63541" y="960003"/>
              <a:ext cx="2227577" cy="108445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algn="ctr"/>
              <a:r>
                <a:rPr lang="en-GB" dirty="0"/>
                <a:t>Inflation rate – between the reference month and preceding month</a:t>
              </a:r>
              <a:endParaRPr lang="cs-CZ" dirty="0"/>
            </a:p>
          </p:txBody>
        </p:sp>
      </p:grpSp>
      <p:grpSp>
        <p:nvGrpSpPr>
          <p:cNvPr id="9" name="Skupina 8">
            <a:extLst>
              <a:ext uri="{FF2B5EF4-FFF2-40B4-BE49-F238E27FC236}">
                <a16:creationId xmlns:a16="http://schemas.microsoft.com/office/drawing/2014/main" id="{C057000F-F5EA-4CA8-87FB-5440E24EFBB8}"/>
              </a:ext>
            </a:extLst>
          </p:cNvPr>
          <p:cNvGrpSpPr/>
          <p:nvPr/>
        </p:nvGrpSpPr>
        <p:grpSpPr>
          <a:xfrm>
            <a:off x="2738753" y="2486418"/>
            <a:ext cx="2769102" cy="1566473"/>
            <a:chOff x="4875" y="901337"/>
            <a:chExt cx="2344909" cy="1201783"/>
          </a:xfrm>
          <a:scene3d>
            <a:camera prst="orthographicFront">
              <a:rot lat="0" lon="0" rev="0"/>
            </a:camera>
            <a:lightRig rig="contrasting" dir="t">
              <a:rot lat="0" lon="0" rev="1200000"/>
            </a:lightRig>
          </a:scene3d>
        </p:grpSpPr>
        <p:sp>
          <p:nvSpPr>
            <p:cNvPr id="10" name="Obdélník: se zakulacenými rohy 9">
              <a:extLst>
                <a:ext uri="{FF2B5EF4-FFF2-40B4-BE49-F238E27FC236}">
                  <a16:creationId xmlns:a16="http://schemas.microsoft.com/office/drawing/2014/main" id="{F2485E6C-D6CB-4729-9EAE-AD05BA17AB2F}"/>
                </a:ext>
              </a:extLst>
            </p:cNvPr>
            <p:cNvSpPr/>
            <p:nvPr/>
          </p:nvSpPr>
          <p:spPr>
            <a:xfrm>
              <a:off x="4875" y="901337"/>
              <a:ext cx="2344909" cy="1201783"/>
            </a:xfrm>
            <a:prstGeom prst="roundRect">
              <a:avLst/>
            </a:prstGeom>
            <a:sp3d contourW="19050" prstMaterial="metal">
              <a:bevelT w="88900" h="203200"/>
              <a:bevelB w="165100" h="254000"/>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1" name="Obdélník: se zakulacenými rohy 4">
              <a:extLst>
                <a:ext uri="{FF2B5EF4-FFF2-40B4-BE49-F238E27FC236}">
                  <a16:creationId xmlns:a16="http://schemas.microsoft.com/office/drawing/2014/main" id="{D9204880-9E4D-461B-86E8-ED7C4EBF4D90}"/>
                </a:ext>
              </a:extLst>
            </p:cNvPr>
            <p:cNvSpPr txBox="1"/>
            <p:nvPr/>
          </p:nvSpPr>
          <p:spPr>
            <a:xfrm>
              <a:off x="63541" y="960003"/>
              <a:ext cx="2227577" cy="108445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algn="ctr"/>
              <a:r>
                <a:rPr lang="en-GB" dirty="0"/>
                <a:t>Inflation rate – between month of a given year and the corresponding month of preceding year</a:t>
              </a:r>
              <a:endParaRPr lang="cs-CZ" dirty="0"/>
            </a:p>
          </p:txBody>
        </p:sp>
      </p:grpSp>
      <p:grpSp>
        <p:nvGrpSpPr>
          <p:cNvPr id="15" name="Skupina 14">
            <a:extLst>
              <a:ext uri="{FF2B5EF4-FFF2-40B4-BE49-F238E27FC236}">
                <a16:creationId xmlns:a16="http://schemas.microsoft.com/office/drawing/2014/main" id="{9B4B998D-1666-4C4D-B285-8B91390692FB}"/>
              </a:ext>
            </a:extLst>
          </p:cNvPr>
          <p:cNvGrpSpPr/>
          <p:nvPr/>
        </p:nvGrpSpPr>
        <p:grpSpPr>
          <a:xfrm>
            <a:off x="685629" y="1503340"/>
            <a:ext cx="2344909" cy="1201783"/>
            <a:chOff x="4875" y="901337"/>
            <a:chExt cx="2344909" cy="1201783"/>
          </a:xfrm>
          <a:scene3d>
            <a:camera prst="orthographicFront">
              <a:rot lat="0" lon="0" rev="0"/>
            </a:camera>
            <a:lightRig rig="contrasting" dir="t">
              <a:rot lat="0" lon="0" rev="1200000"/>
            </a:lightRig>
          </a:scene3d>
        </p:grpSpPr>
        <p:sp>
          <p:nvSpPr>
            <p:cNvPr id="16" name="Obdélník: se zakulacenými rohy 15">
              <a:extLst>
                <a:ext uri="{FF2B5EF4-FFF2-40B4-BE49-F238E27FC236}">
                  <a16:creationId xmlns:a16="http://schemas.microsoft.com/office/drawing/2014/main" id="{E47F790B-60CA-41BF-871A-E2D50977CACA}"/>
                </a:ext>
              </a:extLst>
            </p:cNvPr>
            <p:cNvSpPr/>
            <p:nvPr/>
          </p:nvSpPr>
          <p:spPr>
            <a:xfrm>
              <a:off x="4875" y="901337"/>
              <a:ext cx="2344909" cy="1201783"/>
            </a:xfrm>
            <a:prstGeom prst="roundRect">
              <a:avLst/>
            </a:prstGeom>
            <a:sp3d contourW="19050" prstMaterial="metal">
              <a:bevelT w="88900" h="203200"/>
              <a:bevelB w="165100" h="254000"/>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7" name="Obdélník: se zakulacenými rohy 4">
              <a:extLst>
                <a:ext uri="{FF2B5EF4-FFF2-40B4-BE49-F238E27FC236}">
                  <a16:creationId xmlns:a16="http://schemas.microsoft.com/office/drawing/2014/main" id="{2A338C12-CB6A-4402-B8E1-FADC2995FA83}"/>
                </a:ext>
              </a:extLst>
            </p:cNvPr>
            <p:cNvSpPr txBox="1"/>
            <p:nvPr/>
          </p:nvSpPr>
          <p:spPr>
            <a:xfrm>
              <a:off x="63541" y="960003"/>
              <a:ext cx="2227577" cy="108445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Aft>
                  <a:spcPct val="35000"/>
                </a:spcAft>
              </a:pPr>
              <a:r>
                <a:rPr lang="cs-CZ" b="1" dirty="0"/>
                <a:t>Y</a:t>
              </a:r>
              <a:r>
                <a:rPr lang="en-GB" b="1" dirty="0"/>
                <a:t>ear-on-year inflation rate</a:t>
              </a:r>
              <a:endParaRPr lang="es-ES" b="1" kern="1200" dirty="0"/>
            </a:p>
          </p:txBody>
        </p:sp>
      </p:grpSp>
      <p:sp>
        <p:nvSpPr>
          <p:cNvPr id="18" name="6 Llamada rectangular">
            <a:extLst>
              <a:ext uri="{FF2B5EF4-FFF2-40B4-BE49-F238E27FC236}">
                <a16:creationId xmlns:a16="http://schemas.microsoft.com/office/drawing/2014/main" id="{DC9149AD-20D5-4603-B074-1C73CF7E9F2A}"/>
              </a:ext>
            </a:extLst>
          </p:cNvPr>
          <p:cNvSpPr>
            <a:spLocks noGrp="1"/>
          </p:cNvSpPr>
          <p:nvPr>
            <p:ph idx="1"/>
          </p:nvPr>
        </p:nvSpPr>
        <p:spPr>
          <a:xfrm>
            <a:off x="2994126" y="1121101"/>
            <a:ext cx="4668736" cy="646459"/>
          </a:xfrm>
          <a:prstGeom prst="wedgeRectCallout">
            <a:avLst>
              <a:gd name="adj1" fmla="val -52320"/>
              <a:gd name="adj2" fmla="val 99424"/>
            </a:avLst>
          </a:prstGeom>
        </p:spPr>
        <p:style>
          <a:lnRef idx="1">
            <a:schemeClr val="dk1"/>
          </a:lnRef>
          <a:fillRef idx="2">
            <a:schemeClr val="dk1"/>
          </a:fillRef>
          <a:effectRef idx="1">
            <a:schemeClr val="dk1"/>
          </a:effectRef>
          <a:fontRef idx="minor">
            <a:schemeClr val="dk1"/>
          </a:fontRef>
        </p:style>
        <p:txBody>
          <a:bodyPr rtlCol="0" anchor="ctr"/>
          <a:lstStyle/>
          <a:p>
            <a:pPr marL="0" indent="0" algn="ctr">
              <a:buNone/>
            </a:pPr>
            <a:r>
              <a:rPr lang="cs-CZ" sz="1800" dirty="0"/>
              <a:t>T</a:t>
            </a:r>
            <a:r>
              <a:rPr lang="en-GB" sz="1800" dirty="0" err="1"/>
              <a:t>aken</a:t>
            </a:r>
            <a:r>
              <a:rPr lang="en-GB" sz="1800" dirty="0"/>
              <a:t> into account particularly when e.g. real wages and pensions are calculated</a:t>
            </a:r>
            <a:endParaRPr lang="es-ES" sz="1800" dirty="0"/>
          </a:p>
        </p:txBody>
      </p:sp>
      <p:sp>
        <p:nvSpPr>
          <p:cNvPr id="20" name="6 Llamada rectangular">
            <a:extLst>
              <a:ext uri="{FF2B5EF4-FFF2-40B4-BE49-F238E27FC236}">
                <a16:creationId xmlns:a16="http://schemas.microsoft.com/office/drawing/2014/main" id="{55410E83-362A-41FE-93B3-922C97445760}"/>
              </a:ext>
            </a:extLst>
          </p:cNvPr>
          <p:cNvSpPr/>
          <p:nvPr/>
        </p:nvSpPr>
        <p:spPr>
          <a:xfrm>
            <a:off x="177486" y="2935158"/>
            <a:ext cx="2630545" cy="2211679"/>
          </a:xfrm>
          <a:prstGeom prst="wedgeRectCallout">
            <a:avLst>
              <a:gd name="adj1" fmla="val 57392"/>
              <a:gd name="adj2" fmla="val -3933"/>
            </a:avLst>
          </a:prstGeom>
        </p:spPr>
        <p:style>
          <a:lnRef idx="1">
            <a:schemeClr val="dk1"/>
          </a:lnRef>
          <a:fillRef idx="2">
            <a:schemeClr val="dk1"/>
          </a:fillRef>
          <a:effectRef idx="1">
            <a:schemeClr val="dk1"/>
          </a:effectRef>
          <a:fontRef idx="minor">
            <a:schemeClr val="dk1"/>
          </a:fontRef>
        </p:style>
        <p:txBody>
          <a:bodyPr rtlCol="0" anchor="ctr"/>
          <a:lstStyle/>
          <a:p>
            <a:pPr algn="ctr"/>
            <a:r>
              <a:rPr lang="cs-CZ" dirty="0"/>
              <a:t>E</a:t>
            </a:r>
            <a:r>
              <a:rPr lang="en-GB" dirty="0" err="1"/>
              <a:t>xclud</a:t>
            </a:r>
            <a:r>
              <a:rPr lang="cs-CZ" dirty="0" err="1"/>
              <a:t>ing</a:t>
            </a:r>
            <a:r>
              <a:rPr lang="en-GB" dirty="0"/>
              <a:t> seasonal variations</a:t>
            </a:r>
            <a:endParaRPr lang="cs-CZ" dirty="0"/>
          </a:p>
          <a:p>
            <a:pPr algn="ctr"/>
            <a:r>
              <a:rPr lang="cs-CZ" dirty="0"/>
              <a:t>T</a:t>
            </a:r>
            <a:r>
              <a:rPr lang="en-GB" dirty="0" err="1"/>
              <a:t>aken</a:t>
            </a:r>
            <a:r>
              <a:rPr lang="en-GB" dirty="0"/>
              <a:t> into account when e.g. real interest rates, real increase in property value, valorisation are calculated</a:t>
            </a:r>
            <a:endParaRPr lang="es-ES" sz="1900" dirty="0"/>
          </a:p>
        </p:txBody>
      </p:sp>
      <p:sp>
        <p:nvSpPr>
          <p:cNvPr id="21" name="6 Llamada rectangular">
            <a:extLst>
              <a:ext uri="{FF2B5EF4-FFF2-40B4-BE49-F238E27FC236}">
                <a16:creationId xmlns:a16="http://schemas.microsoft.com/office/drawing/2014/main" id="{BD287C47-F0BD-4799-9E83-0ED04A74A6A0}"/>
              </a:ext>
            </a:extLst>
          </p:cNvPr>
          <p:cNvSpPr/>
          <p:nvPr/>
        </p:nvSpPr>
        <p:spPr>
          <a:xfrm>
            <a:off x="4399722" y="5569430"/>
            <a:ext cx="3106961" cy="1770742"/>
          </a:xfrm>
          <a:prstGeom prst="wedgeRectCallout">
            <a:avLst>
              <a:gd name="adj1" fmla="val 65844"/>
              <a:gd name="adj2" fmla="val -14069"/>
            </a:avLst>
          </a:prstGeom>
        </p:spPr>
        <p:style>
          <a:lnRef idx="1">
            <a:schemeClr val="dk1"/>
          </a:lnRef>
          <a:fillRef idx="2">
            <a:schemeClr val="dk1"/>
          </a:fillRef>
          <a:effectRef idx="1">
            <a:schemeClr val="dk1"/>
          </a:effectRef>
          <a:fontRef idx="minor">
            <a:schemeClr val="dk1"/>
          </a:fontRef>
        </p:style>
        <p:txBody>
          <a:bodyPr rtlCol="0" anchor="ctr"/>
          <a:lstStyle/>
          <a:p>
            <a:pPr algn="ctr"/>
            <a:r>
              <a:rPr lang="cs-CZ" dirty="0"/>
              <a:t>I</a:t>
            </a:r>
            <a:r>
              <a:rPr lang="en-GB" dirty="0" err="1"/>
              <a:t>nflation</a:t>
            </a:r>
            <a:r>
              <a:rPr lang="en-GB" dirty="0"/>
              <a:t> rate for different time periods</a:t>
            </a:r>
            <a:endParaRPr lang="cs-CZ" dirty="0"/>
          </a:p>
          <a:p>
            <a:pPr algn="ctr"/>
            <a:r>
              <a:rPr lang="cs-CZ" dirty="0"/>
              <a:t>U</a:t>
            </a:r>
            <a:r>
              <a:rPr lang="en-GB" dirty="0" err="1"/>
              <a:t>sed</a:t>
            </a:r>
            <a:r>
              <a:rPr lang="en-GB" dirty="0"/>
              <a:t> for an analysis of detailed long-term trends (time series) in price levels and cost of living</a:t>
            </a:r>
            <a:endParaRPr lang="es-ES" sz="1900" dirty="0"/>
          </a:p>
        </p:txBody>
      </p:sp>
    </p:spTree>
    <p:extLst>
      <p:ext uri="{BB962C8B-B14F-4D97-AF65-F5344CB8AC3E}">
        <p14:creationId xmlns:p14="http://schemas.microsoft.com/office/powerpoint/2010/main" val="50896534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225F47-FE92-43C0-BCA4-2060CAE8208C}"/>
              </a:ext>
            </a:extLst>
          </p:cNvPr>
          <p:cNvSpPr>
            <a:spLocks noGrp="1"/>
          </p:cNvSpPr>
          <p:nvPr>
            <p:ph type="title"/>
          </p:nvPr>
        </p:nvSpPr>
        <p:spPr/>
        <p:txBody>
          <a:bodyPr/>
          <a:lstStyle/>
          <a:p>
            <a:pPr algn="ctr"/>
            <a:r>
              <a:rPr lang="cs-CZ" b="1" dirty="0"/>
              <a:t>INFLATION RATE CALCULATION</a:t>
            </a:r>
          </a:p>
        </p:txBody>
      </p:sp>
      <p:sp>
        <p:nvSpPr>
          <p:cNvPr id="4" name="Zástupný symbol pro datum 3">
            <a:extLst>
              <a:ext uri="{FF2B5EF4-FFF2-40B4-BE49-F238E27FC236}">
                <a16:creationId xmlns:a16="http://schemas.microsoft.com/office/drawing/2014/main" id="{90B633CB-93D5-4D63-B819-066C27BD77FE}"/>
              </a:ext>
            </a:extLst>
          </p:cNvPr>
          <p:cNvSpPr>
            <a:spLocks noGrp="1"/>
          </p:cNvSpPr>
          <p:nvPr>
            <p:ph type="dt" sz="half" idx="10"/>
          </p:nvPr>
        </p:nvSpPr>
        <p:spPr/>
        <p:txBody>
          <a:bodyPr/>
          <a:lstStyle/>
          <a:p>
            <a:pPr>
              <a:defRPr/>
            </a:pPr>
            <a:fld id="{8863D660-356F-4B7B-9477-B5CEBBE7ED6F}" type="datetime1">
              <a:rPr lang="cs-CZ" smtClean="0"/>
              <a:pPr>
                <a:defRPr/>
              </a:pPr>
              <a:t>27.02.2019</a:t>
            </a:fld>
            <a:endParaRPr lang="cs-CZ"/>
          </a:p>
        </p:txBody>
      </p:sp>
      <p:sp>
        <p:nvSpPr>
          <p:cNvPr id="5" name="Zástupný symbol pro číslo snímku 4">
            <a:extLst>
              <a:ext uri="{FF2B5EF4-FFF2-40B4-BE49-F238E27FC236}">
                <a16:creationId xmlns:a16="http://schemas.microsoft.com/office/drawing/2014/main" id="{721E24FA-0A9E-4F10-9DC4-5B6E676E3F1B}"/>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
        <p:nvSpPr>
          <p:cNvPr id="11" name="7 Rectángulo redondeado">
            <a:extLst>
              <a:ext uri="{FF2B5EF4-FFF2-40B4-BE49-F238E27FC236}">
                <a16:creationId xmlns:a16="http://schemas.microsoft.com/office/drawing/2014/main" id="{6177C0AF-3B23-41B5-9050-4A809431B3EB}"/>
              </a:ext>
            </a:extLst>
          </p:cNvPr>
          <p:cNvSpPr/>
          <p:nvPr/>
        </p:nvSpPr>
        <p:spPr>
          <a:xfrm>
            <a:off x="534988" y="1615775"/>
            <a:ext cx="6303731" cy="15401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t>If P</a:t>
            </a:r>
            <a:r>
              <a:rPr lang="en-US" sz="2200" b="1" baseline="-25000" dirty="0"/>
              <a:t>t−1 </a:t>
            </a:r>
            <a:r>
              <a:rPr lang="en-US" sz="2200" b="1" dirty="0"/>
              <a:t>represents the price level last year and P</a:t>
            </a:r>
            <a:r>
              <a:rPr lang="en-US" sz="2200" b="1" baseline="-25000" dirty="0"/>
              <a:t>t</a:t>
            </a:r>
            <a:r>
              <a:rPr lang="en-US" sz="2200" b="1" dirty="0"/>
              <a:t> represents today’s price level, then the inflation rate over the past year can be written as:</a:t>
            </a:r>
            <a:endParaRPr lang="es-ES" sz="2200" b="1" dirty="0"/>
          </a:p>
        </p:txBody>
      </p:sp>
      <p:pic>
        <p:nvPicPr>
          <p:cNvPr id="13" name="Zástupný symbol pro obsah 12">
            <a:extLst>
              <a:ext uri="{FF2B5EF4-FFF2-40B4-BE49-F238E27FC236}">
                <a16:creationId xmlns:a16="http://schemas.microsoft.com/office/drawing/2014/main" id="{D98BE9F6-36C6-4135-9AD5-FCE8D13E9109}"/>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56754" y="1786224"/>
            <a:ext cx="2495550" cy="1199237"/>
          </a:xfrm>
          <a:prstGeom prst="rect">
            <a:avLst/>
          </a:prstGeom>
          <a:noFill/>
          <a:ln>
            <a:noFill/>
          </a:ln>
        </p:spPr>
      </p:pic>
      <p:sp>
        <p:nvSpPr>
          <p:cNvPr id="14" name="6 Llamada rectangular">
            <a:extLst>
              <a:ext uri="{FF2B5EF4-FFF2-40B4-BE49-F238E27FC236}">
                <a16:creationId xmlns:a16="http://schemas.microsoft.com/office/drawing/2014/main" id="{7D811991-D326-43F7-8014-293804B3A91C}"/>
              </a:ext>
            </a:extLst>
          </p:cNvPr>
          <p:cNvSpPr/>
          <p:nvPr/>
        </p:nvSpPr>
        <p:spPr>
          <a:xfrm>
            <a:off x="846681" y="4073888"/>
            <a:ext cx="5598188" cy="2016949"/>
          </a:xfrm>
          <a:prstGeom prst="wedgeRectCallout">
            <a:avLst>
              <a:gd name="adj1" fmla="val 70055"/>
              <a:gd name="adj2" fmla="val -1214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t>where π stands for the inflation rate. Correspondingly, today’s price level equals last year’s price level adjusted for inflation:</a:t>
            </a:r>
            <a:endParaRPr lang="es-ES" sz="2200" b="1" dirty="0"/>
          </a:p>
        </p:txBody>
      </p:sp>
      <p:pic>
        <p:nvPicPr>
          <p:cNvPr id="15" name="Obrázek 14">
            <a:extLst>
              <a:ext uri="{FF2B5EF4-FFF2-40B4-BE49-F238E27FC236}">
                <a16:creationId xmlns:a16="http://schemas.microsoft.com/office/drawing/2014/main" id="{316886D3-C3F1-4D43-96A7-E4334ACA6C5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046874" y="4680071"/>
            <a:ext cx="2705430" cy="804581"/>
          </a:xfrm>
          <a:prstGeom prst="rect">
            <a:avLst/>
          </a:prstGeom>
          <a:noFill/>
          <a:ln>
            <a:noFill/>
          </a:ln>
        </p:spPr>
      </p:pic>
    </p:spTree>
    <p:extLst>
      <p:ext uri="{BB962C8B-B14F-4D97-AF65-F5344CB8AC3E}">
        <p14:creationId xmlns:p14="http://schemas.microsoft.com/office/powerpoint/2010/main" val="34929817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78183" y="209259"/>
            <a:ext cx="7427088" cy="662917"/>
          </a:xfrm>
        </p:spPr>
        <p:txBody>
          <a:bodyPr/>
          <a:lstStyle/>
          <a:p>
            <a:r>
              <a:rPr lang="en-IE" sz="4000" b="1" u="sng" dirty="0"/>
              <a:t>WHAT IS FISCAL POLICY?</a:t>
            </a:r>
            <a:endParaRPr lang="es-ES" sz="4000" u="sng" dirty="0"/>
          </a:p>
        </p:txBody>
      </p:sp>
      <p:sp>
        <p:nvSpPr>
          <p:cNvPr id="3" name="2 Marcador de contenido"/>
          <p:cNvSpPr>
            <a:spLocks noGrp="1"/>
          </p:cNvSpPr>
          <p:nvPr>
            <p:ph idx="1"/>
          </p:nvPr>
        </p:nvSpPr>
        <p:spPr>
          <a:xfrm>
            <a:off x="534988" y="1187532"/>
            <a:ext cx="10158412" cy="5567281"/>
          </a:xfrm>
        </p:spPr>
        <p:txBody>
          <a:bodyPr/>
          <a:lstStyle/>
          <a:p>
            <a:pPr>
              <a:buNone/>
            </a:pPr>
            <a:r>
              <a:rPr lang="cs-CZ" dirty="0"/>
              <a:t>A </a:t>
            </a:r>
            <a:r>
              <a:rPr lang="en-GB" dirty="0"/>
              <a:t>tool of economic policy in the hands of the government</a:t>
            </a:r>
            <a:r>
              <a:rPr lang="cs-CZ" dirty="0"/>
              <a:t> </a:t>
            </a:r>
            <a:r>
              <a:rPr lang="cs-CZ" dirty="0" err="1"/>
              <a:t>dealing</a:t>
            </a:r>
            <a:r>
              <a:rPr lang="cs-CZ" dirty="0"/>
              <a:t> </a:t>
            </a:r>
            <a:r>
              <a:rPr lang="en-GB" dirty="0"/>
              <a:t>with the formation of both the </a:t>
            </a:r>
            <a:r>
              <a:rPr lang="cs-CZ" dirty="0" err="1"/>
              <a:t>receipts</a:t>
            </a:r>
            <a:r>
              <a:rPr lang="en-GB" dirty="0"/>
              <a:t> side (taxes, customs, social insurance) and the expenditure side of the budget. </a:t>
            </a:r>
            <a:endParaRPr lang="es-ES" dirty="0"/>
          </a:p>
        </p:txBody>
      </p:sp>
      <p:sp>
        <p:nvSpPr>
          <p:cNvPr id="4" name="3 Marcador de fecha"/>
          <p:cNvSpPr>
            <a:spLocks noGrp="1"/>
          </p:cNvSpPr>
          <p:nvPr>
            <p:ph type="dt" sz="half" idx="10"/>
          </p:nvPr>
        </p:nvSpPr>
        <p:spPr/>
        <p:txBody>
          <a:bodyPr/>
          <a:lstStyle/>
          <a:p>
            <a:pPr>
              <a:defRPr/>
            </a:pPr>
            <a:fld id="{8863D660-356F-4B7B-9477-B5CEBBE7ED6F}" type="datetime1">
              <a:rPr lang="cs-CZ" smtClean="0"/>
              <a:pPr>
                <a:defRPr/>
              </a:pPr>
              <a:t>27.02.2019</a:t>
            </a:fld>
            <a:endParaRPr lang="cs-CZ"/>
          </a:p>
        </p:txBody>
      </p:sp>
      <p:sp>
        <p:nvSpPr>
          <p:cNvPr id="5" name="4 Marcador de número de diapositiva"/>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
        <p:nvSpPr>
          <p:cNvPr id="8" name="7 Elipse"/>
          <p:cNvSpPr/>
          <p:nvPr/>
        </p:nvSpPr>
        <p:spPr>
          <a:xfrm>
            <a:off x="3991430" y="3332542"/>
            <a:ext cx="2293256" cy="164011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cs-CZ" sz="2400" dirty="0"/>
              <a:t>BUDGET</a:t>
            </a:r>
            <a:endParaRPr lang="es-ES" sz="2400" dirty="0"/>
          </a:p>
          <a:p>
            <a:pPr algn="ctr"/>
            <a:endParaRPr lang="es-ES" dirty="0"/>
          </a:p>
        </p:txBody>
      </p:sp>
      <p:sp>
        <p:nvSpPr>
          <p:cNvPr id="9" name="8 Elipse"/>
          <p:cNvSpPr/>
          <p:nvPr/>
        </p:nvSpPr>
        <p:spPr>
          <a:xfrm>
            <a:off x="711201" y="4518991"/>
            <a:ext cx="2817505" cy="15189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cs-CZ" sz="2400" dirty="0" err="1"/>
              <a:t>Receipts</a:t>
            </a:r>
            <a:endParaRPr lang="es-ES" sz="2400" dirty="0"/>
          </a:p>
        </p:txBody>
      </p:sp>
      <p:sp>
        <p:nvSpPr>
          <p:cNvPr id="10" name="9 Elipse"/>
          <p:cNvSpPr/>
          <p:nvPr/>
        </p:nvSpPr>
        <p:spPr>
          <a:xfrm>
            <a:off x="6863524" y="4518991"/>
            <a:ext cx="2817504" cy="15189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dirty="0" err="1"/>
              <a:t>Expenditure</a:t>
            </a:r>
            <a:endParaRPr lang="es-ES" sz="2400" dirty="0"/>
          </a:p>
        </p:txBody>
      </p:sp>
      <p:sp>
        <p:nvSpPr>
          <p:cNvPr id="1025" name="Rectangle 1"/>
          <p:cNvSpPr>
            <a:spLocks noChangeArrowheads="1"/>
          </p:cNvSpPr>
          <p:nvPr/>
        </p:nvSpPr>
        <p:spPr bwMode="auto">
          <a:xfrm>
            <a:off x="0" y="0"/>
            <a:ext cx="106934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E" sz="1000" b="0" i="0" u="none" strike="noStrike" cap="none" normalizeH="0" baseline="0">
                <a:ln>
                  <a:noFill/>
                </a:ln>
                <a:solidFill>
                  <a:schemeClr val="tx1"/>
                </a:solidFill>
                <a:effectLst/>
                <a:latin typeface="Clara Sans"/>
                <a:ea typeface="Times New Roman" pitchFamily="18" charset="0"/>
                <a:cs typeface="Times New Roman" pitchFamily="18" charset="0"/>
              </a:rPr>
              <a:t>Keep inflation low</a:t>
            </a:r>
            <a:endParaRPr kumimoji="0" lang="es-ES" sz="9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0"/>
            <a:ext cx="106934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IE" sz="1000" b="0" i="0" u="none" strike="noStrike" cap="none" normalizeH="0" baseline="0">
                <a:ln>
                  <a:noFill/>
                </a:ln>
                <a:solidFill>
                  <a:schemeClr val="tx1"/>
                </a:solidFill>
                <a:effectLst/>
                <a:latin typeface="Clara Sans" charset="-18"/>
                <a:ea typeface="Times New Roman" pitchFamily="18" charset="0"/>
                <a:cs typeface="Times New Roman" pitchFamily="18" charset="0"/>
              </a:rPr>
              <a:t>Keep inflation low</a:t>
            </a:r>
            <a:endParaRPr kumimoji="0" lang="es-ES" sz="9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DFE8DC-9F2B-49C2-82C7-CCBD99A2D155}"/>
              </a:ext>
            </a:extLst>
          </p:cNvPr>
          <p:cNvSpPr>
            <a:spLocks noGrp="1"/>
          </p:cNvSpPr>
          <p:nvPr>
            <p:ph type="title"/>
          </p:nvPr>
        </p:nvSpPr>
        <p:spPr/>
        <p:txBody>
          <a:bodyPr/>
          <a:lstStyle/>
          <a:p>
            <a:pPr algn="ctr"/>
            <a:r>
              <a:rPr lang="cs-CZ" b="1" dirty="0"/>
              <a:t>FISCAL POLICY TARGETS</a:t>
            </a:r>
          </a:p>
        </p:txBody>
      </p:sp>
      <p:sp>
        <p:nvSpPr>
          <p:cNvPr id="4" name="Zástupný symbol pro datum 3">
            <a:extLst>
              <a:ext uri="{FF2B5EF4-FFF2-40B4-BE49-F238E27FC236}">
                <a16:creationId xmlns:a16="http://schemas.microsoft.com/office/drawing/2014/main" id="{08F5B46D-AE96-4658-B239-09A887BC57B7}"/>
              </a:ext>
            </a:extLst>
          </p:cNvPr>
          <p:cNvSpPr>
            <a:spLocks noGrp="1"/>
          </p:cNvSpPr>
          <p:nvPr>
            <p:ph type="dt" sz="half" idx="10"/>
          </p:nvPr>
        </p:nvSpPr>
        <p:spPr/>
        <p:txBody>
          <a:bodyPr/>
          <a:lstStyle/>
          <a:p>
            <a:pPr>
              <a:defRPr/>
            </a:pPr>
            <a:fld id="{8863D660-356F-4B7B-9477-B5CEBBE7ED6F}" type="datetime1">
              <a:rPr lang="cs-CZ" smtClean="0"/>
              <a:pPr>
                <a:defRPr/>
              </a:pPr>
              <a:t>27.02.2019</a:t>
            </a:fld>
            <a:endParaRPr lang="cs-CZ" dirty="0"/>
          </a:p>
        </p:txBody>
      </p:sp>
      <p:sp>
        <p:nvSpPr>
          <p:cNvPr id="5" name="Zástupný symbol pro číslo snímku 4">
            <a:extLst>
              <a:ext uri="{FF2B5EF4-FFF2-40B4-BE49-F238E27FC236}">
                <a16:creationId xmlns:a16="http://schemas.microsoft.com/office/drawing/2014/main" id="{24479F13-D805-45B1-9A45-0BF284805EA5}"/>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
        <p:nvSpPr>
          <p:cNvPr id="7" name="8 Elipse">
            <a:extLst>
              <a:ext uri="{FF2B5EF4-FFF2-40B4-BE49-F238E27FC236}">
                <a16:creationId xmlns:a16="http://schemas.microsoft.com/office/drawing/2014/main" id="{614DBB4F-5984-43EC-99BA-7FD9F383C39A}"/>
              </a:ext>
            </a:extLst>
          </p:cNvPr>
          <p:cNvSpPr/>
          <p:nvPr/>
        </p:nvSpPr>
        <p:spPr>
          <a:xfrm>
            <a:off x="2265648" y="4128995"/>
            <a:ext cx="2394857" cy="20029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000" dirty="0"/>
              <a:t>To help preserve price stability (</a:t>
            </a:r>
            <a:r>
              <a:rPr lang="cs-CZ" sz="2000" dirty="0"/>
              <a:t>to </a:t>
            </a:r>
            <a:r>
              <a:rPr lang="cs-CZ" sz="2000" dirty="0" err="1"/>
              <a:t>keep</a:t>
            </a:r>
            <a:r>
              <a:rPr lang="cs-CZ" sz="2000" dirty="0"/>
              <a:t> </a:t>
            </a:r>
            <a:r>
              <a:rPr lang="en-GB" sz="2000" dirty="0"/>
              <a:t>inflation</a:t>
            </a:r>
            <a:r>
              <a:rPr lang="cs-CZ" sz="2000" dirty="0"/>
              <a:t> </a:t>
            </a:r>
            <a:r>
              <a:rPr lang="cs-CZ" sz="2000" dirty="0" err="1"/>
              <a:t>low</a:t>
            </a:r>
            <a:r>
              <a:rPr lang="en-GB" sz="2000" dirty="0"/>
              <a:t>)</a:t>
            </a:r>
            <a:endParaRPr lang="cs-CZ" sz="2000" dirty="0"/>
          </a:p>
        </p:txBody>
      </p:sp>
      <p:sp>
        <p:nvSpPr>
          <p:cNvPr id="8" name="8 Elipse">
            <a:extLst>
              <a:ext uri="{FF2B5EF4-FFF2-40B4-BE49-F238E27FC236}">
                <a16:creationId xmlns:a16="http://schemas.microsoft.com/office/drawing/2014/main" id="{0F9A35CF-EEC3-4275-B2D1-3BDC2FD7C1CC}"/>
              </a:ext>
            </a:extLst>
          </p:cNvPr>
          <p:cNvSpPr/>
          <p:nvPr/>
        </p:nvSpPr>
        <p:spPr>
          <a:xfrm>
            <a:off x="5827487" y="1686291"/>
            <a:ext cx="2394857" cy="20029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000" dirty="0"/>
              <a:t>To maintain high employment</a:t>
            </a:r>
            <a:endParaRPr lang="cs-CZ" sz="2000" dirty="0"/>
          </a:p>
        </p:txBody>
      </p:sp>
      <p:sp>
        <p:nvSpPr>
          <p:cNvPr id="9" name="8 Elipse">
            <a:extLst>
              <a:ext uri="{FF2B5EF4-FFF2-40B4-BE49-F238E27FC236}">
                <a16:creationId xmlns:a16="http://schemas.microsoft.com/office/drawing/2014/main" id="{44EFB725-CCBD-412F-863C-638A8DBD17CA}"/>
              </a:ext>
            </a:extLst>
          </p:cNvPr>
          <p:cNvSpPr/>
          <p:nvPr/>
        </p:nvSpPr>
        <p:spPr>
          <a:xfrm>
            <a:off x="5827486" y="4128995"/>
            <a:ext cx="2394857" cy="20029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000" dirty="0"/>
              <a:t>To make the business cycle in the expansion phase</a:t>
            </a:r>
            <a:endParaRPr lang="es-ES" sz="2000" dirty="0"/>
          </a:p>
        </p:txBody>
      </p:sp>
      <p:sp>
        <p:nvSpPr>
          <p:cNvPr id="10" name="8 Elipse">
            <a:extLst>
              <a:ext uri="{FF2B5EF4-FFF2-40B4-BE49-F238E27FC236}">
                <a16:creationId xmlns:a16="http://schemas.microsoft.com/office/drawing/2014/main" id="{9C9E007D-0A03-49E6-8ABC-CF989113F84C}"/>
              </a:ext>
            </a:extLst>
          </p:cNvPr>
          <p:cNvSpPr/>
          <p:nvPr/>
        </p:nvSpPr>
        <p:spPr>
          <a:xfrm>
            <a:off x="2278260" y="1687602"/>
            <a:ext cx="2394857" cy="20029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2000" dirty="0"/>
              <a:t>To maintain economic growth</a:t>
            </a:r>
            <a:endParaRPr lang="cs-CZ" sz="2000" dirty="0"/>
          </a:p>
        </p:txBody>
      </p:sp>
    </p:spTree>
    <p:extLst>
      <p:ext uri="{BB962C8B-B14F-4D97-AF65-F5344CB8AC3E}">
        <p14:creationId xmlns:p14="http://schemas.microsoft.com/office/powerpoint/2010/main" val="13832869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4000" b="1" dirty="0"/>
              <a:t>FISCAL POLICY</a:t>
            </a:r>
            <a:r>
              <a:rPr lang="cs-CZ" sz="4000" b="1" dirty="0"/>
              <a:t> TOOLS</a:t>
            </a:r>
            <a:endParaRPr lang="es-ES" sz="4000" b="1" dirty="0"/>
          </a:p>
        </p:txBody>
      </p:sp>
      <p:sp>
        <p:nvSpPr>
          <p:cNvPr id="4" name="3 Marcador de fecha"/>
          <p:cNvSpPr>
            <a:spLocks noGrp="1"/>
          </p:cNvSpPr>
          <p:nvPr>
            <p:ph type="dt" sz="half" idx="10"/>
          </p:nvPr>
        </p:nvSpPr>
        <p:spPr/>
        <p:txBody>
          <a:bodyPr/>
          <a:lstStyle/>
          <a:p>
            <a:pPr>
              <a:defRPr/>
            </a:pPr>
            <a:fld id="{8863D660-356F-4B7B-9477-B5CEBBE7ED6F}" type="datetime1">
              <a:rPr lang="cs-CZ" smtClean="0"/>
              <a:pPr>
                <a:defRPr/>
              </a:pPr>
              <a:t>27.02.2019</a:t>
            </a:fld>
            <a:endParaRPr lang="cs-CZ"/>
          </a:p>
        </p:txBody>
      </p:sp>
      <p:sp>
        <p:nvSpPr>
          <p:cNvPr id="5" name="4 Marcador de número de diapositiva"/>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
        <p:nvSpPr>
          <p:cNvPr id="8" name="7 Rectángulo"/>
          <p:cNvSpPr/>
          <p:nvPr/>
        </p:nvSpPr>
        <p:spPr>
          <a:xfrm>
            <a:off x="0" y="1196915"/>
            <a:ext cx="5559091" cy="10501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900" b="1" u="sng" dirty="0"/>
              <a:t>R</a:t>
            </a:r>
            <a:r>
              <a:rPr lang="cs-CZ" sz="1900" b="1" u="sng" dirty="0"/>
              <a:t>ECEIPTS</a:t>
            </a:r>
            <a:r>
              <a:rPr lang="es-ES" sz="1900" u="sng" dirty="0"/>
              <a:t>:</a:t>
            </a:r>
            <a:r>
              <a:rPr lang="es-ES" sz="1900" dirty="0"/>
              <a:t> </a:t>
            </a:r>
            <a:r>
              <a:rPr lang="en-GB" dirty="0"/>
              <a:t>include revenue receipts (tax and non-tax) and capita</a:t>
            </a:r>
            <a:r>
              <a:rPr lang="cs-CZ" dirty="0"/>
              <a:t>l</a:t>
            </a:r>
            <a:r>
              <a:rPr lang="en-GB" dirty="0"/>
              <a:t> receipts</a:t>
            </a:r>
            <a:r>
              <a:rPr lang="cs-CZ" dirty="0"/>
              <a:t>.</a:t>
            </a:r>
            <a:endParaRPr lang="es-ES" sz="1900" dirty="0"/>
          </a:p>
        </p:txBody>
      </p:sp>
      <p:sp>
        <p:nvSpPr>
          <p:cNvPr id="9" name="8 Rectángulo"/>
          <p:cNvSpPr/>
          <p:nvPr/>
        </p:nvSpPr>
        <p:spPr>
          <a:xfrm>
            <a:off x="5559092" y="1196915"/>
            <a:ext cx="5134308" cy="10718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900" b="1" u="sng" dirty="0"/>
              <a:t>EXPENDITURE</a:t>
            </a:r>
            <a:r>
              <a:rPr lang="es-ES" sz="1900" u="sng" dirty="0"/>
              <a:t>:</a:t>
            </a:r>
            <a:r>
              <a:rPr lang="en-GB" dirty="0"/>
              <a:t> includes revenue expenditure (developmental and non-developmental expenditure) and capital expenditure</a:t>
            </a:r>
            <a:r>
              <a:rPr lang="cs-CZ" dirty="0"/>
              <a:t>.</a:t>
            </a:r>
            <a:endParaRPr lang="es-ES" sz="1900" dirty="0"/>
          </a:p>
        </p:txBody>
      </p:sp>
      <p:pic>
        <p:nvPicPr>
          <p:cNvPr id="11" name="Obrázek 10">
            <a:extLst>
              <a:ext uri="{FF2B5EF4-FFF2-40B4-BE49-F238E27FC236}">
                <a16:creationId xmlns:a16="http://schemas.microsoft.com/office/drawing/2014/main" id="{2012776A-DDBC-4C36-94DA-B628354E259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 y="2257900"/>
            <a:ext cx="5559092" cy="3521767"/>
          </a:xfrm>
          <a:prstGeom prst="rect">
            <a:avLst/>
          </a:prstGeom>
          <a:noFill/>
          <a:ln>
            <a:noFill/>
          </a:ln>
        </p:spPr>
      </p:pic>
      <p:pic>
        <p:nvPicPr>
          <p:cNvPr id="12" name="Obrázek 11">
            <a:extLst>
              <a:ext uri="{FF2B5EF4-FFF2-40B4-BE49-F238E27FC236}">
                <a16:creationId xmlns:a16="http://schemas.microsoft.com/office/drawing/2014/main" id="{133D4B0C-3125-4EB0-AF11-88A9BB9AA62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530271" y="2257900"/>
            <a:ext cx="5163129" cy="3826670"/>
          </a:xfrm>
          <a:prstGeom prst="rect">
            <a:avLst/>
          </a:prstGeom>
          <a:noFill/>
          <a:ln>
            <a:noFill/>
          </a:ln>
        </p:spPr>
      </p:pic>
      <p:sp>
        <p:nvSpPr>
          <p:cNvPr id="7" name="6 Llamada rectangular"/>
          <p:cNvSpPr/>
          <p:nvPr/>
        </p:nvSpPr>
        <p:spPr>
          <a:xfrm>
            <a:off x="3981965" y="5790521"/>
            <a:ext cx="3337029" cy="1770742"/>
          </a:xfrm>
          <a:prstGeom prst="wedgeRectCallout">
            <a:avLst>
              <a:gd name="adj1" fmla="val -2913"/>
              <a:gd name="adj2" fmla="val -632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u="sng" dirty="0"/>
              <a:t>THE KEY</a:t>
            </a:r>
            <a:r>
              <a:rPr lang="es-ES" b="1" u="sng" dirty="0"/>
              <a:t>:</a:t>
            </a:r>
            <a:r>
              <a:rPr lang="en-GB" dirty="0"/>
              <a:t> is finding the right balance and making sure the economy does not lean too far either way.</a:t>
            </a:r>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4000" b="1" dirty="0"/>
              <a:t>FISCAL POLICY</a:t>
            </a:r>
            <a:r>
              <a:rPr lang="cs-CZ" sz="4000" b="1" dirty="0"/>
              <a:t> TOOLS</a:t>
            </a:r>
            <a:endParaRPr lang="es-ES" sz="4000" b="1" dirty="0"/>
          </a:p>
        </p:txBody>
      </p:sp>
      <p:sp>
        <p:nvSpPr>
          <p:cNvPr id="4" name="3 Marcador de fecha"/>
          <p:cNvSpPr>
            <a:spLocks noGrp="1"/>
          </p:cNvSpPr>
          <p:nvPr>
            <p:ph type="dt" sz="half" idx="10"/>
          </p:nvPr>
        </p:nvSpPr>
        <p:spPr/>
        <p:txBody>
          <a:bodyPr/>
          <a:lstStyle/>
          <a:p>
            <a:pPr>
              <a:defRPr/>
            </a:pPr>
            <a:fld id="{8863D660-356F-4B7B-9477-B5CEBBE7ED6F}" type="datetime1">
              <a:rPr lang="cs-CZ" smtClean="0"/>
              <a:pPr>
                <a:defRPr/>
              </a:pPr>
              <a:t>27.02.2019</a:t>
            </a:fld>
            <a:endParaRPr lang="cs-CZ"/>
          </a:p>
        </p:txBody>
      </p:sp>
      <p:sp>
        <p:nvSpPr>
          <p:cNvPr id="5" name="4 Marcador de número de diapositiva"/>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
        <p:nvSpPr>
          <p:cNvPr id="8" name="7 Rectángulo"/>
          <p:cNvSpPr/>
          <p:nvPr/>
        </p:nvSpPr>
        <p:spPr>
          <a:xfrm>
            <a:off x="0" y="1705171"/>
            <a:ext cx="10693400" cy="10501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900" b="1" u="sng" dirty="0"/>
              <a:t>AUTOMATIC STABILIZERS</a:t>
            </a:r>
            <a:r>
              <a:rPr lang="es-ES" sz="1900" u="sng" dirty="0"/>
              <a:t>:</a:t>
            </a:r>
            <a:r>
              <a:rPr lang="es-ES" sz="1900" dirty="0"/>
              <a:t> </a:t>
            </a:r>
            <a:r>
              <a:rPr lang="en-GB" dirty="0"/>
              <a:t>work automatically in the economy and are helpful for ensuring the efficient use of production resources and as well as making the actual product as similar as possible to the potential one. Among the stabilizers we can include:</a:t>
            </a:r>
            <a:endParaRPr lang="cs-CZ" dirty="0"/>
          </a:p>
        </p:txBody>
      </p:sp>
      <p:sp>
        <p:nvSpPr>
          <p:cNvPr id="7" name="6 Llamada rectangular"/>
          <p:cNvSpPr/>
          <p:nvPr/>
        </p:nvSpPr>
        <p:spPr>
          <a:xfrm>
            <a:off x="5236263" y="4804813"/>
            <a:ext cx="3337029" cy="1770742"/>
          </a:xfrm>
          <a:prstGeom prst="wedgeRectCallout">
            <a:avLst>
              <a:gd name="adj1" fmla="val -38655"/>
              <a:gd name="adj2" fmla="val -168755"/>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en-GB" sz="2000" dirty="0"/>
              <a:t>The existence of subsidies to agriculture</a:t>
            </a:r>
            <a:endParaRPr lang="cs-CZ" sz="2000" dirty="0"/>
          </a:p>
        </p:txBody>
      </p:sp>
      <p:sp>
        <p:nvSpPr>
          <p:cNvPr id="10" name="6 Llamada rectangular">
            <a:extLst>
              <a:ext uri="{FF2B5EF4-FFF2-40B4-BE49-F238E27FC236}">
                <a16:creationId xmlns:a16="http://schemas.microsoft.com/office/drawing/2014/main" id="{BE168E76-5162-45B7-942F-8CC08EECA9E4}"/>
              </a:ext>
            </a:extLst>
          </p:cNvPr>
          <p:cNvSpPr/>
          <p:nvPr/>
        </p:nvSpPr>
        <p:spPr>
          <a:xfrm>
            <a:off x="7342100" y="2895260"/>
            <a:ext cx="3337029" cy="1770742"/>
          </a:xfrm>
          <a:prstGeom prst="wedgeRectCallout">
            <a:avLst>
              <a:gd name="adj1" fmla="val -40243"/>
              <a:gd name="adj2" fmla="val -63979"/>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en-GB" sz="2000" dirty="0"/>
              <a:t>State purchase of agricultural surpluses</a:t>
            </a:r>
            <a:endParaRPr lang="cs-CZ" sz="2000" dirty="0"/>
          </a:p>
        </p:txBody>
      </p:sp>
      <p:sp>
        <p:nvSpPr>
          <p:cNvPr id="13" name="6 Llamada rectangular">
            <a:extLst>
              <a:ext uri="{FF2B5EF4-FFF2-40B4-BE49-F238E27FC236}">
                <a16:creationId xmlns:a16="http://schemas.microsoft.com/office/drawing/2014/main" id="{59B9170C-2954-46F8-8679-F74F2F6B48F9}"/>
              </a:ext>
            </a:extLst>
          </p:cNvPr>
          <p:cNvSpPr/>
          <p:nvPr/>
        </p:nvSpPr>
        <p:spPr>
          <a:xfrm>
            <a:off x="1682785" y="4804813"/>
            <a:ext cx="3337029" cy="1770742"/>
          </a:xfrm>
          <a:prstGeom prst="wedgeRectCallout">
            <a:avLst>
              <a:gd name="adj1" fmla="val 35608"/>
              <a:gd name="adj2" fmla="val -169503"/>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en-GB" sz="2000" dirty="0"/>
              <a:t>The principle of unemployment insurance and social transfers</a:t>
            </a:r>
            <a:endParaRPr lang="cs-CZ" sz="2000" dirty="0"/>
          </a:p>
        </p:txBody>
      </p:sp>
      <p:sp>
        <p:nvSpPr>
          <p:cNvPr id="14" name="6 Llamada rectangular">
            <a:extLst>
              <a:ext uri="{FF2B5EF4-FFF2-40B4-BE49-F238E27FC236}">
                <a16:creationId xmlns:a16="http://schemas.microsoft.com/office/drawing/2014/main" id="{A277F817-090E-4CA3-86F4-CD400F8D7908}"/>
              </a:ext>
            </a:extLst>
          </p:cNvPr>
          <p:cNvSpPr/>
          <p:nvPr/>
        </p:nvSpPr>
        <p:spPr>
          <a:xfrm>
            <a:off x="14271" y="2895260"/>
            <a:ext cx="3337029" cy="1770742"/>
          </a:xfrm>
          <a:prstGeom prst="wedgeRectCallout">
            <a:avLst>
              <a:gd name="adj1" fmla="val -2913"/>
              <a:gd name="adj2" fmla="val -63231"/>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en-GB" sz="2000" dirty="0"/>
              <a:t>The principle of progressive income tax</a:t>
            </a:r>
            <a:endParaRPr lang="cs-CZ" sz="2000" dirty="0"/>
          </a:p>
        </p:txBody>
      </p:sp>
    </p:spTree>
    <p:extLst>
      <p:ext uri="{BB962C8B-B14F-4D97-AF65-F5344CB8AC3E}">
        <p14:creationId xmlns:p14="http://schemas.microsoft.com/office/powerpoint/2010/main" val="8036302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295</TotalTime>
  <Words>669</Words>
  <Application>Microsoft Office PowerPoint</Application>
  <PresentationFormat>Vlastní</PresentationFormat>
  <Paragraphs>100</Paragraphs>
  <Slides>12</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12</vt:i4>
      </vt:variant>
    </vt:vector>
  </HeadingPairs>
  <TitlesOfParts>
    <vt:vector size="17" baseType="lpstr">
      <vt:lpstr>Arial</vt:lpstr>
      <vt:lpstr>Calibri</vt:lpstr>
      <vt:lpstr>Clara Sans</vt:lpstr>
      <vt:lpstr>Times New Roman</vt:lpstr>
      <vt:lpstr>JU_OPVVV</vt:lpstr>
      <vt:lpstr>INFLATION AND FISCAL POLICY </vt:lpstr>
      <vt:lpstr>INDEX</vt:lpstr>
      <vt:lpstr>WHAT IS INFLATION?</vt:lpstr>
      <vt:lpstr>FOUR TYPES OF INFLATION RATE</vt:lpstr>
      <vt:lpstr>INFLATION RATE CALCULATION</vt:lpstr>
      <vt:lpstr>WHAT IS FISCAL POLICY?</vt:lpstr>
      <vt:lpstr>FISCAL POLICY TARGETS</vt:lpstr>
      <vt:lpstr>FISCAL POLICY TOOLS</vt:lpstr>
      <vt:lpstr>FISCAL POLICY TOOLS</vt:lpstr>
      <vt:lpstr>TYPES OF FISCAL POLICY</vt:lpstr>
      <vt:lpstr>CONCLUSION</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Alina Jiří Ing. Ph.D.</cp:lastModifiedBy>
  <cp:revision>33</cp:revision>
  <dcterms:created xsi:type="dcterms:W3CDTF">2017-07-17T18:52:59Z</dcterms:created>
  <dcterms:modified xsi:type="dcterms:W3CDTF">2019-02-27T13:36:59Z</dcterms:modified>
</cp:coreProperties>
</file>